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6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86" r:id="rId3"/>
    <p:sldId id="284" r:id="rId4"/>
    <p:sldId id="288" r:id="rId5"/>
    <p:sldId id="269" r:id="rId6"/>
    <p:sldId id="272" r:id="rId7"/>
    <p:sldId id="290" r:id="rId8"/>
    <p:sldId id="291" r:id="rId9"/>
    <p:sldId id="295" r:id="rId10"/>
    <p:sldId id="296" r:id="rId11"/>
    <p:sldId id="293" r:id="rId12"/>
    <p:sldId id="266" r:id="rId13"/>
  </p:sldIdLst>
  <p:sldSz cx="9144000" cy="6858000" type="screen4x3"/>
  <p:notesSz cx="6761163" cy="99425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21" autoAdjust="0"/>
    <p:restoredTop sz="94660"/>
  </p:normalViewPr>
  <p:slideViewPr>
    <p:cSldViewPr>
      <p:cViewPr varScale="1">
        <p:scale>
          <a:sx n="49" d="100"/>
          <a:sy n="49" d="100"/>
        </p:scale>
        <p:origin x="57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D:\&#1076;&#1080;&#1089;&#1082;%20D\&#1046;&#1099;&#1083;&#1076;&#1099;&#1079;\&#1046;&#1099;&#1083;&#1076;&#1099;&#1079;\&#1052;&#1040;&#1058;&#1045;&#1056;&#1048;&#1040;&#1051;&#1067;%20&#1044;&#1051;&#1071;%20&#1055;&#1056;&#1045;&#1047;&#1045;&#1053;&#1058;&#1040;&#1062;&#1048;&#1048;\2017\2017\&#1043;&#1088;&#1072;&#1092;&#1080;&#1082;&#1080;&#1057;&#1086;&#1094;&#1086;&#1073;&#1077;&#1089;&#1087;&#1077;&#1095;%20-2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2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3.xlsx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4633510837380504"/>
          <c:y val="5.2238824387880266E-2"/>
          <c:w val="0.48033833773278894"/>
          <c:h val="0.73377093289216888"/>
        </c:manualLayout>
      </c:layout>
      <c:pieChart>
        <c:varyColors val="1"/>
        <c:ser>
          <c:idx val="0"/>
          <c:order val="0"/>
          <c:dPt>
            <c:idx val="0"/>
            <c:bubble3D val="0"/>
            <c:explosion val="2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explosion val="2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layout>
                <c:manualLayout>
                  <c:x val="6.1674103518412488E-2"/>
                  <c:y val="3.1718674420735067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0" i="0" u="none" strike="noStrike" kern="1200" spc="0" baseline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A3A82985-F6FF-4052-A242-B868289A53B1}" type="CATEGORYNAME">
                      <a:rPr lang="ru-RU"/>
                      <a:pPr>
                        <a:defRPr sz="1400" b="0"/>
                      </a:pPr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49CF0E01-F5A5-4DA2-B363-F0A954F156CE}" type="VALUE">
                      <a:rPr lang="ru-RU" baseline="0" smtClean="0"/>
                      <a:pPr>
                        <a:defRPr sz="1400" b="0"/>
                      </a:pPr>
                      <a:t>[ЗНАЧЕНИЕ]</a:t>
                    </a:fld>
                    <a:r>
                      <a:rPr lang="ru-RU" baseline="0" dirty="0" smtClean="0"/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spc="0" baseline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221751536154103"/>
                      <c:h val="0.25604224760591443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8.7887937665045768E-2"/>
                  <c:y val="-2.9326027125667863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0" i="0" u="none" strike="noStrike" kern="1200" spc="0" baseline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F8DDE99C-0C85-4C5C-8275-5C3747344989}" type="CATEGORYNAME">
                      <a:rPr lang="ru-RU"/>
                      <a:pPr>
                        <a:defRPr sz="1400" b="0"/>
                      </a:pPr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FA671D5B-8A58-4D57-9215-7A8FEC6E8669}" type="VALUE">
                      <a:rPr lang="ru-RU" baseline="0" smtClean="0"/>
                      <a:pPr>
                        <a:defRPr sz="1400" b="0"/>
                      </a:pPr>
                      <a:t>[ЗНАЧЕНИЕ]</a:t>
                    </a:fld>
                    <a:r>
                      <a:rPr lang="ru-RU" baseline="0" dirty="0" smtClean="0"/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spc="0" baseline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0.171043361635032"/>
                  <c:y val="-1.3543140450808119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0" i="0" u="none" strike="noStrike" kern="1200" spc="0" baseline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752397DC-BDF4-4450-B864-EA6263782896}" type="CATEGORYNAME">
                      <a:rPr lang="ru-RU"/>
                      <a:pPr>
                        <a:defRPr sz="1400" b="0"/>
                      </a:pPr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7F1A4F45-9CAF-404E-8F9C-D6445F87849A}" type="VALUE">
                      <a:rPr lang="ru-RU" baseline="0" smtClean="0"/>
                      <a:pPr>
                        <a:defRPr sz="1400" b="0"/>
                      </a:pPr>
                      <a:t>[ЗНАЧЕНИЕ]</a:t>
                    </a:fld>
                    <a:r>
                      <a:rPr lang="ru-RU" baseline="0" dirty="0" smtClean="0"/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spc="0" baseline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-4.8473673865297037E-2"/>
                  <c:y val="-0.117864418324081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0" i="0" u="none" strike="noStrike" kern="1200" spc="0" baseline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93743874-C833-4345-BE82-64BE33365005}" type="CATEGORYNAME">
                      <a:rPr lang="ru-RU"/>
                      <a:pPr>
                        <a:defRPr sz="1400" b="0"/>
                      </a:pPr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5E69C8E3-F340-4B01-AE7E-71701C641DCA}" type="VALUE">
                      <a:rPr lang="ru-RU" baseline="0" smtClean="0"/>
                      <a:pPr>
                        <a:defRPr sz="1400" b="0"/>
                      </a:pPr>
                      <a:t>[ЗНАЧЕНИЕ]</a:t>
                    </a:fld>
                    <a:r>
                      <a:rPr lang="ru-RU" baseline="0" dirty="0" smtClean="0"/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spc="0" baseline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529310845803454"/>
                      <c:h val="0.17421251522925646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spc="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'графики 2016'!$A$34:$A$37</c:f>
              <c:strCache>
                <c:ptCount val="4"/>
                <c:pt idx="0">
                  <c:v>лица с ограниченными возможностями здоровья с детства</c:v>
                </c:pt>
                <c:pt idx="1">
                  <c:v>лица с ограниченными возможностями здоровья от общего заболевания</c:v>
                </c:pt>
                <c:pt idx="2">
                  <c:v>получатели по случаю потери кормильца</c:v>
                </c:pt>
                <c:pt idx="3">
                  <c:v>другие виды пособий</c:v>
                </c:pt>
              </c:strCache>
            </c:strRef>
          </c:cat>
          <c:val>
            <c:numRef>
              <c:f>'графики 2016'!$B$34:$B$37</c:f>
              <c:numCache>
                <c:formatCode>#,##0.0</c:formatCode>
                <c:ptCount val="4"/>
                <c:pt idx="0">
                  <c:v>35.07391851166323</c:v>
                </c:pt>
                <c:pt idx="1">
                  <c:v>7.9673002539094941</c:v>
                </c:pt>
                <c:pt idx="2">
                  <c:v>18.912697847701761</c:v>
                </c:pt>
                <c:pt idx="3">
                  <c:v>38.046083386725513</c:v>
                </c:pt>
              </c:numCache>
            </c:numRef>
          </c:val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9234826119643659E-2"/>
          <c:y val="3.703755138317965E-2"/>
          <c:w val="0.89192961839191542"/>
          <c:h val="0.7217392511943118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'графики 2016'!$A$47</c:f>
              <c:strCache>
                <c:ptCount val="1"/>
                <c:pt idx="0">
                  <c:v>Ежемесячное пособие малообеспеченным семьям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'графики 2016'!$B$46:$C$46</c:f>
              <c:numCache>
                <c:formatCode>General</c:formatCode>
                <c:ptCount val="2"/>
                <c:pt idx="0">
                  <c:v>2012</c:v>
                </c:pt>
                <c:pt idx="1">
                  <c:v>2016</c:v>
                </c:pt>
              </c:numCache>
            </c:numRef>
          </c:cat>
          <c:val>
            <c:numRef>
              <c:f>'графики 2016'!$B$47:$C$47</c:f>
              <c:numCache>
                <c:formatCode>General</c:formatCode>
                <c:ptCount val="2"/>
                <c:pt idx="0">
                  <c:v>463.5</c:v>
                </c:pt>
                <c:pt idx="1">
                  <c:v>873.4</c:v>
                </c:pt>
              </c:numCache>
            </c:numRef>
          </c:val>
        </c:ser>
        <c:ser>
          <c:idx val="1"/>
          <c:order val="1"/>
          <c:tx>
            <c:strRef>
              <c:f>'графики 2016'!$A$48</c:f>
              <c:strCache>
                <c:ptCount val="1"/>
                <c:pt idx="0">
                  <c:v>социальное пособие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'графики 2016'!$B$46:$C$46</c:f>
              <c:numCache>
                <c:formatCode>General</c:formatCode>
                <c:ptCount val="2"/>
                <c:pt idx="0">
                  <c:v>2012</c:v>
                </c:pt>
                <c:pt idx="1">
                  <c:v>2016</c:v>
                </c:pt>
              </c:numCache>
            </c:numRef>
          </c:cat>
          <c:val>
            <c:numRef>
              <c:f>'графики 2016'!$B$48:$C$48</c:f>
              <c:numCache>
                <c:formatCode>General</c:formatCode>
                <c:ptCount val="2"/>
                <c:pt idx="0">
                  <c:v>2403.6999999999998</c:v>
                </c:pt>
                <c:pt idx="1">
                  <c:v>2405.3000000000002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4534720"/>
        <c:axId val="144561568"/>
      </c:barChart>
      <c:catAx>
        <c:axId val="1445347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44561568"/>
        <c:crosses val="autoZero"/>
        <c:auto val="1"/>
        <c:lblAlgn val="ctr"/>
        <c:lblOffset val="100"/>
        <c:noMultiLvlLbl val="0"/>
      </c:catAx>
      <c:valAx>
        <c:axId val="144561568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4453472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2.0455041682895386E-2"/>
          <c:y val="0.84193934592062869"/>
          <c:w val="0.9603502508398557"/>
          <c:h val="8.6490389956671465E-2"/>
        </c:manualLayout>
      </c:layout>
      <c:overlay val="0"/>
      <c:txPr>
        <a:bodyPr/>
        <a:lstStyle/>
        <a:p>
          <a:pPr>
            <a:defRPr sz="16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000">
                <a:latin typeface="Times New Roman" pitchFamily="18" charset="0"/>
                <a:cs typeface="Times New Roman" pitchFamily="18" charset="0"/>
              </a:defRPr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Численность получателей пенсий, </a:t>
            </a:r>
            <a:r>
              <a:rPr lang="ru-RU" sz="2000" b="0" i="1" dirty="0">
                <a:latin typeface="Times New Roman" pitchFamily="18" charset="0"/>
                <a:cs typeface="Times New Roman" pitchFamily="18" charset="0"/>
              </a:rPr>
              <a:t>тысяч человек 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8.607174103237096E-2"/>
          <c:y val="0.28887128483308616"/>
          <c:w val="0.86948381452318457"/>
          <c:h val="0.59514884819561109"/>
        </c:manualLayout>
      </c:layout>
      <c:lineChart>
        <c:grouping val="standard"/>
        <c:varyColors val="0"/>
        <c:ser>
          <c:idx val="0"/>
          <c:order val="0"/>
          <c:tx>
            <c:strRef>
              <c:f>'графики 2016'!$A$69</c:f>
              <c:strCache>
                <c:ptCount val="1"/>
                <c:pt idx="0">
                  <c:v>Численность получателей пенсий, тысяч человек </c:v>
                </c:pt>
              </c:strCache>
            </c:strRef>
          </c:tx>
          <c:spPr>
            <a:ln w="28575">
              <a:solidFill>
                <a:srgbClr val="FF0000"/>
              </a:solidFill>
            </a:ln>
          </c:spPr>
          <c:dLbls>
            <c:dLbl>
              <c:idx val="0"/>
              <c:layout>
                <c:manualLayout>
                  <c:x val="-9.1190822900241525E-2"/>
                  <c:y val="-6.2214621981168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9.8486088732260876E-2"/>
                  <c:y val="-5.7428881828770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10578135456428027"/>
                  <c:y val="-5.7428881828770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13496241789235749"/>
                  <c:y val="-4.3071661371578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0.1422576837243768"/>
                  <c:y val="-5.02502716001744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'графики 2016'!$B$68:$F$68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'графики 2016'!$B$69:$F$69</c:f>
              <c:numCache>
                <c:formatCode>General</c:formatCode>
                <c:ptCount val="5"/>
                <c:pt idx="0">
                  <c:v>613</c:v>
                </c:pt>
                <c:pt idx="1">
                  <c:v>625</c:v>
                </c:pt>
                <c:pt idx="2">
                  <c:v>634</c:v>
                </c:pt>
                <c:pt idx="3">
                  <c:v>647</c:v>
                </c:pt>
                <c:pt idx="4">
                  <c:v>661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5191480"/>
        <c:axId val="144682528"/>
      </c:lineChart>
      <c:catAx>
        <c:axId val="1451914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44682528"/>
        <c:crosses val="autoZero"/>
        <c:auto val="1"/>
        <c:lblAlgn val="ctr"/>
        <c:lblOffset val="100"/>
        <c:noMultiLvlLbl val="0"/>
      </c:catAx>
      <c:valAx>
        <c:axId val="144682528"/>
        <c:scaling>
          <c:orientation val="minMax"/>
          <c:min val="60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45191480"/>
        <c:crosses val="autoZero"/>
        <c:crossBetween val="between"/>
        <c:majorUnit val="20"/>
      </c:valAx>
      <c:spPr>
        <a:solidFill>
          <a:schemeClr val="bg1">
            <a:lumMod val="95000"/>
          </a:schemeClr>
        </a:solidFill>
      </c:spPr>
    </c:plotArea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000">
                <a:latin typeface="Times New Roman" pitchFamily="18" charset="0"/>
                <a:cs typeface="Times New Roman" pitchFamily="18" charset="0"/>
              </a:defRPr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Средний размер назначенных месячных пенсий, </a:t>
            </a:r>
            <a:r>
              <a:rPr lang="ru-RU" sz="2000" b="0" i="1" dirty="0">
                <a:latin typeface="Times New Roman" pitchFamily="18" charset="0"/>
                <a:cs typeface="Times New Roman" pitchFamily="18" charset="0"/>
              </a:rPr>
              <a:t>сомов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0015507436570428"/>
          <c:y val="0.28275222940800004"/>
          <c:w val="0.78024759405074362"/>
          <c:h val="0.57940666999441381"/>
        </c:manualLayout>
      </c:layout>
      <c:lineChart>
        <c:grouping val="standard"/>
        <c:varyColors val="0"/>
        <c:ser>
          <c:idx val="0"/>
          <c:order val="0"/>
          <c:tx>
            <c:strRef>
              <c:f>'графики 2016'!$A$73</c:f>
              <c:strCache>
                <c:ptCount val="1"/>
                <c:pt idx="0">
                  <c:v>Средний размер назначенных месячных пенсий, сомов</c:v>
                </c:pt>
              </c:strCache>
            </c:strRef>
          </c:tx>
          <c:spPr>
            <a:ln w="28575">
              <a:solidFill>
                <a:srgbClr val="00B050"/>
              </a:solidFill>
              <a:prstDash val="solid"/>
            </a:ln>
            <a:effectLst/>
          </c:spPr>
          <c:marker>
            <c:spPr>
              <a:effectLst/>
            </c:spPr>
          </c:marker>
          <c:dLbls>
            <c:dLbl>
              <c:idx val="0"/>
              <c:layout>
                <c:manualLayout>
                  <c:x val="-5.3716833690309225E-2"/>
                  <c:y val="4.980569451594580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13389121233256177"/>
                  <c:y val="-4.45891379831035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12747726204118154"/>
                  <c:y val="-4.955728706200093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12106331174980139"/>
                  <c:y val="-5.700951068034693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9.5407510584280569E-2"/>
                  <c:y val="-6.197765975924427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4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'графики 2016'!$B$72:$F$72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'графики 2016'!$B$73:$F$73</c:f>
              <c:numCache>
                <c:formatCode>General</c:formatCode>
                <c:ptCount val="5"/>
                <c:pt idx="0">
                  <c:v>4274.1000000000004</c:v>
                </c:pt>
                <c:pt idx="1">
                  <c:v>4507.6000000000004</c:v>
                </c:pt>
                <c:pt idx="2">
                  <c:v>4710.3999999999996</c:v>
                </c:pt>
                <c:pt idx="3">
                  <c:v>4895.8</c:v>
                </c:pt>
                <c:pt idx="4">
                  <c:v>5235.3999999999996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5315672"/>
        <c:axId val="145316056"/>
      </c:lineChart>
      <c:catAx>
        <c:axId val="1453156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45316056"/>
        <c:crosses val="autoZero"/>
        <c:auto val="1"/>
        <c:lblAlgn val="ctr"/>
        <c:lblOffset val="100"/>
        <c:noMultiLvlLbl val="0"/>
      </c:catAx>
      <c:valAx>
        <c:axId val="145316056"/>
        <c:scaling>
          <c:orientation val="minMax"/>
          <c:max val="6000"/>
          <c:min val="300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45315672"/>
        <c:crosses val="autoZero"/>
        <c:crossBetween val="between"/>
        <c:majorUnit val="1000"/>
      </c:valAx>
      <c:spPr>
        <a:solidFill>
          <a:schemeClr val="bg1">
            <a:lumMod val="95000"/>
          </a:schemeClr>
        </a:solidFill>
      </c:spPr>
    </c:plotArea>
    <c:plotVisOnly val="1"/>
    <c:dispBlanksAs val="gap"/>
    <c:showDLblsOverMax val="0"/>
  </c:chart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20C55B-994D-4E9C-AF35-8D43B0CAAEDA}" type="doc">
      <dgm:prSet loTypeId="urn:microsoft.com/office/officeart/2005/8/layout/target3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34169FD-B251-4F74-BC64-508E57819A78}">
      <dgm:prSet phldrT="[Текст]" custT="1"/>
      <dgm:spPr/>
      <dgm:t>
        <a:bodyPr/>
        <a:lstStyle/>
        <a:p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Для престарелых и взрослых лиц с ограниченными возможностями здоровья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588D99B2-8167-4DBD-BE86-E1CB774E824A}" type="parTrans" cxnId="{D68FA91E-BDFA-4FE1-AD7D-D51141FE69F7}">
      <dgm:prSet/>
      <dgm:spPr/>
      <dgm:t>
        <a:bodyPr/>
        <a:lstStyle/>
        <a:p>
          <a:endParaRPr lang="ru-RU"/>
        </a:p>
      </dgm:t>
    </dgm:pt>
    <dgm:pt modelId="{BD5E796A-AE85-4540-8ABA-69AC39ED52CB}" type="sibTrans" cxnId="{D68FA91E-BDFA-4FE1-AD7D-D51141FE69F7}">
      <dgm:prSet/>
      <dgm:spPr/>
      <dgm:t>
        <a:bodyPr/>
        <a:lstStyle/>
        <a:p>
          <a:endParaRPr lang="ru-RU"/>
        </a:p>
      </dgm:t>
    </dgm:pt>
    <dgm:pt modelId="{47DDB424-81A5-41D0-86CC-FC2E4CC0053E}">
      <dgm:prSet phldrT="[Текст]" custT="1"/>
      <dgm:spPr/>
      <dgm:t>
        <a:bodyPr/>
        <a:lstStyle/>
        <a:p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2012г.-</a:t>
          </a:r>
          <a:r>
            <a:rPr lang="ru-RU" sz="2400" i="1" dirty="0" smtClean="0">
              <a:latin typeface="Times New Roman" pitchFamily="18" charset="0"/>
              <a:cs typeface="Times New Roman" pitchFamily="18" charset="0"/>
            </a:rPr>
            <a:t>2390 мест</a:t>
          </a:r>
          <a:endParaRPr lang="ru-RU" sz="2400" i="1" dirty="0">
            <a:latin typeface="Times New Roman" pitchFamily="18" charset="0"/>
            <a:cs typeface="Times New Roman" pitchFamily="18" charset="0"/>
          </a:endParaRPr>
        </a:p>
      </dgm:t>
    </dgm:pt>
    <dgm:pt modelId="{91F0500D-B1CD-4870-A197-55F40DC196B9}" type="parTrans" cxnId="{950A0E98-AFF4-43A0-BCA6-027042C5F267}">
      <dgm:prSet/>
      <dgm:spPr/>
      <dgm:t>
        <a:bodyPr/>
        <a:lstStyle/>
        <a:p>
          <a:endParaRPr lang="ru-RU"/>
        </a:p>
      </dgm:t>
    </dgm:pt>
    <dgm:pt modelId="{D4C31292-8BCD-4D31-AF2D-37DC21510FC2}" type="sibTrans" cxnId="{950A0E98-AFF4-43A0-BCA6-027042C5F267}">
      <dgm:prSet/>
      <dgm:spPr/>
      <dgm:t>
        <a:bodyPr/>
        <a:lstStyle/>
        <a:p>
          <a:endParaRPr lang="ru-RU"/>
        </a:p>
      </dgm:t>
    </dgm:pt>
    <dgm:pt modelId="{320393A9-AB0B-4E1C-A1A8-82470158D495}">
      <dgm:prSet phldrT="[Текст]" custT="1"/>
      <dgm:spPr/>
      <dgm:t>
        <a:bodyPr/>
        <a:lstStyle/>
        <a:p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2016г.-</a:t>
          </a:r>
          <a:r>
            <a:rPr lang="ru-RU" sz="2400" i="1" dirty="0" smtClean="0">
              <a:latin typeface="Times New Roman" pitchFamily="18" charset="0"/>
              <a:cs typeface="Times New Roman" pitchFamily="18" charset="0"/>
            </a:rPr>
            <a:t>2290 мест</a:t>
          </a:r>
          <a:endParaRPr lang="ru-RU" sz="2400" i="1" dirty="0">
            <a:latin typeface="Times New Roman" pitchFamily="18" charset="0"/>
            <a:cs typeface="Times New Roman" pitchFamily="18" charset="0"/>
          </a:endParaRPr>
        </a:p>
      </dgm:t>
    </dgm:pt>
    <dgm:pt modelId="{F9898312-C436-41E0-B972-FD259F28AA70}" type="parTrans" cxnId="{B492E5BC-CDB3-4D9F-A3A8-9E0EF22C80CC}">
      <dgm:prSet/>
      <dgm:spPr/>
      <dgm:t>
        <a:bodyPr/>
        <a:lstStyle/>
        <a:p>
          <a:endParaRPr lang="ru-RU"/>
        </a:p>
      </dgm:t>
    </dgm:pt>
    <dgm:pt modelId="{49C13293-6058-4559-B4B1-6D2A2312812C}" type="sibTrans" cxnId="{B492E5BC-CDB3-4D9F-A3A8-9E0EF22C80CC}">
      <dgm:prSet/>
      <dgm:spPr/>
      <dgm:t>
        <a:bodyPr/>
        <a:lstStyle/>
        <a:p>
          <a:endParaRPr lang="ru-RU"/>
        </a:p>
      </dgm:t>
    </dgm:pt>
    <dgm:pt modelId="{96BECFED-A81E-4CCD-89E1-5B3C4AF889F3}">
      <dgm:prSet phldrT="[Текст]" custT="1"/>
      <dgm:spPr/>
      <dgm:t>
        <a:bodyPr/>
        <a:lstStyle/>
        <a:p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Для детей с ограниченными возможностями здоровья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634E7D60-41B4-492D-B712-C3E11B7E992C}" type="parTrans" cxnId="{6108B83D-B5AB-430A-866E-61819806C105}">
      <dgm:prSet/>
      <dgm:spPr/>
      <dgm:t>
        <a:bodyPr/>
        <a:lstStyle/>
        <a:p>
          <a:endParaRPr lang="ru-RU"/>
        </a:p>
      </dgm:t>
    </dgm:pt>
    <dgm:pt modelId="{459FC33D-6FF5-4ABD-B7A0-DFA8024CD46C}" type="sibTrans" cxnId="{6108B83D-B5AB-430A-866E-61819806C105}">
      <dgm:prSet/>
      <dgm:spPr/>
      <dgm:t>
        <a:bodyPr/>
        <a:lstStyle/>
        <a:p>
          <a:endParaRPr lang="ru-RU"/>
        </a:p>
      </dgm:t>
    </dgm:pt>
    <dgm:pt modelId="{12802370-336F-4666-BCAB-5AB0DD78D764}">
      <dgm:prSet phldrT="[Текст]" custT="1"/>
      <dgm:spPr/>
      <dgm:t>
        <a:bodyPr/>
        <a:lstStyle/>
        <a:p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2012г.-</a:t>
          </a:r>
          <a:r>
            <a:rPr lang="ru-RU" sz="2400" i="1" dirty="0" smtClean="0">
              <a:latin typeface="Times New Roman" pitchFamily="18" charset="0"/>
              <a:cs typeface="Times New Roman" pitchFamily="18" charset="0"/>
            </a:rPr>
            <a:t>464 мест</a:t>
          </a:r>
          <a:endParaRPr lang="ru-RU" sz="2400" i="1" dirty="0">
            <a:latin typeface="Times New Roman" pitchFamily="18" charset="0"/>
            <a:cs typeface="Times New Roman" pitchFamily="18" charset="0"/>
          </a:endParaRPr>
        </a:p>
      </dgm:t>
    </dgm:pt>
    <dgm:pt modelId="{6C5419C5-471B-4687-A27A-575A35DC5718}" type="parTrans" cxnId="{A97D8D72-0328-4702-8CD0-6A95803D6AA4}">
      <dgm:prSet/>
      <dgm:spPr/>
      <dgm:t>
        <a:bodyPr/>
        <a:lstStyle/>
        <a:p>
          <a:endParaRPr lang="ru-RU"/>
        </a:p>
      </dgm:t>
    </dgm:pt>
    <dgm:pt modelId="{902E1394-968D-48FA-A313-C08244F0F0F8}" type="sibTrans" cxnId="{A97D8D72-0328-4702-8CD0-6A95803D6AA4}">
      <dgm:prSet/>
      <dgm:spPr/>
      <dgm:t>
        <a:bodyPr/>
        <a:lstStyle/>
        <a:p>
          <a:endParaRPr lang="ru-RU"/>
        </a:p>
      </dgm:t>
    </dgm:pt>
    <dgm:pt modelId="{12DD2949-8F3D-4CCD-BC6F-2374E5346B82}">
      <dgm:prSet phldrT="[Текст]" custT="1"/>
      <dgm:spPr/>
      <dgm:t>
        <a:bodyPr/>
        <a:lstStyle/>
        <a:p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2016г.-</a:t>
          </a:r>
          <a:r>
            <a:rPr lang="ru-RU" sz="2400" i="1" dirty="0" smtClean="0">
              <a:latin typeface="Times New Roman" pitchFamily="18" charset="0"/>
              <a:cs typeface="Times New Roman" pitchFamily="18" charset="0"/>
            </a:rPr>
            <a:t>522 мест</a:t>
          </a:r>
          <a:endParaRPr lang="ru-RU" sz="2400" i="1" dirty="0">
            <a:latin typeface="Times New Roman" pitchFamily="18" charset="0"/>
            <a:cs typeface="Times New Roman" pitchFamily="18" charset="0"/>
          </a:endParaRPr>
        </a:p>
      </dgm:t>
    </dgm:pt>
    <dgm:pt modelId="{7ACB9DA8-FB92-4966-9914-E548C4DB84E5}" type="parTrans" cxnId="{0E65796D-737A-45E0-99FF-5C2A537BA718}">
      <dgm:prSet/>
      <dgm:spPr/>
      <dgm:t>
        <a:bodyPr/>
        <a:lstStyle/>
        <a:p>
          <a:endParaRPr lang="ru-RU"/>
        </a:p>
      </dgm:t>
    </dgm:pt>
    <dgm:pt modelId="{06668FEA-8579-4C21-A529-8518DBB08BAF}" type="sibTrans" cxnId="{0E65796D-737A-45E0-99FF-5C2A537BA718}">
      <dgm:prSet/>
      <dgm:spPr/>
      <dgm:t>
        <a:bodyPr/>
        <a:lstStyle/>
        <a:p>
          <a:endParaRPr lang="ru-RU"/>
        </a:p>
      </dgm:t>
    </dgm:pt>
    <dgm:pt modelId="{AF936EC9-C9D4-49C5-A12A-778B274C2572}" type="pres">
      <dgm:prSet presAssocID="{0920C55B-994D-4E9C-AF35-8D43B0CAAEDA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40BC989-50F2-475D-97C4-3F2044064AF5}" type="pres">
      <dgm:prSet presAssocID="{B34169FD-B251-4F74-BC64-508E57819A78}" presName="circle1" presStyleLbl="node1" presStyleIdx="0" presStyleCnt="2"/>
      <dgm:spPr/>
      <dgm:t>
        <a:bodyPr/>
        <a:lstStyle/>
        <a:p>
          <a:endParaRPr lang="ru-RU"/>
        </a:p>
      </dgm:t>
    </dgm:pt>
    <dgm:pt modelId="{36323BF4-AB24-4BA3-A7BC-74BD08A358B0}" type="pres">
      <dgm:prSet presAssocID="{B34169FD-B251-4F74-BC64-508E57819A78}" presName="space" presStyleCnt="0"/>
      <dgm:spPr/>
      <dgm:t>
        <a:bodyPr/>
        <a:lstStyle/>
        <a:p>
          <a:endParaRPr lang="ru-RU"/>
        </a:p>
      </dgm:t>
    </dgm:pt>
    <dgm:pt modelId="{6F236EC8-5E8A-4046-9C70-50E587DC0986}" type="pres">
      <dgm:prSet presAssocID="{B34169FD-B251-4F74-BC64-508E57819A78}" presName="rect1" presStyleLbl="alignAcc1" presStyleIdx="0" presStyleCnt="2" custScaleX="108689" custLinFactNeighborX="-342" custLinFactNeighborY="632"/>
      <dgm:spPr/>
      <dgm:t>
        <a:bodyPr/>
        <a:lstStyle/>
        <a:p>
          <a:endParaRPr lang="ru-RU"/>
        </a:p>
      </dgm:t>
    </dgm:pt>
    <dgm:pt modelId="{BC8D5014-649B-4AFA-AE29-207C2A40138E}" type="pres">
      <dgm:prSet presAssocID="{96BECFED-A81E-4CCD-89E1-5B3C4AF889F3}" presName="vertSpace2" presStyleLbl="node1" presStyleIdx="0" presStyleCnt="2"/>
      <dgm:spPr/>
      <dgm:t>
        <a:bodyPr/>
        <a:lstStyle/>
        <a:p>
          <a:endParaRPr lang="ru-RU"/>
        </a:p>
      </dgm:t>
    </dgm:pt>
    <dgm:pt modelId="{D64E1226-44FF-4EE7-9226-B071F575B113}" type="pres">
      <dgm:prSet presAssocID="{96BECFED-A81E-4CCD-89E1-5B3C4AF889F3}" presName="circle2" presStyleLbl="node1" presStyleIdx="1" presStyleCnt="2" custScaleY="105031" custLinFactNeighborX="-9437" custLinFactNeighborY="347"/>
      <dgm:spPr/>
      <dgm:t>
        <a:bodyPr/>
        <a:lstStyle/>
        <a:p>
          <a:endParaRPr lang="ru-RU"/>
        </a:p>
      </dgm:t>
    </dgm:pt>
    <dgm:pt modelId="{874DA64B-0572-4161-A662-285624FB4245}" type="pres">
      <dgm:prSet presAssocID="{96BECFED-A81E-4CCD-89E1-5B3C4AF889F3}" presName="rect2" presStyleLbl="alignAcc1" presStyleIdx="1" presStyleCnt="2" custScaleX="107459" custScaleY="103750"/>
      <dgm:spPr/>
      <dgm:t>
        <a:bodyPr/>
        <a:lstStyle/>
        <a:p>
          <a:endParaRPr lang="ru-RU"/>
        </a:p>
      </dgm:t>
    </dgm:pt>
    <dgm:pt modelId="{25655752-A9C3-4597-981F-C1028D972D95}" type="pres">
      <dgm:prSet presAssocID="{B34169FD-B251-4F74-BC64-508E57819A78}" presName="rect1ParTx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1206D0-EEBD-492C-86CF-2B4BC4B3A66D}" type="pres">
      <dgm:prSet presAssocID="{B34169FD-B251-4F74-BC64-508E57819A78}" presName="rect1ChTx" presStyleLbl="alignAcc1" presStyleIdx="1" presStyleCnt="2" custScaleX="1031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A083CC-C5DE-4B7F-94E7-2EDE4F961FFD}" type="pres">
      <dgm:prSet presAssocID="{96BECFED-A81E-4CCD-89E1-5B3C4AF889F3}" presName="rect2ParTx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988D03-31C8-4FF7-86BD-01FC5F34A202}" type="pres">
      <dgm:prSet presAssocID="{96BECFED-A81E-4CCD-89E1-5B3C4AF889F3}" presName="rect2ChTx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9FA920C-5CD3-4956-AB3B-76ED1E1BDDB5}" type="presOf" srcId="{0920C55B-994D-4E9C-AF35-8D43B0CAAEDA}" destId="{AF936EC9-C9D4-49C5-A12A-778B274C2572}" srcOrd="0" destOrd="0" presId="urn:microsoft.com/office/officeart/2005/8/layout/target3"/>
    <dgm:cxn modelId="{950A0E98-AFF4-43A0-BCA6-027042C5F267}" srcId="{B34169FD-B251-4F74-BC64-508E57819A78}" destId="{47DDB424-81A5-41D0-86CC-FC2E4CC0053E}" srcOrd="0" destOrd="0" parTransId="{91F0500D-B1CD-4870-A197-55F40DC196B9}" sibTransId="{D4C31292-8BCD-4D31-AF2D-37DC21510FC2}"/>
    <dgm:cxn modelId="{5C37D78B-7E21-4DE9-9309-86714268C0B6}" type="presOf" srcId="{12802370-336F-4666-BCAB-5AB0DD78D764}" destId="{78988D03-31C8-4FF7-86BD-01FC5F34A202}" srcOrd="0" destOrd="0" presId="urn:microsoft.com/office/officeart/2005/8/layout/target3"/>
    <dgm:cxn modelId="{21C33DDA-8821-44BD-B600-300F5EA09DAE}" type="presOf" srcId="{320393A9-AB0B-4E1C-A1A8-82470158D495}" destId="{AB1206D0-EEBD-492C-86CF-2B4BC4B3A66D}" srcOrd="0" destOrd="1" presId="urn:microsoft.com/office/officeart/2005/8/layout/target3"/>
    <dgm:cxn modelId="{A97D8D72-0328-4702-8CD0-6A95803D6AA4}" srcId="{96BECFED-A81E-4CCD-89E1-5B3C4AF889F3}" destId="{12802370-336F-4666-BCAB-5AB0DD78D764}" srcOrd="0" destOrd="0" parTransId="{6C5419C5-471B-4687-A27A-575A35DC5718}" sibTransId="{902E1394-968D-48FA-A313-C08244F0F0F8}"/>
    <dgm:cxn modelId="{14E2A39A-AAB0-4DF4-87AB-E67A356655D0}" type="presOf" srcId="{96BECFED-A81E-4CCD-89E1-5B3C4AF889F3}" destId="{7EA083CC-C5DE-4B7F-94E7-2EDE4F961FFD}" srcOrd="1" destOrd="0" presId="urn:microsoft.com/office/officeart/2005/8/layout/target3"/>
    <dgm:cxn modelId="{D68FA91E-BDFA-4FE1-AD7D-D51141FE69F7}" srcId="{0920C55B-994D-4E9C-AF35-8D43B0CAAEDA}" destId="{B34169FD-B251-4F74-BC64-508E57819A78}" srcOrd="0" destOrd="0" parTransId="{588D99B2-8167-4DBD-BE86-E1CB774E824A}" sibTransId="{BD5E796A-AE85-4540-8ABA-69AC39ED52CB}"/>
    <dgm:cxn modelId="{06AFE378-2C53-4849-A1A2-24AA8535E618}" type="presOf" srcId="{B34169FD-B251-4F74-BC64-508E57819A78}" destId="{25655752-A9C3-4597-981F-C1028D972D95}" srcOrd="1" destOrd="0" presId="urn:microsoft.com/office/officeart/2005/8/layout/target3"/>
    <dgm:cxn modelId="{6108B83D-B5AB-430A-866E-61819806C105}" srcId="{0920C55B-994D-4E9C-AF35-8D43B0CAAEDA}" destId="{96BECFED-A81E-4CCD-89E1-5B3C4AF889F3}" srcOrd="1" destOrd="0" parTransId="{634E7D60-41B4-492D-B712-C3E11B7E992C}" sibTransId="{459FC33D-6FF5-4ABD-B7A0-DFA8024CD46C}"/>
    <dgm:cxn modelId="{0E65796D-737A-45E0-99FF-5C2A537BA718}" srcId="{96BECFED-A81E-4CCD-89E1-5B3C4AF889F3}" destId="{12DD2949-8F3D-4CCD-BC6F-2374E5346B82}" srcOrd="1" destOrd="0" parTransId="{7ACB9DA8-FB92-4966-9914-E548C4DB84E5}" sibTransId="{06668FEA-8579-4C21-A529-8518DBB08BAF}"/>
    <dgm:cxn modelId="{72E12DB0-C73C-4B1B-922D-737FDD59538A}" type="presOf" srcId="{96BECFED-A81E-4CCD-89E1-5B3C4AF889F3}" destId="{874DA64B-0572-4161-A662-285624FB4245}" srcOrd="0" destOrd="0" presId="urn:microsoft.com/office/officeart/2005/8/layout/target3"/>
    <dgm:cxn modelId="{E63BD887-FFE4-494D-B895-AE3A497DE5E8}" type="presOf" srcId="{12DD2949-8F3D-4CCD-BC6F-2374E5346B82}" destId="{78988D03-31C8-4FF7-86BD-01FC5F34A202}" srcOrd="0" destOrd="1" presId="urn:microsoft.com/office/officeart/2005/8/layout/target3"/>
    <dgm:cxn modelId="{B492E5BC-CDB3-4D9F-A3A8-9E0EF22C80CC}" srcId="{B34169FD-B251-4F74-BC64-508E57819A78}" destId="{320393A9-AB0B-4E1C-A1A8-82470158D495}" srcOrd="1" destOrd="0" parTransId="{F9898312-C436-41E0-B972-FD259F28AA70}" sibTransId="{49C13293-6058-4559-B4B1-6D2A2312812C}"/>
    <dgm:cxn modelId="{6590410E-5A81-4A82-B94C-E06AAD66D6B8}" type="presOf" srcId="{47DDB424-81A5-41D0-86CC-FC2E4CC0053E}" destId="{AB1206D0-EEBD-492C-86CF-2B4BC4B3A66D}" srcOrd="0" destOrd="0" presId="urn:microsoft.com/office/officeart/2005/8/layout/target3"/>
    <dgm:cxn modelId="{FA4FCB16-59E2-4E36-8FF0-DC87E0CE0B07}" type="presOf" srcId="{B34169FD-B251-4F74-BC64-508E57819A78}" destId="{6F236EC8-5E8A-4046-9C70-50E587DC0986}" srcOrd="0" destOrd="0" presId="urn:microsoft.com/office/officeart/2005/8/layout/target3"/>
    <dgm:cxn modelId="{B9E6C4D5-D7FC-456E-BAB4-6EED00BB4FB0}" type="presParOf" srcId="{AF936EC9-C9D4-49C5-A12A-778B274C2572}" destId="{C40BC989-50F2-475D-97C4-3F2044064AF5}" srcOrd="0" destOrd="0" presId="urn:microsoft.com/office/officeart/2005/8/layout/target3"/>
    <dgm:cxn modelId="{7F56A7CC-BA5F-448A-A1F4-6C5277366DF4}" type="presParOf" srcId="{AF936EC9-C9D4-49C5-A12A-778B274C2572}" destId="{36323BF4-AB24-4BA3-A7BC-74BD08A358B0}" srcOrd="1" destOrd="0" presId="urn:microsoft.com/office/officeart/2005/8/layout/target3"/>
    <dgm:cxn modelId="{1E6D4469-45A1-437F-BF19-2787D84C924D}" type="presParOf" srcId="{AF936EC9-C9D4-49C5-A12A-778B274C2572}" destId="{6F236EC8-5E8A-4046-9C70-50E587DC0986}" srcOrd="2" destOrd="0" presId="urn:microsoft.com/office/officeart/2005/8/layout/target3"/>
    <dgm:cxn modelId="{A5504739-E0A1-4991-B84B-C753B23D4CAA}" type="presParOf" srcId="{AF936EC9-C9D4-49C5-A12A-778B274C2572}" destId="{BC8D5014-649B-4AFA-AE29-207C2A40138E}" srcOrd="3" destOrd="0" presId="urn:microsoft.com/office/officeart/2005/8/layout/target3"/>
    <dgm:cxn modelId="{772DD88D-4C0E-45E7-8097-1FB15A229AC0}" type="presParOf" srcId="{AF936EC9-C9D4-49C5-A12A-778B274C2572}" destId="{D64E1226-44FF-4EE7-9226-B071F575B113}" srcOrd="4" destOrd="0" presId="urn:microsoft.com/office/officeart/2005/8/layout/target3"/>
    <dgm:cxn modelId="{BA5AD678-51DA-4A22-BC09-1B3D0D2C6E82}" type="presParOf" srcId="{AF936EC9-C9D4-49C5-A12A-778B274C2572}" destId="{874DA64B-0572-4161-A662-285624FB4245}" srcOrd="5" destOrd="0" presId="urn:microsoft.com/office/officeart/2005/8/layout/target3"/>
    <dgm:cxn modelId="{2C1F97E7-FC2F-4CDA-96E3-2E4B0BE97E87}" type="presParOf" srcId="{AF936EC9-C9D4-49C5-A12A-778B274C2572}" destId="{25655752-A9C3-4597-981F-C1028D972D95}" srcOrd="6" destOrd="0" presId="urn:microsoft.com/office/officeart/2005/8/layout/target3"/>
    <dgm:cxn modelId="{4F882C7D-9D11-4877-B1CA-3EF13974C736}" type="presParOf" srcId="{AF936EC9-C9D4-49C5-A12A-778B274C2572}" destId="{AB1206D0-EEBD-492C-86CF-2B4BC4B3A66D}" srcOrd="7" destOrd="0" presId="urn:microsoft.com/office/officeart/2005/8/layout/target3"/>
    <dgm:cxn modelId="{46E1F57C-2F74-469E-A0C6-11628F53877F}" type="presParOf" srcId="{AF936EC9-C9D4-49C5-A12A-778B274C2572}" destId="{7EA083CC-C5DE-4B7F-94E7-2EDE4F961FFD}" srcOrd="8" destOrd="0" presId="urn:microsoft.com/office/officeart/2005/8/layout/target3"/>
    <dgm:cxn modelId="{F316C3C4-CD37-4E64-ABF3-B43ED55DB37B}" type="presParOf" srcId="{AF936EC9-C9D4-49C5-A12A-778B274C2572}" destId="{78988D03-31C8-4FF7-86BD-01FC5F34A202}" srcOrd="9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3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30223" y="0"/>
            <a:ext cx="29293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BAA7FB1-2D49-4887-9932-73D8803C6E8E}" type="datetimeFigureOut">
              <a:rPr lang="ru-RU"/>
              <a:pPr>
                <a:defRPr/>
              </a:pPr>
              <a:t>08.06.2017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4039"/>
            <a:ext cx="292936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30223" y="9444039"/>
            <a:ext cx="292936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D0878422-017F-4346-8A43-B7DDEB6E4D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0571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3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30223" y="0"/>
            <a:ext cx="29293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B8A46A8-7D08-4DEF-8CD5-FF119CEEF28E}" type="datetimeFigureOut">
              <a:rPr lang="ru-RU"/>
              <a:pPr>
                <a:defRPr/>
              </a:pPr>
              <a:t>08.06.2017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887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5645" y="4722814"/>
            <a:ext cx="5409874" cy="44735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4039"/>
            <a:ext cx="292936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30223" y="9444039"/>
            <a:ext cx="292936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15457D7-3011-4340-BD02-9FAA2FC4DB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95579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9FAFBB5-85E4-449C-871F-F14DFD2F6A68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19408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23721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F0340EA-5330-476E-916E-034F036A356F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21268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6D44CD-2FAB-4CE8-9748-E2622E3790B0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14703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6D44CD-2FAB-4CE8-9748-E2622E3790B0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78396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6D44CD-2FAB-4CE8-9748-E2622E3790B0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08221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68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906504C-C70D-422F-8942-79D25BE23B20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41874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657ACA1-766A-41B6-8601-2221F8177528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572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6017087-06F5-4681-84FD-2ABD77313487}" type="datetime1">
              <a:rPr lang="ru-RU" smtClean="0"/>
              <a:pPr>
                <a:defRPr/>
              </a:pPr>
              <a:t>08.06.2017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A93CC0-35FF-499A-A3F3-B1F56AC7D62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3C478A-A05E-4A49-957D-65363CF7A5AA}" type="datetime1">
              <a:rPr lang="ru-RU" smtClean="0"/>
              <a:pPr>
                <a:defRPr/>
              </a:pPr>
              <a:t>08.06.2017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823725D-F2FD-493D-AF49-DD999DB0BE88}" type="datetime1">
              <a:rPr lang="ru-RU" smtClean="0"/>
              <a:pPr>
                <a:defRPr/>
              </a:pPr>
              <a:t>08.06.2017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C5900B-9A16-41A5-BF92-CC7A77C9562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5E1A47-EA96-4FAE-87E3-73815F714679}" type="datetime1">
              <a:rPr lang="ru-RU" smtClean="0"/>
              <a:pPr>
                <a:defRPr/>
              </a:pPr>
              <a:t>08.06.2017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CEF6A1-F16B-4E93-A30F-1E59E6073DE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27D383-4E2E-40E6-ADE9-46DEFA946542}" type="datetime1">
              <a:rPr lang="ru-RU" smtClean="0"/>
              <a:pPr>
                <a:defRPr/>
              </a:pPr>
              <a:t>08.06.2017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5D2DC5-82E2-416B-93AE-4A25AF3F7C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F5EDEB-90BA-474E-8F80-B71A1EAB223B}" type="datetime1">
              <a:rPr lang="ru-RU" smtClean="0"/>
              <a:pPr>
                <a:defRPr/>
              </a:pPr>
              <a:t>08.06.2017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6C450E-E7FD-4DF0-9A0A-9DC771568F7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A4CBE8C-7AE3-41E0-A2EA-EB8B911314C4}" type="datetime1">
              <a:rPr lang="ru-RU" smtClean="0"/>
              <a:pPr>
                <a:defRPr/>
              </a:pPr>
              <a:t>08.06.2017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973A33-6BF8-498E-A61C-366BC1C357E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4F790D7-FBD2-496B-92C1-13AF5F631C11}" type="datetime1">
              <a:rPr lang="ru-RU" smtClean="0"/>
              <a:pPr>
                <a:defRPr/>
              </a:pPr>
              <a:t>08.06.2017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EFA725-76F8-4B1D-9634-EDCEE646227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A79F848-A347-4564-84D8-4A8389B22D87}" type="datetime1">
              <a:rPr lang="ru-RU" smtClean="0"/>
              <a:pPr>
                <a:defRPr/>
              </a:pPr>
              <a:t>08.06.2017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12FD8F-E096-4DF8-B6F3-EE31C83E0A5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F3BC15-76E2-4F42-AB5F-DB78713B75C7}" type="datetime1">
              <a:rPr lang="ru-RU" smtClean="0"/>
              <a:pPr>
                <a:defRPr/>
              </a:pPr>
              <a:t>08.06.2017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588477-57C7-4C5A-AF63-BC6505253EE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7CCC311-A508-45CD-9B7E-C7E4CE5A5B2F}" type="datetime1">
              <a:rPr lang="ru-RU" smtClean="0"/>
              <a:pPr>
                <a:defRPr/>
              </a:pPr>
              <a:t>08.06.2017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12743D-FCCE-440B-A07F-C0A03204E22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33789629-047E-4B12-8658-33965BB839D1}" type="datetime1">
              <a:rPr lang="ru-RU" smtClean="0"/>
              <a:pPr>
                <a:defRPr/>
              </a:pPr>
              <a:t>08.06.2017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E100EBC8-165D-44F4-A604-DED070D47AB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551" y="1844675"/>
            <a:ext cx="7920930" cy="4392613"/>
          </a:xfrm>
        </p:spPr>
        <p:txBody>
          <a:bodyPr rtlCol="0">
            <a:normAutofit fontScale="47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5700" b="1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7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7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оциальное обеспечение населения </a:t>
            </a:r>
          </a:p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7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Кыргызской Республике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5700" b="1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9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9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9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9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Aft>
                <a:spcPts val="0"/>
              </a:spcAft>
              <a:defRPr/>
            </a:pPr>
            <a:r>
              <a:rPr lang="ru-RU" sz="2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Отдел социальной статистики Управления </a:t>
            </a:r>
            <a:r>
              <a:rPr lang="ru-RU" sz="29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социально-демографической статистики </a:t>
            </a:r>
            <a:endParaRPr lang="en-US" sz="29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Aft>
                <a:spcPts val="0"/>
              </a:spcAft>
              <a:defRPr/>
            </a:pPr>
            <a:r>
              <a:rPr lang="ru-RU" sz="29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9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рынка труда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9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955674" y="338139"/>
            <a:ext cx="8075613" cy="735011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Национальный статистический комитет Кыргызской Республики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2" descr="logo N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5888"/>
            <a:ext cx="955675" cy="95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9540" y="331645"/>
            <a:ext cx="7643192" cy="724941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Сбор данных по статистике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социального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обеспечения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1772815"/>
            <a:ext cx="4172272" cy="3384377"/>
          </a:xfrm>
        </p:spPr>
        <p:txBody>
          <a:bodyPr/>
          <a:lstStyle/>
          <a:p>
            <a:pPr marL="45720" indent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Социальный Фонд КР</a:t>
            </a:r>
          </a:p>
          <a:p>
            <a:pPr marL="45720" indent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Министерство труда и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социального развития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КР</a:t>
            </a:r>
          </a:p>
          <a:p>
            <a:pPr marL="45720" indent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другие административные  ведомства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endParaRPr lang="ru-RU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916832"/>
            <a:ext cx="4038600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957263" cy="9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2681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4767" y="251521"/>
            <a:ext cx="7848401" cy="822374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Таблица 1: Получатели государственных пособий,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состоящих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 учете в органах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Министерства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труда и социального развития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КР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(на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конец года, тысяч человек)</a:t>
            </a:r>
            <a:br>
              <a:rPr lang="ru-RU" sz="1400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/>
              <a:t/>
            </a:r>
            <a:br>
              <a:rPr lang="ru-RU" sz="2000" b="1" dirty="0"/>
            </a:b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/>
              <a:t/>
            </a:r>
            <a:br>
              <a:rPr lang="ru-RU" sz="2000" b="1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957263" cy="9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Объект 6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390529877"/>
              </p:ext>
            </p:extLst>
          </p:nvPr>
        </p:nvGraphicFramePr>
        <p:xfrm>
          <a:off x="899592" y="2420888"/>
          <a:ext cx="7704858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2489"/>
                <a:gridCol w="1728192"/>
                <a:gridCol w="1584177"/>
              </a:tblGrid>
              <a:tr h="370840"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2012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Численность получателей - всего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414,8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360,2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   из них: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получающих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ЕПМС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343,5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275,9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получающих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социальное пособие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71,3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84,3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4537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74638"/>
            <a:ext cx="7355159" cy="919373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График 1</a:t>
            </a:r>
            <a:r>
              <a:rPr lang="ru-RU" sz="2400" b="1" dirty="0" smtClean="0"/>
              <a:t>: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Получатели</a:t>
            </a:r>
            <a:r>
              <a:rPr lang="ru-RU" sz="2400" b="1" dirty="0" smtClean="0"/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социальных пособий в 2016г.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(в процентах к итогу)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484" y="236748"/>
            <a:ext cx="957263" cy="9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6503110"/>
              </p:ext>
            </p:extLst>
          </p:nvPr>
        </p:nvGraphicFramePr>
        <p:xfrm>
          <a:off x="1096337" y="1628800"/>
          <a:ext cx="7488832" cy="4519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89405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88640"/>
            <a:ext cx="8136904" cy="1152128"/>
          </a:xfrm>
        </p:spPr>
        <p:txBody>
          <a:bodyPr rtlCol="0">
            <a:normAutofit fontScale="90000"/>
          </a:bodyPr>
          <a:lstStyle/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График 2: 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Средний размер назначенных месячных государственных 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пособий по 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видам</a:t>
            </a:r>
            <a:br>
              <a:rPr lang="ru-RU" sz="27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i="1" dirty="0">
                <a:latin typeface="Times New Roman" pitchFamily="18" charset="0"/>
                <a:cs typeface="Times New Roman" pitchFamily="18" charset="0"/>
              </a:rPr>
              <a:t>(на конец года, сомов)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957263" cy="9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Объект 6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89151823"/>
              </p:ext>
            </p:extLst>
          </p:nvPr>
        </p:nvGraphicFramePr>
        <p:xfrm>
          <a:off x="683568" y="1484784"/>
          <a:ext cx="7946305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График 3: Пенсионное обеспечение</a:t>
            </a:r>
            <a:endParaRPr lang="ru-RU" sz="24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957263" cy="9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" name="Объект 8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891929453"/>
              </p:ext>
            </p:extLst>
          </p:nvPr>
        </p:nvGraphicFramePr>
        <p:xfrm>
          <a:off x="467544" y="1268760"/>
          <a:ext cx="3960440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Объект 9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1930761674"/>
              </p:ext>
            </p:extLst>
          </p:nvPr>
        </p:nvGraphicFramePr>
        <p:xfrm>
          <a:off x="4572000" y="1268760"/>
          <a:ext cx="4320480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1208783" y="404664"/>
            <a:ext cx="7827267" cy="1066130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Таблица 2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Дети с ограниченными возможностями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здоровья в возрасте до 18 лет</a:t>
            </a:r>
            <a:endParaRPr lang="ru-RU" sz="24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695866596"/>
              </p:ext>
            </p:extLst>
          </p:nvPr>
        </p:nvGraphicFramePr>
        <p:xfrm>
          <a:off x="539552" y="2132856"/>
          <a:ext cx="8352928" cy="23357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3805"/>
                <a:gridCol w="928103"/>
                <a:gridCol w="928103"/>
                <a:gridCol w="928103"/>
                <a:gridCol w="928103"/>
                <a:gridCol w="856711"/>
              </a:tblGrid>
              <a:tr h="432049">
                <a:tc>
                  <a:txBody>
                    <a:bodyPr/>
                    <a:lstStyle/>
                    <a:p>
                      <a:endParaRPr lang="ru-RU" sz="19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9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2012</a:t>
                      </a:r>
                      <a:endParaRPr lang="ru-RU" sz="19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9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2013</a:t>
                      </a:r>
                      <a:endParaRPr lang="ru-RU" sz="19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9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  <a:endParaRPr lang="ru-RU" sz="19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</a:p>
                  </a:txBody>
                  <a:tcPr marL="91444" marR="91444" marT="45717" marB="45717"/>
                </a:tc>
              </a:tr>
              <a:tr h="745486">
                <a:tc>
                  <a:txBody>
                    <a:bodyPr/>
                    <a:lstStyle/>
                    <a:p>
                      <a:pPr indent="1905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Численность детей </a:t>
                      </a:r>
                      <a:r>
                        <a:rPr lang="ru-RU" sz="19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</a:t>
                      </a:r>
                      <a:r>
                        <a:rPr lang="ru-RU" sz="1900" b="1" baseline="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9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инвалидностью</a:t>
                      </a:r>
                      <a:r>
                        <a:rPr lang="ru-RU" sz="19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</a:t>
                      </a:r>
                      <a:r>
                        <a:rPr lang="ru-RU" sz="1900" i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человек</a:t>
                      </a:r>
                      <a:r>
                        <a:rPr lang="ru-RU" sz="1900" b="1" i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ru-RU" sz="19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3619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25 346</a:t>
                      </a:r>
                      <a:endParaRPr lang="ru-RU" sz="19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R="3619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26 672</a:t>
                      </a:r>
                      <a:endParaRPr lang="ru-RU" sz="19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R="3619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b="1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27 450</a:t>
                      </a:r>
                      <a:endParaRPr lang="ru-RU" sz="19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R="3619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b="1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28 200</a:t>
                      </a:r>
                      <a:endParaRPr lang="ru-RU" sz="19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R="3619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29 317</a:t>
                      </a:r>
                      <a:endParaRPr lang="ru-RU" sz="19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</a:tr>
              <a:tr h="431593">
                <a:tc>
                  <a:txBody>
                    <a:bodyPr/>
                    <a:lstStyle/>
                    <a:p>
                      <a:pPr marL="71755" indent="-71755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Доля детей с инвалидностью в общей численности лиц </a:t>
                      </a:r>
                      <a:br>
                        <a:rPr lang="ru-RU" sz="19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</a:br>
                      <a:r>
                        <a:rPr lang="ru-RU" sz="19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 ограниченными возможностями здоровья, </a:t>
                      </a:r>
                      <a:r>
                        <a:rPr lang="ru-RU" sz="1900" i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 процентах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R="3619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16,9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R="3619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16,4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R="3619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16,3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R="3619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16,2</a:t>
                      </a:r>
                      <a:endParaRPr lang="ru-RU" sz="19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R="3619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16,4</a:t>
                      </a:r>
                      <a:endParaRPr lang="ru-RU" sz="19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957263" cy="9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9198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1403648" y="260648"/>
            <a:ext cx="7416824" cy="957263"/>
          </a:xfrm>
        </p:spPr>
        <p:txBody>
          <a:bodyPr/>
          <a:lstStyle/>
          <a:p>
            <a:pPr marL="0" indent="0" algn="ctr">
              <a:buNone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Таблица 3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 Средний размер пособия по инвалидности </a:t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на детей до 18 лет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(на конец года, сомов)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649956618"/>
              </p:ext>
            </p:extLst>
          </p:nvPr>
        </p:nvGraphicFramePr>
        <p:xfrm>
          <a:off x="467544" y="1556792"/>
          <a:ext cx="8291264" cy="2194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6768"/>
                <a:gridCol w="936104"/>
                <a:gridCol w="936104"/>
                <a:gridCol w="864096"/>
                <a:gridCol w="864096"/>
                <a:gridCol w="864096"/>
              </a:tblGrid>
              <a:tr h="360041">
                <a:tc>
                  <a:txBody>
                    <a:bodyPr/>
                    <a:lstStyle/>
                    <a:p>
                      <a:endParaRPr lang="ru-RU" sz="19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732" marR="42732" marT="45717" marB="45717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9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2012</a:t>
                      </a:r>
                      <a:endParaRPr lang="ru-RU" sz="19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732" marR="42732" marT="45717" marB="45717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9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2013</a:t>
                      </a:r>
                      <a:endParaRPr lang="ru-RU" sz="19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732" marR="42732" marT="45717" marB="45717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9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  <a:endParaRPr lang="ru-RU" sz="19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732" marR="42732" marT="45717" marB="45717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</a:p>
                  </a:txBody>
                  <a:tcPr marL="42732" marR="42732" marT="45717" marB="45717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</a:p>
                  </a:txBody>
                  <a:tcPr marL="42732" marR="42732" marT="45717" marB="45717"/>
                </a:tc>
              </a:tr>
              <a:tr h="655718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Пособие по инвалидности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2992,2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</a:tr>
              <a:tr h="431593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Пособие по инвалидности на детей, больных ДЦП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</a:tr>
              <a:tr h="442418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Пособие на ВИЧ-инфицированных детей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pic>
        <p:nvPicPr>
          <p:cNvPr id="2050" name="Picture 2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861048"/>
            <a:ext cx="8280920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957263" cy="9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9062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67779"/>
            <a:ext cx="6800543" cy="1143000"/>
          </a:xfrm>
        </p:spPr>
        <p:txBody>
          <a:bodyPr rtlCol="0">
            <a:normAutofit/>
          </a:bodyPr>
          <a:lstStyle/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Накопительный пенсионный фонд</a:t>
            </a:r>
            <a:endParaRPr lang="ru-RU" sz="2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1217911"/>
            <a:ext cx="4248472" cy="4968552"/>
          </a:xfrm>
        </p:spPr>
        <p:txBody>
          <a:bodyPr/>
          <a:lstStyle/>
          <a:p>
            <a:pPr marL="45720" indent="0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конец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2016г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число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участников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составило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1,9 тысячи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человек и по сравнению с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2012г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увеличилось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более чем в 4 раза.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Треть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участников фонда - женщины.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Деятельность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его направлена на сбор добровольных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пенсионных взносов.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844824"/>
            <a:ext cx="4032448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957263" cy="9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84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345522"/>
            <a:ext cx="6512511" cy="864096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График 4: Число мест в домах-интернатах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quarter" idx="13"/>
            <p:extLst/>
          </p:nvPr>
        </p:nvGraphicFramePr>
        <p:xfrm>
          <a:off x="611560" y="1484784"/>
          <a:ext cx="8136904" cy="46085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957263" cy="9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6518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922114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Таблица 4: Расходы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на социальную защиту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из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государственного бюджета</a:t>
            </a: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288450850"/>
              </p:ext>
            </p:extLst>
          </p:nvPr>
        </p:nvGraphicFramePr>
        <p:xfrm>
          <a:off x="395532" y="1484784"/>
          <a:ext cx="8424939" cy="17979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08516"/>
                <a:gridCol w="1872208"/>
                <a:gridCol w="1944215"/>
              </a:tblGrid>
              <a:tr h="315566"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2012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6328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 - всего, млн. сомов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17498,5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25009,7</a:t>
                      </a:r>
                    </a:p>
                  </a:txBody>
                  <a:tcPr marL="0" marR="0" marT="0" marB="0" anchor="b"/>
                </a:tc>
              </a:tr>
              <a:tr h="328796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В процентах к общим расходам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16,3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16,5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</a:tr>
              <a:tr h="552240">
                <a:tc>
                  <a:txBody>
                    <a:bodyPr/>
                    <a:lstStyle/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В процентах к ВВП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5,6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5,5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pic>
        <p:nvPicPr>
          <p:cNvPr id="1026" name="Picture 2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429000"/>
            <a:ext cx="4902696" cy="2777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957263" cy="9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3598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467544" y="146919"/>
            <a:ext cx="8229600" cy="1143000"/>
          </a:xfrm>
        </p:spPr>
        <p:txBody>
          <a:bodyPr/>
          <a:lstStyle/>
          <a:p>
            <a:endParaRPr lang="ru-RU" dirty="0" smtClean="0"/>
          </a:p>
        </p:txBody>
      </p:sp>
      <p:sp>
        <p:nvSpPr>
          <p:cNvPr id="22531" name="Объект 2"/>
          <p:cNvSpPr>
            <a:spLocks noGrp="1"/>
          </p:cNvSpPr>
          <p:nvPr>
            <p:ph sz="quarter" idx="13"/>
          </p:nvPr>
        </p:nvSpPr>
        <p:spPr>
          <a:xfrm>
            <a:off x="395536" y="1052736"/>
            <a:ext cx="8229600" cy="4525963"/>
          </a:xfrm>
        </p:spPr>
        <p:txBody>
          <a:bodyPr/>
          <a:lstStyle/>
          <a:p>
            <a:pPr marL="0" indent="0" algn="ctr">
              <a:buFont typeface="Arial" charset="0"/>
              <a:buNone/>
            </a:pPr>
            <a:endParaRPr lang="ru-RU" dirty="0" smtClean="0"/>
          </a:p>
          <a:p>
            <a:pPr marL="0" indent="0" algn="ctr">
              <a:buFont typeface="Arial" charset="0"/>
              <a:buNone/>
            </a:pPr>
            <a:endParaRPr lang="ru-RU" dirty="0" smtClean="0"/>
          </a:p>
          <a:p>
            <a:pPr marL="0" indent="0" algn="ctr">
              <a:buFont typeface="Arial" charset="0"/>
              <a:buNone/>
            </a:pPr>
            <a:endParaRPr lang="ru-RU" dirty="0" smtClean="0"/>
          </a:p>
          <a:p>
            <a:pPr marL="0" indent="0" algn="ctr">
              <a:buFont typeface="Arial" charset="0"/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957263" cy="9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3539</TotalTime>
  <Words>361</Words>
  <Application>Microsoft Office PowerPoint</Application>
  <PresentationFormat>Экран (4:3)</PresentationFormat>
  <Paragraphs>134</Paragraphs>
  <Slides>12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Georgia</vt:lpstr>
      <vt:lpstr>Times New Roman</vt:lpstr>
      <vt:lpstr>Trebuchet MS</vt:lpstr>
      <vt:lpstr>Воздушный поток</vt:lpstr>
      <vt:lpstr>Национальный статистический комитет Кыргызской Республики </vt:lpstr>
      <vt:lpstr>Сбор данных по статистике социального обеспечения </vt:lpstr>
      <vt:lpstr>Таблица 1: Получатели государственных пособий, состоящих на учете в органах Министерства труда и социального развития КР (на конец года, тысяч человек)        </vt:lpstr>
      <vt:lpstr>График 1:Получатели социальных пособий в 2016г. (в процентах к итогу)</vt:lpstr>
      <vt:lpstr>График 2: Средний размер назначенных месячных государственных пособий по видам (на конец года, сомов)</vt:lpstr>
      <vt:lpstr>График 3: Пенсионное обеспечение</vt:lpstr>
      <vt:lpstr>Таблица 2: Дети с ограниченными возможностями здоровья в возрасте до 18 лет</vt:lpstr>
      <vt:lpstr>Таблица 3: Средний размер пособия по инвалидности  на детей до 18 лет (на конец года, сомов)</vt:lpstr>
      <vt:lpstr>Накопительный пенсионный фонд</vt:lpstr>
      <vt:lpstr>График 4: Число мест в домах-интернатах</vt:lpstr>
      <vt:lpstr>Таблица 4: Расходы на социальную защиту  из государственного бюджета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Национальный статистический комитет Кыргызской Республики «Перспективы расширения круга пользователей: диалог между производителями и пользователями статистики» 10 июня 2014г.</dc:title>
  <dc:creator>Gabdullaeva</dc:creator>
  <cp:lastModifiedBy>Админ</cp:lastModifiedBy>
  <cp:revision>372</cp:revision>
  <cp:lastPrinted>2016-06-09T11:39:38Z</cp:lastPrinted>
  <dcterms:created xsi:type="dcterms:W3CDTF">2014-06-04T04:28:59Z</dcterms:created>
  <dcterms:modified xsi:type="dcterms:W3CDTF">2017-06-08T11:10:38Z</dcterms:modified>
</cp:coreProperties>
</file>