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9" r:id="rId3"/>
    <p:sldId id="260" r:id="rId4"/>
    <p:sldId id="269" r:id="rId5"/>
    <p:sldId id="290" r:id="rId6"/>
    <p:sldId id="296" r:id="rId7"/>
    <p:sldId id="297" r:id="rId8"/>
    <p:sldId id="298" r:id="rId9"/>
    <p:sldId id="300" r:id="rId10"/>
    <p:sldId id="301" r:id="rId11"/>
    <p:sldId id="302" r:id="rId12"/>
    <p:sldId id="303" r:id="rId13"/>
    <p:sldId id="304" r:id="rId14"/>
    <p:sldId id="305" r:id="rId15"/>
    <p:sldId id="29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00FF"/>
    <a:srgbClr val="FF0000"/>
    <a:srgbClr val="FFFFCC"/>
    <a:srgbClr val="CCFF66"/>
    <a:srgbClr val="FF66FF"/>
    <a:srgbClr val="FF66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B73F3AB-E7AD-440E-95FD-55FAF40899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67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A940B437-500B-45AD-A311-C545F37088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45429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1118690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843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1843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A5E52-FDCB-4EC7-9F09-9B1D55744EBA}" type="slidenum">
              <a:rPr lang="ru-RU" smtClean="0"/>
              <a:pPr/>
              <a:t>2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51785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100" dirty="0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042387-F097-498E-83E5-8B14508D80FC}" type="slidenum">
              <a:rPr lang="ru-RU" smtClean="0"/>
              <a:pPr/>
              <a:t>3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65405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355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2355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7CD832-4455-4270-99BF-27B12B3DABB4}" type="slidenum">
              <a:rPr lang="ru-RU" smtClean="0"/>
              <a:pPr/>
              <a:t>4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92882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6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2192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42141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08980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11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31277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8226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13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68876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349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6349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349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8F2F51-13AA-4624-A0AF-8E7E27DC0239}" type="slidenum">
              <a:rPr lang="ru-RU" smtClean="0"/>
              <a:pPr/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9826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E839E-C28D-48DF-BEC4-AF87EA36F3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B2C5-4D64-46B1-AA10-C3A2B4DC6F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F39CA-55F3-4FA7-BE99-B309F66177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58900-9EBE-4E59-A17C-CD4F27F27B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A2CD6-7CAA-4B5A-8D7B-A067A42303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2952B-1B05-46F3-9FFB-5315A10350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8B85-3BF5-4EE9-901D-E8DC3036D5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07857-9E30-4DB4-8DFF-165494F658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2F837-5DDA-4A8E-89B6-E5AFFC5409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16426-4573-448D-98C7-A62EA2BF35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37F3F-2354-411C-B989-E1BE1C3279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72381FFA-67D5-4507-B125-CFD9035C87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Excel_97-2003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_____Microsoft_Excel_97-20032.xls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dirty="0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971550" y="1844675"/>
            <a:ext cx="72009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 dirty="0"/>
              <a:t>Об изменении </a:t>
            </a:r>
            <a:endParaRPr lang="ru-RU" sz="3400" b="1" i="0" dirty="0" smtClean="0"/>
          </a:p>
          <a:p>
            <a:pPr>
              <a:spcBef>
                <a:spcPct val="20000"/>
              </a:spcBef>
            </a:pPr>
            <a:r>
              <a:rPr lang="ru-RU" sz="3400" b="1" i="0" dirty="0" smtClean="0"/>
              <a:t>потребительских </a:t>
            </a:r>
            <a:r>
              <a:rPr lang="ru-RU" sz="3400" b="1" i="0" dirty="0"/>
              <a:t>цен и тарифов </a:t>
            </a:r>
            <a:endParaRPr lang="ru-RU" sz="3400" b="1" i="0" dirty="0" smtClean="0"/>
          </a:p>
          <a:p>
            <a:pPr>
              <a:spcBef>
                <a:spcPct val="20000"/>
              </a:spcBef>
            </a:pPr>
            <a:r>
              <a:rPr lang="ru-RU" sz="3400" b="1" i="0" dirty="0" smtClean="0"/>
              <a:t>в </a:t>
            </a:r>
            <a:r>
              <a:rPr lang="ru-RU" sz="3400" b="1" i="0" dirty="0"/>
              <a:t>2016г. и в январе 2017г.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 февраля 2017г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8229600" cy="725488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</a:rPr>
              <a:t>Изменение ИПЦ по Кыргызской Республике в январе-декабре</a:t>
            </a:r>
            <a:br>
              <a:rPr lang="ru-RU" sz="2100" b="1" dirty="0" smtClean="0">
                <a:latin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2048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475952"/>
              </p:ext>
            </p:extLst>
          </p:nvPr>
        </p:nvGraphicFramePr>
        <p:xfrm>
          <a:off x="466724" y="1700808"/>
          <a:ext cx="8137723" cy="4337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9" name="Диаграмма" r:id="rId6" imgW="7934372" imgH="4229049" progId="Excel.Chart.8">
                  <p:embed/>
                </p:oleObj>
              </mc:Choice>
              <mc:Fallback>
                <p:oleObj name="Диаграмма" r:id="rId6" imgW="7934372" imgH="4229049" progId="Excel.Chart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4" y="1700808"/>
                        <a:ext cx="8137723" cy="433743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7" name="Заголовок 1"/>
          <p:cNvSpPr>
            <a:spLocks noGrp="1"/>
          </p:cNvSpPr>
          <p:nvPr>
            <p:ph type="title"/>
          </p:nvPr>
        </p:nvSpPr>
        <p:spPr>
          <a:xfrm>
            <a:off x="428625" y="928688"/>
            <a:ext cx="8229600" cy="714375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Изменение ИПЦ по Кыргызской Республике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предыдущему месяцу)</a:t>
            </a:r>
          </a:p>
        </p:txBody>
      </p:sp>
      <p:graphicFrame>
        <p:nvGraphicFramePr>
          <p:cNvPr id="17506" name="Object 9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7879792"/>
              </p:ext>
            </p:extLst>
          </p:nvPr>
        </p:nvGraphicFramePr>
        <p:xfrm>
          <a:off x="646112" y="1749425"/>
          <a:ext cx="8174359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1" name="Лист" r:id="rId5" imgW="8172460" imgH="4857725" progId="Excel.Sheet.8">
                  <p:embed/>
                </p:oleObj>
              </mc:Choice>
              <mc:Fallback>
                <p:oleObj name="Лист" r:id="rId5" imgW="8172460" imgH="4857725" progId="Excel.Sheet.8">
                  <p:embed/>
                  <p:pic>
                    <p:nvPicPr>
                      <p:cNvPr id="0" name="Picture 9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2" y="1749425"/>
                        <a:ext cx="8174359" cy="45815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508" name="Picture 2" descr="logo NS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09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1675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311211"/>
              </p:ext>
            </p:extLst>
          </p:nvPr>
        </p:nvGraphicFramePr>
        <p:xfrm>
          <a:off x="428625" y="1714500"/>
          <a:ext cx="7812000" cy="4566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2014г.)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2016г.</a:t>
                      </a:r>
                      <a:endParaRPr lang="ru-RU" sz="2000" b="1" i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в 2015г.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-5,0</a:t>
                      </a:r>
                      <a:endParaRPr lang="ru-RU" sz="1900" b="1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-4,2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1" i="0" u="none" strike="noStrike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900" b="1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1" i="0" u="none" strike="noStrike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900" b="1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1" i="0" u="none" strike="noStrike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900" b="1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2569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70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2" name="Овал 1"/>
          <p:cNvSpPr/>
          <p:nvPr/>
        </p:nvSpPr>
        <p:spPr bwMode="auto">
          <a:xfrm>
            <a:off x="7020272" y="4551072"/>
            <a:ext cx="936104" cy="515353"/>
          </a:xfrm>
          <a:prstGeom prst="ellipse">
            <a:avLst/>
          </a:prstGeom>
          <a:noFill/>
          <a:ln w="28575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 bwMode="auto">
          <a:xfrm>
            <a:off x="5436096" y="5805264"/>
            <a:ext cx="914400" cy="504056"/>
          </a:xfrm>
          <a:prstGeom prst="ellipse">
            <a:avLst/>
          </a:prstGeom>
          <a:noFill/>
          <a:ln w="28575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00063" y="928688"/>
            <a:ext cx="8229600" cy="571500"/>
          </a:xfrm>
        </p:spPr>
        <p:txBody>
          <a:bodyPr/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Изменение ИПЦ в территориальном разрезе в январе-декабре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6891799"/>
              </p:ext>
            </p:extLst>
          </p:nvPr>
        </p:nvGraphicFramePr>
        <p:xfrm>
          <a:off x="709613" y="1844672"/>
          <a:ext cx="7675216" cy="4032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48605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Иссык-Кульская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1395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Нарынская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Баткенская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45529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Чуйская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Ошская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обл. (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включая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г.Ош)             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30145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  Джалал-Абадская  </a:t>
                      </a:r>
                      <a:r>
                        <a:rPr lang="ru-RU" sz="1800" b="1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17284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г.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Бишкек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  Таласская  </a:t>
                      </a:r>
                      <a:r>
                        <a:rPr lang="ru-RU" sz="1800" b="1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56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5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587875" y="2593975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75463" y="3861048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229600" cy="500062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ИПЦ по отдельным странам СНГ в 2016г.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680910"/>
              </p:ext>
            </p:extLst>
          </p:nvPr>
        </p:nvGraphicFramePr>
        <p:xfrm>
          <a:off x="857250" y="1571625"/>
          <a:ext cx="7500990" cy="4334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5902"/>
                <a:gridCol w="2137909"/>
                <a:gridCol w="2247179"/>
              </a:tblGrid>
              <a:tr h="1140833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Декабрь 2016г.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2015г.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Справочно: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декабрь 2015г.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2014г.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 smtClean="0">
                          <a:latin typeface="Times New Roman"/>
                        </a:rPr>
                        <a:t>Беларусь</a:t>
                      </a:r>
                      <a:endParaRPr lang="ru-RU" sz="2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110,6</a:t>
                      </a:r>
                      <a:endParaRPr lang="ru-RU" sz="2400" b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112,0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>
                          <a:latin typeface="Times New Roman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108,5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113,6</a:t>
                      </a:r>
                      <a:endParaRPr lang="ru-RU" sz="2400" b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>
                          <a:latin typeface="Times New Roman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112,9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1" i="0" u="none" strike="noStrike" dirty="0">
                          <a:solidFill>
                            <a:srgbClr val="0066FF"/>
                          </a:solidFill>
                          <a:latin typeface="Times New Roman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6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2400" b="1" dirty="0">
                        <a:solidFill>
                          <a:srgbClr val="0066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6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103,4</a:t>
                      </a:r>
                      <a:endParaRPr lang="ru-RU" sz="2400" b="1" dirty="0">
                        <a:solidFill>
                          <a:srgbClr val="0066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defTabSz="914400" rtl="0" eaLnBrk="1" fontAlgn="b" latinLnBrk="0" hangingPunct="1"/>
                      <a:r>
                        <a:rPr lang="ru-RU" sz="2400" b="0" i="0" u="none" strike="noStrike" kern="1200" dirty="0" smtClean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Армения</a:t>
                      </a:r>
                      <a:endParaRPr lang="ru-RU" sz="2400" b="0" i="0" u="none" strike="noStrike" kern="1200" dirty="0">
                        <a:solidFill>
                          <a:schemeClr val="dk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98,9</a:t>
                      </a:r>
                      <a:endParaRPr lang="ru-RU" sz="2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99,9</a:t>
                      </a:r>
                      <a:endParaRPr lang="ru-RU" sz="2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177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7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20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363272" cy="550547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рамках проекта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Реализация Национальной стратегии развития статистики Кыргызской Республики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поддерживаемый Всемирным Банком: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января 2017г. расширен географический охват по наблюдению за потребительскими ценами.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90-х годов наблюдение за потребительскими ценами осуществлялось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г.Бишкек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городах областного уровня (Каракол, Баткен, Джалал-Абад, Нарын, Талас,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Токмок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Ош)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2013г. в наблюдение за ценами (и соответственно в расчет ИПЦ) был включен город Кара-Балта.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9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363272" cy="5976664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января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наблюдение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 потребительскими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ценами включены 9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населенных пунктов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lvl="0" indent="0" algn="ctr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Узген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Ноокат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Кара-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Суу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Балыкчы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Исфана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Токтогул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Кербен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Покровка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Манасского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района,</a:t>
            </a:r>
          </a:p>
          <a:p>
            <a:pPr marL="0" lvl="0" indent="0" algn="ctr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село Чаек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Жумгальского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4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</a:t>
            </a:r>
            <a:r>
              <a:rPr lang="ru-RU" sz="1600" i="1" dirty="0">
                <a:latin typeface="Times New Roman" pitchFamily="18" charset="0"/>
              </a:rPr>
              <a:t>(+), снижение </a:t>
            </a:r>
            <a:r>
              <a:rPr lang="ru-RU" sz="1600" i="1" dirty="0" smtClean="0">
                <a:latin typeface="Times New Roman" pitchFamily="18" charset="0"/>
              </a:rPr>
              <a:t>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предыдущему месяцу)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239133"/>
              </p:ext>
            </p:extLst>
          </p:nvPr>
        </p:nvGraphicFramePr>
        <p:xfrm>
          <a:off x="428623" y="1714500"/>
          <a:ext cx="7812000" cy="471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2015г.)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январе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-0,05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45,8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30,2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891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66725" y="981075"/>
            <a:ext cx="8065716" cy="647726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307640"/>
              </p:ext>
            </p:extLst>
          </p:nvPr>
        </p:nvGraphicFramePr>
        <p:xfrm>
          <a:off x="497790" y="1700808"/>
          <a:ext cx="7992888" cy="4464496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901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2016.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2017г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январь 2017 в % к декабрю 2016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0690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Хлебобулочные</a:t>
                      </a:r>
                      <a:r>
                        <a:rPr lang="ru-RU" sz="1800" b="1" baseline="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изделия и крупы</a:t>
                      </a:r>
                      <a:endParaRPr lang="ru-RU" sz="18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57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Рис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среднезерный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83,11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75,31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73,80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5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34,31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29,87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29,52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Крупа гречневая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79,41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88,83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86,40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-1,5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904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Свежее мясо</a:t>
                      </a:r>
                      <a:endParaRPr lang="ru-RU" sz="1800" b="1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0,8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44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313,04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297,54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299,11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44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290,68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280,16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282,57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91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Окорочка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128,88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126,01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122,71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606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611560" y="977774"/>
            <a:ext cx="7848873" cy="719733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773549"/>
              </p:ext>
            </p:extLst>
          </p:nvPr>
        </p:nvGraphicFramePr>
        <p:xfrm>
          <a:off x="497790" y="1700808"/>
          <a:ext cx="7992888" cy="4572001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8421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2016.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2017г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январь 2017 в % к декабрю 2016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21085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Молоко и молочная продукция</a:t>
                      </a:r>
                      <a:endParaRPr lang="ru-RU" sz="1800" b="1" dirty="0"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0,9</a:t>
                      </a:r>
                      <a:endParaRPr lang="ru-RU" sz="1700" b="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90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37,31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36,71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36,49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1,6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76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Творог нежирный, кг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221,87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219,08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216,91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10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Яйца куриные, 10 шт.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77,21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77,52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77,35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1,6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148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Свежие овощи</a:t>
                      </a:r>
                      <a:endParaRPr lang="ru-RU" sz="1800" b="1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9,1</a:t>
                      </a:r>
                      <a:endParaRPr lang="ru-RU" sz="1700" b="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6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Капуста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23,16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22,21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22,85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4,3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6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Лук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18,55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16,34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18,08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7,7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Помидоры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156,47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117,56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139,45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18,2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Картофель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16,32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23,02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24,77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548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790575" y="981074"/>
            <a:ext cx="7597850" cy="719733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557292"/>
              </p:ext>
            </p:extLst>
          </p:nvPr>
        </p:nvGraphicFramePr>
        <p:xfrm>
          <a:off x="466725" y="1772817"/>
          <a:ext cx="7992888" cy="4546285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996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2016.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2017г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январь 2017 в % к декабрю 2016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62368">
                <a:tc gridSpan="4">
                  <a:txBody>
                    <a:bodyPr/>
                    <a:lstStyle/>
                    <a:p>
                      <a:pPr marL="216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Чай</a:t>
                      </a:r>
                      <a:endParaRPr lang="ru-RU" sz="1800" b="1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-0,2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307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Чай черный, 100 гр.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70,83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73,14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70,57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699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Чай зеленый, 100 гр.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49,80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50,37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50,95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589">
                <a:tc gridSpan="5"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58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Сахар-песок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57,33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53,57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54,48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02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342,90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347,17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339,61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82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Подсолнечное масло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111,76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102,85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101,82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82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Яблоки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55,70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57,85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588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611559" y="981074"/>
            <a:ext cx="7992889" cy="719733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462504"/>
              </p:ext>
            </p:extLst>
          </p:nvPr>
        </p:nvGraphicFramePr>
        <p:xfrm>
          <a:off x="466725" y="1844824"/>
          <a:ext cx="7960696" cy="3960001"/>
        </p:xfrm>
        <a:graphic>
          <a:graphicData uri="http://schemas.openxmlformats.org/drawingml/2006/table">
            <a:tbl>
              <a:tblPr/>
              <a:tblGrid>
                <a:gridCol w="3208528"/>
                <a:gridCol w="1080000"/>
                <a:gridCol w="1080000"/>
                <a:gridCol w="1080000"/>
                <a:gridCol w="1512168"/>
              </a:tblGrid>
              <a:tr h="960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2016.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 2017г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январь 2017 в % к декабрю 2016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9987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Водка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 0.5 л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167,93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175,49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175,95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87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9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Сигареты с фильтром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 20 шт.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44,21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46,76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48,39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2,9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87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Бензин А-92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литр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35,87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37,76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39,35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4,5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87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Дизельное топливо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литр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34,41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36,42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36,76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87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Уголь,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тонна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4682,86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4325,10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4206,27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87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Цемент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50 кг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327,91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262,38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263,96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665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>
          <a:xfrm>
            <a:off x="571500" y="1000125"/>
            <a:ext cx="8229600" cy="500063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ИПЦ по отдельным странам СНГ в январе 2017г.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763407"/>
              </p:ext>
            </p:extLst>
          </p:nvPr>
        </p:nvGraphicFramePr>
        <p:xfrm>
          <a:off x="1114425" y="1844824"/>
          <a:ext cx="6954539" cy="4489712"/>
        </p:xfrm>
        <a:graphic>
          <a:graphicData uri="http://schemas.openxmlformats.org/drawingml/2006/table">
            <a:tbl>
              <a:tblPr/>
              <a:tblGrid>
                <a:gridCol w="4125645"/>
                <a:gridCol w="2828894"/>
              </a:tblGrid>
              <a:tr h="1220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2017г.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декабрю 2016г.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817305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Times New Roman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305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8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Беларусь</a:t>
                      </a:r>
                      <a:endParaRPr lang="ru-RU" sz="28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305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305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248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89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624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9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784</Words>
  <Application>Microsoft Office PowerPoint</Application>
  <PresentationFormat>Экран (4:3)</PresentationFormat>
  <Paragraphs>319</Paragraphs>
  <Slides>15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Оформление по умолчанию</vt:lpstr>
      <vt:lpstr>Диаграмма</vt:lpstr>
      <vt:lpstr>Лист</vt:lpstr>
      <vt:lpstr>Презентация PowerPoint</vt:lpstr>
      <vt:lpstr>Изменение ИПЦ по Кыргызской Республике в январе-декабре (прирост (+), снижение (-); в процентах к декабрю предыдущего года)</vt:lpstr>
      <vt:lpstr>Изменение ИПЦ по Кыргызской Республике (прирост (+), снижение (-); в процентах к предыдущему месяцу)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ИПЦ в территориальном разрезе в январе-декабре (прирост (+), снижение (-); в процентах)</vt:lpstr>
      <vt:lpstr>ИПЦ по отдельным странам СНГ в 2016г.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предыдущему месяцу) </vt:lpstr>
      <vt:lpstr>Средние цены на отдельные товары и их изменение  (сомов за 1 кг) </vt:lpstr>
      <vt:lpstr>Средние цены на отдельные товары и их изменение  (сомов за 1 кг) </vt:lpstr>
      <vt:lpstr>Средние цены на отдельные товары и их изменение (сомов за 1 кг) </vt:lpstr>
      <vt:lpstr>Средние цены на отдельные товары и их изменение  (сомов) </vt:lpstr>
      <vt:lpstr>ИПЦ по отдельным странам СНГ в январе 2017г.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Barabaev</cp:lastModifiedBy>
  <cp:revision>247</cp:revision>
  <cp:lastPrinted>2017-02-10T02:52:46Z</cp:lastPrinted>
  <dcterms:created xsi:type="dcterms:W3CDTF">2014-06-07T05:17:30Z</dcterms:created>
  <dcterms:modified xsi:type="dcterms:W3CDTF">2017-02-10T05:48:31Z</dcterms:modified>
</cp:coreProperties>
</file>