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5"/>
  </p:notesMasterIdLst>
  <p:handoutMasterIdLst>
    <p:handoutMasterId r:id="rId16"/>
  </p:handoutMasterIdLst>
  <p:sldIdLst>
    <p:sldId id="288" r:id="rId2"/>
    <p:sldId id="289" r:id="rId3"/>
    <p:sldId id="313" r:id="rId4"/>
    <p:sldId id="301" r:id="rId5"/>
    <p:sldId id="303" r:id="rId6"/>
    <p:sldId id="305" r:id="rId7"/>
    <p:sldId id="302" r:id="rId8"/>
    <p:sldId id="307" r:id="rId9"/>
    <p:sldId id="310" r:id="rId10"/>
    <p:sldId id="311" r:id="rId11"/>
    <p:sldId id="315" r:id="rId12"/>
    <p:sldId id="314" r:id="rId13"/>
    <p:sldId id="316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4" autoAdjust="0"/>
    <p:restoredTop sz="96914" autoAdjust="0"/>
  </p:normalViewPr>
  <p:slideViewPr>
    <p:cSldViewPr>
      <p:cViewPr>
        <p:scale>
          <a:sx n="121" d="100"/>
          <a:sy n="12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4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01856695400714"/>
          <c:y val="5.883157429608335E-2"/>
          <c:w val="0.82220548850822162"/>
          <c:h val="0.50457388318640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Суткалык муктаждык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2.8696623464398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07-4A06-A990-AAB23CC5E289}"/>
                </c:ext>
              </c:extLst>
            </c:dLbl>
            <c:dLbl>
              <c:idx val="1"/>
              <c:layout>
                <c:manualLayout>
                  <c:x val="3.4283267794703249E-3"/>
                  <c:y val="2.8696623464397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07-4A06-A990-AAB23CC5E289}"/>
                </c:ext>
              </c:extLst>
            </c:dLbl>
            <c:dLbl>
              <c:idx val="2"/>
              <c:layout>
                <c:manualLayout>
                  <c:x val="-1.1999143728146099E-2"/>
                  <c:y val="2.8696623464397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07-4A06-A990-AAB23CC5E289}"/>
                </c:ext>
              </c:extLst>
            </c:dLbl>
            <c:dLbl>
              <c:idx val="3"/>
              <c:layout>
                <c:manualLayout>
                  <c:x val="-2.7426614235762536E-2"/>
                  <c:y val="3.1885137182664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07-4A06-A990-AAB23CC5E289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07-4A06-A990-AAB23CC5E289}"/>
                </c:ext>
              </c:extLst>
            </c:dLbl>
            <c:dLbl>
              <c:idx val="5"/>
              <c:layout>
                <c:manualLayout>
                  <c:x val="-3.0854941015232857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07-4A06-A990-AAB23CC5E289}"/>
                </c:ext>
              </c:extLst>
            </c:dLbl>
            <c:dLbl>
              <c:idx val="6"/>
              <c:layout>
                <c:manualLayout>
                  <c:x val="-8.570816948675803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07-4A06-A990-AAB23CC5E289}"/>
                </c:ext>
              </c:extLst>
            </c:dLbl>
            <c:dLbl>
              <c:idx val="7"/>
              <c:layout>
                <c:manualLayout>
                  <c:x val="-5.1424901692054704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07-4A06-A990-AAB23CC5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2101</c:v>
                </c:pt>
                <c:pt idx="1">
                  <c:v>2100</c:v>
                </c:pt>
                <c:pt idx="2">
                  <c:v>2212</c:v>
                </c:pt>
                <c:pt idx="3">
                  <c:v>1920</c:v>
                </c:pt>
                <c:pt idx="4">
                  <c:v>1661</c:v>
                </c:pt>
                <c:pt idx="5">
                  <c:v>1661</c:v>
                </c:pt>
                <c:pt idx="6">
                  <c:v>2031</c:v>
                </c:pt>
                <c:pt idx="7">
                  <c:v>2244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707-4A06-A990-AAB23CC5E2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Суткалык керектөө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8855797287086751E-2"/>
                  <c:y val="-7.0147301801861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07-4A06-A990-AAB23CC5E289}"/>
                </c:ext>
              </c:extLst>
            </c:dLbl>
            <c:dLbl>
              <c:idx val="1"/>
              <c:layout>
                <c:manualLayout>
                  <c:x val="-1.7141633897351596E-2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07-4A06-A990-AAB23CC5E289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07-4A06-A990-AAB23CC5E289}"/>
                </c:ext>
              </c:extLst>
            </c:dLbl>
            <c:dLbl>
              <c:idx val="5"/>
              <c:layout>
                <c:manualLayout>
                  <c:x val="6.8566535589406428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707-4A06-A990-AAB23CC5E289}"/>
                </c:ext>
              </c:extLst>
            </c:dLbl>
            <c:dLbl>
              <c:idx val="6"/>
              <c:layout>
                <c:manualLayout>
                  <c:x val="-1.7141633897351596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07-4A06-A990-AAB23CC5E289}"/>
                </c:ext>
              </c:extLst>
            </c:dLbl>
            <c:dLbl>
              <c:idx val="7"/>
              <c:layout>
                <c:manualLayout>
                  <c:x val="-2.3998287456292199E-2"/>
                  <c:y val="-2.5508109746131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707-4A06-A990-AAB23CC5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2251</c:v>
                </c:pt>
                <c:pt idx="1">
                  <c:v>2520</c:v>
                </c:pt>
                <c:pt idx="2">
                  <c:v>2508</c:v>
                </c:pt>
                <c:pt idx="3">
                  <c:v>1935</c:v>
                </c:pt>
                <c:pt idx="4">
                  <c:v>1325</c:v>
                </c:pt>
                <c:pt idx="5">
                  <c:v>1690</c:v>
                </c:pt>
                <c:pt idx="6">
                  <c:v>2074</c:v>
                </c:pt>
                <c:pt idx="7">
                  <c:v>2360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F-5707-4A06-A990-AAB23CC5E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405504"/>
        <c:axId val="198407296"/>
      </c:lineChart>
      <c:catAx>
        <c:axId val="198405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ru-RU"/>
          </a:p>
        </c:txPr>
        <c:crossAx val="198407296"/>
        <c:crosses val="autoZero"/>
        <c:auto val="1"/>
        <c:lblAlgn val="ctr"/>
        <c:lblOffset val="100"/>
        <c:noMultiLvlLbl val="0"/>
      </c:catAx>
      <c:valAx>
        <c:axId val="19840729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98405504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02"/>
          <c:h val="0.12122980220921332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29881595452408"/>
          <c:y val="0.1020680979174108"/>
          <c:w val="0.82220548850822162"/>
          <c:h val="0.410458000400212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Суткалык муктаждык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5732436592706046E-2"/>
                  <c:y val="-3.751409611995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A4-4145-AE31-18B7DAA4C380}"/>
                </c:ext>
              </c:extLst>
            </c:dLbl>
            <c:dLbl>
              <c:idx val="1"/>
              <c:layout>
                <c:manualLayout>
                  <c:x val="-1.2304128067484491E-2"/>
                  <c:y val="-3.1756645718462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A4-4145-AE31-18B7DAA4C380}"/>
                </c:ext>
              </c:extLst>
            </c:dLbl>
            <c:dLbl>
              <c:idx val="2"/>
              <c:layout>
                <c:manualLayout>
                  <c:x val="-2.6158334710437683E-2"/>
                  <c:y val="-2.024174491548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A4-4145-AE31-18B7DAA4C380}"/>
                </c:ext>
              </c:extLst>
            </c:dLbl>
            <c:dLbl>
              <c:idx val="3"/>
              <c:layout>
                <c:manualLayout>
                  <c:x val="-3.214632305703783E-2"/>
                  <c:y val="-2.856806088390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A4-4145-AE31-18B7DAA4C380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A4-4145-AE31-18B7DAA4C380}"/>
                </c:ext>
              </c:extLst>
            </c:dLbl>
            <c:dLbl>
              <c:idx val="5"/>
              <c:layout>
                <c:manualLayout>
                  <c:x val="-3.085494101523285E-2"/>
                  <c:y val="-4.145067833746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A4-4145-AE31-18B7DAA4C380}"/>
                </c:ext>
              </c:extLst>
            </c:dLbl>
            <c:dLbl>
              <c:idx val="6"/>
              <c:layout>
                <c:manualLayout>
                  <c:x val="-3.0596244481569199E-2"/>
                  <c:y val="-3.8753307983929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A4-4145-AE31-18B7DAA4C380}"/>
                </c:ext>
              </c:extLst>
            </c:dLbl>
            <c:dLbl>
              <c:idx val="7"/>
              <c:layout>
                <c:manualLayout>
                  <c:x val="-5.1424901692054695E-3"/>
                  <c:y val="1.594256859133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A4-4145-AE31-18B7DAA4C3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73</c:v>
                </c:pt>
                <c:pt idx="1">
                  <c:v>71</c:v>
                </c:pt>
                <c:pt idx="2">
                  <c:v>76</c:v>
                </c:pt>
                <c:pt idx="3">
                  <c:v>69</c:v>
                </c:pt>
                <c:pt idx="4">
                  <c:v>62</c:v>
                </c:pt>
                <c:pt idx="5">
                  <c:v>62</c:v>
                </c:pt>
                <c:pt idx="6">
                  <c:v>73</c:v>
                </c:pt>
                <c:pt idx="7">
                  <c:v>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81A4-4145-AE31-18B7DAA4C3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Суткалык керектөө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7282515168174795E-2"/>
                  <c:y val="7.5780740875064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A4-4145-AE31-18B7DAA4C380}"/>
                </c:ext>
              </c:extLst>
            </c:dLbl>
            <c:dLbl>
              <c:idx val="1"/>
              <c:layout>
                <c:manualLayout>
                  <c:x val="-2.9727615777726219E-2"/>
                  <c:y val="2.4049822346387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A4-4145-AE31-18B7DAA4C380}"/>
                </c:ext>
              </c:extLst>
            </c:dLbl>
            <c:dLbl>
              <c:idx val="2"/>
              <c:layout>
                <c:manualLayout>
                  <c:x val="-3.4611360503953387E-2"/>
                  <c:y val="4.6059603211931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A4-4145-AE31-18B7DAA4C380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1A4-4145-AE31-18B7DAA4C380}"/>
                </c:ext>
              </c:extLst>
            </c:dLbl>
            <c:dLbl>
              <c:idx val="4"/>
              <c:layout>
                <c:manualLayout>
                  <c:x val="-1.5732436592706047E-3"/>
                  <c:y val="1.43936260037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1A4-4145-AE31-18B7DAA4C380}"/>
                </c:ext>
              </c:extLst>
            </c:dLbl>
            <c:dLbl>
              <c:idx val="5"/>
              <c:layout>
                <c:manualLayout>
                  <c:x val="6.8566535589406419E-3"/>
                  <c:y val="1.594256859133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1A4-4145-AE31-18B7DAA4C380}"/>
                </c:ext>
              </c:extLst>
            </c:dLbl>
            <c:dLbl>
              <c:idx val="6"/>
              <c:layout>
                <c:manualLayout>
                  <c:x val="-1.7141633897351585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1A4-4145-AE31-18B7DAA4C380}"/>
                </c:ext>
              </c:extLst>
            </c:dLbl>
            <c:dLbl>
              <c:idx val="7"/>
              <c:layout>
                <c:manualLayout>
                  <c:x val="-2.3998287456292199E-2"/>
                  <c:y val="-2.5508109746131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1A4-4145-AE31-18B7DAA4C3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>
                  <c:v>61.327045247864397</c:v>
                </c:pt>
                <c:pt idx="1">
                  <c:v>69.8473502687159</c:v>
                </c:pt>
                <c:pt idx="2" formatCode="0.0">
                  <c:v>68.37268073597528</c:v>
                </c:pt>
                <c:pt idx="3" formatCode="0.0">
                  <c:v>52.310117958360458</c:v>
                </c:pt>
                <c:pt idx="4">
                  <c:v>35.815600000000003</c:v>
                </c:pt>
                <c:pt idx="5" formatCode="0.0">
                  <c:v>45.760800000000003</c:v>
                </c:pt>
                <c:pt idx="6" formatCode="0.0">
                  <c:v>56.068899999999999</c:v>
                </c:pt>
                <c:pt idx="7" formatCode="0.0">
                  <c:v>63.685899999999997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81A4-4145-AE31-18B7DAA4C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877184"/>
        <c:axId val="198878720"/>
      </c:lineChart>
      <c:catAx>
        <c:axId val="198877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ru-RU"/>
          </a:p>
        </c:txPr>
        <c:crossAx val="198878720"/>
        <c:crosses val="autoZero"/>
        <c:auto val="1"/>
        <c:lblAlgn val="ctr"/>
        <c:lblOffset val="100"/>
        <c:noMultiLvlLbl val="0"/>
      </c:catAx>
      <c:valAx>
        <c:axId val="198878720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98877184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24"/>
          <c:h val="0.12122980220921334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29881595452408"/>
          <c:y val="5.0195447307428594E-2"/>
          <c:w val="0.82220548850822162"/>
          <c:h val="0.50457388318640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Суткалык муктаждык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5732436592706046E-2"/>
                  <c:y val="-3.751409611995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CA-4673-BB57-E2EA0010909F}"/>
                </c:ext>
              </c:extLst>
            </c:dLbl>
            <c:dLbl>
              <c:idx val="1"/>
              <c:layout>
                <c:manualLayout>
                  <c:x val="-2.0170346363837466E-2"/>
                  <c:y val="-4.0392821320700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CA-4673-BB57-E2EA0010909F}"/>
                </c:ext>
              </c:extLst>
            </c:dLbl>
            <c:dLbl>
              <c:idx val="2"/>
              <c:layout>
                <c:manualLayout>
                  <c:x val="-2.6158334710437683E-2"/>
                  <c:y val="-2.0241744915480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CA-4673-BB57-E2EA0010909F}"/>
                </c:ext>
              </c:extLst>
            </c:dLbl>
            <c:dLbl>
              <c:idx val="3"/>
              <c:layout>
                <c:manualLayout>
                  <c:x val="-3.214632305703783E-2"/>
                  <c:y val="-2.856806088390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CA-4673-BB57-E2EA0010909F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6CA-4673-BB57-E2EA0010909F}"/>
                </c:ext>
              </c:extLst>
            </c:dLbl>
            <c:dLbl>
              <c:idx val="5"/>
              <c:layout>
                <c:manualLayout>
                  <c:x val="-3.085494101523285E-2"/>
                  <c:y val="-4.145067833746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CA-4673-BB57-E2EA0010909F}"/>
                </c:ext>
              </c:extLst>
            </c:dLbl>
            <c:dLbl>
              <c:idx val="6"/>
              <c:layout>
                <c:manualLayout>
                  <c:x val="-3.0596244481569206E-2"/>
                  <c:y val="-3.8753307983929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CA-4673-BB57-E2EA0010909F}"/>
                </c:ext>
              </c:extLst>
            </c:dLbl>
            <c:dLbl>
              <c:idx val="7"/>
              <c:layout>
                <c:manualLayout>
                  <c:x val="-1.9961612854712645E-3"/>
                  <c:y val="-3.0117132381691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6CA-4673-BB57-E2EA001090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71</c:v>
                </c:pt>
                <c:pt idx="1">
                  <c:v>72</c:v>
                </c:pt>
                <c:pt idx="2">
                  <c:v>74</c:v>
                </c:pt>
                <c:pt idx="3">
                  <c:v>66</c:v>
                </c:pt>
                <c:pt idx="4">
                  <c:v>59</c:v>
                </c:pt>
                <c:pt idx="5">
                  <c:v>59</c:v>
                </c:pt>
                <c:pt idx="6">
                  <c:v>70</c:v>
                </c:pt>
                <c:pt idx="7">
                  <c:v>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6CA-4673-BB57-E2EA001090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Суткалык керектөө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7282515168174795E-2"/>
                  <c:y val="7.5780740875064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6CA-4673-BB57-E2EA0010909F}"/>
                </c:ext>
              </c:extLst>
            </c:dLbl>
            <c:dLbl>
              <c:idx val="1"/>
              <c:layout>
                <c:manualLayout>
                  <c:x val="-2.1861397481373168E-2"/>
                  <c:y val="3.2685997948624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6CA-4673-BB57-E2EA0010909F}"/>
                </c:ext>
              </c:extLst>
            </c:dLbl>
            <c:dLbl>
              <c:idx val="2"/>
              <c:layout>
                <c:manualLayout>
                  <c:x val="-3.4611360503953401E-2"/>
                  <c:y val="4.6059603211931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6CA-4673-BB57-E2EA0010909F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6CA-4673-BB57-E2EA0010909F}"/>
                </c:ext>
              </c:extLst>
            </c:dLbl>
            <c:dLbl>
              <c:idx val="4"/>
              <c:layout>
                <c:manualLayout>
                  <c:x val="-1.5732436592706047E-3"/>
                  <c:y val="1.43936260037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6CA-4673-BB57-E2EA0010909F}"/>
                </c:ext>
              </c:extLst>
            </c:dLbl>
            <c:dLbl>
              <c:idx val="5"/>
              <c:layout>
                <c:manualLayout>
                  <c:x val="6.8566535589406428E-3"/>
                  <c:y val="1.594256859133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6CA-4673-BB57-E2EA0010909F}"/>
                </c:ext>
              </c:extLst>
            </c:dLbl>
            <c:dLbl>
              <c:idx val="6"/>
              <c:layout>
                <c:manualLayout>
                  <c:x val="-1.7141633897351585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6CA-4673-BB57-E2EA0010909F}"/>
                </c:ext>
              </c:extLst>
            </c:dLbl>
            <c:dLbl>
              <c:idx val="7"/>
              <c:layout>
                <c:manualLayout>
                  <c:x val="-1.9728723242160352E-3"/>
                  <c:y val="-1.6871823060402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6CA-4673-BB57-E2EA001090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Бардык калк </c:v>
                </c:pt>
                <c:pt idx="1">
                  <c:v> Пенсия курагындагы калк </c:v>
                </c:pt>
                <c:pt idx="2">
                  <c:v> Эмгекке жөндөмдүү калк </c:v>
                </c:pt>
                <c:pt idx="3">
                  <c:v> Балдар 1-17 жаш </c:v>
                </c:pt>
                <c:pt idx="4">
                  <c:v> Балдар 1-3 жаш </c:v>
                </c:pt>
                <c:pt idx="5">
                  <c:v> Балдар 4-6 жаш </c:v>
                </c:pt>
                <c:pt idx="6">
                  <c:v> Балдар 7-13 жаш </c:v>
                </c:pt>
                <c:pt idx="7">
                  <c:v> Балдар 14-17 жаш 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>
                  <c:v>63.937841165874502</c:v>
                </c:pt>
                <c:pt idx="1">
                  <c:v>75.327623833818606</c:v>
                </c:pt>
                <c:pt idx="2" formatCode="0.0">
                  <c:v>71.532179470713032</c:v>
                </c:pt>
                <c:pt idx="3">
                  <c:v>53.483227114986597</c:v>
                </c:pt>
                <c:pt idx="4">
                  <c:v>35.716000000000001</c:v>
                </c:pt>
                <c:pt idx="5">
                  <c:v>46.301900000000003</c:v>
                </c:pt>
                <c:pt idx="6">
                  <c:v>57.263199999999998</c:v>
                </c:pt>
                <c:pt idx="7">
                  <c:v>66.433800000000005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D6CA-4673-BB57-E2EA00109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960256"/>
        <c:axId val="198961792"/>
      </c:lineChart>
      <c:catAx>
        <c:axId val="198960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ru-RU"/>
          </a:p>
        </c:txPr>
        <c:crossAx val="198961792"/>
        <c:crosses val="autoZero"/>
        <c:auto val="1"/>
        <c:lblAlgn val="ctr"/>
        <c:lblOffset val="100"/>
        <c:noMultiLvlLbl val="0"/>
      </c:catAx>
      <c:valAx>
        <c:axId val="19896179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ru-RU"/>
          </a:p>
        </c:txPr>
        <c:crossAx val="198960256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46"/>
          <c:h val="0.12122980220921337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Суточное потребление 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2777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7C-4A09-B103-25EA698BC10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 V квинтиль </c:v>
                </c:pt>
                <c:pt idx="1">
                  <c:v> IV квинтиль </c:v>
                </c:pt>
                <c:pt idx="2">
                  <c:v> III квинтиль </c:v>
                </c:pt>
                <c:pt idx="3">
                  <c:v> II квинтиль </c:v>
                </c:pt>
                <c:pt idx="4">
                  <c:v> I квинтиль 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2777</c:v>
                </c:pt>
                <c:pt idx="1">
                  <c:v>2385</c:v>
                </c:pt>
                <c:pt idx="2">
                  <c:v>2216</c:v>
                </c:pt>
                <c:pt idx="3">
                  <c:v>2026</c:v>
                </c:pt>
                <c:pt idx="4">
                  <c:v>1852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7C-4A09-B103-25EA698BC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090240"/>
        <c:axId val="208091776"/>
      </c:barChart>
      <c:catAx>
        <c:axId val="208090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208091776"/>
        <c:crosses val="autoZero"/>
        <c:auto val="1"/>
        <c:lblAlgn val="ctr"/>
        <c:lblOffset val="100"/>
        <c:noMultiLvlLbl val="0"/>
      </c:catAx>
      <c:valAx>
        <c:axId val="208091776"/>
        <c:scaling>
          <c:orientation val="minMax"/>
        </c:scaling>
        <c:delete val="0"/>
        <c:axPos val="b"/>
        <c:majorGridlines>
          <c:spPr>
            <a:ln>
              <a:gradFill>
                <a:gsLst>
                  <a:gs pos="100000">
                    <a:schemeClr val="accent1">
                      <a:tint val="66000"/>
                      <a:satMod val="160000"/>
                    </a:schemeClr>
                  </a:gs>
                  <a:gs pos="66000">
                    <a:schemeClr val="accent1">
                      <a:tint val="44500"/>
                      <a:satMod val="160000"/>
                    </a:schemeClr>
                  </a:gs>
                  <a:gs pos="2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2080902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Киши башына ккал суткасына</c:v>
                </c:pt>
              </c:strCache>
            </c:strRef>
          </c:tx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E7B-4CF6-90A2-A55213CC209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 ш.Ош </c:v>
                </c:pt>
                <c:pt idx="1">
                  <c:v> Чүй облусу </c:v>
                </c:pt>
                <c:pt idx="2">
                  <c:v> Баткен облусу </c:v>
                </c:pt>
                <c:pt idx="3">
                  <c:v> ш.Бишкек </c:v>
                </c:pt>
                <c:pt idx="4">
                  <c:v> Ысык-Көл облусу </c:v>
                </c:pt>
                <c:pt idx="5">
                  <c:v> Кыргыз Республикасы </c:v>
                </c:pt>
                <c:pt idx="6">
                  <c:v> Нарын облусу </c:v>
                </c:pt>
                <c:pt idx="7">
                  <c:v> Ош облусу </c:v>
                </c:pt>
                <c:pt idx="8">
                  <c:v> Жалал-Абад облусу </c:v>
                </c:pt>
                <c:pt idx="9">
                  <c:v> Талас облусу </c:v>
                </c:pt>
              </c:strCache>
            </c:strRef>
          </c:cat>
          <c:val>
            <c:numRef>
              <c:f>Лист1!$B$2:$B$11</c:f>
              <c:numCache>
                <c:formatCode>#,##0</c:formatCode>
                <c:ptCount val="10"/>
                <c:pt idx="0">
                  <c:v>2002.99711471316</c:v>
                </c:pt>
                <c:pt idx="1">
                  <c:v>2124.1362582284</c:v>
                </c:pt>
                <c:pt idx="2">
                  <c:v>2153.4352807433002</c:v>
                </c:pt>
                <c:pt idx="3">
                  <c:v>2163.5297213055101</c:v>
                </c:pt>
                <c:pt idx="4">
                  <c:v>2201.4469174648402</c:v>
                </c:pt>
                <c:pt idx="5">
                  <c:v>2251</c:v>
                </c:pt>
                <c:pt idx="6">
                  <c:v>2274.41745706853</c:v>
                </c:pt>
                <c:pt idx="7">
                  <c:v>2330.4402999240501</c:v>
                </c:pt>
                <c:pt idx="8">
                  <c:v>2410.641082529</c:v>
                </c:pt>
                <c:pt idx="9">
                  <c:v>2452.9135335897199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0A-48F5-871B-F4B0906F5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33120"/>
        <c:axId val="211096320"/>
      </c:barChart>
      <c:catAx>
        <c:axId val="2081331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1096320"/>
        <c:crosses val="autoZero"/>
        <c:auto val="1"/>
        <c:lblAlgn val="ctr"/>
        <c:lblOffset val="100"/>
        <c:noMultiLvlLbl val="0"/>
      </c:catAx>
      <c:valAx>
        <c:axId val="211096320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208133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014355447553896E-2"/>
          <c:y val="4.6026414915084864E-2"/>
          <c:w val="0.93251533742331283"/>
          <c:h val="0.60869565217391464"/>
        </c:manualLayout>
      </c:layout>
      <c:lineChart>
        <c:grouping val="stacked"/>
        <c:varyColors val="0"/>
        <c:ser>
          <c:idx val="1"/>
          <c:order val="0"/>
          <c:tx>
            <c:strRef>
              <c:f>Лист1!$B$19</c:f>
              <c:strCache>
                <c:ptCount val="1"/>
                <c:pt idx="0">
                  <c:v>керектөө нормасы</c:v>
                </c:pt>
              </c:strCache>
            </c:strRef>
          </c:tx>
          <c:spPr>
            <a:ln w="16653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9933729214080834E-2"/>
                  <c:y val="2.95202952029520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E5-45C8-B030-DA028566A84C}"/>
                </c:ext>
              </c:extLst>
            </c:dLbl>
            <c:dLbl>
              <c:idx val="1"/>
              <c:layout>
                <c:manualLayout>
                  <c:x val="-2.6143790849673262E-2"/>
                  <c:y val="-2.4691358024691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E5-45C8-B030-DA028566A84C}"/>
                </c:ext>
              </c:extLst>
            </c:dLbl>
            <c:dLbl>
              <c:idx val="2"/>
              <c:layout>
                <c:manualLayout>
                  <c:x val="-2.6143790849673238E-2"/>
                  <c:y val="-4.938271604938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E5-45C8-B030-DA028566A84C}"/>
                </c:ext>
              </c:extLst>
            </c:dLbl>
            <c:dLbl>
              <c:idx val="3"/>
              <c:layout>
                <c:manualLayout>
                  <c:x val="-2.178649237472767E-2"/>
                  <c:y val="-3.70370370370370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E5-45C8-B030-DA028566A84C}"/>
                </c:ext>
              </c:extLst>
            </c:dLbl>
            <c:dLbl>
              <c:idx val="4"/>
              <c:layout>
                <c:manualLayout>
                  <c:x val="-3.2679738562091554E-2"/>
                  <c:y val="-4.938271604938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E5-45C8-B030-DA028566A84C}"/>
                </c:ext>
              </c:extLst>
            </c:dLbl>
            <c:dLbl>
              <c:idx val="5"/>
              <c:layout>
                <c:manualLayout>
                  <c:x val="9.966777408637619E-4"/>
                  <c:y val="4.974285963332081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E5-45C8-B030-DA028566A84C}"/>
                </c:ext>
              </c:extLst>
            </c:dLbl>
            <c:dLbl>
              <c:idx val="6"/>
              <c:layout>
                <c:manualLayout>
                  <c:x val="-1.1960362557478834E-16"/>
                  <c:y val="1.0742040264465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E5-45C8-B030-DA028566A84C}"/>
                </c:ext>
              </c:extLst>
            </c:dLbl>
            <c:dLbl>
              <c:idx val="7"/>
              <c:layout>
                <c:manualLayout>
                  <c:x val="-3.7037037037037229E-2"/>
                  <c:y val="-2.8806584362139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E5-45C8-B030-DA028566A84C}"/>
                </c:ext>
              </c:extLst>
            </c:dLbl>
            <c:dLbl>
              <c:idx val="8"/>
              <c:layout>
                <c:manualLayout>
                  <c:x val="-1.3289036544850141E-3"/>
                  <c:y val="4.994043641223805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E5-45C8-B030-DA028566A84C}"/>
                </c:ext>
              </c:extLst>
            </c:dLbl>
            <c:spPr>
              <a:noFill/>
              <a:ln w="33305">
                <a:noFill/>
              </a:ln>
            </c:spPr>
            <c:txPr>
              <a:bodyPr/>
              <a:lstStyle/>
              <a:p>
                <a:pPr>
                  <a:defRPr sz="1180" b="0" i="0" u="none" strike="noStrike" baseline="0">
                    <a:solidFill>
                      <a:srgbClr val="FF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Лист1!$A$20:$A$29</c:f>
              <c:strCache>
                <c:ptCount val="10"/>
                <c:pt idx="0">
                  <c:v>Нан жана нан азыктары</c:v>
                </c:pt>
                <c:pt idx="1">
                  <c:v>Картошка</c:v>
                </c:pt>
                <c:pt idx="2">
                  <c:v>Жашылча жана бакча</c:v>
                </c:pt>
                <c:pt idx="3">
                  <c:v>Жемиштер</c:v>
                </c:pt>
                <c:pt idx="4">
                  <c:v>Эт жана эт азыктары</c:v>
                </c:pt>
                <c:pt idx="5">
                  <c:v>Сүт жана сүт азыктары</c:v>
                </c:pt>
                <c:pt idx="6">
                  <c:v>Өсүмдүк майы</c:v>
                </c:pt>
                <c:pt idx="7">
                  <c:v>Кумшекер</c:v>
                </c:pt>
                <c:pt idx="8">
                  <c:v>Жумуртка даана</c:v>
                </c:pt>
                <c:pt idx="9">
                  <c:v>Балык жана балык азыктары</c:v>
                </c:pt>
              </c:strCache>
            </c:strRef>
          </c:cat>
          <c:val>
            <c:numRef>
              <c:f>Лист1!$B$20:$B$29</c:f>
              <c:numCache>
                <c:formatCode>0.0</c:formatCode>
                <c:ptCount val="10"/>
                <c:pt idx="0">
                  <c:v>7.88</c:v>
                </c:pt>
                <c:pt idx="1">
                  <c:v>4.6900000000000004</c:v>
                </c:pt>
                <c:pt idx="2">
                  <c:v>6.83</c:v>
                </c:pt>
                <c:pt idx="3">
                  <c:v>7.76</c:v>
                </c:pt>
                <c:pt idx="4">
                  <c:v>3.16</c:v>
                </c:pt>
                <c:pt idx="5">
                  <c:v>19.099730000000001</c:v>
                </c:pt>
                <c:pt idx="6">
                  <c:v>0.79</c:v>
                </c:pt>
                <c:pt idx="7">
                  <c:v>1.66</c:v>
                </c:pt>
                <c:pt idx="8">
                  <c:v>16</c:v>
                </c:pt>
                <c:pt idx="9">
                  <c:v>0.35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6AE5-45C8-B030-DA028566A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326848"/>
        <c:axId val="211328384"/>
      </c:lineChart>
      <c:lineChart>
        <c:grouping val="standard"/>
        <c:varyColors val="0"/>
        <c:ser>
          <c:idx val="0"/>
          <c:order val="1"/>
          <c:tx>
            <c:strRef>
              <c:f>Лист1!$C$19</c:f>
              <c:strCache>
                <c:ptCount val="1"/>
                <c:pt idx="0">
                  <c:v> 2019-жылдын I жарым жылдыгы иш-жүзүндөгү керектөө</c:v>
                </c:pt>
              </c:strCache>
            </c:strRef>
          </c:tx>
          <c:spPr>
            <a:ln w="16653">
              <a:solidFill>
                <a:srgbClr val="00008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1.5250544662309379E-2"/>
                  <c:y val="-5.6338028169014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AE5-45C8-B030-DA028566A84C}"/>
                </c:ext>
              </c:extLst>
            </c:dLbl>
            <c:dLbl>
              <c:idx val="1"/>
              <c:layout>
                <c:manualLayout>
                  <c:x val="-1.5250544662309379E-2"/>
                  <c:y val="2.3474287936230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AE5-45C8-B030-DA028566A84C}"/>
                </c:ext>
              </c:extLst>
            </c:dLbl>
            <c:dLbl>
              <c:idx val="2"/>
              <c:layout>
                <c:manualLayout>
                  <c:x val="-2.8322440087145972E-2"/>
                  <c:y val="4.5267489711934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AE5-45C8-B030-DA028566A84C}"/>
                </c:ext>
              </c:extLst>
            </c:dLbl>
            <c:dLbl>
              <c:idx val="3"/>
              <c:layout>
                <c:manualLayout>
                  <c:x val="-1.5225666122892874E-2"/>
                  <c:y val="-2.4390243902439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AE5-45C8-B030-DA028566A84C}"/>
                </c:ext>
              </c:extLst>
            </c:dLbl>
            <c:dLbl>
              <c:idx val="4"/>
              <c:layout>
                <c:manualLayout>
                  <c:x val="-3.831127318716925E-3"/>
                  <c:y val="1.935470364973505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AE5-45C8-B030-DA028566A84C}"/>
                </c:ext>
              </c:extLst>
            </c:dLbl>
            <c:dLbl>
              <c:idx val="5"/>
              <c:layout>
                <c:manualLayout>
                  <c:x val="1.2734454704790299E-3"/>
                  <c:y val="-3.00386436935235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AE5-45C8-B030-DA028566A84C}"/>
                </c:ext>
              </c:extLst>
            </c:dLbl>
            <c:dLbl>
              <c:idx val="6"/>
              <c:layout>
                <c:manualLayout>
                  <c:x val="-5.5458184006096462E-5"/>
                  <c:y val="-3.4260200869725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AE5-45C8-B030-DA028566A84C}"/>
                </c:ext>
              </c:extLst>
            </c:dLbl>
            <c:dLbl>
              <c:idx val="7"/>
              <c:layout>
                <c:manualLayout>
                  <c:x val="2.5639442128557507E-3"/>
                  <c:y val="-9.7521143190435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AE5-45C8-B030-DA028566A84C}"/>
                </c:ext>
              </c:extLst>
            </c:dLbl>
            <c:dLbl>
              <c:idx val="8"/>
              <c:layout>
                <c:manualLayout>
                  <c:x val="5.5923823475553264E-3"/>
                  <c:y val="-1.56159262380025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AE5-45C8-B030-DA028566A84C}"/>
                </c:ext>
              </c:extLst>
            </c:dLbl>
            <c:dLbl>
              <c:idx val="9"/>
              <c:layout>
                <c:manualLayout>
                  <c:x val="-2.3810395793548711E-3"/>
                  <c:y val="-3.5239561844437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AE5-45C8-B030-DA028566A84C}"/>
                </c:ext>
              </c:extLst>
            </c:dLbl>
            <c:spPr>
              <a:noFill/>
              <a:ln w="33305">
                <a:noFill/>
              </a:ln>
            </c:spPr>
            <c:txPr>
              <a:bodyPr/>
              <a:lstStyle/>
              <a:p>
                <a:pPr>
                  <a:defRPr sz="1180" b="0" i="0" u="none" strike="noStrike" baseline="0">
                    <a:solidFill>
                      <a:srgbClr val="0000FF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Лист1!$A$20:$A$29</c:f>
              <c:strCache>
                <c:ptCount val="10"/>
                <c:pt idx="0">
                  <c:v>Нан жана нан азыктары</c:v>
                </c:pt>
                <c:pt idx="1">
                  <c:v>Картошка</c:v>
                </c:pt>
                <c:pt idx="2">
                  <c:v>Жашылча жана бакча</c:v>
                </c:pt>
                <c:pt idx="3">
                  <c:v>Жемиштер</c:v>
                </c:pt>
                <c:pt idx="4">
                  <c:v>Эт жана эт азыктары</c:v>
                </c:pt>
                <c:pt idx="5">
                  <c:v>Сүт жана сүт азыктары</c:v>
                </c:pt>
                <c:pt idx="6">
                  <c:v>Өсүмдүк майы</c:v>
                </c:pt>
                <c:pt idx="7">
                  <c:v>Кумшекер</c:v>
                </c:pt>
                <c:pt idx="8">
                  <c:v>Жумуртка даана</c:v>
                </c:pt>
                <c:pt idx="9">
                  <c:v>Балык жана балык азыктары</c:v>
                </c:pt>
              </c:strCache>
            </c:strRef>
          </c:cat>
          <c:val>
            <c:numRef>
              <c:f>Лист1!$C$20:$C$29</c:f>
              <c:numCache>
                <c:formatCode>0.0</c:formatCode>
                <c:ptCount val="10"/>
                <c:pt idx="0">
                  <c:v>10.299099999999999</c:v>
                </c:pt>
                <c:pt idx="1">
                  <c:v>3.5467</c:v>
                </c:pt>
                <c:pt idx="2">
                  <c:v>5.1516000000000002</c:v>
                </c:pt>
                <c:pt idx="3">
                  <c:v>2.9497</c:v>
                </c:pt>
                <c:pt idx="4">
                  <c:v>1.8876999999999999</c:v>
                </c:pt>
                <c:pt idx="5">
                  <c:v>7.2272999999999996</c:v>
                </c:pt>
                <c:pt idx="6">
                  <c:v>0.93959999999999999</c:v>
                </c:pt>
                <c:pt idx="7">
                  <c:v>0.74309999999999998</c:v>
                </c:pt>
                <c:pt idx="8">
                  <c:v>6.7359999999999998</c:v>
                </c:pt>
                <c:pt idx="9">
                  <c:v>0.1065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4-6AE5-45C8-B030-DA028566A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346560"/>
        <c:axId val="211348096"/>
      </c:lineChart>
      <c:catAx>
        <c:axId val="21132684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4163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4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113283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1328384"/>
        <c:scaling>
          <c:orientation val="minMax"/>
        </c:scaling>
        <c:delete val="0"/>
        <c:axPos val="l"/>
        <c:numFmt formatCode="0" sourceLinked="0"/>
        <c:majorTickMark val="cross"/>
        <c:minorTickMark val="none"/>
        <c:tickLblPos val="nextTo"/>
        <c:spPr>
          <a:ln w="416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8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11326848"/>
        <c:crosses val="autoZero"/>
        <c:crossBetween val="between"/>
        <c:minorUnit val="0.5"/>
      </c:valAx>
      <c:catAx>
        <c:axId val="211346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1348096"/>
        <c:crosses val="autoZero"/>
        <c:auto val="0"/>
        <c:lblAlgn val="ctr"/>
        <c:lblOffset val="100"/>
        <c:noMultiLvlLbl val="0"/>
      </c:catAx>
      <c:valAx>
        <c:axId val="21134809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11346560"/>
        <c:crosses val="autoZero"/>
        <c:crossBetween val="between"/>
      </c:valAx>
      <c:spPr>
        <a:solidFill>
          <a:srgbClr val="FFFFFF"/>
        </a:solidFill>
        <a:ln w="16653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380385018535352"/>
          <c:y val="0.91512906760441415"/>
          <c:w val="0.6844210325704897"/>
          <c:h val="7.7490507861274482E-2"/>
        </c:manualLayout>
      </c:layout>
      <c:overlay val="0"/>
      <c:spPr>
        <a:solidFill>
          <a:srgbClr val="FFFFFF"/>
        </a:solidFill>
        <a:ln w="33305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31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70894133487514E-2"/>
          <c:y val="3.1804298611629672E-2"/>
          <c:w val="0.92742568032523343"/>
          <c:h val="0.80960167066783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Лист4!$A$4:$A$8</c:f>
              <c:strCache>
                <c:ptCount val="5"/>
                <c:pt idx="0">
                  <c:v>Кыргыз Республикасы</c:v>
                </c:pt>
                <c:pt idx="1">
                  <c:v>Балдар</c:v>
                </c:pt>
                <c:pt idx="2">
                  <c:v>Кыздар</c:v>
                </c:pt>
                <c:pt idx="3">
                  <c:v>Шаар жергеси</c:v>
                </c:pt>
                <c:pt idx="4">
                  <c:v>Айыл жергеси</c:v>
                </c:pt>
              </c:strCache>
            </c:strRef>
          </c:cat>
          <c:val>
            <c:numRef>
              <c:f>Лист4!$B$4:$B$8</c:f>
              <c:numCache>
                <c:formatCode>0.0</c:formatCode>
                <c:ptCount val="5"/>
                <c:pt idx="0" formatCode="General">
                  <c:v>7.9</c:v>
                </c:pt>
                <c:pt idx="1">
                  <c:v>6</c:v>
                </c:pt>
                <c:pt idx="2" formatCode="General">
                  <c:v>9.6</c:v>
                </c:pt>
                <c:pt idx="3">
                  <c:v>7</c:v>
                </c:pt>
                <c:pt idx="4" formatCode="General">
                  <c:v>8.3000000000000007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6F-4CBC-A26C-B9A000BA6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81120"/>
        <c:axId val="213382656"/>
      </c:barChart>
      <c:catAx>
        <c:axId val="2133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382656"/>
        <c:crosses val="autoZero"/>
        <c:auto val="1"/>
        <c:lblAlgn val="ctr"/>
        <c:lblOffset val="100"/>
        <c:noMultiLvlLbl val="0"/>
      </c:catAx>
      <c:valAx>
        <c:axId val="2133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38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53E-4EC8-8873-F55CED769A9F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53E-4EC8-8873-F55CED769A9F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53E-4EC8-8873-F55CED769A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53E-4EC8-8873-F55CED769A9F}"/>
              </c:ext>
            </c:extLst>
          </c:dPt>
          <c:dLbls>
            <c:dLbl>
              <c:idx val="1"/>
              <c:layout>
                <c:manualLayout>
                  <c:x val="-8.9375328083990246E-3"/>
                  <c:y val="-7.08100029163020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2820512820512814E-2"/>
                      <c:h val="9.95370370370370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53E-4EC8-8873-F55CED769A9F}"/>
                </c:ext>
              </c:extLst>
            </c:dLbl>
            <c:dLbl>
              <c:idx val="2"/>
              <c:layout>
                <c:manualLayout>
                  <c:x val="-4.10498687664042E-4"/>
                  <c:y val="-6.3569189268008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3E-4EC8-8873-F55CED769A9F}"/>
                </c:ext>
              </c:extLst>
            </c:dLbl>
            <c:dLbl>
              <c:idx val="3"/>
              <c:layout>
                <c:manualLayout>
                  <c:x val="5.9273167777104787E-3"/>
                  <c:y val="1.2928696412948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53E-4EC8-8873-F55CED769A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Лист2!$A$25:$A$28</c:f>
              <c:strCache>
                <c:ptCount val="4"/>
                <c:pt idx="0">
                  <c:v>Дененин жетишердик эмес массасы(ИМТ&lt;18,5) </c:v>
                </c:pt>
                <c:pt idx="1">
                  <c:v>Дененин нормалдуу массасы (18,5&lt;= ИМТ&lt;25)</c:v>
                </c:pt>
                <c:pt idx="2">
                  <c:v>Дененин ашыкча массасы (25&lt;= ИМТ&lt;30)</c:v>
                </c:pt>
                <c:pt idx="3">
                  <c:v>Семирүү (ИМТ&gt;=30)</c:v>
                </c:pt>
              </c:strCache>
            </c:strRef>
          </c:cat>
          <c:val>
            <c:numRef>
              <c:f>Лист2!$B$25:$B$28</c:f>
              <c:numCache>
                <c:formatCode>General</c:formatCode>
                <c:ptCount val="4"/>
                <c:pt idx="0">
                  <c:v>1.4</c:v>
                </c:pt>
                <c:pt idx="1">
                  <c:v>52.1</c:v>
                </c:pt>
                <c:pt idx="2">
                  <c:v>35.6</c:v>
                </c:pt>
                <c:pt idx="3">
                  <c:v>10.9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53E-4EC8-8873-F55CED769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14982131615008"/>
          <c:y val="0.24140419947506561"/>
          <c:w val="0.30868873365922306"/>
          <c:h val="0.63048013582130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D9476D8D-F886-40F5-9C47-D1E7030775D2}" type="datetimeFigureOut">
              <a:rPr lang="ru-RU" smtClean="0"/>
              <a:t>11.12.2019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43CE718A-3EC9-424C-B941-8F3941A0DD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39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1C925EA3-03FB-4147-BA20-523BDC61516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647DDF3E-80C8-4566-B5BE-CED8F701B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0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8374" indent="-287836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51344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11881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72419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32957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93494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54032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914569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5AE08B59-243D-4442-85FB-3B19B83F958E}" type="datetime1">
              <a:rPr lang="ru-RU" altLang="ru-RU" smtClean="0">
                <a:latin typeface="Times New Roman" panose="02020603050405020304" pitchFamily="18" charset="0"/>
              </a:rPr>
              <a:pPr/>
              <a:t>11.12.2019</a:t>
            </a:fld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8374" indent="-287836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51344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11881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72419" indent="-230269" defTabSz="932269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32957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93494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54032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914569" indent="-230269" defTabSz="932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EDAD0EA-692A-4080-BB88-E43BEE0D898A}" type="slidenum">
              <a:rPr lang="ru-RU" altLang="ru-RU">
                <a:latin typeface="Times New Roman" panose="02020603050405020304" pitchFamily="18" charset="0"/>
              </a:rPr>
              <a:pPr/>
              <a:t>1</a:t>
            </a:fld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2081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Расчет потребления продуктов питания населением осуществляется в соответствии с Законом о государственной статистике, ежегодной Программой статистических работ, Программой развития статистики, Постановлением Правительства Кыргызской Республики «О статистике выборочных обследований домашних хозяйств». </a:t>
            </a:r>
          </a:p>
          <a:p>
            <a:pPr marL="173936" indent="-173936">
              <a:buFontTx/>
              <a:buChar char="-"/>
              <a:defRPr/>
            </a:pPr>
            <a:endParaRPr lang="ru-RU" altLang="ru-RU" dirty="0">
              <a:latin typeface="Times New Roman" panose="02020603050405020304" pitchFamily="18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6775" indent="-28623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9745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0283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820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1358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1896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2433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2971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3F4262-C45E-444F-9075-8D10FD374492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525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r>
              <a:rPr lang="ru-RU" altLang="ru-RU" dirty="0"/>
              <a:t>Информация о питании населения Кыргызской Республики основана на данных интегрированного выборочного обследования бюджетов домашних хозяйств и рабочей силы.</a:t>
            </a:r>
          </a:p>
          <a:p>
            <a:endParaRPr lang="ru-RU" altLang="ru-RU" dirty="0">
              <a:latin typeface="Times New Roman" panose="02020603050405020304" pitchFamily="18" charset="0"/>
            </a:endParaRPr>
          </a:p>
          <a:p>
            <a:r>
              <a:rPr lang="ru-RU" altLang="ru-RU" dirty="0">
                <a:latin typeface="Times New Roman" panose="02020603050405020304" pitchFamily="18" charset="0"/>
              </a:rPr>
              <a:t>Ежемесячно в 1672 домашних хозяйствах в 152 счетных участках, выбранных с вероятностью, пропорциональной размеру и расположенных на территории всех регионов, в течение 14 дней заполняется дневник ежедневных расходов на покупку продуктов питания (наименование продукта, количество, единица измерения, стоимость продукта);</a:t>
            </a:r>
          </a:p>
          <a:p>
            <a:endParaRPr lang="ru-RU" altLang="ru-RU" dirty="0">
              <a:latin typeface="Times New Roman" panose="02020603050405020304" pitchFamily="18" charset="0"/>
            </a:endParaRPr>
          </a:p>
          <a:p>
            <a:r>
              <a:rPr lang="ru-RU" altLang="ru-RU" dirty="0">
                <a:latin typeface="Times New Roman" panose="02020603050405020304" pitchFamily="18" charset="0"/>
              </a:rPr>
              <a:t>Через 14 дней в тех же домохозяйствах проводится опрос о потреблении всех продуктов питания за 14 прошедших дней (наименование продукта, количество, единица измерения, источник поступления продукта)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6775" indent="-28623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9745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0283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820" indent="-22867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1358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1896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2433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2971" indent="-228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3F4262-C45E-444F-9075-8D10FD374492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7965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этом графике приведены два показателя характеризующие: суточные потребности  утвержденные постановлением Правительства КР </a:t>
            </a:r>
            <a:r>
              <a:rPr lang="ru-RU" dirty="0"/>
              <a:t>от 6 ноября 2009 года № 694 «Об утверждении структуры прожиточного минимума для основных социально-демографических групп населения</a:t>
            </a:r>
            <a:br>
              <a:rPr lang="ru-RU" dirty="0"/>
            </a:br>
            <a:r>
              <a:rPr lang="ru-RU" dirty="0"/>
              <a:t>Кыргызской Республики» </a:t>
            </a:r>
            <a:r>
              <a:rPr lang="ru-RU" dirty="0"/>
              <a:t>(</a:t>
            </a:r>
            <a:r>
              <a:rPr lang="ru-RU" dirty="0"/>
              <a:t>Химический состав и энергетическая ценность минимального набора продуктов питания для основных социально-демографических групп населения Кыргызской Республики) и фактическое суточное потребление. Если смотреть по социально-демографическим группам населения, энергетическая ценность потребленных продуктов населения пенсионного и трудоспособного возраста выше установленной минимальной нормы потребления. Но у детей от 1 до 3 лет наблюдается низкая калорийность питания.</a:t>
            </a:r>
          </a:p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0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r>
              <a:rPr lang="ru-RU" dirty="0"/>
              <a:t>Потребление белков у всех демографических  групп населения ниже установленной минимальной нормы потребления. Особенно выражается у детей от 1 до 3 лет.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47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Только население трудоспособного возраста получает необходимую минимальную норму жира, во всех остальных группах потребление жиров было ниже установленной суточной потребности.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1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ru-RU" dirty="0" err="1"/>
              <a:t>квинтильной</a:t>
            </a:r>
            <a:r>
              <a:rPr lang="ru-RU" dirty="0"/>
              <a:t> группе (</a:t>
            </a:r>
            <a:r>
              <a:rPr lang="ru-RU" dirty="0"/>
              <a:t>20% населения с наибольшими доходами</a:t>
            </a:r>
            <a:r>
              <a:rPr lang="ru-RU" dirty="0"/>
              <a:t>) энергетическая ценность питания составила 1852 ккал, что ниже минимальной нормы потребления на 248 ккал.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443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0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73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ходе анализа данных о питании детей, кроме использования оценок энергетической ценности потребляемых продуктов питания, используется метод Z-скор, который основан на соотношении веса и роста ребенка. Дети, для которых это соотношение более чем на два стандартных отклонения ниже стандарта веса для их роста, классифицированы как недоедающие. Среди детей в возрасте 1-11 лет, 7,2 процента определены как недоедающие. Число истощенных дошкольников в возрасте 1-6 лет составило 7,9 процента, девочек в возрасте 7-10 лет и мальчиков 7-11 лет, соответственно, 8,4 и 5,0 процента. Наибольшая доля детей в возрасте 1-6 лет с недостаточным весом наблюдалась среди девочек (9,6 процента). Имеются различия в распределении недоедающих детей по возрастным группам и полу ребенка. Так, в 2018г. доля детей дошкольного и младшего школьного возраста с недостаточным весом среди девочек составила 9,1 процента, а среди мальчиков - 5,5 процента. Из них более истощенными оказались пятилетние девочки (14,5 процента) и однолетние мальчики (7,1 процента).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232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анализе питания взрослого населения в возрасте 18 лет и старше был использован индекс массы тела, представляющий собой частное от деления массы тела (кг) на квадрат роста (м2 ). Взрослое население с индексом массы тела меньше 18,5 классифицировано как имеющее недостаточный вес, от 18,5 до 25 – имеющее нормальный вес, от 25 до 30 – лица с избыточной массой тела, 30 и выше – страдающее от ожирения. </a:t>
            </a:r>
          </a:p>
          <a:p>
            <a:r>
              <a:rPr lang="ru-RU" dirty="0"/>
              <a:t>Более половины (52,1 процента) взрослого населения имели нормальную массу тела. Хроническая энергетическая недостаточность наблюдается у 1,4 процента взрослого населения, причем среди женщин распространенность недостаточного веса на 1 процентный пункт выше, чем среди мужчин. Из всех возрастных групп недостаток веса чаще встречается у молодежи в возрасте 18-29 лет: у мужчин – 1,9 процента и у женщин – 5,2 процента. Для всех возрастных групп доля лиц с энергетической недостаточностью выше у женщин, чем у мужчин. Среди взрослого населения избыточная масса тела и ожирение являются более масштабным явлением, чем недоедание. Избыток веса имели 39,4 процента мужчин и 32,6 процента женщин. Ожирение наблюдается у 9,1 процента мужчин и 12,4 процента женщин. Среди возрастных групп с избыточным весом, преобладает население предпенсионного и пенсионного возраста, как среди мужчин, так и среди женщин.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8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/>
              <a:t>Kliknij, aby edytować styl</a:t>
            </a:r>
            <a:endParaRPr lang="en-US" altLang="ru-RU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/>
              <a:t>Kliknij, aby edytować style wzorca tekstu</a:t>
            </a:r>
          </a:p>
          <a:p>
            <a:pPr lvl="1"/>
            <a:r>
              <a:rPr lang="pl-PL" altLang="ru-RU"/>
              <a:t>Drugi poziom</a:t>
            </a:r>
          </a:p>
          <a:p>
            <a:pPr lvl="2"/>
            <a:r>
              <a:rPr lang="pl-PL" altLang="ru-RU"/>
              <a:t>Trzeci poziom</a:t>
            </a:r>
          </a:p>
          <a:p>
            <a:pPr lvl="3"/>
            <a:r>
              <a:rPr lang="pl-PL" altLang="ru-RU"/>
              <a:t>Czwarty poziom</a:t>
            </a:r>
          </a:p>
          <a:p>
            <a:pPr lvl="4"/>
            <a:r>
              <a:rPr lang="pl-PL" altLang="ru-RU"/>
              <a:t>Piąty poziom</a:t>
            </a:r>
            <a:endParaRPr lang="en-US" alt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fld id="{A984F90D-87DB-4553-B902-FC445FF110B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45C75"/>
                </a:solidFill>
                <a:latin typeface="Constantia" pitchFamily="18" charset="0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340768"/>
            <a:ext cx="7713737" cy="3697669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0" dirty="0">
                <a:solidFill>
                  <a:schemeClr val="tx1"/>
                </a:solidFill>
              </a:rPr>
              <a:t/>
            </a:r>
            <a:br>
              <a:rPr lang="en-US" b="0" dirty="0">
                <a:solidFill>
                  <a:schemeClr val="tx1"/>
                </a:solidFill>
              </a:rPr>
            </a:br>
            <a:r>
              <a:rPr lang="en-US" b="0" dirty="0">
                <a:solidFill>
                  <a:schemeClr val="tx1"/>
                </a:solidFill>
              </a:rPr>
              <a:t/>
            </a:r>
            <a:br>
              <a:rPr lang="en-US" b="0" dirty="0">
                <a:solidFill>
                  <a:schemeClr val="tx1"/>
                </a:solidFill>
              </a:rPr>
            </a:br>
            <a:r>
              <a:rPr lang="ky-KG" b="0" dirty="0">
                <a:solidFill>
                  <a:schemeClr val="tx1"/>
                </a:solidFill>
              </a:rPr>
              <a:t>2019-жылдын </a:t>
            </a:r>
            <a:r>
              <a:rPr lang="en-US" b="0" dirty="0">
                <a:solidFill>
                  <a:schemeClr val="tx1"/>
                </a:solidFill>
              </a:rPr>
              <a:t>I </a:t>
            </a:r>
            <a:r>
              <a:rPr lang="ky-KG" b="0" dirty="0">
                <a:solidFill>
                  <a:schemeClr val="tx1"/>
                </a:solidFill>
              </a:rPr>
              <a:t>жарым жылдыгында Кыргыз Республикасынын калкынын тамактануусу жөнүндө</a:t>
            </a: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11268" name="Rectangle 3092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06" tIns="42203" rIns="84406" bIns="42203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D87AE4AD-6708-47AA-AAF7-D3C604E4506E}" type="datetime1">
              <a:rPr lang="ru-RU" altLang="ru-RU" smtClean="0">
                <a:solidFill>
                  <a:srgbClr val="FFFFFF"/>
                </a:solidFill>
              </a:rPr>
              <a:pPr eaLnBrk="1" hangingPunct="1"/>
              <a:t>11.12.2019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1269" name="Rectangle 309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B584B51D-6FF7-41DA-AECC-BAE646117CF0}" type="slidenum">
              <a:rPr lang="ru-RU" altLang="ru-RU">
                <a:solidFill>
                  <a:srgbClr val="FFFFFF"/>
                </a:solidFill>
              </a:rPr>
              <a:pPr eaLnBrk="1" hangingPunct="1"/>
              <a:t>1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Podtytuł 2"/>
          <p:cNvSpPr>
            <a:spLocks/>
          </p:cNvSpPr>
          <p:nvPr/>
        </p:nvSpPr>
        <p:spPr bwMode="auto">
          <a:xfrm>
            <a:off x="1115616" y="6178549"/>
            <a:ext cx="735369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36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6" y="59753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51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66346" y="805120"/>
            <a:ext cx="8642350" cy="547688"/>
          </a:xfrm>
        </p:spPr>
        <p:txBody>
          <a:bodyPr/>
          <a:lstStyle/>
          <a:p>
            <a:pPr algn="ctr"/>
            <a:r>
              <a:rPr lang="ru-RU" altLang="ru-RU" sz="3600" b="1" dirty="0" err="1">
                <a:latin typeface="+mn-lt"/>
              </a:rPr>
              <a:t>Ченемдик-укуктук</a:t>
            </a:r>
            <a:r>
              <a:rPr lang="ru-RU" altLang="ru-RU" sz="3600" b="1" dirty="0">
                <a:latin typeface="+mn-lt"/>
              </a:rPr>
              <a:t> база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363272" cy="3600996"/>
          </a:xfrm>
        </p:spPr>
        <p:txBody>
          <a:bodyPr/>
          <a:lstStyle/>
          <a:p>
            <a:r>
              <a:rPr lang="ru-RU" altLang="ru-RU" sz="2800" dirty="0" err="1"/>
              <a:t>Мамлекеттик</a:t>
            </a:r>
            <a:r>
              <a:rPr lang="ru-RU" altLang="ru-RU" sz="2800" dirty="0"/>
              <a:t> статистика </a:t>
            </a:r>
            <a:r>
              <a:rPr lang="ru-RU" altLang="ru-RU" sz="2800" dirty="0" err="1"/>
              <a:t>жөнүндө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укук</a:t>
            </a:r>
            <a:r>
              <a:rPr lang="ru-RU" altLang="ru-RU" sz="2800" dirty="0"/>
              <a:t>;</a:t>
            </a:r>
          </a:p>
          <a:p>
            <a:r>
              <a:rPr lang="ru-RU" altLang="ru-RU" sz="2800" dirty="0" err="1"/>
              <a:t>Статистикалык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иштердин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жылдык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программасы</a:t>
            </a:r>
            <a:r>
              <a:rPr lang="ru-RU" altLang="ru-RU" sz="2800" dirty="0"/>
              <a:t>;</a:t>
            </a:r>
          </a:p>
          <a:p>
            <a:r>
              <a:rPr lang="ru-RU" altLang="ru-RU" sz="2800" dirty="0" err="1"/>
              <a:t>Статистиканын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өнүгүү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программасы</a:t>
            </a:r>
            <a:r>
              <a:rPr lang="ru-RU" altLang="ru-RU" sz="2800" dirty="0"/>
              <a:t>;</a:t>
            </a:r>
          </a:p>
          <a:p>
            <a:r>
              <a:rPr lang="ru-RU" altLang="ru-RU" sz="2800" dirty="0"/>
              <a:t>Кыргыз </a:t>
            </a:r>
            <a:r>
              <a:rPr lang="ru-RU" altLang="ru-RU" sz="2800" dirty="0" err="1"/>
              <a:t>Республикасынын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Өкмөтүнүн</a:t>
            </a:r>
            <a:r>
              <a:rPr lang="ru-RU" altLang="ru-RU" sz="2800" dirty="0"/>
              <a:t> «</a:t>
            </a:r>
            <a:r>
              <a:rPr lang="ru-RU" altLang="ru-RU" sz="2800" dirty="0" err="1"/>
              <a:t>Үй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чарбаларды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тандап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изилдөөнүн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статистикасы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жөнүндө</a:t>
            </a:r>
            <a:r>
              <a:rPr lang="ru-RU" altLang="ru-RU" sz="2800" dirty="0"/>
              <a:t>» </a:t>
            </a:r>
            <a:r>
              <a:rPr lang="ru-RU" altLang="ru-RU" sz="2800" dirty="0" err="1"/>
              <a:t>токтому</a:t>
            </a:r>
            <a:r>
              <a:rPr lang="ru-RU" altLang="ru-RU" sz="2800" dirty="0"/>
              <a:t>.</a:t>
            </a:r>
          </a:p>
        </p:txBody>
      </p:sp>
      <p:pic>
        <p:nvPicPr>
          <p:cNvPr id="15364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/>
          <p:cNvSpPr>
            <a:spLocks/>
          </p:cNvSpPr>
          <p:nvPr/>
        </p:nvSpPr>
        <p:spPr bwMode="auto">
          <a:xfrm>
            <a:off x="1331640" y="6150768"/>
            <a:ext cx="734404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16852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2967" y="23564"/>
            <a:ext cx="8642350" cy="792386"/>
          </a:xfrm>
        </p:spPr>
        <p:txBody>
          <a:bodyPr/>
          <a:lstStyle/>
          <a:p>
            <a:pPr algn="ctr"/>
            <a:r>
              <a:rPr lang="ru-RU" altLang="ru-RU" sz="3600" b="1" dirty="0" err="1">
                <a:latin typeface="+mn-lt"/>
              </a:rPr>
              <a:t>Маалымат</a:t>
            </a:r>
            <a:r>
              <a:rPr lang="ru-RU" altLang="ru-RU" sz="3600" b="1" dirty="0">
                <a:latin typeface="+mn-lt"/>
              </a:rPr>
              <a:t> </a:t>
            </a:r>
            <a:r>
              <a:rPr lang="ru-RU" altLang="ru-RU" sz="3600" b="1" dirty="0" err="1">
                <a:latin typeface="+mn-lt"/>
              </a:rPr>
              <a:t>топтоо</a:t>
            </a:r>
            <a:endParaRPr lang="ru-RU" altLang="ru-RU" sz="3600" b="1" dirty="0">
              <a:latin typeface="+mn-lt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5" y="980728"/>
            <a:ext cx="8767812" cy="5184576"/>
          </a:xfrm>
        </p:spPr>
        <p:txBody>
          <a:bodyPr/>
          <a:lstStyle/>
          <a:p>
            <a:r>
              <a:rPr lang="ru-RU" altLang="ru-RU" sz="2400" dirty="0" err="1">
                <a:latin typeface="Times New Roman" panose="02020603050405020304" pitchFamily="18" charset="0"/>
              </a:rPr>
              <a:t>Бардык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региондордо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жайгашкан</a:t>
            </a:r>
            <a:r>
              <a:rPr lang="ru-RU" altLang="ru-RU" sz="2400" dirty="0">
                <a:latin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көлөмүнө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пропорционалдуу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ыктымалдуулук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менен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тандалып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алынган</a:t>
            </a:r>
            <a:r>
              <a:rPr lang="ru-RU" altLang="ru-RU" sz="2400" dirty="0">
                <a:latin typeface="Times New Roman" panose="02020603050405020304" pitchFamily="18" charset="0"/>
              </a:rPr>
              <a:t> 152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эсептик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аймактын</a:t>
            </a:r>
            <a:r>
              <a:rPr lang="ru-RU" altLang="ru-RU" sz="2400" dirty="0">
                <a:latin typeface="Times New Roman" panose="02020603050405020304" pitchFamily="18" charset="0"/>
              </a:rPr>
              <a:t> 1672 </a:t>
            </a:r>
            <a:r>
              <a:rPr lang="ru-RU" altLang="ru-RU" sz="2400" dirty="0" err="1">
                <a:latin typeface="Times New Roman" panose="02020603050405020304" pitchFamily="18" charset="0"/>
              </a:rPr>
              <a:t>үй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чарбаларында</a:t>
            </a:r>
            <a:r>
              <a:rPr lang="ru-RU" altLang="ru-RU" sz="2400" dirty="0">
                <a:latin typeface="Times New Roman" panose="02020603050405020304" pitchFamily="18" charset="0"/>
              </a:rPr>
              <a:t>, 14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күн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ичинде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тамак-аш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үчүн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күнүмдүк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чыгымдар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жөнүндө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күндөлүк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толтурулат</a:t>
            </a:r>
            <a:r>
              <a:rPr lang="ru-RU" altLang="ru-RU" sz="2400" dirty="0">
                <a:latin typeface="Times New Roman" panose="02020603050405020304" pitchFamily="18" charset="0"/>
              </a:rPr>
              <a:t> (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тамак-аштын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аталышы</a:t>
            </a:r>
            <a:r>
              <a:rPr lang="ru-RU" altLang="ru-RU" sz="2400" dirty="0">
                <a:latin typeface="Times New Roman" panose="02020603050405020304" pitchFamily="18" charset="0"/>
              </a:rPr>
              <a:t>, саны,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өлчөө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бирдиги</a:t>
            </a:r>
            <a:r>
              <a:rPr lang="ru-RU" altLang="ru-RU" sz="2400" dirty="0">
                <a:latin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азыктын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наркы</a:t>
            </a:r>
            <a:r>
              <a:rPr lang="ru-RU" altLang="ru-RU" sz="2400" dirty="0">
                <a:latin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14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күндөн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кийин</a:t>
            </a:r>
            <a:r>
              <a:rPr lang="ru-RU" altLang="ru-RU" sz="2400" dirty="0">
                <a:latin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акыркы</a:t>
            </a:r>
            <a:r>
              <a:rPr lang="ru-RU" altLang="ru-RU" sz="2400" dirty="0">
                <a:latin typeface="Times New Roman" panose="02020603050405020304" pitchFamily="18" charset="0"/>
              </a:rPr>
              <a:t> 14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күндүн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ичинде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ошол</a:t>
            </a:r>
            <a:r>
              <a:rPr lang="ru-RU" altLang="ru-RU" sz="2400" dirty="0">
                <a:latin typeface="Times New Roman" panose="02020603050405020304" pitchFamily="18" charset="0"/>
              </a:rPr>
              <a:t> эле </a:t>
            </a:r>
            <a:r>
              <a:rPr lang="ru-RU" altLang="ru-RU" sz="2400" dirty="0" err="1">
                <a:latin typeface="Times New Roman" panose="02020603050405020304" pitchFamily="18" charset="0"/>
              </a:rPr>
              <a:t>үй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чарбаларында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такмак-аш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азыктарын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керектөө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боюнча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иликтөө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жүргүзүлөт</a:t>
            </a:r>
            <a:r>
              <a:rPr lang="ru-RU" altLang="ru-RU" sz="2400" dirty="0">
                <a:latin typeface="Times New Roman" panose="02020603050405020304" pitchFamily="18" charset="0"/>
              </a:rPr>
              <a:t> (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тамак-аштын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аталышы</a:t>
            </a:r>
            <a:r>
              <a:rPr lang="ru-RU" altLang="ru-RU" sz="2400" dirty="0">
                <a:latin typeface="Times New Roman" panose="02020603050405020304" pitchFamily="18" charset="0"/>
              </a:rPr>
              <a:t>, саны,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өлчөө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бирдиги</a:t>
            </a:r>
            <a:r>
              <a:rPr lang="ru-RU" altLang="ru-RU" sz="2400" dirty="0">
                <a:latin typeface="Times New Roman" panose="02020603050405020304" pitchFamily="18" charset="0"/>
              </a:rPr>
              <a:t>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азык-түлүк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келип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түшкөн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булак</a:t>
            </a:r>
            <a:r>
              <a:rPr lang="ru-RU" altLang="ru-RU" sz="2400" dirty="0">
                <a:latin typeface="Times New Roman" panose="02020603050405020304" pitchFamily="18" charset="0"/>
              </a:rPr>
              <a:t>)</a:t>
            </a:r>
          </a:p>
          <a:p>
            <a:endParaRPr lang="ru-RU" altLang="ru-RU" sz="2800" dirty="0">
              <a:latin typeface="Times New Roman" panose="02020603050405020304" pitchFamily="18" charset="0"/>
            </a:endParaRPr>
          </a:p>
        </p:txBody>
      </p:sp>
      <p:pic>
        <p:nvPicPr>
          <p:cNvPr id="15364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/>
          <p:cNvSpPr>
            <a:spLocks/>
          </p:cNvSpPr>
          <p:nvPr/>
        </p:nvSpPr>
        <p:spPr bwMode="auto">
          <a:xfrm>
            <a:off x="1360965" y="6308330"/>
            <a:ext cx="732583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588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72"/>
            <a:ext cx="9144000" cy="1906682"/>
          </a:xfrm>
        </p:spPr>
        <p:txBody>
          <a:bodyPr/>
          <a:lstStyle/>
          <a:p>
            <a:pPr algn="ctr">
              <a:spcAft>
                <a:spcPts val="600"/>
              </a:spcAft>
              <a:defRPr/>
            </a:pPr>
            <a:r>
              <a:rPr lang="ru-RU" sz="2300" b="1" dirty="0">
                <a:solidFill>
                  <a:schemeClr val="tx1"/>
                </a:solidFill>
                <a:latin typeface="+mn-lt"/>
              </a:rPr>
              <a:t>2019-жылдын </a:t>
            </a:r>
            <a:r>
              <a:rPr lang="en-US" sz="2300" b="1" dirty="0">
                <a:solidFill>
                  <a:schemeClr val="tx1"/>
                </a:solidFill>
                <a:latin typeface="+mn-lt"/>
              </a:rPr>
              <a:t>I 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жарым жылдыгында, изилд</a:t>
            </a:r>
            <a:r>
              <a:rPr lang="ru-RU" altLang="ru-RU" sz="2300" b="1" dirty="0" err="1">
                <a:solidFill>
                  <a:schemeClr val="tx1"/>
                </a:solidFill>
                <a:latin typeface="+mn-lt"/>
              </a:rPr>
              <a:t>өө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н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н жыйынтыгы боюнча к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н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мд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к керект</a:t>
            </a:r>
            <a:r>
              <a:rPr lang="ru-RU" altLang="ru-RU" sz="2300" b="1" dirty="0" err="1">
                <a:solidFill>
                  <a:schemeClr val="tx1"/>
                </a:solidFill>
                <a:latin typeface="+mn-lt"/>
              </a:rPr>
              <a:t>өө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 жана к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н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мд</a:t>
            </a:r>
            <a:r>
              <a:rPr lang="ru-RU" altLang="ru-RU" sz="2300" b="1" dirty="0">
                <a:solidFill>
                  <a:schemeClr val="tx1"/>
                </a:solidFill>
                <a:latin typeface="+mn-lt"/>
              </a:rPr>
              <a:t>ү</a:t>
            </a:r>
            <a:r>
              <a:rPr lang="ky-KG" sz="2300" b="1" dirty="0">
                <a:solidFill>
                  <a:schemeClr val="tx1"/>
                </a:solidFill>
                <a:latin typeface="+mn-lt"/>
              </a:rPr>
              <a:t>к муктаждыктарды баалоо боюнча энергетикалык баалуулуктар  түрүндө тамак-аштын балансы</a:t>
            </a:r>
            <a:r>
              <a:rPr lang="ky-KG" sz="2500" b="1" dirty="0">
                <a:solidFill>
                  <a:schemeClr val="tx1"/>
                </a:solidFill>
                <a:latin typeface="+mn-lt"/>
              </a:rPr>
              <a:t/>
            </a:r>
            <a:br>
              <a:rPr lang="ky-KG" sz="2500" b="1" dirty="0">
                <a:solidFill>
                  <a:schemeClr val="tx1"/>
                </a:solidFill>
                <a:latin typeface="+mn-lt"/>
              </a:rPr>
            </a:b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(ккал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демографиялык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топтор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боюнча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нө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киши </a:t>
            </a:r>
            <a:r>
              <a:rPr lang="ru-RU" sz="25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башына</a:t>
            </a:r>
            <a:r>
              <a:rPr lang="ru-RU" sz="25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559533"/>
              </p:ext>
            </p:extLst>
          </p:nvPr>
        </p:nvGraphicFramePr>
        <p:xfrm>
          <a:off x="240973" y="2269816"/>
          <a:ext cx="8662053" cy="4038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227497" y="6308330"/>
            <a:ext cx="745930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30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2315085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latin typeface="Constantia"/>
              </a:rPr>
              <a:t>2019-жылдын </a:t>
            </a:r>
            <a:r>
              <a:rPr lang="en-US" sz="2400" b="1" dirty="0">
                <a:solidFill>
                  <a:prstClr val="black"/>
                </a:solidFill>
                <a:latin typeface="Constantia"/>
              </a:rPr>
              <a:t>I 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жарым жылдыгында, изилд</a:t>
            </a:r>
            <a:r>
              <a:rPr lang="ru-RU" altLang="ru-RU" sz="2400" b="1" dirty="0" err="1">
                <a:solidFill>
                  <a:prstClr val="black"/>
                </a:solidFill>
                <a:latin typeface="Constantia"/>
              </a:rPr>
              <a:t>өө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н жыйынтыгы боюнча к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мд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к керект</a:t>
            </a:r>
            <a:r>
              <a:rPr lang="ru-RU" altLang="ru-RU" sz="2400" b="1" dirty="0" err="1">
                <a:solidFill>
                  <a:prstClr val="black"/>
                </a:solidFill>
                <a:latin typeface="Constantia"/>
              </a:rPr>
              <a:t>өө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 жана к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мд</a:t>
            </a:r>
            <a:r>
              <a:rPr lang="ru-RU" altLang="ru-RU" sz="24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>к муктаждыктарды баалоо боюнча энергетикалык баалуулуктар  түрүндө тамак-аштын балансы</a:t>
            </a:r>
            <a:r>
              <a:rPr lang="ky-KG" sz="2500" b="1" dirty="0">
                <a:solidFill>
                  <a:prstClr val="black"/>
                </a:solidFill>
                <a:latin typeface="Constantia"/>
              </a:rPr>
              <a:t/>
            </a:r>
            <a:br>
              <a:rPr lang="ky-KG" sz="2500" b="1" dirty="0">
                <a:solidFill>
                  <a:prstClr val="black"/>
                </a:solidFill>
                <a:latin typeface="Constantia"/>
              </a:rPr>
            </a:b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(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белоктор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демографиялык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топтор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боюнча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күн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нө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киши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башына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грамм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менен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702605"/>
              </p:ext>
            </p:extLst>
          </p:nvPr>
        </p:nvGraphicFramePr>
        <p:xfrm>
          <a:off x="282429" y="2163687"/>
          <a:ext cx="8559136" cy="3979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186041" y="6308330"/>
            <a:ext cx="7500759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71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772816"/>
          </a:xfrm>
        </p:spPr>
        <p:txBody>
          <a:bodyPr/>
          <a:lstStyle/>
          <a:p>
            <a:pPr algn="ctr">
              <a:defRPr/>
            </a:pPr>
            <a:r>
              <a:rPr lang="ru-RU" sz="2300" b="1" dirty="0">
                <a:solidFill>
                  <a:prstClr val="black"/>
                </a:solidFill>
                <a:latin typeface="Constantia"/>
              </a:rPr>
              <a:t>2019-жылдын </a:t>
            </a:r>
            <a:r>
              <a:rPr lang="en-US" sz="2300" b="1" dirty="0">
                <a:solidFill>
                  <a:prstClr val="black"/>
                </a:solidFill>
                <a:latin typeface="Constantia"/>
              </a:rPr>
              <a:t>I 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жарым жылдыгында, изилд</a:t>
            </a:r>
            <a:r>
              <a:rPr lang="ru-RU" altLang="ru-RU" sz="2300" b="1" dirty="0" err="1">
                <a:solidFill>
                  <a:prstClr val="black"/>
                </a:solidFill>
                <a:latin typeface="Constantia"/>
              </a:rPr>
              <a:t>өө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 жыйынтыгы боюнча к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мд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к керект</a:t>
            </a:r>
            <a:r>
              <a:rPr lang="ru-RU" altLang="ru-RU" sz="2300" b="1" dirty="0" err="1">
                <a:solidFill>
                  <a:prstClr val="black"/>
                </a:solidFill>
                <a:latin typeface="Constantia"/>
              </a:rPr>
              <a:t>өө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 жана к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мд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к муктаждыктарды баалоо боюнча энергетикалык баалуулуктар  түрүндө тамак-аштын балансы</a:t>
            </a:r>
            <a:r>
              <a:rPr lang="ky-KG" sz="2400" b="1" dirty="0">
                <a:solidFill>
                  <a:prstClr val="black"/>
                </a:solidFill>
                <a:latin typeface="Constantia"/>
              </a:rPr>
              <a:t/>
            </a:r>
            <a:br>
              <a:rPr lang="ky-KG" sz="2400" b="1" dirty="0">
                <a:solidFill>
                  <a:prstClr val="black"/>
                </a:solidFill>
                <a:latin typeface="Constantia"/>
              </a:rPr>
            </a:b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(майлар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демографиялык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топтор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боюнча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күнунө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киши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башына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, грамм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менен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)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716894"/>
              </p:ext>
            </p:extLst>
          </p:nvPr>
        </p:nvGraphicFramePr>
        <p:xfrm>
          <a:off x="0" y="2276872"/>
          <a:ext cx="9036495" cy="4206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259632" y="6308330"/>
            <a:ext cx="742716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4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1690" y="0"/>
            <a:ext cx="9144000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500" b="1" dirty="0"/>
              <a:t>2019-жылдын </a:t>
            </a:r>
            <a:r>
              <a:rPr lang="en-US" sz="2500" b="1" dirty="0"/>
              <a:t>I </a:t>
            </a:r>
            <a:r>
              <a:rPr lang="ru-RU" sz="2500" b="1" dirty="0" err="1"/>
              <a:t>жарым</a:t>
            </a:r>
            <a:r>
              <a:rPr lang="ru-RU" sz="2500" b="1" dirty="0"/>
              <a:t> </a:t>
            </a:r>
            <a:r>
              <a:rPr lang="ru-RU" sz="2500" b="1" dirty="0" err="1"/>
              <a:t>жылдыгында</a:t>
            </a:r>
            <a:r>
              <a:rPr lang="ru-RU" sz="2500" b="1" dirty="0"/>
              <a:t>, </a:t>
            </a:r>
            <a:r>
              <a:rPr lang="ru-RU" sz="2500" b="1" dirty="0" err="1"/>
              <a:t>квинтилдик</a:t>
            </a:r>
            <a:r>
              <a:rPr lang="ru-RU" sz="2500" b="1" dirty="0"/>
              <a:t> </a:t>
            </a:r>
            <a:r>
              <a:rPr lang="ru-RU" sz="2500" b="1" dirty="0" err="1"/>
              <a:t>топтордо</a:t>
            </a:r>
            <a:r>
              <a:rPr lang="ru-RU" sz="2500" b="1" dirty="0"/>
              <a:t> </a:t>
            </a:r>
            <a:r>
              <a:rPr lang="ru-RU" sz="2500" b="1" dirty="0" err="1"/>
              <a:t>калктын</a:t>
            </a:r>
            <a:r>
              <a:rPr lang="ru-RU" sz="2500" b="1" dirty="0"/>
              <a:t> </a:t>
            </a:r>
            <a:r>
              <a:rPr lang="ru-RU" sz="2500" b="1" dirty="0" err="1"/>
              <a:t>тамак-ашынын</a:t>
            </a:r>
            <a:r>
              <a:rPr lang="ru-RU" sz="2500" b="1" dirty="0"/>
              <a:t> </a:t>
            </a:r>
            <a:r>
              <a:rPr lang="ru-RU" sz="2500" b="1" dirty="0" err="1"/>
              <a:t>энергетикалык</a:t>
            </a:r>
            <a:r>
              <a:rPr lang="ru-RU" sz="2500" b="1" dirty="0"/>
              <a:t> </a:t>
            </a:r>
            <a:r>
              <a:rPr lang="ru-RU" sz="2500" b="1" dirty="0" err="1"/>
              <a:t>баалууулугу</a:t>
            </a:r>
            <a:endParaRPr lang="ru-RU" sz="2500" b="1" dirty="0"/>
          </a:p>
          <a:p>
            <a:pPr algn="ctr">
              <a:spcAft>
                <a:spcPts val="600"/>
              </a:spcAft>
            </a:pPr>
            <a:r>
              <a:rPr lang="ru-RU" sz="2500" dirty="0"/>
              <a:t>(</a:t>
            </a:r>
            <a:r>
              <a:rPr lang="ru-RU" sz="2500" i="1" dirty="0"/>
              <a:t>ккал </a:t>
            </a:r>
            <a:r>
              <a:rPr lang="ru-RU" sz="2500" i="1" dirty="0" err="1"/>
              <a:t>күнүнө</a:t>
            </a:r>
            <a:r>
              <a:rPr lang="ru-RU" sz="2500" i="1" dirty="0"/>
              <a:t> </a:t>
            </a:r>
            <a:r>
              <a:rPr lang="ru-RU" sz="2500" i="1" dirty="0" err="1"/>
              <a:t>калктын</a:t>
            </a:r>
            <a:r>
              <a:rPr lang="ru-RU" sz="2500" i="1" dirty="0"/>
              <a:t> киши </a:t>
            </a:r>
            <a:r>
              <a:rPr lang="ru-RU" sz="2500" i="1" dirty="0" err="1"/>
              <a:t>башына</a:t>
            </a:r>
            <a:r>
              <a:rPr lang="ru-RU" sz="2500" i="1" dirty="0"/>
              <a:t>)</a:t>
            </a:r>
            <a:r>
              <a:rPr lang="ru-RU" sz="2500" dirty="0"/>
              <a:t> 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655241"/>
              </p:ext>
            </p:extLst>
          </p:nvPr>
        </p:nvGraphicFramePr>
        <p:xfrm>
          <a:off x="611560" y="1628800"/>
          <a:ext cx="799288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259632" y="6308330"/>
            <a:ext cx="742716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71193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075677"/>
              </p:ext>
            </p:extLst>
          </p:nvPr>
        </p:nvGraphicFramePr>
        <p:xfrm>
          <a:off x="728021" y="2204864"/>
          <a:ext cx="7566052" cy="4044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9307"/>
            <a:ext cx="9144000" cy="1223469"/>
          </a:xfrm>
        </p:spPr>
        <p:txBody>
          <a:bodyPr/>
          <a:lstStyle/>
          <a:p>
            <a:pPr algn="ctr"/>
            <a:r>
              <a:rPr lang="ru-RU" sz="2300" b="1" dirty="0">
                <a:solidFill>
                  <a:prstClr val="black"/>
                </a:solidFill>
                <a:latin typeface="Constantia"/>
              </a:rPr>
              <a:t>2019-жылдын </a:t>
            </a:r>
            <a:r>
              <a:rPr lang="en-US" sz="2300" b="1" dirty="0">
                <a:solidFill>
                  <a:prstClr val="black"/>
                </a:solidFill>
                <a:latin typeface="Constantia"/>
              </a:rPr>
              <a:t>I 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жарым жылдыгында, к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мд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к керект</a:t>
            </a:r>
            <a:r>
              <a:rPr lang="ru-RU" altLang="ru-RU" sz="2300" b="1" dirty="0" err="1">
                <a:solidFill>
                  <a:prstClr val="black"/>
                </a:solidFill>
                <a:latin typeface="Constantia"/>
              </a:rPr>
              <a:t>өөнү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изилд</a:t>
            </a:r>
            <a:r>
              <a:rPr lang="ru-RU" altLang="ru-RU" sz="2300" b="1" dirty="0" err="1">
                <a:solidFill>
                  <a:prstClr val="black"/>
                </a:solidFill>
                <a:latin typeface="Constantia"/>
              </a:rPr>
              <a:t>өө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</a:t>
            </a:r>
            <a:r>
              <a:rPr lang="ru-RU" altLang="ru-RU" sz="2300" b="1" dirty="0">
                <a:solidFill>
                  <a:prstClr val="black"/>
                </a:solidFill>
                <a:latin typeface="Constantia"/>
              </a:rPr>
              <a:t>ү</a:t>
            </a:r>
            <a:r>
              <a:rPr lang="ky-KG" sz="2300" b="1" dirty="0">
                <a:solidFill>
                  <a:prstClr val="black"/>
                </a:solidFill>
                <a:latin typeface="Constantia"/>
              </a:rPr>
              <a:t>н жыйынтыгы </a:t>
            </a:r>
            <a:r>
              <a:rPr lang="ru-RU" sz="2300" b="1" dirty="0" err="1">
                <a:solidFill>
                  <a:schemeClr val="tx1"/>
                </a:solidFill>
                <a:latin typeface="+mn-lt"/>
              </a:rPr>
              <a:t>боюнча</a:t>
            </a:r>
            <a:r>
              <a:rPr lang="ru-RU" sz="23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chemeClr val="tx1"/>
                </a:solidFill>
                <a:latin typeface="+mn-lt"/>
              </a:rPr>
              <a:t>энергетикалык</a:t>
            </a:r>
            <a:r>
              <a:rPr lang="ru-RU" sz="23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300" b="1" dirty="0" err="1">
                <a:solidFill>
                  <a:schemeClr val="tx1"/>
                </a:solidFill>
                <a:latin typeface="+mn-lt"/>
              </a:rPr>
              <a:t>баалуулуктар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ru-RU" sz="2300" i="1" dirty="0">
                <a:solidFill>
                  <a:schemeClr val="tx1"/>
                </a:solidFill>
                <a:latin typeface="+mn-lt"/>
              </a:rPr>
              <a:t>(ккал </a:t>
            </a:r>
            <a:r>
              <a:rPr lang="ru-RU" sz="2300" i="1" dirty="0" err="1">
                <a:solidFill>
                  <a:schemeClr val="tx1"/>
                </a:solidFill>
                <a:latin typeface="+mn-lt"/>
              </a:rPr>
              <a:t>күнүнө</a:t>
            </a:r>
            <a:r>
              <a:rPr lang="ru-RU" sz="23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300" i="1" dirty="0" err="1">
                <a:solidFill>
                  <a:schemeClr val="tx1"/>
                </a:solidFill>
                <a:latin typeface="+mn-lt"/>
              </a:rPr>
              <a:t>калктын</a:t>
            </a:r>
            <a:r>
              <a:rPr lang="ru-RU" sz="2300" i="1" dirty="0">
                <a:solidFill>
                  <a:schemeClr val="tx1"/>
                </a:solidFill>
                <a:latin typeface="+mn-lt"/>
              </a:rPr>
              <a:t> киши </a:t>
            </a:r>
            <a:r>
              <a:rPr lang="ru-RU" sz="2300" i="1" dirty="0" err="1">
                <a:solidFill>
                  <a:schemeClr val="tx1"/>
                </a:solidFill>
                <a:latin typeface="+mn-lt"/>
              </a:rPr>
              <a:t>башына</a:t>
            </a:r>
            <a:r>
              <a:rPr lang="ru-RU" sz="2300" i="1" dirty="0">
                <a:solidFill>
                  <a:schemeClr val="tx1"/>
                </a:solidFill>
                <a:latin typeface="+mn-lt"/>
              </a:rPr>
              <a:t>)</a:t>
            </a:r>
            <a:endParaRPr lang="ru-RU" sz="2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331639" y="6308330"/>
            <a:ext cx="7355161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DA60F18-6EDD-4691-B6BF-965CCD074E5D}"/>
              </a:ext>
            </a:extLst>
          </p:cNvPr>
          <p:cNvSpPr/>
          <p:nvPr/>
        </p:nvSpPr>
        <p:spPr>
          <a:xfrm>
            <a:off x="1331639" y="1615215"/>
            <a:ext cx="6962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err="1"/>
              <a:t>Суткалык</a:t>
            </a:r>
            <a:r>
              <a:rPr lang="ru-RU" sz="2000" b="1" dirty="0"/>
              <a:t> </a:t>
            </a:r>
            <a:r>
              <a:rPr lang="ru-RU" sz="2000" b="1" dirty="0" err="1"/>
              <a:t>муктаждык</a:t>
            </a:r>
            <a:r>
              <a:rPr lang="ru-RU" sz="2000" b="1" dirty="0"/>
              <a:t> </a:t>
            </a:r>
            <a:r>
              <a:rPr lang="ru-RU" sz="2000" dirty="0"/>
              <a:t>– 2100 ккал</a:t>
            </a:r>
          </a:p>
        </p:txBody>
      </p:sp>
    </p:spTree>
    <p:extLst>
      <p:ext uri="{BB962C8B-B14F-4D97-AF65-F5344CB8AC3E}">
        <p14:creationId xmlns:p14="http://schemas.microsoft.com/office/powerpoint/2010/main" val="172365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20419" y="113993"/>
            <a:ext cx="91440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 err="1"/>
              <a:t>Үй</a:t>
            </a:r>
            <a:r>
              <a:rPr lang="ru-RU" sz="2500" b="1" dirty="0"/>
              <a:t> </a:t>
            </a:r>
            <a:r>
              <a:rPr lang="ru-RU" sz="2500" b="1" dirty="0" err="1"/>
              <a:t>чарбаларынын</a:t>
            </a:r>
            <a:r>
              <a:rPr lang="ru-RU" sz="2500" b="1" dirty="0"/>
              <a:t> </a:t>
            </a:r>
            <a:r>
              <a:rPr lang="ru-RU" sz="2500" b="1" dirty="0" err="1"/>
              <a:t>иш-жүзүндөгү</a:t>
            </a:r>
            <a:r>
              <a:rPr lang="ru-RU" sz="2500" b="1" dirty="0"/>
              <a:t> </a:t>
            </a:r>
            <a:r>
              <a:rPr lang="ru-RU" sz="2500" b="1" dirty="0" err="1"/>
              <a:t>керектөөлөрү</a:t>
            </a:r>
            <a:r>
              <a:rPr lang="ru-RU" sz="2500" b="1" dirty="0"/>
              <a:t> </a:t>
            </a:r>
            <a:r>
              <a:rPr lang="ru-RU" sz="2500" b="1" dirty="0" err="1"/>
              <a:t>жана</a:t>
            </a:r>
            <a:r>
              <a:rPr lang="ru-RU" sz="2500" b="1" dirty="0"/>
              <a:t>  </a:t>
            </a:r>
            <a:r>
              <a:rPr lang="ru-RU" sz="2500" b="1" dirty="0" err="1"/>
              <a:t>жашоо</a:t>
            </a:r>
            <a:r>
              <a:rPr lang="ru-RU" sz="2500" b="1" dirty="0"/>
              <a:t> </a:t>
            </a:r>
            <a:r>
              <a:rPr lang="ru-RU" sz="2500" b="1" dirty="0" err="1"/>
              <a:t>минимунун</a:t>
            </a:r>
            <a:r>
              <a:rPr lang="ru-RU" sz="2500" b="1" dirty="0"/>
              <a:t> </a:t>
            </a:r>
            <a:r>
              <a:rPr lang="ru-RU" sz="2500" b="1" dirty="0" err="1"/>
              <a:t>азык</a:t>
            </a:r>
            <a:r>
              <a:rPr lang="ru-RU" sz="2500" b="1" dirty="0"/>
              <a:t> </a:t>
            </a:r>
            <a:r>
              <a:rPr lang="ru-RU" sz="2500" b="1" dirty="0" err="1"/>
              <a:t>баштыгынын</a:t>
            </a:r>
            <a:r>
              <a:rPr lang="ru-RU" sz="2500" b="1" dirty="0"/>
              <a:t> </a:t>
            </a:r>
            <a:r>
              <a:rPr lang="ru-RU" sz="2500" b="1" dirty="0" err="1"/>
              <a:t>нормалары</a:t>
            </a:r>
            <a:endParaRPr lang="ru-RU" sz="2500" b="1" dirty="0"/>
          </a:p>
          <a:p>
            <a:pPr algn="ctr"/>
            <a:r>
              <a:rPr lang="ru-RU" sz="2500" i="1" dirty="0"/>
              <a:t>(</a:t>
            </a:r>
            <a:r>
              <a:rPr lang="ru-RU" sz="2500" i="1" dirty="0" err="1"/>
              <a:t>калктын</a:t>
            </a:r>
            <a:r>
              <a:rPr lang="ru-RU" sz="2500" i="1" dirty="0"/>
              <a:t> киши </a:t>
            </a:r>
            <a:r>
              <a:rPr lang="ru-RU" sz="2500" i="1" dirty="0" err="1"/>
              <a:t>башына</a:t>
            </a:r>
            <a:r>
              <a:rPr lang="ru-RU" sz="2500" i="1" dirty="0"/>
              <a:t>, </a:t>
            </a:r>
            <a:r>
              <a:rPr lang="ru-RU" sz="2500" i="1" dirty="0" err="1"/>
              <a:t>айына</a:t>
            </a:r>
            <a:r>
              <a:rPr lang="ru-RU" sz="2500" i="1" dirty="0"/>
              <a:t> кг </a:t>
            </a:r>
            <a:r>
              <a:rPr lang="ru-RU" sz="2500" i="1" dirty="0" err="1"/>
              <a:t>менен</a:t>
            </a:r>
            <a:r>
              <a:rPr lang="ru-RU" sz="2500" i="1" dirty="0"/>
              <a:t>) 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2"/>
          <p:cNvGraphicFramePr/>
          <p:nvPr>
            <p:extLst>
              <p:ext uri="{D42A27DB-BD31-4B8C-83A1-F6EECF244321}">
                <p14:modId xmlns:p14="http://schemas.microsoft.com/office/powerpoint/2010/main" val="2036763815"/>
              </p:ext>
            </p:extLst>
          </p:nvPr>
        </p:nvGraphicFramePr>
        <p:xfrm>
          <a:off x="215516" y="1291824"/>
          <a:ext cx="8712968" cy="4563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6060252"/>
            <a:ext cx="883096" cy="77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82522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" y="338139"/>
            <a:ext cx="8892480" cy="930622"/>
          </a:xfrm>
        </p:spPr>
        <p:txBody>
          <a:bodyPr/>
          <a:lstStyle/>
          <a:p>
            <a:pPr algn="ctr"/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Квинтилдик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топтордо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тамак-аш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чыгыдардын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үлүшү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/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341860"/>
              </p:ext>
            </p:extLst>
          </p:nvPr>
        </p:nvGraphicFramePr>
        <p:xfrm>
          <a:off x="539750" y="1484313"/>
          <a:ext cx="8147050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Worksheet" r:id="rId4" imgW="5724528" imgH="3314582" progId="Excel.Sheet.8">
                  <p:embed/>
                </p:oleObj>
              </mc:Choice>
              <mc:Fallback>
                <p:oleObj name="Worksheet" r:id="rId4" imgW="5724528" imgH="331458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84313"/>
                        <a:ext cx="8147050" cy="4259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331640" y="6278272"/>
            <a:ext cx="735516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6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220C85-6215-43A7-B519-11EC750B5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1" y="0"/>
            <a:ext cx="8856983" cy="98072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2018-жылд</a:t>
            </a:r>
            <a:r>
              <a:rPr lang="ky-KG" sz="3200" b="1" dirty="0" smtClean="0">
                <a:solidFill>
                  <a:schemeClr val="tx1"/>
                </a:solidFill>
              </a:rPr>
              <a:t>а </a:t>
            </a:r>
            <a:r>
              <a:rPr lang="ky-KG" sz="3200" b="1" dirty="0">
                <a:solidFill>
                  <a:schemeClr val="tx1"/>
                </a:solidFill>
              </a:rPr>
              <a:t>1-6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жаштагы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ky-KG" sz="3200" b="1" dirty="0" smtClean="0">
                <a:solidFill>
                  <a:schemeClr val="tx1"/>
                </a:solidFill>
              </a:rPr>
              <a:t>денесинин массасы төмөн </a:t>
            </a:r>
            <a:r>
              <a:rPr lang="ru-RU" sz="3200" b="1" dirty="0" err="1" smtClean="0">
                <a:solidFill>
                  <a:schemeClr val="tx1"/>
                </a:solidFill>
              </a:rPr>
              <a:t>балдардын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үлүшү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40FCF6-F7A4-4670-802A-98B57FAD15E2}"/>
              </a:ext>
            </a:extLst>
          </p:cNvPr>
          <p:cNvSpPr txBox="1"/>
          <p:nvPr/>
        </p:nvSpPr>
        <p:spPr>
          <a:xfrm>
            <a:off x="290667" y="972231"/>
            <a:ext cx="8856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err="1"/>
              <a:t>тийиштүү</a:t>
            </a:r>
            <a:r>
              <a:rPr lang="ru-RU" i="1" dirty="0"/>
              <a:t> </a:t>
            </a:r>
            <a:r>
              <a:rPr lang="ru-RU" i="1" dirty="0" err="1"/>
              <a:t>курактагы</a:t>
            </a:r>
            <a:r>
              <a:rPr lang="ru-RU" i="1" dirty="0"/>
              <a:t> </a:t>
            </a:r>
            <a:r>
              <a:rPr lang="ru-RU" i="1" dirty="0" err="1"/>
              <a:t>балдардын</a:t>
            </a:r>
            <a:r>
              <a:rPr lang="ru-RU" i="1" dirty="0"/>
              <a:t> </a:t>
            </a:r>
            <a:r>
              <a:rPr lang="ru-RU" i="1" dirty="0" err="1"/>
              <a:t>жалпы</a:t>
            </a:r>
            <a:r>
              <a:rPr lang="ru-RU" i="1" dirty="0"/>
              <a:t> </a:t>
            </a:r>
            <a:r>
              <a:rPr lang="ru-RU" i="1" dirty="0" err="1"/>
              <a:t>санына</a:t>
            </a:r>
            <a:r>
              <a:rPr lang="ru-RU" i="1" dirty="0"/>
              <a:t>, </a:t>
            </a:r>
            <a:r>
              <a:rPr lang="ru-RU" i="1" dirty="0" err="1"/>
              <a:t>пайыз</a:t>
            </a:r>
            <a:r>
              <a:rPr lang="ru-RU" i="1" dirty="0"/>
              <a:t> </a:t>
            </a:r>
            <a:r>
              <a:rPr lang="ru-RU" i="1" dirty="0" err="1"/>
              <a:t>менен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E4F78542-0C59-41B8-9B7D-C78FB8A6D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868090"/>
              </p:ext>
            </p:extLst>
          </p:nvPr>
        </p:nvGraphicFramePr>
        <p:xfrm>
          <a:off x="290667" y="1700808"/>
          <a:ext cx="831378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2CBA38-47FC-4A8E-8A8F-3DC0EEB86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1" y="6095934"/>
            <a:ext cx="859611" cy="762066"/>
          </a:xfrm>
          <a:prstGeom prst="rect">
            <a:avLst/>
          </a:prstGeom>
        </p:spPr>
      </p:pic>
      <p:sp>
        <p:nvSpPr>
          <p:cNvPr id="8" name="Podtytuł 2">
            <a:extLst>
              <a:ext uri="{FF2B5EF4-FFF2-40B4-BE49-F238E27FC236}">
                <a16:creationId xmlns:a16="http://schemas.microsoft.com/office/drawing/2014/main" xmlns="" id="{51E10178-DC9B-47FA-8AAF-E8CB86EBC5B1}"/>
              </a:ext>
            </a:extLst>
          </p:cNvPr>
          <p:cNvSpPr>
            <a:spLocks/>
          </p:cNvSpPr>
          <p:nvPr/>
        </p:nvSpPr>
        <p:spPr bwMode="auto">
          <a:xfrm>
            <a:off x="1144205" y="6296785"/>
            <a:ext cx="735516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162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4DEEA2-D0D1-429E-9E3D-4414BCF9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896033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2018-жылдын </a:t>
            </a:r>
            <a:r>
              <a:rPr lang="ru-RU" sz="3200" b="1" dirty="0" err="1">
                <a:solidFill>
                  <a:schemeClr val="tx1"/>
                </a:solidFill>
              </a:rPr>
              <a:t>чондор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үчүн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дененин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массасынын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индекси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1297F598-C1C7-41FF-90AD-B2D950F639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773911"/>
              </p:ext>
            </p:extLst>
          </p:nvPr>
        </p:nvGraphicFramePr>
        <p:xfrm>
          <a:off x="395536" y="1602043"/>
          <a:ext cx="8640960" cy="4484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D2A32C-19C2-43F0-99B1-B54F8C5D6C0E}"/>
              </a:ext>
            </a:extLst>
          </p:cNvPr>
          <p:cNvSpPr txBox="1"/>
          <p:nvPr/>
        </p:nvSpPr>
        <p:spPr>
          <a:xfrm>
            <a:off x="2195736" y="1340768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/>
              <a:t>(</a:t>
            </a:r>
            <a:r>
              <a:rPr lang="ru-RU" sz="2000" i="1" dirty="0" err="1"/>
              <a:t>пайыз</a:t>
            </a:r>
            <a:r>
              <a:rPr lang="ru-RU" sz="2000" i="1" dirty="0"/>
              <a:t> </a:t>
            </a:r>
            <a:r>
              <a:rPr lang="ru-RU" sz="2000" i="1" dirty="0" err="1"/>
              <a:t>менен</a:t>
            </a:r>
            <a:r>
              <a:rPr lang="ru-RU" sz="2000" i="1" dirty="0"/>
              <a:t>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3F50B5-08D2-4008-8CAD-F4145094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832445"/>
            <a:ext cx="936104" cy="896033"/>
          </a:xfrm>
          <a:prstGeom prst="rect">
            <a:avLst/>
          </a:prstGeom>
        </p:spPr>
      </p:pic>
      <p:sp>
        <p:nvSpPr>
          <p:cNvPr id="8" name="Podtytuł 2">
            <a:extLst>
              <a:ext uri="{FF2B5EF4-FFF2-40B4-BE49-F238E27FC236}">
                <a16:creationId xmlns:a16="http://schemas.microsoft.com/office/drawing/2014/main" xmlns="" id="{2BF1A04C-7732-4E57-A8B6-D3E39C69F4EA}"/>
              </a:ext>
            </a:extLst>
          </p:cNvPr>
          <p:cNvSpPr>
            <a:spLocks/>
          </p:cNvSpPr>
          <p:nvPr/>
        </p:nvSpPr>
        <p:spPr bwMode="auto">
          <a:xfrm>
            <a:off x="1144205" y="6296785"/>
            <a:ext cx="735516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комитети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03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684153-13B2-4ACE-8602-3DF55FF89ABC}"/>
              </a:ext>
            </a:extLst>
          </p:cNvPr>
          <p:cNvSpPr txBox="1"/>
          <p:nvPr/>
        </p:nvSpPr>
        <p:spPr>
          <a:xfrm>
            <a:off x="467544" y="2060848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err="1">
                <a:solidFill>
                  <a:schemeClr val="accent2">
                    <a:lumMod val="50000"/>
                  </a:schemeClr>
                </a:solidFill>
              </a:rPr>
              <a:t>Көңүл</a:t>
            </a:r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5400" dirty="0" err="1">
                <a:solidFill>
                  <a:schemeClr val="accent2">
                    <a:lumMod val="50000"/>
                  </a:schemeClr>
                </a:solidFill>
              </a:rPr>
              <a:t>бурганыңыздарга</a:t>
            </a:r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5400" dirty="0" err="1">
                <a:solidFill>
                  <a:schemeClr val="accent2">
                    <a:lumMod val="50000"/>
                  </a:schemeClr>
                </a:solidFill>
              </a:rPr>
              <a:t>рахмат</a:t>
            </a:r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79348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3044</TotalTime>
  <Words>1098</Words>
  <Application>Microsoft Office PowerPoint</Application>
  <PresentationFormat>Экран (4:3)</PresentationFormat>
  <Paragraphs>134</Paragraphs>
  <Slides>13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1_Przepływ</vt:lpstr>
      <vt:lpstr>Worksheet</vt:lpstr>
      <vt:lpstr>  2019-жылдын I жарым жылдыгында Кыргыз Республикасынын калкынын тамактануусу жөнүндө</vt:lpstr>
      <vt:lpstr>Ченемдик-укуктук база</vt:lpstr>
      <vt:lpstr>Маалымат топтоо</vt:lpstr>
      <vt:lpstr>2019-жылдын I жарым жылдыгында, изилдөөнүн жыйынтыгы боюнча күнүмдүк керектөө жана күнүмдүк муктаждыктарды баалоо боюнча энергетикалык баалуулуктар  түрүндө тамак-аштын балансы (ккал демографиялык топтор боюнча, күнүнө киши башына)</vt:lpstr>
      <vt:lpstr>2019-жылдын I жарым жылдыгында, изилдөөнүн жыйынтыгы боюнча күнүмдүк керектөө жана күнүмдүк муктаждыктарды баалоо боюнча энергетикалык баалуулуктар  түрүндө тамак-аштын балансы (белоктор демографиялык топтор боюнча, күнүнө киши башына, грамм менен)</vt:lpstr>
      <vt:lpstr>2019-жылдын I жарым жылдыгында, изилдөөнүн жыйынтыгы боюнча күнүмдүк керектөө жана күнүмдүк муктаждыктарды баалоо боюнча энергетикалык баалуулуктар  түрүндө тамак-аштын балансы (майлар демографиялык топтор боюнча, күнунө киши башына, грамм менен)</vt:lpstr>
      <vt:lpstr>Презентация PowerPoint</vt:lpstr>
      <vt:lpstr>2019-жылдын I жарым жылдыгында, күнүмдүк керектөөнү изилдөөнүн жыйынтыгы боюнча энергетикалык баалуулуктар (ккал күнүнө калктын киши башына)</vt:lpstr>
      <vt:lpstr>Презентация PowerPoint</vt:lpstr>
      <vt:lpstr>Квинтилдик топтордо тамак-аш чыгыдардын үлүшү  </vt:lpstr>
      <vt:lpstr>2018-жылда 1-6 жаштагы денесинин массасы төмөн балдардын үлүшү </vt:lpstr>
      <vt:lpstr>2018-жылдын чондор үчүн дененин массасынын индекси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КАПИ технологий в системе Нацстаткома</dc:title>
  <dc:creator>ibraimkulov</dc:creator>
  <cp:lastModifiedBy>Oychueva</cp:lastModifiedBy>
  <cp:revision>193</cp:revision>
  <cp:lastPrinted>2019-12-11T02:40:29Z</cp:lastPrinted>
  <dcterms:created xsi:type="dcterms:W3CDTF">2017-04-04T10:06:44Z</dcterms:created>
  <dcterms:modified xsi:type="dcterms:W3CDTF">2019-12-11T02:40:31Z</dcterms:modified>
</cp:coreProperties>
</file>