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8" r:id="rId3"/>
    <p:sldId id="290" r:id="rId4"/>
    <p:sldId id="291" r:id="rId5"/>
    <p:sldId id="287" r:id="rId6"/>
    <p:sldId id="299" r:id="rId7"/>
    <p:sldId id="293" r:id="rId8"/>
    <p:sldId id="285" r:id="rId9"/>
    <p:sldId id="273" r:id="rId10"/>
    <p:sldId id="300" r:id="rId11"/>
    <p:sldId id="301" r:id="rId12"/>
    <p:sldId id="289" r:id="rId13"/>
    <p:sldId id="274" r:id="rId14"/>
    <p:sldId id="280" r:id="rId15"/>
    <p:sldId id="297" r:id="rId16"/>
    <p:sldId id="277" r:id="rId17"/>
    <p:sldId id="266" r:id="rId1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1" autoAdjust="0"/>
    <p:restoredTop sz="94660"/>
  </p:normalViewPr>
  <p:slideViewPr>
    <p:cSldViewPr>
      <p:cViewPr varScale="1">
        <p:scale>
          <a:sx n="110" d="100"/>
          <a:sy n="110" d="100"/>
        </p:scale>
        <p:origin x="16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дошкол!$B$3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дошкол!$A$4:$A$13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дошкол!$B$4:$B$13</c:f>
              <c:numCache>
                <c:formatCode>General</c:formatCode>
                <c:ptCount val="10"/>
                <c:pt idx="0">
                  <c:v>819</c:v>
                </c:pt>
                <c:pt idx="1">
                  <c:v>64</c:v>
                </c:pt>
                <c:pt idx="2">
                  <c:v>173</c:v>
                </c:pt>
                <c:pt idx="3">
                  <c:v>56</c:v>
                </c:pt>
                <c:pt idx="4">
                  <c:v>102</c:v>
                </c:pt>
                <c:pt idx="5">
                  <c:v>150</c:v>
                </c:pt>
                <c:pt idx="6">
                  <c:v>33</c:v>
                </c:pt>
                <c:pt idx="7">
                  <c:v>90</c:v>
                </c:pt>
                <c:pt idx="8">
                  <c:v>116</c:v>
                </c:pt>
                <c:pt idx="9">
                  <c:v>35</c:v>
                </c:pt>
              </c:numCache>
            </c:numRef>
          </c:val>
        </c:ser>
        <c:ser>
          <c:idx val="1"/>
          <c:order val="1"/>
          <c:tx>
            <c:strRef>
              <c:f>дошкол!$C$3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дошкол!$A$4:$A$13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дошкол!$C$4:$C$13</c:f>
              <c:numCache>
                <c:formatCode>General</c:formatCode>
                <c:ptCount val="10"/>
                <c:pt idx="0">
                  <c:v>1296</c:v>
                </c:pt>
                <c:pt idx="1">
                  <c:v>141</c:v>
                </c:pt>
                <c:pt idx="2">
                  <c:v>240</c:v>
                </c:pt>
                <c:pt idx="3">
                  <c:v>80</c:v>
                </c:pt>
                <c:pt idx="4">
                  <c:v>122</c:v>
                </c:pt>
                <c:pt idx="5">
                  <c:v>327</c:v>
                </c:pt>
                <c:pt idx="6">
                  <c:v>56</c:v>
                </c:pt>
                <c:pt idx="7">
                  <c:v>145</c:v>
                </c:pt>
                <c:pt idx="8">
                  <c:v>129</c:v>
                </c:pt>
                <c:pt idx="9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808056"/>
        <c:axId val="339805312"/>
      </c:barChart>
      <c:catAx>
        <c:axId val="3398080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39805312"/>
        <c:crosses val="autoZero"/>
        <c:auto val="1"/>
        <c:lblAlgn val="ctr"/>
        <c:lblOffset val="100"/>
        <c:noMultiLvlLbl val="0"/>
      </c:catAx>
      <c:valAx>
        <c:axId val="339805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39808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456987210347941"/>
          <c:y val="0.43593337047057368"/>
          <c:w val="0.2486768445481366"/>
          <c:h val="0.15297388831796466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83004413651009"/>
          <c:y val="4.4804953178718347E-2"/>
          <c:w val="0.84925159830725883"/>
          <c:h val="0.676739304460843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дошкол!$B$36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schemeClr val="bg1"/>
              </a:solidFill>
              <a:ln w="6350"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дошкол!$A$37:$A$46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дошкол!$B$37:$B$46</c:f>
              <c:numCache>
                <c:formatCode>0.0</c:formatCode>
                <c:ptCount val="10"/>
                <c:pt idx="0">
                  <c:v>17.491342194243799</c:v>
                </c:pt>
                <c:pt idx="1">
                  <c:v>16.051183854594086</c:v>
                </c:pt>
                <c:pt idx="2">
                  <c:v>15.226510342473398</c:v>
                </c:pt>
                <c:pt idx="3">
                  <c:v>17.447673370375835</c:v>
                </c:pt>
                <c:pt idx="4">
                  <c:v>19.644329896907216</c:v>
                </c:pt>
                <c:pt idx="5">
                  <c:v>11.64261421086497</c:v>
                </c:pt>
                <c:pt idx="6">
                  <c:v>14.402841576754621</c:v>
                </c:pt>
                <c:pt idx="7">
                  <c:v>12.534162570377308</c:v>
                </c:pt>
                <c:pt idx="8">
                  <c:v>30.962715637173066</c:v>
                </c:pt>
                <c:pt idx="9">
                  <c:v>41.878754778809395</c:v>
                </c:pt>
              </c:numCache>
            </c:numRef>
          </c:val>
        </c:ser>
        <c:ser>
          <c:idx val="1"/>
          <c:order val="1"/>
          <c:tx>
            <c:strRef>
              <c:f>дошкол!$C$36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schemeClr val="bg1"/>
              </a:solidFill>
              <a:ln w="6350">
                <a:solidFill>
                  <a:schemeClr val="tx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дошкол!$A$37:$A$46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дошкол!$C$37:$C$46</c:f>
              <c:numCache>
                <c:formatCode>0.0</c:formatCode>
                <c:ptCount val="10"/>
                <c:pt idx="0">
                  <c:v>22.081441633919603</c:v>
                </c:pt>
                <c:pt idx="1">
                  <c:v>23.897288694367077</c:v>
                </c:pt>
                <c:pt idx="2">
                  <c:v>18.690367710120068</c:v>
                </c:pt>
                <c:pt idx="3">
                  <c:v>24.063909380134952</c:v>
                </c:pt>
                <c:pt idx="4">
                  <c:v>26.639113810166442</c:v>
                </c:pt>
                <c:pt idx="5">
                  <c:v>16.330929904110608</c:v>
                </c:pt>
                <c:pt idx="6">
                  <c:v>20.829392291321824</c:v>
                </c:pt>
                <c:pt idx="7">
                  <c:v>18.458260351396738</c:v>
                </c:pt>
                <c:pt idx="8">
                  <c:v>28.002438691770216</c:v>
                </c:pt>
                <c:pt idx="9">
                  <c:v>49.399328859060404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810408"/>
        <c:axId val="339809624"/>
      </c:barChart>
      <c:catAx>
        <c:axId val="339810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39809624"/>
        <c:crosses val="autoZero"/>
        <c:auto val="1"/>
        <c:lblAlgn val="ctr"/>
        <c:lblOffset val="100"/>
        <c:noMultiLvlLbl val="0"/>
      </c:catAx>
      <c:valAx>
        <c:axId val="33980962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39810408"/>
        <c:crosses val="autoZero"/>
        <c:crossBetween val="between"/>
      </c:valAx>
      <c:spPr>
        <a:ln w="6350"/>
      </c:spPr>
    </c:plotArea>
    <c:legend>
      <c:legendPos val="r"/>
      <c:layout>
        <c:manualLayout>
          <c:xMode val="edge"/>
          <c:yMode val="edge"/>
          <c:x val="0.56457714137957149"/>
          <c:y val="9.6382936142559508E-2"/>
          <c:w val="0.26645048288636564"/>
          <c:h val="0.10452282318707357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19217213413069"/>
          <c:y val="4.3781094527363187E-2"/>
          <c:w val="0.89980782786586933"/>
          <c:h val="0.643151157807862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школы!$F$18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-1.0723664803527591E-2"/>
                  <c:y val="-2.4840076248837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803950986763516E-3"/>
                  <c:y val="1.73885217761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36474118411621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4047111776174329E-2"/>
                  <c:y val="4.9681490788972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2431607894109275E-3"/>
                  <c:y val="1.4904447236692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7168692170879851E-2"/>
                  <c:y val="4.9681490788973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школы!$A$19:$A$28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школы!$F$19:$F$28</c:f>
              <c:numCache>
                <c:formatCode>0</c:formatCode>
                <c:ptCount val="10"/>
                <c:pt idx="0">
                  <c:v>1027.123</c:v>
                </c:pt>
                <c:pt idx="1">
                  <c:v>91.239000000000004</c:v>
                </c:pt>
                <c:pt idx="2">
                  <c:v>203.33500000000001</c:v>
                </c:pt>
                <c:pt idx="3">
                  <c:v>85.272999999999996</c:v>
                </c:pt>
                <c:pt idx="4">
                  <c:v>55.341999999999999</c:v>
                </c:pt>
                <c:pt idx="5">
                  <c:v>218.88</c:v>
                </c:pt>
                <c:pt idx="6">
                  <c:v>46.524000000000001</c:v>
                </c:pt>
                <c:pt idx="7">
                  <c:v>148.55199999999999</c:v>
                </c:pt>
                <c:pt idx="8">
                  <c:v>125.29900000000001</c:v>
                </c:pt>
                <c:pt idx="9">
                  <c:v>52.679000000000002</c:v>
                </c:pt>
              </c:numCache>
            </c:numRef>
          </c:val>
        </c:ser>
        <c:ser>
          <c:idx val="1"/>
          <c:order val="1"/>
          <c:tx>
            <c:strRef>
              <c:f>школы!$G$18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школы!$A$19:$A$28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школы!$G$19:$G$28</c:f>
              <c:numCache>
                <c:formatCode>0</c:formatCode>
                <c:ptCount val="10"/>
                <c:pt idx="0">
                  <c:v>1222.6610000000001</c:v>
                </c:pt>
                <c:pt idx="1">
                  <c:v>104.92700000000001</c:v>
                </c:pt>
                <c:pt idx="2">
                  <c:v>238.42400000000001</c:v>
                </c:pt>
                <c:pt idx="3">
                  <c:v>98.662999999999997</c:v>
                </c:pt>
                <c:pt idx="4">
                  <c:v>62.677</c:v>
                </c:pt>
                <c:pt idx="5">
                  <c:v>241.42099999999999</c:v>
                </c:pt>
                <c:pt idx="6">
                  <c:v>57.174999999999997</c:v>
                </c:pt>
                <c:pt idx="7">
                  <c:v>187.459</c:v>
                </c:pt>
                <c:pt idx="8">
                  <c:v>165.33</c:v>
                </c:pt>
                <c:pt idx="9">
                  <c:v>66.584999999999994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810800"/>
        <c:axId val="298828912"/>
      </c:barChart>
      <c:catAx>
        <c:axId val="339810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98828912"/>
        <c:crosses val="autoZero"/>
        <c:auto val="1"/>
        <c:lblAlgn val="ctr"/>
        <c:lblOffset val="100"/>
        <c:noMultiLvlLbl val="0"/>
      </c:catAx>
      <c:valAx>
        <c:axId val="298828912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39810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5821617392651991"/>
          <c:y val="9.3209489881241267E-2"/>
          <c:w val="0.25426070832054443"/>
          <c:h val="0.1118025227243921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000000000000001E-2"/>
          <c:y val="5.0925925925925923E-2"/>
          <c:w val="0.59882086614173224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000000000000001E-2"/>
          <c:y val="5.0925925925925923E-2"/>
          <c:w val="0.59882086614173224"/>
          <c:h val="0.89814814814814814"/>
        </c:manualLayout>
      </c:layout>
      <c:pie3DChart>
        <c:varyColors val="1"/>
        <c:ser>
          <c:idx val="0"/>
          <c:order val="0"/>
          <c:dLbls>
            <c:dLbl>
              <c:idx val="2"/>
              <c:layout>
                <c:manualLayout>
                  <c:x val="-1.0487958633393754E-2"/>
                  <c:y val="-3.4668665728750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837910175313186E-2"/>
                  <c:y val="-2.7767138399580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1581891210381713E-2"/>
                  <c:y val="-5.9677989902580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предшкола!$A$15:$A$19</c:f>
              <c:strCache>
                <c:ptCount val="5"/>
                <c:pt idx="0">
                  <c:v>240 сааттык программа боюнча</c:v>
                </c:pt>
                <c:pt idx="1">
                  <c:v>480 сааттык программа боюнча</c:v>
                </c:pt>
                <c:pt idx="2">
                  <c:v>мектепке чейинки уюмдарда</c:v>
                </c:pt>
                <c:pt idx="3">
                  <c:v>"Эненин мектебинде", мектептердин алдындагы даярдоо курстарында</c:v>
                </c:pt>
                <c:pt idx="4">
                  <c:v>Кичинекей балдардын өнүгүшү үчүн уюштурулган уюмдар</c:v>
                </c:pt>
              </c:strCache>
            </c:strRef>
          </c:cat>
          <c:val>
            <c:numRef>
              <c:f>предшкола!$B$15:$B$19</c:f>
              <c:numCache>
                <c:formatCode>0.0</c:formatCode>
                <c:ptCount val="5"/>
                <c:pt idx="0">
                  <c:v>51.606384220878951</c:v>
                </c:pt>
                <c:pt idx="1">
                  <c:v>24.812057087940218</c:v>
                </c:pt>
                <c:pt idx="2">
                  <c:v>23.171991341602521</c:v>
                </c:pt>
                <c:pt idx="3">
                  <c:v>0.31076820823266299</c:v>
                </c:pt>
                <c:pt idx="4">
                  <c:v>9.8799141345644298E-2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507309953004988"/>
          <c:y val="4.7997154351729028E-2"/>
          <c:w val="0.3355740490531281"/>
          <c:h val="0.8790319814246290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b="1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443085541778406"/>
          <c:y val="3.5242285315745282E-2"/>
          <c:w val="0.72887129773442971"/>
          <c:h val="0.881144116548059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спо!$F$18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2.9394885451950415E-3"/>
                  <c:y val="7.3708961423321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9394885451950415E-3"/>
                  <c:y val="9.82786152310959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9394885451949873E-3"/>
                  <c:y val="1.2284826903886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4697442725974668E-3"/>
                  <c:y val="4.91393076155475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9.82786152310959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9394885451950415E-3"/>
                  <c:y val="1.4741792284664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спо!$A$19:$A$28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спо!$F$19:$F$28</c:f>
              <c:numCache>
                <c:formatCode>0</c:formatCode>
                <c:ptCount val="10"/>
                <c:pt idx="0">
                  <c:v>91.623000000000005</c:v>
                </c:pt>
                <c:pt idx="1">
                  <c:v>5.7889999999999997</c:v>
                </c:pt>
                <c:pt idx="2">
                  <c:v>14.672000000000001</c:v>
                </c:pt>
                <c:pt idx="3">
                  <c:v>3.99</c:v>
                </c:pt>
                <c:pt idx="4">
                  <c:v>1.9039999999999999</c:v>
                </c:pt>
                <c:pt idx="5">
                  <c:v>2.0099999999999998</c:v>
                </c:pt>
                <c:pt idx="6">
                  <c:v>3.3420000000000001</c:v>
                </c:pt>
                <c:pt idx="7">
                  <c:v>7.1219999999999999</c:v>
                </c:pt>
                <c:pt idx="8">
                  <c:v>31.800999999999998</c:v>
                </c:pt>
                <c:pt idx="9">
                  <c:v>20.992999999999999</c:v>
                </c:pt>
              </c:numCache>
            </c:numRef>
          </c:val>
        </c:ser>
        <c:ser>
          <c:idx val="1"/>
          <c:order val="1"/>
          <c:tx>
            <c:strRef>
              <c:f>спо!$G$18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9641897865691079E-3"/>
                  <c:y val="-2.7715174504420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394885451950415E-3"/>
                  <c:y val="-7.37089614233228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394885451950415E-3"/>
                  <c:y val="-1.4741792284664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8789770903900831E-3"/>
                  <c:y val="-1.7198757665441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697442725975207E-2"/>
                  <c:y val="-4.9139307615548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3227698453377686E-2"/>
                  <c:y val="7.3708961423321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8.8184656355851238E-3"/>
                  <c:y val="-9.82786152310964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9394885451950415E-3"/>
                  <c:y val="-4.91393076155484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1757954180780166E-2"/>
                  <c:y val="-1.4741792284664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спо!$A$19:$A$28</c:f>
              <c:strCache>
                <c:ptCount val="10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</c:v>
                </c:pt>
                <c:pt idx="6">
                  <c:v>Талас облусу</c:v>
                </c:pt>
                <c:pt idx="7">
                  <c:v>Чуй облусу</c:v>
                </c:pt>
                <c:pt idx="8">
                  <c:v>Бишкек ш.</c:v>
                </c:pt>
                <c:pt idx="9">
                  <c:v>Ош ш. </c:v>
                </c:pt>
              </c:strCache>
            </c:strRef>
          </c:cat>
          <c:val>
            <c:numRef>
              <c:f>спо!$G$19:$G$28</c:f>
              <c:numCache>
                <c:formatCode>0</c:formatCode>
                <c:ptCount val="10"/>
                <c:pt idx="0">
                  <c:v>91.876999999999995</c:v>
                </c:pt>
                <c:pt idx="1">
                  <c:v>5.7220000000000004</c:v>
                </c:pt>
                <c:pt idx="2">
                  <c:v>15.010999999999999</c:v>
                </c:pt>
                <c:pt idx="3">
                  <c:v>3.1110000000000002</c:v>
                </c:pt>
                <c:pt idx="4">
                  <c:v>1.7649999999999999</c:v>
                </c:pt>
                <c:pt idx="5">
                  <c:v>1.913</c:v>
                </c:pt>
                <c:pt idx="6">
                  <c:v>2.6659999999999999</c:v>
                </c:pt>
                <c:pt idx="7">
                  <c:v>5.8419999999999996</c:v>
                </c:pt>
                <c:pt idx="8">
                  <c:v>29.164999999999999</c:v>
                </c:pt>
                <c:pt idx="9">
                  <c:v>26.681999999999999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621064"/>
        <c:axId val="342618712"/>
      </c:barChart>
      <c:catAx>
        <c:axId val="3426210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42618712"/>
        <c:crosses val="autoZero"/>
        <c:auto val="1"/>
        <c:lblAlgn val="ctr"/>
        <c:lblOffset val="100"/>
        <c:noMultiLvlLbl val="0"/>
      </c:catAx>
      <c:valAx>
        <c:axId val="34261871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42621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623362110092347"/>
          <c:y val="7.7603678956306446E-2"/>
          <c:w val="0.19208226772051576"/>
          <c:h val="0.1416184873073815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887954312916454E-4"/>
          <c:y val="4.9415676791254151E-2"/>
          <c:w val="0.60029337513722425"/>
          <c:h val="0.9064023757009900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2559050614391509"/>
          <c:y val="0.12492046379907755"/>
          <c:w val="0.36505664243926295"/>
          <c:h val="0.7423084784765974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573130503671973E-2"/>
          <c:y val="9.8803539719981362E-2"/>
          <c:w val="0.59896135631866454"/>
          <c:h val="0.90119652503888459"/>
        </c:manualLayout>
      </c:layout>
      <c:pie3DChart>
        <c:varyColors val="1"/>
        <c:ser>
          <c:idx val="0"/>
          <c:order val="0"/>
          <c:dLbls>
            <c:dLbl>
              <c:idx val="6"/>
              <c:layout>
                <c:manualLayout>
                  <c:x val="4.6192065824103838E-2"/>
                  <c:y val="-0.1223195252610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0018803725858084E-2"/>
                  <c:y val="7.4888163467948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спуз!$A$30:$A$39</c:f>
              <c:strCache>
                <c:ptCount val="10"/>
                <c:pt idx="0">
                  <c:v>экономика жана башкаруу</c:v>
                </c:pt>
                <c:pt idx="1">
                  <c:v>саламаттыкты сактоо</c:v>
                </c:pt>
                <c:pt idx="2">
                  <c:v>гуманитардык жана социалдык адистер</c:v>
                </c:pt>
                <c:pt idx="3">
                  <c:v>информатика жана эсептөө техникасы</c:v>
                </c:pt>
                <c:pt idx="4">
                  <c:v>энергетика</c:v>
                </c:pt>
                <c:pt idx="5">
                  <c:v>технологиялык машиналар жана жабдуулар</c:v>
                </c:pt>
                <c:pt idx="6">
                  <c:v>айыл жана балык чарбасы</c:v>
                </c:pt>
                <c:pt idx="7">
                  <c:v>билим берүү</c:v>
                </c:pt>
                <c:pt idx="8">
                  <c:v>маданият жана искусство</c:v>
                </c:pt>
                <c:pt idx="9">
                  <c:v>башкалар</c:v>
                </c:pt>
              </c:strCache>
            </c:strRef>
          </c:cat>
          <c:val>
            <c:numRef>
              <c:f>спуз!$B$30:$B$39</c:f>
              <c:numCache>
                <c:formatCode>0</c:formatCode>
                <c:ptCount val="10"/>
                <c:pt idx="0">
                  <c:v>17.409985391423906</c:v>
                </c:pt>
                <c:pt idx="1">
                  <c:v>19.191658789493282</c:v>
                </c:pt>
                <c:pt idx="2">
                  <c:v>9.2606914726017582</c:v>
                </c:pt>
                <c:pt idx="3">
                  <c:v>5.531207928733064</c:v>
                </c:pt>
                <c:pt idx="4">
                  <c:v>3.2052934605138779</c:v>
                </c:pt>
                <c:pt idx="5">
                  <c:v>13.273753258285353</c:v>
                </c:pt>
                <c:pt idx="6">
                  <c:v>4.2794534673885023</c:v>
                </c:pt>
                <c:pt idx="7">
                  <c:v>21.130875655237602</c:v>
                </c:pt>
                <c:pt idx="8">
                  <c:v>3.0964452464839161</c:v>
                </c:pt>
                <c:pt idx="9">
                  <c:v>3.6206353298387328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469100998452403"/>
          <c:y val="5.1992658196861254E-2"/>
          <c:w val="0.31139594907753981"/>
          <c:h val="0.93231804466670687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113734658784235E-2"/>
          <c:y val="2.3592507986175053E-2"/>
          <c:w val="0.90540935471279982"/>
          <c:h val="0.686697415042626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впо!$F$18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впо!$A$20:$A$28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 </c:v>
                </c:pt>
              </c:strCache>
            </c:strRef>
          </c:cat>
          <c:val>
            <c:numRef>
              <c:f>впо!$F$20:$F$28</c:f>
              <c:numCache>
                <c:formatCode>0</c:formatCode>
                <c:ptCount val="9"/>
                <c:pt idx="0">
                  <c:v>7.867</c:v>
                </c:pt>
                <c:pt idx="1">
                  <c:v>12.076000000000001</c:v>
                </c:pt>
                <c:pt idx="2">
                  <c:v>6.4710000000000001</c:v>
                </c:pt>
                <c:pt idx="3">
                  <c:v>2.9159999999999999</c:v>
                </c:pt>
                <c:pt idx="4">
                  <c:v>0.48399999999999999</c:v>
                </c:pt>
                <c:pt idx="5">
                  <c:v>2.5259999999999998</c:v>
                </c:pt>
                <c:pt idx="6">
                  <c:v>2.6850000000000001</c:v>
                </c:pt>
                <c:pt idx="7">
                  <c:v>143.80199999999999</c:v>
                </c:pt>
                <c:pt idx="8">
                  <c:v>44.414000000000001</c:v>
                </c:pt>
              </c:numCache>
            </c:numRef>
          </c:val>
        </c:ser>
        <c:ser>
          <c:idx val="1"/>
          <c:order val="1"/>
          <c:tx>
            <c:strRef>
              <c:f>впо!$G$18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1.5607901973526917E-2"/>
                  <c:y val="-9.6640708110058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4047111776174214E-2"/>
                  <c:y val="-8.858629241114367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впо!$A$20:$A$28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 </c:v>
                </c:pt>
              </c:strCache>
            </c:strRef>
          </c:cat>
          <c:val>
            <c:numRef>
              <c:f>впо!$G$20:$G$28</c:f>
              <c:numCache>
                <c:formatCode>0</c:formatCode>
                <c:ptCount val="9"/>
                <c:pt idx="0">
                  <c:v>5.2409999999999997</c:v>
                </c:pt>
                <c:pt idx="1">
                  <c:v>7.883</c:v>
                </c:pt>
                <c:pt idx="2">
                  <c:v>3.1880000000000002</c:v>
                </c:pt>
                <c:pt idx="3">
                  <c:v>2.8250000000000002</c:v>
                </c:pt>
                <c:pt idx="4">
                  <c:v>0</c:v>
                </c:pt>
                <c:pt idx="5">
                  <c:v>1.514</c:v>
                </c:pt>
                <c:pt idx="6">
                  <c:v>1.617</c:v>
                </c:pt>
                <c:pt idx="7">
                  <c:v>106.446</c:v>
                </c:pt>
                <c:pt idx="8">
                  <c:v>33.451000000000001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621456"/>
        <c:axId val="342620280"/>
      </c:barChart>
      <c:catAx>
        <c:axId val="342621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42620280"/>
        <c:crosses val="autoZero"/>
        <c:auto val="1"/>
        <c:lblAlgn val="ctr"/>
        <c:lblOffset val="100"/>
        <c:noMultiLvlLbl val="0"/>
      </c:catAx>
      <c:valAx>
        <c:axId val="342620280"/>
        <c:scaling>
          <c:orientation val="minMax"/>
          <c:max val="15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42621456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58360993321292709"/>
          <c:y val="0.10723884560771786"/>
          <c:w val="0.18725561958209166"/>
          <c:h val="0.13581253528907747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020916272439698E-2"/>
          <c:y val="9.0216421083373202E-2"/>
          <c:w val="0.6009540955117757"/>
          <c:h val="0.852323060095672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1460004656894762"/>
          <c:y val="1.363843872394432E-2"/>
          <c:w val="0.3761407972376663"/>
          <c:h val="0.9576048154152331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18898363144836E-2"/>
          <c:y val="6.8662791221395819E-2"/>
          <c:w val="0.61348426563715142"/>
          <c:h val="0.8589347805198821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4565511239491909E-2"/>
                  <c:y val="5.9564890687821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0929734659111954E-2"/>
                  <c:y val="2.3541490885397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248282598229826E-2"/>
                  <c:y val="-0.134815350846902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634586897752102E-2"/>
                  <c:y val="-0.16911671976387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4396201347998366E-2"/>
                  <c:y val="-0.148675109672498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1988980391067658E-2"/>
                  <c:y val="-8.2438475304545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6.0259623930674369E-2"/>
                  <c:y val="4.8012307941760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1675091656482613E-2"/>
                  <c:y val="7.3719661779321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вузы!$A$45:$A$54</c:f>
              <c:strCache>
                <c:ptCount val="10"/>
                <c:pt idx="0">
                  <c:v>табигый жана математика илимдер боюнча адистер</c:v>
                </c:pt>
                <c:pt idx="1">
                  <c:v>гуманитардык жана социалдык-экономикалык илимдер</c:v>
                </c:pt>
                <c:pt idx="2">
                  <c:v>экономика боюнча адистер</c:v>
                </c:pt>
                <c:pt idx="3">
                  <c:v>юридикалык адистер</c:v>
                </c:pt>
                <c:pt idx="4">
                  <c:v>медициналык илимдер</c:v>
                </c:pt>
                <c:pt idx="5">
                  <c:v>педагогигалык илимдер</c:v>
                </c:pt>
                <c:pt idx="6">
                  <c:v>техникалык илимдер</c:v>
                </c:pt>
                <c:pt idx="7">
                  <c:v>айыл чарба илимдери</c:v>
                </c:pt>
                <c:pt idx="8">
                  <c:v>сервис</c:v>
                </c:pt>
                <c:pt idx="9">
                  <c:v>дисциплиналар аралык илимдер</c:v>
                </c:pt>
              </c:strCache>
            </c:strRef>
          </c:cat>
          <c:val>
            <c:numRef>
              <c:f>вузы!$B$45:$B$54</c:f>
              <c:numCache>
                <c:formatCode>0</c:formatCode>
                <c:ptCount val="10"/>
                <c:pt idx="0">
                  <c:v>5.5216947253978192</c:v>
                </c:pt>
                <c:pt idx="1">
                  <c:v>24.053635554969858</c:v>
                </c:pt>
                <c:pt idx="2">
                  <c:v>12.28873587454288</c:v>
                </c:pt>
                <c:pt idx="3">
                  <c:v>9.0798273646756513</c:v>
                </c:pt>
                <c:pt idx="4">
                  <c:v>14.160050077422332</c:v>
                </c:pt>
                <c:pt idx="5">
                  <c:v>14.235825124369915</c:v>
                </c:pt>
                <c:pt idx="6">
                  <c:v>15.072645208051924</c:v>
                </c:pt>
                <c:pt idx="7">
                  <c:v>1.3145323361776431</c:v>
                </c:pt>
                <c:pt idx="8">
                  <c:v>1.2585246927816032</c:v>
                </c:pt>
                <c:pt idx="9">
                  <c:v>3.0145290416103849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67439728919009"/>
          <c:y val="4.1125498067782255E-2"/>
          <c:w val="0.32283175453512608"/>
          <c:h val="0.9049636376738921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0.62185</cdr:x>
      <cdr:y>0.06579</cdr:y>
    </cdr:from>
    <cdr:to>
      <cdr:x>0.94958</cdr:x>
      <cdr:y>0.4193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328592" y="360040"/>
          <a:ext cx="2808312" cy="1934615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0.69748</cdr:x>
      <cdr:y>0.3181</cdr:y>
    </cdr:from>
    <cdr:to>
      <cdr:x>0.90645</cdr:x>
      <cdr:y>0.68092</cdr:y>
    </cdr:to>
    <cdr:pic>
      <cdr:nvPicPr>
        <cdr:cNvPr id="2" name="Picture 2" descr="Картинки по запросу ученик за компьютером картинки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976664" y="1603412"/>
          <a:ext cx="1790700" cy="1828800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0.15929</cdr:x>
      <cdr:y>0.0411</cdr:y>
    </cdr:from>
    <cdr:to>
      <cdr:x>0.49558</cdr:x>
      <cdr:y>0.3875</cdr:y>
    </cdr:to>
    <cdr:pic>
      <cdr:nvPicPr>
        <cdr:cNvPr id="2" name="Picture 2" descr="Похожее изображение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296144" y="216024"/>
          <a:ext cx="2736304" cy="1820887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21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8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81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D98E35-EEAF-4512-9935-E4B12979377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20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644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3F71DD-E759-4618-98BB-094102E5A8F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23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9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258574-5630-4697-9C26-4D9492112AD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86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121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6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4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4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98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5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0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43608" y="391815"/>
            <a:ext cx="7987680" cy="1362669"/>
          </a:xfrm>
        </p:spPr>
        <p:txBody>
          <a:bodyPr/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Улуттук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статистикалык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комитети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2018-жылдын январь </a:t>
            </a:r>
            <a:r>
              <a:rPr lang="ru-RU" sz="2000" b="1" dirty="0" err="1">
                <a:latin typeface="Kyrghyz Times" pitchFamily="2" charset="0"/>
                <a:cs typeface="Times New Roman" pitchFamily="18" charset="0"/>
              </a:rPr>
              <a:t>айындагы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Kyrghyz Times" pitchFamily="2" charset="0"/>
                <a:cs typeface="Times New Roman" pitchFamily="18" charset="0"/>
              </a:rPr>
              <a:t>социалдык-экономикалык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абалынын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жыйынтыгы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пресс-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конференциясы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13 февраль 2018ж. 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2000" dirty="0" smtClean="0"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993063" cy="4392613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defRPr/>
            </a:pP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Кыргыз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Республикасынын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билим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берүү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чөйрөсүндөгү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негизги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тенденциялары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жөнүндө</a:t>
            </a:r>
            <a:r>
              <a:rPr lang="ru-RU" sz="57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маалымат</a:t>
            </a: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статистика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бөлүмү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Улутстатком</a:t>
            </a: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869163" cy="922114"/>
          </a:xfrm>
        </p:spPr>
        <p:txBody>
          <a:bodyPr/>
          <a:lstStyle/>
          <a:p>
            <a:r>
              <a:rPr lang="ru-RU" b="1" dirty="0" err="1"/>
              <a:t>Мектепке</a:t>
            </a:r>
            <a:r>
              <a:rPr lang="ru-RU" b="1" dirty="0"/>
              <a:t> </a:t>
            </a:r>
            <a:r>
              <a:rPr lang="ru-RU" b="1" dirty="0" err="1"/>
              <a:t>чейинки</a:t>
            </a:r>
            <a:r>
              <a:rPr lang="ru-RU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билим</a:t>
            </a:r>
            <a:r>
              <a:rPr lang="ru-RU" b="1" dirty="0" smtClean="0"/>
              <a:t> </a:t>
            </a:r>
            <a:r>
              <a:rPr lang="ru-RU" b="1" dirty="0" err="1"/>
              <a:t>берүү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47" y="1988840"/>
            <a:ext cx="3383573" cy="2834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772" y="3515368"/>
            <a:ext cx="3590855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8229600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1.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: Аймак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мектепке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чейинки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берүү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уюмдарынын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саны 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Kyrghyz Times" pitchFamily="2" charset="0"/>
                <a:cs typeface="Times New Roman" pitchFamily="18" charset="0"/>
              </a:rPr>
              <a:t>бирдик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800" i="1" dirty="0"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883270" cy="8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289305"/>
              </p:ext>
            </p:extLst>
          </p:nvPr>
        </p:nvGraphicFramePr>
        <p:xfrm>
          <a:off x="601540" y="1125488"/>
          <a:ext cx="828092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1412776"/>
            <a:ext cx="3261643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630" y="188640"/>
            <a:ext cx="8065858" cy="86409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Графиги:Мектепке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уюмдар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балдарды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камтуу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1-6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жаштагы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курактык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тобуна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жараша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6" y="8099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864033"/>
              </p:ext>
            </p:extLst>
          </p:nvPr>
        </p:nvGraphicFramePr>
        <p:xfrm>
          <a:off x="611560" y="1340768"/>
          <a:ext cx="813690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500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3150"/>
            <a:ext cx="8229600" cy="505301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Мектептик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берүү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72" y="1988840"/>
            <a:ext cx="2992368" cy="28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3089394"/>
            <a:ext cx="2801888" cy="278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208912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Таблицасы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мектептердин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саны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карата)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217435"/>
              </p:ext>
            </p:extLst>
          </p:nvPr>
        </p:nvGraphicFramePr>
        <p:xfrm>
          <a:off x="395535" y="1844824"/>
          <a:ext cx="8235527" cy="3194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4217"/>
                <a:gridCol w="1780655"/>
                <a:gridCol w="1780655"/>
              </a:tblGrid>
              <a:tr h="615099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/201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</a:tr>
              <a:tr h="465021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Мектептердин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бирдик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2207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2262</a:t>
                      </a:r>
                    </a:p>
                  </a:txBody>
                  <a:tcPr marL="9525" marR="9525" marT="9525" marB="0" anchor="b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2148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9525" marR="9525" marT="9525" marB="0" anchor="ctr"/>
                </a:tc>
              </a:tr>
              <a:tr h="471492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адам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1027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1223</a:t>
                      </a:r>
                    </a:p>
                  </a:txBody>
                  <a:tcPr marL="9525" marR="9525" marT="9525" marB="0" anchor="b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1198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9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388423" cy="70609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уюмдардагы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аймак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саны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0" y="115888"/>
            <a:ext cx="863407" cy="86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776824"/>
              </p:ext>
            </p:extLst>
          </p:nvPr>
        </p:nvGraphicFramePr>
        <p:xfrm>
          <a:off x="323528" y="1196752"/>
          <a:ext cx="856895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15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350"/>
            <a:ext cx="7992442" cy="7778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даярдоодон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биринчи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класстардын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окуучуларынын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(2017/2018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753860"/>
              </p:ext>
            </p:extLst>
          </p:nvPr>
        </p:nvGraphicFramePr>
        <p:xfrm>
          <a:off x="395536" y="1600200"/>
          <a:ext cx="8291264" cy="47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6043"/>
              </p:ext>
            </p:extLst>
          </p:nvPr>
        </p:nvGraphicFramePr>
        <p:xfrm>
          <a:off x="395536" y="1628800"/>
          <a:ext cx="8424936" cy="4576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766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75" y="1448408"/>
            <a:ext cx="7750250" cy="57606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берүү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5576" y="2018657"/>
            <a:ext cx="3333750" cy="27717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2924944"/>
            <a:ext cx="3168352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1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Таблицасы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илим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жайлары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карата)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922290"/>
              </p:ext>
            </p:extLst>
          </p:nvPr>
        </p:nvGraphicFramePr>
        <p:xfrm>
          <a:off x="395536" y="1700808"/>
          <a:ext cx="8352928" cy="4054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1"/>
                <a:gridCol w="1846436"/>
                <a:gridCol w="1909241"/>
              </a:tblGrid>
              <a:tr h="66700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2017/2018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Орто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кесиптик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жайларынын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бирдик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91,9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78,4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79,3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349488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Кабыл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алынган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–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34,9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5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16868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рто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жайларындагы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аймак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>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790"/>
            <a:ext cx="864096" cy="86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5677"/>
              </p:ext>
            </p:extLst>
          </p:nvPr>
        </p:nvGraphicFramePr>
        <p:xfrm>
          <a:off x="251520" y="110550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548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85583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рто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уюмдарда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адистик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кабыл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алынган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(2016/2017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карата,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814207"/>
              </p:ext>
            </p:extLst>
          </p:nvPr>
        </p:nvGraphicFramePr>
        <p:xfrm>
          <a:off x="539552" y="1600200"/>
          <a:ext cx="8147248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340651"/>
              </p:ext>
            </p:extLst>
          </p:nvPr>
        </p:nvGraphicFramePr>
        <p:xfrm>
          <a:off x="395536" y="1628800"/>
          <a:ext cx="835292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875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94518"/>
            <a:ext cx="7920879" cy="96227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b="1" dirty="0" err="1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b="1" dirty="0" err="1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Kyrghyz Times" pitchFamily="2" charset="0"/>
                <a:cs typeface="Times New Roman" pitchFamily="18" charset="0"/>
              </a:rPr>
              <a:t>берүү</a:t>
            </a:r>
            <a:r>
              <a:rPr lang="ru-RU" sz="36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itchFamily="18" charset="0"/>
              </a:rPr>
            </a:br>
            <a:endParaRPr lang="ru-RU" sz="3600" dirty="0">
              <a:latin typeface="Kyrghyz Times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888"/>
            <a:ext cx="1027286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donntu.org/sites/default/files/other/vtoroe-vysshee-obrazovan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99032"/>
            <a:ext cx="3641217" cy="283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3402021"/>
            <a:ext cx="3024337" cy="2268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47114" y="274638"/>
            <a:ext cx="8201350" cy="1143000"/>
          </a:xfrm>
        </p:spPr>
        <p:txBody>
          <a:bodyPr/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3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Таблицасы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уюмдары</a:t>
            </a:r>
            <a:r>
              <a:rPr lang="ru-RU" sz="2800" b="1" dirty="0" smtClean="0">
                <a:latin typeface="Kyrghyz Times" pitchFamily="2" charset="0"/>
              </a:rPr>
              <a:t/>
            </a:r>
            <a:br>
              <a:rPr lang="ru-RU" sz="2800" b="1" dirty="0" smtClean="0">
                <a:latin typeface="Kyrghyz Times" pitchFamily="2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карата)</a:t>
            </a:r>
            <a:endParaRPr lang="ru-RU" sz="1800" i="1" dirty="0" smtClean="0"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5907539"/>
              </p:ext>
            </p:extLst>
          </p:nvPr>
        </p:nvGraphicFramePr>
        <p:xfrm>
          <a:off x="467543" y="1700808"/>
          <a:ext cx="8352928" cy="4200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4336"/>
                <a:gridCol w="1829351"/>
                <a:gridCol w="1909241"/>
              </a:tblGrid>
              <a:tr h="720081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2013/2014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2017/2018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</a:tr>
              <a:tr h="50405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Жогорку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билим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берүү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уюмдардын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бирдик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</a:tr>
              <a:tr h="38131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</a:tr>
              <a:tr h="33876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</a:tr>
              <a:tr h="549071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162,2</a:t>
                      </a: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139,5</a:t>
                      </a:r>
                    </a:p>
                  </a:txBody>
                  <a:tcPr marL="9525" marR="9525" marT="9525" marB="0" anchor="b"/>
                </a:tc>
              </a:tr>
              <a:tr h="38099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b"/>
                </a:tc>
              </a:tr>
              <a:tr h="483102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Кабыл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алынган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саны –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773553" cy="72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5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1" y="188640"/>
            <a:ext cx="8352929" cy="79208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7.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: Аймак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уюмдардагы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окуучуларынын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саны</a:t>
            </a:r>
            <a:br>
              <a:rPr lang="ru-RU" sz="24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карата,</a:t>
            </a:r>
            <a:r>
              <a:rPr lang="ru-RU" sz="1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 )</a:t>
            </a:r>
            <a:endParaRPr lang="ru-RU" sz="1800" i="1" dirty="0"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883270" cy="82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180745"/>
              </p:ext>
            </p:extLst>
          </p:nvPr>
        </p:nvGraphicFramePr>
        <p:xfrm>
          <a:off x="601973" y="1340768"/>
          <a:ext cx="813690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43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712968" cy="633412"/>
          </a:xfrm>
        </p:spPr>
        <p:txBody>
          <a:bodyPr/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8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Ж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огорку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берүүчү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уюмдарда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адистик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кабыл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алынган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окуучулардын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саны </a:t>
            </a:r>
            <a:r>
              <a:rPr lang="ru-RU" sz="2800" b="1" dirty="0">
                <a:latin typeface="Kyrghyz Times" pitchFamily="2" charset="0"/>
              </a:rPr>
              <a:t/>
            </a:r>
            <a:br>
              <a:rPr lang="ru-RU" sz="2800" b="1" dirty="0">
                <a:latin typeface="Kyrghyz Times" pitchFamily="2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(2016/2017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карата, </a:t>
            </a:r>
            <a:r>
              <a:rPr lang="ru-RU" sz="1800" i="1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7027697"/>
              </p:ext>
            </p:extLst>
          </p:nvPr>
        </p:nvGraphicFramePr>
        <p:xfrm>
          <a:off x="160338" y="1412875"/>
          <a:ext cx="8804150" cy="525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386298"/>
              </p:ext>
            </p:extLst>
          </p:nvPr>
        </p:nvGraphicFramePr>
        <p:xfrm>
          <a:off x="251520" y="1196752"/>
          <a:ext cx="864096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859216" cy="144016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КӨҢҮЛ БУРГАНЫҢАР ҮЧҮН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РАХМАТ!!!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67744" y="2708920"/>
            <a:ext cx="4822354" cy="246909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4050</TotalTime>
  <Words>324</Words>
  <Application>Microsoft Office PowerPoint</Application>
  <PresentationFormat>Экран (4:3)</PresentationFormat>
  <Paragraphs>129</Paragraphs>
  <Slides>17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Kyrghyz Times</vt:lpstr>
      <vt:lpstr>Times New Roman</vt:lpstr>
      <vt:lpstr>Тема Office</vt:lpstr>
      <vt:lpstr>Кыргыз Республикасынын Улуттук статистикалык комитети 2018-жылдын январь айындагы социалдык-экономикалык абалынын жыйынтыгы боюнча пресс-конференциясы  13 февраль 2018ж.    </vt:lpstr>
      <vt:lpstr>Мектепке чейинки  билим берүү</vt:lpstr>
      <vt:lpstr>1. Графиги: Аймак боюнча мектепке чейинки билим берүү уюмдарынын саны (бирдик)</vt:lpstr>
      <vt:lpstr>2. Графиги:Мектепке чейинки уюмдар менен  балдарды камтуу  (1-6 жаштагы курактык тобуна жараша пайыз менен)</vt:lpstr>
      <vt:lpstr>Презентация PowerPoint</vt:lpstr>
      <vt:lpstr>1. Таблицасы: Жалпы билим берүүчү мектептердин  жана окуучулардын саны (окуу жылынын башына карата)</vt:lpstr>
      <vt:lpstr>3. Графиги: Жалпы билим берүүчү уюмдардагы аймак боюнча окуучулардын саны  (окуу жылынын башына карата, миң адам)</vt:lpstr>
      <vt:lpstr>4. Графиги: Мектепке чейинки даярдоодон өткөн биринчи класстардын окуучуларынын саны  (2017/2018 окуу жылынын башына карата, пайыз менен)</vt:lpstr>
      <vt:lpstr>Орто кесиптик билим берүү  </vt:lpstr>
      <vt:lpstr>2. Таблицасы: Жалпы билим берүүчү  орто кесиптик окуу жайлары (окуу жылынын башына карата)</vt:lpstr>
      <vt:lpstr>5. Графиги: Орто кесиптик окуу жайларындагы аймак боюнча окуучулардын саны   (окуу жылынын башына карата, миң адам)</vt:lpstr>
      <vt:lpstr>6. Графиги: Орто кесиптик билим берүүчү уюмдарда адистик боюнча кабыл алынган окуучулардын саны  (2016/2017 окуу жылынын башына карата, пайыз менен)</vt:lpstr>
      <vt:lpstr>Жогорку кесиптик билим берүү </vt:lpstr>
      <vt:lpstr>3. Таблицасы: Жогорку кесиптик билим  берүүчү уюмдары (окуу жылынын башына карата)</vt:lpstr>
      <vt:lpstr>7. Графиги: Аймак боюнча жогорку кесиптик билим  берүүчү уюмдардагы окуучуларынын саны (окуу жылынын башына карата, миң адам )</vt:lpstr>
      <vt:lpstr>8. Графиги: Жогорку кесиптик билим берүүчү уюмдарда адистик боюнча кабыл алынган окуучулардын саны  (2016/2017 окуу жылынын башына карата, пайыз менен)</vt:lpstr>
      <vt:lpstr>КӨҢҮЛ БУРГАНЫҢАР ҮЧҮН РАХМАТ!!!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439</cp:revision>
  <cp:lastPrinted>2018-02-09T07:26:55Z</cp:lastPrinted>
  <dcterms:created xsi:type="dcterms:W3CDTF">2014-06-04T04:28:59Z</dcterms:created>
  <dcterms:modified xsi:type="dcterms:W3CDTF">2018-02-13T05:58:01Z</dcterms:modified>
</cp:coreProperties>
</file>