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sldIdLst>
    <p:sldId id="292" r:id="rId2"/>
    <p:sldId id="411" r:id="rId3"/>
    <p:sldId id="393" r:id="rId4"/>
    <p:sldId id="425" r:id="rId5"/>
    <p:sldId id="413" r:id="rId6"/>
    <p:sldId id="426" r:id="rId7"/>
    <p:sldId id="363" r:id="rId8"/>
    <p:sldId id="422" r:id="rId9"/>
    <p:sldId id="432" r:id="rId10"/>
    <p:sldId id="430" r:id="rId11"/>
    <p:sldId id="431" r:id="rId12"/>
    <p:sldId id="410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66CCFF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64" d="100"/>
          <a:sy n="64" d="100"/>
        </p:scale>
        <p:origin x="1374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%20&#8212;%20&#1082;&#1086;&#1087;&#1080;&#1103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cap="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АЙЫЛ ЧАРБА ПРОДУКЦИЯЛАРЫНЫН ӨСҮҮ </a:t>
            </a:r>
            <a:r>
              <a:rPr lang="ru-RU" sz="1100" b="1" i="0" u="none" strike="noStrike" kern="1200" cap="all" spc="150" baseline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sz="1100" b="1" i="0" u="none" strike="noStrike" kern="1200" cap="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ПАЙЫЗ МЕНЕН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7573757236850226E-2"/>
          <c:y val="0.1792338663102864"/>
          <c:w val="0.93629745871857861"/>
          <c:h val="0.76830083604960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  итоги 2023г СХ — копия.xlsx]Темп отрас'!$A$2</c:f>
              <c:strCache>
                <c:ptCount val="1"/>
                <c:pt idx="0">
                  <c:v>Айыл чарбасы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tx1"/>
              </a:solidFill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 — копия.xlsx]Темп отрас'!$B$2:$D$2</c:f>
              <c:numCache>
                <c:formatCode>General</c:formatCode>
                <c:ptCount val="3"/>
                <c:pt idx="0">
                  <c:v>95.3</c:v>
                </c:pt>
                <c:pt idx="1">
                  <c:v>107.3</c:v>
                </c:pt>
                <c:pt idx="2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A-4723-ADED-2976AC291E18}"/>
            </c:ext>
          </c:extLst>
        </c:ser>
        <c:ser>
          <c:idx val="1"/>
          <c:order val="1"/>
          <c:tx>
            <c:strRef>
              <c:f>'[граф  итоги 2023г СХ — копия.xlsx]Темп отрас'!$A$3</c:f>
              <c:strCache>
                <c:ptCount val="1"/>
                <c:pt idx="0">
                  <c:v>Өсүмдүк өстүрүүчүлүк 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 — копия.xlsx]Темп отрас'!$B$3:$D$3</c:f>
              <c:numCache>
                <c:formatCode>General</c:formatCode>
                <c:ptCount val="3"/>
                <c:pt idx="0">
                  <c:v>88.4</c:v>
                </c:pt>
                <c:pt idx="1">
                  <c:v>111.5</c:v>
                </c:pt>
                <c:pt idx="2">
                  <c:v>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7A-4723-ADED-2976AC291E18}"/>
            </c:ext>
          </c:extLst>
        </c:ser>
        <c:ser>
          <c:idx val="2"/>
          <c:order val="2"/>
          <c:tx>
            <c:strRef>
              <c:f>'[граф  итоги 2023г СХ — копия.xlsx]Темп отрас'!$A$4</c:f>
              <c:strCache>
                <c:ptCount val="1"/>
                <c:pt idx="0">
                  <c:v>Мал чарбачылык 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102,0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108-4E1F-BD38-D7C0165CAC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 — копия.xlsx]Темп отрас'!$B$4:$D$4</c:f>
              <c:numCache>
                <c:formatCode>General</c:formatCode>
                <c:ptCount val="3"/>
                <c:pt idx="0">
                  <c:v>102</c:v>
                </c:pt>
                <c:pt idx="1">
                  <c:v>102.6</c:v>
                </c:pt>
                <c:pt idx="2">
                  <c:v>102.3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7A-4723-ADED-2976AC291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521299808"/>
        <c:axId val="521298240"/>
      </c:barChart>
      <c:catAx>
        <c:axId val="52129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21298240"/>
        <c:crosses val="autoZero"/>
        <c:auto val="1"/>
        <c:lblAlgn val="ctr"/>
        <c:lblOffset val="100"/>
        <c:noMultiLvlLbl val="0"/>
      </c:catAx>
      <c:valAx>
        <c:axId val="52129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129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2807810449044757"/>
          <c:y val="8.2132901993065596E-2"/>
          <c:w val="0.76017428104696183"/>
          <c:h val="9.9720981338754358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323853501329931E-2"/>
          <c:y val="8.4818216919431533E-2"/>
          <c:w val="0.9556006998812927"/>
          <c:h val="0.805177384662177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  итоги 2023г СХ — копия.xlsx]4- слайд.Раст Произв гр'!$B$4</c:f>
              <c:strCache>
                <c:ptCount val="1"/>
                <c:pt idx="0">
                  <c:v>2021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-1.0588021053606948E-2"/>
                  <c:y val="-2.8912998737846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05-44FB-94CD-CAFB39478D06}"/>
                </c:ext>
              </c:extLst>
            </c:dLbl>
            <c:dLbl>
              <c:idx val="1"/>
              <c:layout>
                <c:manualLayout>
                  <c:x val="-1.3613169926066076E-2"/>
                  <c:y val="-2.89129987378451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05-44FB-94CD-CAFB39478D06}"/>
                </c:ext>
              </c:extLst>
            </c:dLbl>
            <c:dLbl>
              <c:idx val="2"/>
              <c:layout>
                <c:manualLayout>
                  <c:x val="-1.2944981619655035E-2"/>
                  <c:y val="1.1220191397028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927-4F74-942F-64BEFA67BB08}"/>
                </c:ext>
              </c:extLst>
            </c:dLbl>
            <c:dLbl>
              <c:idx val="3"/>
              <c:layout>
                <c:manualLayout>
                  <c:x val="-4.3149938732184243E-3"/>
                  <c:y val="1.8700318995047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927-4F74-942F-64BEFA67BB08}"/>
                </c:ext>
              </c:extLst>
            </c:dLbl>
            <c:dLbl>
              <c:idx val="5"/>
              <c:layout>
                <c:manualLayout>
                  <c:x val="-1.5102478556264287E-2"/>
                  <c:y val="1.8700318995047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927-4F74-942F-64BEFA67BB08}"/>
                </c:ext>
              </c:extLst>
            </c:dLbl>
            <c:dLbl>
              <c:idx val="6"/>
              <c:layout>
                <c:manualLayout>
                  <c:x val="-4.5377233086888033E-3"/>
                  <c:y val="-2.8912998737845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05-44FB-94CD-CAFB39478D06}"/>
                </c:ext>
              </c:extLst>
            </c:dLbl>
            <c:dLbl>
              <c:idx val="8"/>
              <c:layout>
                <c:manualLayout>
                  <c:x val="-1.0588021053607059E-2"/>
                  <c:y val="-1.1565199495138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05-44FB-94CD-CAFB39478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'[граф  итоги 2023г СХ — копия.xlsx]4- слайд.Раст Произв гр'!$A$5:$A$13</c:f>
              <c:strCache>
                <c:ptCount val="9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  <c:pt idx="3">
                  <c:v> Дан буурчак өсүмдүктөрү</c:v>
                </c:pt>
                <c:pt idx="4">
                  <c:v>Кант кызылчасы</c:v>
                </c:pt>
                <c:pt idx="5">
                  <c:v>Картошка</c:v>
                </c:pt>
                <c:pt idx="6">
                  <c:v>Жашылча</c:v>
                </c:pt>
                <c:pt idx="7">
                  <c:v>Бакча  өсүмдүктөрү</c:v>
                </c:pt>
                <c:pt idx="8">
                  <c:v>Мөмө-жемиш өсүмдүктөрү</c:v>
                </c:pt>
              </c:strCache>
            </c:strRef>
          </c:cat>
          <c:val>
            <c:numRef>
              <c:f>'[граф  итоги 2023г СХ — копия.xlsx]4- слайд.Раст Произв гр'!$B$5:$B$13</c:f>
              <c:numCache>
                <c:formatCode>General</c:formatCode>
                <c:ptCount val="9"/>
                <c:pt idx="0">
                  <c:v>57.7</c:v>
                </c:pt>
                <c:pt idx="1">
                  <c:v>53.7</c:v>
                </c:pt>
                <c:pt idx="2" formatCode="0.0">
                  <c:v>96.8</c:v>
                </c:pt>
                <c:pt idx="3">
                  <c:v>79.7</c:v>
                </c:pt>
                <c:pt idx="4">
                  <c:v>81.5</c:v>
                </c:pt>
                <c:pt idx="5">
                  <c:v>97.1</c:v>
                </c:pt>
                <c:pt idx="6">
                  <c:v>98.6</c:v>
                </c:pt>
                <c:pt idx="7">
                  <c:v>86</c:v>
                </c:pt>
                <c:pt idx="8">
                  <c:v>96.2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7-4F74-942F-64BEFA67BB08}"/>
            </c:ext>
          </c:extLst>
        </c:ser>
        <c:ser>
          <c:idx val="1"/>
          <c:order val="1"/>
          <c:tx>
            <c:strRef>
              <c:f>'[граф  итоги 2023г СХ — копия.xlsx]4- слайд.Раст Произв гр'!$C$4</c:f>
              <c:strCache>
                <c:ptCount val="1"/>
                <c:pt idx="0">
                  <c:v>2022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2"/>
              <c:layout>
                <c:manualLayout>
                  <c:x val="-9.0754466173773845E-3"/>
                  <c:y val="-3.7586898359198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05-44FB-94CD-CAFB39478D06}"/>
                </c:ext>
              </c:extLst>
            </c:dLbl>
            <c:dLbl>
              <c:idx val="6"/>
              <c:layout>
                <c:manualLayout>
                  <c:x val="0"/>
                  <c:y val="-2.244038279405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927-4F74-942F-64BEFA67BB08}"/>
                </c:ext>
              </c:extLst>
            </c:dLbl>
            <c:dLbl>
              <c:idx val="8"/>
              <c:layout>
                <c:manualLayout>
                  <c:x val="-9.7203750088878643E-3"/>
                  <c:y val="-8.9444069056079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927-4F74-942F-64BEFA67BB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'[граф  итоги 2023г СХ — копия.xlsx]4- слайд.Раст Произв гр'!$A$5:$A$13</c:f>
              <c:strCache>
                <c:ptCount val="9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  <c:pt idx="3">
                  <c:v> Дан буурчак өсүмдүктөрү</c:v>
                </c:pt>
                <c:pt idx="4">
                  <c:v>Кант кызылчасы</c:v>
                </c:pt>
                <c:pt idx="5">
                  <c:v>Картошка</c:v>
                </c:pt>
                <c:pt idx="6">
                  <c:v>Жашылча</c:v>
                </c:pt>
                <c:pt idx="7">
                  <c:v>Бакча  өсүмдүктөрү</c:v>
                </c:pt>
                <c:pt idx="8">
                  <c:v>Мөмө-жемиш өсүмдүктөрү</c:v>
                </c:pt>
              </c:strCache>
            </c:strRef>
          </c:cat>
          <c:val>
            <c:numRef>
              <c:f>'[граф  итоги 2023г СХ — копия.xlsx]4- слайд.Раст Произв гр'!$C$5:$C$13</c:f>
              <c:numCache>
                <c:formatCode>0.0</c:formatCode>
                <c:ptCount val="9"/>
                <c:pt idx="0">
                  <c:v>163.4</c:v>
                </c:pt>
                <c:pt idx="1">
                  <c:v>196.9</c:v>
                </c:pt>
                <c:pt idx="2">
                  <c:v>106</c:v>
                </c:pt>
                <c:pt idx="3">
                  <c:v>94.1</c:v>
                </c:pt>
                <c:pt idx="4">
                  <c:v>128</c:v>
                </c:pt>
                <c:pt idx="5">
                  <c:v>98.9</c:v>
                </c:pt>
                <c:pt idx="6">
                  <c:v>106</c:v>
                </c:pt>
                <c:pt idx="7">
                  <c:v>100.5</c:v>
                </c:pt>
                <c:pt idx="8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27-4F74-942F-64BEFA67BB08}"/>
            </c:ext>
          </c:extLst>
        </c:ser>
        <c:ser>
          <c:idx val="2"/>
          <c:order val="2"/>
          <c:tx>
            <c:strRef>
              <c:f>'[граф  итоги 2023г СХ — копия.xlsx]4- слайд.Раст Произв гр'!$D$4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dLbl>
              <c:idx val="0"/>
              <c:layout>
                <c:manualLayout>
                  <c:x val="9.5406191861851977E-3"/>
                  <c:y val="-1.31843274244574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05-44FB-94CD-CAFB39478D06}"/>
                </c:ext>
              </c:extLst>
            </c:dLbl>
            <c:dLbl>
              <c:idx val="1"/>
              <c:layout>
                <c:manualLayout>
                  <c:x val="1.4310928779277745E-2"/>
                  <c:y val="-1.02930275506728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05-44FB-94CD-CAFB39478D06}"/>
                </c:ext>
              </c:extLst>
            </c:dLbl>
            <c:dLbl>
              <c:idx val="2"/>
              <c:layout>
                <c:manualLayout>
                  <c:x val="2.2362580183936623E-2"/>
                  <c:y val="-1.5010606333940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05-44FB-94CD-CAFB39478D06}"/>
                </c:ext>
              </c:extLst>
            </c:dLbl>
            <c:dLbl>
              <c:idx val="3"/>
              <c:layout>
                <c:manualLayout>
                  <c:x val="2.6334040035105963E-2"/>
                  <c:y val="-1.6075627298241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05-44FB-94CD-CAFB39478D06}"/>
                </c:ext>
              </c:extLst>
            </c:dLbl>
            <c:dLbl>
              <c:idx val="4"/>
              <c:layout>
                <c:manualLayout>
                  <c:x val="3.7309613625365799E-2"/>
                  <c:y val="-7.4017276768883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05-44FB-94CD-CAFB39478D06}"/>
                </c:ext>
              </c:extLst>
            </c:dLbl>
            <c:dLbl>
              <c:idx val="5"/>
              <c:layout>
                <c:manualLayout>
                  <c:x val="2.7536477161733755E-2"/>
                  <c:y val="-3.6314726414733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D05-44FB-94CD-CAFB39478D06}"/>
                </c:ext>
              </c:extLst>
            </c:dLbl>
            <c:dLbl>
              <c:idx val="6"/>
              <c:layout>
                <c:manualLayout>
                  <c:x val="3.3392167151648139E-2"/>
                  <c:y val="-7.4017276768883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D05-44FB-94CD-CAFB39478D06}"/>
                </c:ext>
              </c:extLst>
            </c:dLbl>
            <c:dLbl>
              <c:idx val="7"/>
              <c:layout>
                <c:manualLayout>
                  <c:x val="2.2998753853045176E-2"/>
                  <c:y val="-4.4988626036087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D05-44FB-94CD-CAFB39478D06}"/>
                </c:ext>
              </c:extLst>
            </c:dLbl>
            <c:dLbl>
              <c:idx val="8"/>
              <c:layout>
                <c:manualLayout>
                  <c:x val="1.3768238580866933E-2"/>
                  <c:y val="-1.896692717202647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104,0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DD05-44FB-94CD-CAFB39478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'[граф  итоги 2023г СХ — копия.xlsx]4- слайд.Раст Произв гр'!$A$5:$A$13</c:f>
              <c:strCache>
                <c:ptCount val="9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  <c:pt idx="3">
                  <c:v> Дан буурчак өсүмдүктөрү</c:v>
                </c:pt>
                <c:pt idx="4">
                  <c:v>Кант кызылчасы</c:v>
                </c:pt>
                <c:pt idx="5">
                  <c:v>Картошка</c:v>
                </c:pt>
                <c:pt idx="6">
                  <c:v>Жашылча</c:v>
                </c:pt>
                <c:pt idx="7">
                  <c:v>Бакча  өсүмдүктөрү</c:v>
                </c:pt>
                <c:pt idx="8">
                  <c:v>Мөмө-жемиш өсүмдүктөрү</c:v>
                </c:pt>
              </c:strCache>
            </c:strRef>
          </c:cat>
          <c:val>
            <c:numRef>
              <c:f>'[граф  итоги 2023г СХ — копия.xlsx]4- слайд.Раст Произв гр'!$D$5:$D$13</c:f>
              <c:numCache>
                <c:formatCode>General</c:formatCode>
                <c:ptCount val="9"/>
                <c:pt idx="0">
                  <c:v>74.3</c:v>
                </c:pt>
                <c:pt idx="1">
                  <c:v>70.8</c:v>
                </c:pt>
                <c:pt idx="2">
                  <c:v>109.2</c:v>
                </c:pt>
                <c:pt idx="3">
                  <c:v>89.8</c:v>
                </c:pt>
                <c:pt idx="4">
                  <c:v>132.69999999999999</c:v>
                </c:pt>
                <c:pt idx="5">
                  <c:v>100.9</c:v>
                </c:pt>
                <c:pt idx="6">
                  <c:v>105.8</c:v>
                </c:pt>
                <c:pt idx="7">
                  <c:v>104.2</c:v>
                </c:pt>
                <c:pt idx="8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27-4F74-942F-64BEFA67B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axId val="536199808"/>
        <c:axId val="536201768"/>
      </c:barChart>
      <c:catAx>
        <c:axId val="53619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6201768"/>
        <c:crosses val="autoZero"/>
        <c:auto val="1"/>
        <c:lblAlgn val="ctr"/>
        <c:lblOffset val="100"/>
        <c:noMultiLvlLbl val="0"/>
      </c:catAx>
      <c:valAx>
        <c:axId val="536201768"/>
        <c:scaling>
          <c:orientation val="minMax"/>
          <c:max val="2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6199808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8155583406510574"/>
          <c:y val="1.7347799242707095E-2"/>
          <c:w val="0.26108940374911227"/>
          <c:h val="6.80689395167385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102845846841337E-2"/>
          <c:y val="2.9394882050142578E-2"/>
          <c:w val="0.9357907191624536"/>
          <c:h val="0.7257951978399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  итоги 2023г СХ — копия.xlsx]5-6 слайд Области ИФО'!$A$2</c:f>
              <c:strCache>
                <c:ptCount val="1"/>
                <c:pt idx="0">
                  <c:v>   Кыргыз Республикасы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ИФО'!$B$2</c:f>
              <c:numCache>
                <c:formatCode>General</c:formatCode>
                <c:ptCount val="1"/>
                <c:pt idx="0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C-491F-92D4-5BC9CDBE866B}"/>
            </c:ext>
          </c:extLst>
        </c:ser>
        <c:ser>
          <c:idx val="1"/>
          <c:order val="1"/>
          <c:tx>
            <c:strRef>
              <c:f>'[граф  итоги 2023г СХ — копия.xlsx]5-6 слайд Области ИФО'!$A$3</c:f>
              <c:strCache>
                <c:ptCount val="1"/>
                <c:pt idx="0">
                  <c:v>Баткен облусу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ИФО'!$B$3</c:f>
              <c:numCache>
                <c:formatCode>General</c:formatCode>
                <c:ptCount val="1"/>
                <c:pt idx="0">
                  <c:v>96.9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EC-491F-92D4-5BC9CDBE866B}"/>
            </c:ext>
          </c:extLst>
        </c:ser>
        <c:ser>
          <c:idx val="2"/>
          <c:order val="2"/>
          <c:tx>
            <c:strRef>
              <c:f>'[граф  итоги 2023г СХ — копия.xlsx]5-6 слайд Области ИФО'!$A$4</c:f>
              <c:strCache>
                <c:ptCount val="1"/>
                <c:pt idx="0">
                  <c:v>Жалал-Абад облусу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ИФО'!$B$4</c:f>
              <c:numCache>
                <c:formatCode>General</c:formatCode>
                <c:ptCount val="1"/>
                <c:pt idx="0">
                  <c:v>101.8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EC-491F-92D4-5BC9CDBE866B}"/>
            </c:ext>
          </c:extLst>
        </c:ser>
        <c:ser>
          <c:idx val="3"/>
          <c:order val="3"/>
          <c:tx>
            <c:strRef>
              <c:f>'[граф  итоги 2023г СХ — копия.xlsx]5-6 слайд Области ИФО'!$A$5</c:f>
              <c:strCache>
                <c:ptCount val="1"/>
                <c:pt idx="0">
                  <c:v>Ысык-Көл облусу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ИФО'!$B$5</c:f>
              <c:numCache>
                <c:formatCode>General</c:formatCode>
                <c:ptCount val="1"/>
                <c:pt idx="0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EC-491F-92D4-5BC9CDBE866B}"/>
            </c:ext>
          </c:extLst>
        </c:ser>
        <c:ser>
          <c:idx val="4"/>
          <c:order val="4"/>
          <c:tx>
            <c:strRef>
              <c:f>'[граф  итоги 2023г СХ — копия.xlsx]5-6 слайд Области ИФО'!$A$6</c:f>
              <c:strCache>
                <c:ptCount val="1"/>
                <c:pt idx="0">
                  <c:v>Нарын облусу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ИФО'!$B$6</c:f>
              <c:numCache>
                <c:formatCode>0.0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EC-491F-92D4-5BC9CDBE866B}"/>
            </c:ext>
          </c:extLst>
        </c:ser>
        <c:ser>
          <c:idx val="5"/>
          <c:order val="5"/>
          <c:tx>
            <c:strRef>
              <c:f>'[граф  итоги 2023г СХ — копия.xlsx]5-6 слайд Области ИФО'!$A$7</c:f>
              <c:strCache>
                <c:ptCount val="1"/>
                <c:pt idx="0">
                  <c:v>Ош облусу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ИФО'!$B$7</c:f>
              <c:numCache>
                <c:formatCode>General</c:formatCode>
                <c:ptCount val="1"/>
                <c:pt idx="0">
                  <c:v>101.6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EC-491F-92D4-5BC9CDBE866B}"/>
            </c:ext>
          </c:extLst>
        </c:ser>
        <c:ser>
          <c:idx val="6"/>
          <c:order val="6"/>
          <c:tx>
            <c:strRef>
              <c:f>'[граф  итоги 2023г СХ — копия.xlsx]5-6 слайд Области ИФО'!$A$8</c:f>
              <c:strCache>
                <c:ptCount val="1"/>
                <c:pt idx="0">
                  <c:v>Талас облусу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ИФО'!$B$8</c:f>
              <c:numCache>
                <c:formatCode>General</c:formatCode>
                <c:ptCount val="1"/>
                <c:pt idx="0">
                  <c:v>97.2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EC-491F-92D4-5BC9CDBE866B}"/>
            </c:ext>
          </c:extLst>
        </c:ser>
        <c:ser>
          <c:idx val="7"/>
          <c:order val="7"/>
          <c:tx>
            <c:strRef>
              <c:f>'[граф  итоги 2023г СХ — копия.xlsx]5-6 слайд Области ИФО'!$A$9</c:f>
              <c:strCache>
                <c:ptCount val="1"/>
                <c:pt idx="0">
                  <c:v>Чүй облусу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 — копия.xlsx]5-6 слайд 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'[граф  итоги 2023г СХ — копия.xlsx]5-6 слайд Области ИФО'!$B$9</c:f>
              <c:numCache>
                <c:formatCode>General</c:formatCode>
                <c:ptCount val="1"/>
                <c:pt idx="0">
                  <c:v>101.5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EC-491F-92D4-5BC9CDBE8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287656"/>
        <c:axId val="521295888"/>
      </c:barChart>
      <c:catAx>
        <c:axId val="52128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1295888"/>
        <c:crosses val="autoZero"/>
        <c:auto val="1"/>
        <c:lblAlgn val="ctr"/>
        <c:lblOffset val="100"/>
        <c:noMultiLvlLbl val="0"/>
      </c:catAx>
      <c:valAx>
        <c:axId val="521295888"/>
        <c:scaling>
          <c:orientation val="minMax"/>
          <c:max val="102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1287656"/>
        <c:crosses val="autoZero"/>
        <c:crossBetween val="between"/>
        <c:majorUnit val="1"/>
        <c:min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'[граф  итоги 2023г СХ — копия.xlsx]5-6 слайд Области ИФО'!$B$16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02-4C53-9A45-AFA63AA356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502-4C53-9A45-AFA63AA356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02-4C53-9A45-AFA63AA35655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502-4C53-9A45-AFA63AA356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502-4C53-9A45-AFA63AA356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502-4C53-9A45-AFA63AA3565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502-4C53-9A45-AFA63AA3565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502-4C53-9A45-AFA63AA3565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502-4C53-9A45-AFA63AA35655}"/>
                </c:ext>
              </c:extLst>
            </c:dLbl>
            <c:dLbl>
              <c:idx val="2"/>
              <c:layout>
                <c:manualLayout>
                  <c:x val="6.6184067271500932E-2"/>
                  <c:y val="-6.90004963305734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02-4C53-9A45-AFA63AA3565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3502-4C53-9A45-AFA63AA3565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502-4C53-9A45-AFA63AA3565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3502-4C53-9A45-AFA63AA35655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3502-4C53-9A45-AFA63AA356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  итоги 2023г СХ — копия.xlsx]5-6 слайд Области ИФО'!$A$17:$A$23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'[граф  итоги 2023г СХ — копия.xlsx]5-6 слайд Области ИФО'!$B$17:$B$23</c:f>
              <c:numCache>
                <c:formatCode>General</c:formatCode>
                <c:ptCount val="7"/>
                <c:pt idx="0">
                  <c:v>7.2</c:v>
                </c:pt>
                <c:pt idx="1">
                  <c:v>18.899999999999999</c:v>
                </c:pt>
                <c:pt idx="2">
                  <c:v>12.7</c:v>
                </c:pt>
                <c:pt idx="3">
                  <c:v>7</c:v>
                </c:pt>
                <c:pt idx="4">
                  <c:v>19.7</c:v>
                </c:pt>
                <c:pt idx="5">
                  <c:v>7.8</c:v>
                </c:pt>
                <c:pt idx="6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2-4C53-9A45-AFA63AA3565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01683161164487"/>
          <c:y val="8.7203791469194311E-2"/>
          <c:w val="0.8884145833217566"/>
          <c:h val="0.70030943762361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  итоги 2023г СХ — копия.xlsx]8-слайд. гр произ жив'!$B$1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  итоги 2023г СХ — копия.xlsx]8-слайд. гр произ жив'!$A$2:$A$5</c:f>
              <c:strCache>
                <c:ptCount val="4"/>
                <c:pt idx="0">
                  <c:v>Союлуучу мал жана канаттуу (тирүүлөй салмакта)</c:v>
                </c:pt>
                <c:pt idx="1">
                  <c:v>Чийки сүт</c:v>
                </c:pt>
                <c:pt idx="2">
                  <c:v>Жумуртка</c:v>
                </c:pt>
                <c:pt idx="3">
                  <c:v>Жүн (физикалык салмакта)</c:v>
                </c:pt>
              </c:strCache>
            </c:strRef>
          </c:cat>
          <c:val>
            <c:numRef>
              <c:f>'[граф  итоги 2023г СХ — копия.xlsx]8-слайд. гр произ жив'!$B$2:$B$5</c:f>
              <c:numCache>
                <c:formatCode>0.0</c:formatCode>
                <c:ptCount val="4"/>
                <c:pt idx="0" formatCode="General">
                  <c:v>102.9</c:v>
                </c:pt>
                <c:pt idx="1">
                  <c:v>102.1</c:v>
                </c:pt>
                <c:pt idx="2">
                  <c:v>107.7</c:v>
                </c:pt>
                <c:pt idx="3">
                  <c:v>98.4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5-4268-87B9-4B485E7C6AEF}"/>
            </c:ext>
          </c:extLst>
        </c:ser>
        <c:ser>
          <c:idx val="1"/>
          <c:order val="1"/>
          <c:tx>
            <c:strRef>
              <c:f>'[граф  итоги 2023г СХ — копия.xlsx]8-слайд. гр произ жив'!$C$1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  итоги 2023г СХ — копия.xlsx]8-слайд. гр произ жив'!$A$2:$A$5</c:f>
              <c:strCache>
                <c:ptCount val="4"/>
                <c:pt idx="0">
                  <c:v>Союлуучу мал жана канаттуу (тирүүлөй салмакта)</c:v>
                </c:pt>
                <c:pt idx="1">
                  <c:v>Чийки сүт</c:v>
                </c:pt>
                <c:pt idx="2">
                  <c:v>Жумуртка</c:v>
                </c:pt>
                <c:pt idx="3">
                  <c:v>Жүн (физикалык салмакта)</c:v>
                </c:pt>
              </c:strCache>
            </c:strRef>
          </c:cat>
          <c:val>
            <c:numRef>
              <c:f>'[граф  итоги 2023г СХ — копия.xlsx]8-слайд. гр произ жив'!$C$2:$C$5</c:f>
              <c:numCache>
                <c:formatCode>0.0</c:formatCode>
                <c:ptCount val="4"/>
                <c:pt idx="0">
                  <c:v>101.7</c:v>
                </c:pt>
                <c:pt idx="1">
                  <c:v>102.5</c:v>
                </c:pt>
                <c:pt idx="2">
                  <c:v>112.8</c:v>
                </c:pt>
                <c:pt idx="3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5-4268-87B9-4B485E7C6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289224"/>
        <c:axId val="521290792"/>
      </c:barChart>
      <c:catAx>
        <c:axId val="5212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21290792"/>
        <c:crosses val="autoZero"/>
        <c:auto val="1"/>
        <c:lblAlgn val="ctr"/>
        <c:lblOffset val="100"/>
        <c:noMultiLvlLbl val="0"/>
      </c:catAx>
      <c:valAx>
        <c:axId val="52129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12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6-4328-9CAF-07163035547B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6-4328-9CAF-07163035547B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376-4328-9CAF-07163035547B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376-4328-9CAF-07163035547B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376-4328-9CAF-07163035547B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376-4328-9CAF-07163035547B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376-4328-9CAF-0716303554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  итоги 2023г СХ — копия.xlsx]Граф МясаОбл (3)'!$E$2:$E$8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'[граф  итоги 2023г СХ — копия.xlsx]Граф МясаОбл (3)'!$F$2:$F$8</c:f>
              <c:numCache>
                <c:formatCode>0.0</c:formatCode>
                <c:ptCount val="7"/>
                <c:pt idx="0">
                  <c:v>6.5346534653465351</c:v>
                </c:pt>
                <c:pt idx="1">
                  <c:v>16.475247524752476</c:v>
                </c:pt>
                <c:pt idx="2">
                  <c:v>14.85148514851485</c:v>
                </c:pt>
                <c:pt idx="3">
                  <c:v>13.346534653465348</c:v>
                </c:pt>
                <c:pt idx="4">
                  <c:v>20.198019801980198</c:v>
                </c:pt>
                <c:pt idx="5">
                  <c:v>5.782178217821782</c:v>
                </c:pt>
                <c:pt idx="6">
                  <c:v>22.495049504950494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6-4151-866B-4C6EDA20A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24-49C9-9241-063C5F0441AB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24-49C9-9241-063C5F0441AB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24-49C9-9241-063C5F0441AB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24-49C9-9241-063C5F0441AB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D24-49C9-9241-063C5F0441AB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D24-49C9-9241-063C5F0441AB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D24-49C9-9241-063C5F0441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  итоги 2023г СХ — копия.xlsx]10-слайд.Граф МолОбл (2)'!$E$2:$E$8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'[граф  итоги 2023г СХ — копия.xlsx]10-слайд.Граф МолОбл (2)'!$F$2:$F$8</c:f>
              <c:numCache>
                <c:formatCode>0.0</c:formatCode>
                <c:ptCount val="7"/>
                <c:pt idx="0">
                  <c:v>5.7324482448244831</c:v>
                </c:pt>
                <c:pt idx="1">
                  <c:v>20.977722772277225</c:v>
                </c:pt>
                <c:pt idx="2">
                  <c:v>15.194644464446446</c:v>
                </c:pt>
                <c:pt idx="3">
                  <c:v>7.9770477047704773</c:v>
                </c:pt>
                <c:pt idx="4">
                  <c:v>19.560081008100809</c:v>
                </c:pt>
                <c:pt idx="5">
                  <c:v>4.3091809180918084</c:v>
                </c:pt>
                <c:pt idx="6">
                  <c:v>26.012601260126011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C3-4D03-8DDD-EC9BDFB42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5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AA-4757-BE93-63FF0FD91D6D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AA-4757-BE93-63FF0FD91D6D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AA-4757-BE93-63FF0FD91D6D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AA-4757-BE93-63FF0FD91D6D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2AA-4757-BE93-63FF0FD91D6D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2AA-4757-BE93-63FF0FD91D6D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2AA-4757-BE93-63FF0FD91D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  итоги 2023г СХ — копия.xlsx]11-слайд.Граф ЯицОбл'!$E$2:$E$8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</c:strCache>
            </c:strRef>
          </c:cat>
          <c:val>
            <c:numRef>
              <c:f>'[граф  итоги 2023г СХ — копия.xlsx]11-слайд.Граф ЯицОбл'!$F$2:$F$8</c:f>
              <c:numCache>
                <c:formatCode>0.0</c:formatCode>
                <c:ptCount val="7"/>
                <c:pt idx="0">
                  <c:v>3.1063147148898933</c:v>
                </c:pt>
                <c:pt idx="1">
                  <c:v>11.243984249671866</c:v>
                </c:pt>
                <c:pt idx="2">
                  <c:v>4.2875893247775991</c:v>
                </c:pt>
                <c:pt idx="3">
                  <c:v>1.1958582470468133</c:v>
                </c:pt>
                <c:pt idx="4">
                  <c:v>10.01895872830684</c:v>
                </c:pt>
                <c:pt idx="5">
                  <c:v>3.2959019979582909</c:v>
                </c:pt>
                <c:pt idx="6">
                  <c:v>66.457634534052787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9-4E6A-BDDB-BB77D6A7AB2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865634290043"/>
          <c:y val="0.13097132333695502"/>
          <c:w val="0.27505602347471225"/>
          <c:h val="0.75300390352107782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83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4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05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5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2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6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922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1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76736" y="532082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kumimoji="0" lang="ky-KG" sz="16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Айыл чарба статистикасы бөлүмүнүн башчысы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87525" y="5108385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Пресс-Конференция, </a:t>
            </a:r>
            <a:r>
              <a:rPr lang="ru-RU" sz="1600" b="1" i="1" dirty="0" err="1">
                <a:solidFill>
                  <a:srgbClr val="0070C0"/>
                </a:solidFill>
                <a:latin typeface="Arial" charset="0"/>
              </a:rPr>
              <a:t>Улутстатком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12.03.2024-ж.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953000" y="2546123"/>
            <a:ext cx="4641252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  АЙЫЛ ЧАРБА ПРОДУКЦИЯЛАРЫНЫН ӨНДҮРҮЛҮШҮ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5850721"/>
            <a:ext cx="78912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CB72089-2B94-2042-4A73-75A4CFCC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06" y="1487629"/>
            <a:ext cx="3107792" cy="30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890497-8027-F44A-A7C3-EEC747A0C514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417378" y="5810617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57" y="5934664"/>
            <a:ext cx="722406" cy="73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C568BBF-C157-CB14-B40F-3AE5433412FF}"/>
              </a:ext>
            </a:extLst>
          </p:cNvPr>
          <p:cNvSpPr txBox="1">
            <a:spLocks/>
          </p:cNvSpPr>
          <p:nvPr/>
        </p:nvSpPr>
        <p:spPr>
          <a:xfrm>
            <a:off x="1496616" y="188640"/>
            <a:ext cx="7707504" cy="8384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tIns="0">
            <a:normAutofit lnSpcReduction="100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2023-жылдын январь-</a:t>
            </a:r>
            <a:r>
              <a:rPr lang="ru-RU" sz="1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декабрында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айыл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чарбасы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токой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чарбасы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жана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балык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уулоочулук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продукцияларынын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дүң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чыгарылышы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378,7 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млн.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сомду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түздү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C6672C-AA9D-2E3C-A29E-E347846EA8D4}"/>
              </a:ext>
            </a:extLst>
          </p:cNvPr>
          <p:cNvSpPr/>
          <p:nvPr/>
        </p:nvSpPr>
        <p:spPr>
          <a:xfrm>
            <a:off x="4304928" y="1157751"/>
            <a:ext cx="4993816" cy="40480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ИДП да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чарбасынын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F9CC06-796E-1C3C-07B5-CCBE052378A7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D09D532F-FA67-C8FC-F898-148148AE3C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60016"/>
              </p:ext>
            </p:extLst>
          </p:nvPr>
        </p:nvGraphicFramePr>
        <p:xfrm>
          <a:off x="1784648" y="1562555"/>
          <a:ext cx="7776864" cy="4740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294421"/>
            <a:ext cx="541277" cy="55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E030BC-6A86-75E5-1C35-234421A0BDD1}"/>
              </a:ext>
            </a:extLst>
          </p:cNvPr>
          <p:cNvSpPr txBox="1"/>
          <p:nvPr/>
        </p:nvSpPr>
        <p:spPr>
          <a:xfrm>
            <a:off x="1216992" y="3890491"/>
            <a:ext cx="8050346" cy="1323439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Муну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катар, 2022 -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салыштырмалуу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кант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кызылчасын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дүң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жыйноо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32,7% ,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тамеки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19,2% ,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данга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жүгөрү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- 9,2% ,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бакча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өсүмдүктөрү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4,2% 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жашылчалар-5,8% га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кыйла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өскөнү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белгиленди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F7B737-DE3C-DED4-E819-3DB7CA03CD45}"/>
              </a:ext>
            </a:extLst>
          </p:cNvPr>
          <p:cNvSpPr/>
          <p:nvPr/>
        </p:nvSpPr>
        <p:spPr>
          <a:xfrm>
            <a:off x="1568624" y="247597"/>
            <a:ext cx="772752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2023-жылы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продукциясынын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дүң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чыгарылышы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2022-жылга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салыштырмалуу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продукциясынын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өсүшүнүн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эсебинен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0,6%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өстү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ECD99D5-0317-59B6-5D44-ADBF11D5318A}"/>
              </a:ext>
            </a:extLst>
          </p:cNvPr>
          <p:cNvSpPr/>
          <p:nvPr/>
        </p:nvSpPr>
        <p:spPr>
          <a:xfrm>
            <a:off x="5457055" y="1752692"/>
            <a:ext cx="421212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БАСТЫРЫЛГАН ДАНДЫН</a:t>
            </a:r>
          </a:p>
          <a:p>
            <a:pPr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45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буудайдын</a:t>
            </a: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25,7%</a:t>
            </a: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</a:p>
          <a:p>
            <a:pPr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арпа-</a:t>
            </a:r>
            <a:r>
              <a:rPr lang="ru-RU" sz="145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29,2%</a:t>
            </a:r>
            <a:r>
              <a:rPr lang="ru-RU" sz="14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ТӨМӨНДӨШҮНҮН ЭСЕБИНЕН</a:t>
            </a:r>
            <a:endParaRPr lang="ru-RU" sz="1450" b="1" i="0" u="none" strike="noStrike" kern="1200" cap="small" spc="150" baseline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776BB35-7CF3-99CE-5AEC-CF6608951826}"/>
              </a:ext>
            </a:extLst>
          </p:cNvPr>
          <p:cNvSpPr/>
          <p:nvPr/>
        </p:nvSpPr>
        <p:spPr>
          <a:xfrm>
            <a:off x="704528" y="1799056"/>
            <a:ext cx="410445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Ошол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эле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учурда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өсүмдүк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өстүрүүчүлүк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продукциясын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өндүрүү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1,9%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кыскарды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i="0" u="none" strike="noStrike" kern="1200" cap="small" spc="150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065D739-324D-F810-4B32-14CBFBF7D292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2756756" y="1455634"/>
            <a:ext cx="777788" cy="3434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FE2003EB-86E7-452E-B9E3-7DF265068B40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808984" y="2214555"/>
            <a:ext cx="64807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1B8AEE5-36B4-57AB-1B72-F3E73BF7572F}"/>
              </a:ext>
            </a:extLst>
          </p:cNvPr>
          <p:cNvSpPr/>
          <p:nvPr/>
        </p:nvSpPr>
        <p:spPr>
          <a:xfrm>
            <a:off x="1568624" y="6395860"/>
            <a:ext cx="73828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128757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өстүрүүчүлүк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өсүү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темптери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%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endParaRPr lang="ru-RU" sz="1600" b="1" i="0" u="none" strike="noStrike" kern="1200" cap="small" spc="150" baseline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1" y="6038402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79EB73-CFD9-CFDB-F074-BDD81F2FFE85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092299E-E4D5-6519-AF25-A9783CB935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421545"/>
              </p:ext>
            </p:extLst>
          </p:nvPr>
        </p:nvGraphicFramePr>
        <p:xfrm>
          <a:off x="1309247" y="1268760"/>
          <a:ext cx="839628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79132897"/>
      </p:ext>
    </p:extLst>
  </p:cSld>
  <p:clrMapOvr>
    <a:masterClrMapping/>
  </p:clrMapOvr>
  <p:transition spd="slow"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продукциясынын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көлөмүнүн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индекстери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endParaRPr lang="ru-RU" sz="1600" b="1" i="0" u="none" strike="noStrike" kern="1200" cap="small" spc="150" baseline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36" y="6165304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BF25D3-E581-29C9-DB76-A11D1D0D30F6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7269AEE-F661-B470-5EF3-05FE861AB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2517899"/>
              </p:ext>
            </p:extLst>
          </p:nvPr>
        </p:nvGraphicFramePr>
        <p:xfrm>
          <a:off x="1580662" y="1058842"/>
          <a:ext cx="7715489" cy="498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2023-ж.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өстүрүүчүлүктүн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дүң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продукциясынын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cap="small" spc="15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бөлүүнүсү</a:t>
            </a:r>
            <a:endParaRPr lang="ru-RU" sz="1600" b="1" i="0" u="none" strike="noStrike" kern="1200" cap="small" spc="150" baseline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8" y="6050758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BF25D3-E581-29C9-DB76-A11D1D0D30F6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F821E36-4876-6550-BA95-852DDF0E74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019790"/>
              </p:ext>
            </p:extLst>
          </p:nvPr>
        </p:nvGraphicFramePr>
        <p:xfrm>
          <a:off x="1424608" y="1177474"/>
          <a:ext cx="7871543" cy="462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8861913"/>
      </p:ext>
    </p:extLst>
  </p:cSld>
  <p:clrMapOvr>
    <a:masterClrMapping/>
  </p:clrMapOvr>
  <p:transition spd="slow"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93619" y="4561349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155912"/>
              </p:ext>
            </p:extLst>
          </p:nvPr>
        </p:nvGraphicFramePr>
        <p:xfrm>
          <a:off x="1239831" y="1196753"/>
          <a:ext cx="5859785" cy="5047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76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indent="-457200" algn="ctr" rtl="0" fontAlgn="ctr">
                        <a:buAutoNum type="arabicPlain" startAt="2023"/>
                      </a:pP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2022 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0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20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менен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08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Ири</a:t>
                      </a:r>
                      <a:r>
                        <a:rPr lang="ru-RU" sz="1600" u="none" strike="noStrike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мүйүздүү</a:t>
                      </a:r>
                      <a:r>
                        <a:rPr lang="ru-RU" sz="1600" u="none" strike="noStrike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мал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Койлор</a:t>
                      </a:r>
                      <a:r>
                        <a:rPr lang="ky-KG" sz="1600" b="0" i="0" u="none" strike="noStrike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жана 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0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6 368,7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634" y="4572008"/>
            <a:ext cx="1524723" cy="12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61" y="3690520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760" y="5473490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18" y="4298474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71" y="2888613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35" y="1641629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2" y="6222249"/>
            <a:ext cx="623337" cy="63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584DEC-1FBF-D669-34C5-CF3B1D376815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араллелограмм 13"/>
          <p:cNvSpPr/>
          <p:nvPr/>
        </p:nvSpPr>
        <p:spPr>
          <a:xfrm>
            <a:off x="1212269" y="0"/>
            <a:ext cx="8382274" cy="1011393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              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</a:p>
          <a:p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417788" y="269554"/>
            <a:ext cx="7999708" cy="840657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түрлөрү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өндүрүү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тиешелүү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% </a:t>
            </a:r>
            <a:r>
              <a:rPr lang="ru-RU" sz="20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9" y="6237312"/>
            <a:ext cx="576321" cy="58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6FCC7D-8B99-ACF2-C6CB-F08DED734636}"/>
              </a:ext>
            </a:extLst>
          </p:cNvPr>
          <p:cNvSpPr txBox="1"/>
          <p:nvPr/>
        </p:nvSpPr>
        <p:spPr>
          <a:xfrm>
            <a:off x="2477125" y="3186725"/>
            <a:ext cx="49542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239E96-A266-1EA4-5AC3-E7218765CBCD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2CD68C53-BBE9-4886-A1C3-36FD13C63B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933150"/>
              </p:ext>
            </p:extLst>
          </p:nvPr>
        </p:nvGraphicFramePr>
        <p:xfrm>
          <a:off x="1417788" y="1340768"/>
          <a:ext cx="763966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2504317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93064" y="201019"/>
            <a:ext cx="87804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ky-KG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луучу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канаттууну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тирүүлө</a:t>
            </a:r>
            <a:r>
              <a:rPr lang="ky-KG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салмакта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өндүрүү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678264" y="3335395"/>
            <a:ext cx="3811240" cy="18158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ky-KG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луучу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канаттуу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тирүүлөй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салмакта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эң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жогорку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республика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боюнча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Чүй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(22,5%), Ош (20,2%),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Жалал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-Абад (16,5%)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Ысык-Көл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(14,9%)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облустарынын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чарбаларына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туура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келет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E0F0DBB-1E07-F845-2983-BAD69B6F1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10248"/>
              </p:ext>
            </p:extLst>
          </p:nvPr>
        </p:nvGraphicFramePr>
        <p:xfrm>
          <a:off x="5961112" y="1383378"/>
          <a:ext cx="3312368" cy="1074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370">
                <a:tc>
                  <a:txBody>
                    <a:bodyPr/>
                    <a:lstStyle/>
                    <a:p>
                      <a:pPr algn="l" fontAlgn="ctr"/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742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kumimoji="0" lang="ky-KG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луучу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мал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канаттуу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тирүүлө</a:t>
                      </a:r>
                      <a:r>
                        <a:rPr kumimoji="0" lang="ky-KG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ru-RU" sz="1600" b="1" u="none" strike="noStrike" kern="120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u="none" strike="noStrike" kern="1200" baseline="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448,7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51B8BC8-6910-322B-0806-0984D1CA44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631050"/>
              </p:ext>
            </p:extLst>
          </p:nvPr>
        </p:nvGraphicFramePr>
        <p:xfrm>
          <a:off x="736129" y="1147335"/>
          <a:ext cx="4853639" cy="437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001020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0552" y="201415"/>
            <a:ext cx="87804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Чийки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сүттү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облустар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өндүрүү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889728" y="3316957"/>
            <a:ext cx="3811240" cy="160043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боюнча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чийки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сүт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өндүрүүнүн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эң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жогорку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Чүй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(26,0%), Ош (19,6%),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Жалал-Абад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(21,0%)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Ысык-Көл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(15,2%)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облустарынын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чарбаларына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туура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келет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C4B324-5046-B90D-6C48-9FF598C6A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756261"/>
              </p:ext>
            </p:extLst>
          </p:nvPr>
        </p:nvGraphicFramePr>
        <p:xfrm>
          <a:off x="6609184" y="1526670"/>
          <a:ext cx="2520937" cy="866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0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071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Чийки</a:t>
                      </a:r>
                      <a:r>
                        <a:rPr lang="ru-RU" sz="1400" b="1" u="none" strike="noStrike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</a:t>
                      </a: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  </a:t>
                      </a:r>
                      <a:r>
                        <a:rPr lang="ru-RU" sz="14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400" b="1" u="none" strike="noStrike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тонна</a:t>
                      </a:r>
                      <a:endParaRPr lang="ru-RU" sz="1400" b="1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1 777,6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33042AEC-B83F-6759-A632-5DDDE26B08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7355720"/>
              </p:ext>
            </p:extLst>
          </p:nvPr>
        </p:nvGraphicFramePr>
        <p:xfrm>
          <a:off x="272480" y="1526670"/>
          <a:ext cx="5400600" cy="3768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699231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18098" y="201415"/>
            <a:ext cx="507605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Жумуртканы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облустар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өндүрүү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961112" y="3330256"/>
            <a:ext cx="3811240" cy="13542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боюнча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жумуртканы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өндүрүүнүн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эң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жогорку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Чүй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(67%),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Жалал-Абад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(11,0%)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Ош (10,0%)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облустарынын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чарбаларына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туура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келет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23E594B-CFD7-4FA2-8239-E57388531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313517"/>
              </p:ext>
            </p:extLst>
          </p:nvPr>
        </p:nvGraphicFramePr>
        <p:xfrm>
          <a:off x="6539439" y="1678462"/>
          <a:ext cx="2088889" cy="958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591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млн. </a:t>
                      </a:r>
                      <a:r>
                        <a:rPr lang="ru-RU" sz="14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даана</a:t>
                      </a: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685,7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DCCE77E0-305B-51E5-FB9D-2CED8D3C9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62045"/>
              </p:ext>
            </p:extLst>
          </p:nvPr>
        </p:nvGraphicFramePr>
        <p:xfrm>
          <a:off x="416496" y="1229537"/>
          <a:ext cx="547260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4946770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Сельское хозяйство Кыргызской Республики">
            <a:extLst>
              <a:ext uri="{FF2B5EF4-FFF2-40B4-BE49-F238E27FC236}">
                <a16:creationId xmlns:a16="http://schemas.microsoft.com/office/drawing/2014/main" id="{07521337-B01F-6DF5-13DC-EB73011AE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8" y="1324144"/>
            <a:ext cx="2808312" cy="382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192" y="1324144"/>
            <a:ext cx="2808312" cy="38264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98930" y="290465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ky-KG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Айыл чарба статистикасы боюнча басылмалар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60" y="6259190"/>
            <a:ext cx="626164" cy="63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07311D-F3D2-F1FB-1028-9CF428BE6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763" y="1261823"/>
            <a:ext cx="2937841" cy="395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60DAC9-D7C9-A0AB-27A8-E3D1351EC3C2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EE952D-269D-1091-C6D0-174866D9F22C}"/>
              </a:ext>
            </a:extLst>
          </p:cNvPr>
          <p:cNvSpPr/>
          <p:nvPr/>
        </p:nvSpPr>
        <p:spPr>
          <a:xfrm>
            <a:off x="2822074" y="4425707"/>
            <a:ext cx="3931126" cy="15121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>
              <a:solidFill>
                <a:srgbClr val="000099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 </a:t>
            </a:r>
            <a:r>
              <a:rPr lang="ky-KG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ге кош келиңиздер.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12879</TotalTime>
  <Words>536</Words>
  <Application>Microsoft Office PowerPoint</Application>
  <PresentationFormat>Лист A4 (210x297 мм)</PresentationFormat>
  <Paragraphs>123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637</cp:revision>
  <dcterms:created xsi:type="dcterms:W3CDTF">2009-11-26T05:40:33Z</dcterms:created>
  <dcterms:modified xsi:type="dcterms:W3CDTF">2024-03-12T02:44:30Z</dcterms:modified>
</cp:coreProperties>
</file>