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303" r:id="rId4"/>
    <p:sldId id="290" r:id="rId5"/>
    <p:sldId id="289" r:id="rId6"/>
    <p:sldId id="305" r:id="rId7"/>
    <p:sldId id="295" r:id="rId8"/>
    <p:sldId id="306" r:id="rId9"/>
    <p:sldId id="301" r:id="rId10"/>
    <p:sldId id="304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23" autoAdjust="0"/>
    <p:restoredTop sz="94195" autoAdjust="0"/>
  </p:normalViewPr>
  <p:slideViewPr>
    <p:cSldViewPr snapToGrid="0">
      <p:cViewPr varScale="1">
        <p:scale>
          <a:sx n="79" d="100"/>
          <a:sy n="79" d="100"/>
        </p:scale>
        <p:origin x="802" y="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Mamoeva\Desktop\&#1044;&#1083;&#1103;%20&#1043;&#1056;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&#1044;&#1080;&#1072;&#1075;&#1088;&#1072;&#1084;&#1084;&#1072;%20&#1074;%20Microsoft%20Word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&#1044;&#1080;&#1072;&#1075;&#1088;&#1072;&#1084;&#1084;&#1072;%20&#1074;%20Microsoft%20Word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4079531199970616"/>
          <c:y val="4.3779167978203026E-2"/>
          <c:w val="0.6012618381814745"/>
          <c:h val="0.85456632258025333"/>
        </c:manualLayout>
      </c:layout>
      <c:lineChart>
        <c:grouping val="standard"/>
        <c:varyColors val="0"/>
        <c:ser>
          <c:idx val="0"/>
          <c:order val="0"/>
          <c:tx>
            <c:strRef>
              <c:f>график1!$A$4</c:f>
              <c:strCache>
                <c:ptCount val="1"/>
                <c:pt idx="0">
                  <c:v>Внешнеторговый оборот</c:v>
                </c:pt>
              </c:strCache>
            </c:strRef>
          </c:tx>
          <c:spPr>
            <a:ln w="38100"/>
          </c:spPr>
          <c:marker>
            <c:spPr>
              <a:ln w="38100"/>
            </c:spPr>
          </c:marker>
          <c:dLbls>
            <c:dLbl>
              <c:idx val="0"/>
              <c:layout>
                <c:manualLayout>
                  <c:x val="-6.3322373705935547E-2"/>
                  <c:y val="3.59909192764975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044-42F4-813A-289FF8166344}"/>
                </c:ext>
              </c:extLst>
            </c:dLbl>
            <c:dLbl>
              <c:idx val="1"/>
              <c:layout>
                <c:manualLayout>
                  <c:x val="-6.6717689152491752E-2"/>
                  <c:y val="-2.29539961492769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044-42F4-813A-289FF8166344}"/>
                </c:ext>
              </c:extLst>
            </c:dLbl>
            <c:dLbl>
              <c:idx val="2"/>
              <c:layout>
                <c:manualLayout>
                  <c:x val="-3.6586260363429379E-2"/>
                  <c:y val="-3.59909192764975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044-42F4-813A-289FF8166344}"/>
                </c:ext>
              </c:extLst>
            </c:dLbl>
            <c:dLbl>
              <c:idx val="3"/>
              <c:layout>
                <c:manualLayout>
                  <c:x val="-8.4429831607914074E-3"/>
                  <c:y val="-3.34201393281762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044-42F4-813A-289FF8166344}"/>
                </c:ext>
              </c:extLst>
            </c:dLbl>
            <c:dLbl>
              <c:idx val="4"/>
              <c:layout>
                <c:manualLayout>
                  <c:x val="-5.6286554405276046E-3"/>
                  <c:y val="-3.59909192764975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044-42F4-813A-289FF816634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/>
                </a:pPr>
                <a:endParaRPr lang="ky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график1!$B$3:$F$3</c:f>
              <c:numCache>
                <c:formatCode>General</c:formatCode>
                <c:ptCount val="5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</c:numCache>
            </c:numRef>
          </c:cat>
          <c:val>
            <c:numRef>
              <c:f>график1!$B$4:$F$4</c:f>
              <c:numCache>
                <c:formatCode>0.0</c:formatCode>
                <c:ptCount val="5"/>
                <c:pt idx="0">
                  <c:v>6503.4</c:v>
                </c:pt>
                <c:pt idx="1">
                  <c:v>7503.9</c:v>
                </c:pt>
                <c:pt idx="2">
                  <c:v>7993.8</c:v>
                </c:pt>
                <c:pt idx="3">
                  <c:v>7618.4</c:v>
                </c:pt>
                <c:pt idx="4">
                  <c:v>5745.9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B044-42F4-813A-289FF8166344}"/>
            </c:ext>
          </c:extLst>
        </c:ser>
        <c:ser>
          <c:idx val="1"/>
          <c:order val="1"/>
          <c:tx>
            <c:strRef>
              <c:f>график1!$A$5</c:f>
              <c:strCache>
                <c:ptCount val="1"/>
                <c:pt idx="0">
                  <c:v>Экспорт</c:v>
                </c:pt>
              </c:strCache>
            </c:strRef>
          </c:tx>
          <c:spPr>
            <a:ln w="38100"/>
          </c:spPr>
          <c:marker>
            <c:spPr>
              <a:ln w="38100"/>
            </c:spPr>
          </c:marker>
          <c:dLbls>
            <c:dLbl>
              <c:idx val="0"/>
              <c:layout>
                <c:manualLayout>
                  <c:x val="-4.6900364024276782E-2"/>
                  <c:y val="-4.37032591214613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B044-42F4-813A-289FF8166344}"/>
                </c:ext>
              </c:extLst>
            </c:dLbl>
            <c:dLbl>
              <c:idx val="1"/>
              <c:layout>
                <c:manualLayout>
                  <c:x val="-3.0421857745476798E-2"/>
                  <c:y val="-4.370325912146125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B044-42F4-813A-289FF8166344}"/>
                </c:ext>
              </c:extLst>
            </c:dLbl>
            <c:dLbl>
              <c:idx val="2"/>
              <c:layout>
                <c:manualLayout>
                  <c:x val="-2.1548815903046099E-2"/>
                  <c:y val="-4.11324791731400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B044-42F4-813A-289FF8166344}"/>
                </c:ext>
              </c:extLst>
            </c:dLbl>
            <c:dLbl>
              <c:idx val="3"/>
              <c:layout>
                <c:manualLayout>
                  <c:x val="-2.0281238496984565E-2"/>
                  <c:y val="-4.62740390697824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B044-42F4-813A-289FF8166344}"/>
                </c:ext>
              </c:extLst>
            </c:dLbl>
            <c:dLbl>
              <c:idx val="4"/>
              <c:layout>
                <c:manualLayout>
                  <c:x val="-2.6619125527292332E-2"/>
                  <c:y val="-4.884481901810375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B044-42F4-813A-289FF816634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ky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график1!$B$3:$F$3</c:f>
              <c:numCache>
                <c:formatCode>General</c:formatCode>
                <c:ptCount val="5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</c:numCache>
            </c:numRef>
          </c:cat>
          <c:val>
            <c:numRef>
              <c:f>график1!$B$5:$F$5</c:f>
              <c:numCache>
                <c:formatCode>0.0</c:formatCode>
                <c:ptCount val="5"/>
                <c:pt idx="0">
                  <c:v>2242.1999999999998</c:v>
                </c:pt>
                <c:pt idx="1">
                  <c:v>1927.6</c:v>
                </c:pt>
                <c:pt idx="2">
                  <c:v>2006.8</c:v>
                </c:pt>
                <c:pt idx="3">
                  <c:v>1883.7</c:v>
                </c:pt>
                <c:pt idx="4">
                  <c:v>1676.4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B044-42F4-813A-289FF8166344}"/>
            </c:ext>
          </c:extLst>
        </c:ser>
        <c:ser>
          <c:idx val="2"/>
          <c:order val="2"/>
          <c:tx>
            <c:strRef>
              <c:f>график1!$A$6</c:f>
              <c:strCache>
                <c:ptCount val="1"/>
                <c:pt idx="0">
                  <c:v>Импорт</c:v>
                </c:pt>
              </c:strCache>
            </c:strRef>
          </c:tx>
          <c:spPr>
            <a:ln w="38100">
              <a:solidFill>
                <a:srgbClr val="FFC000"/>
              </a:solidFill>
            </a:ln>
          </c:spPr>
          <c:marker>
            <c:spPr>
              <a:ln w="38100">
                <a:solidFill>
                  <a:srgbClr val="FFC000"/>
                </a:solidFill>
              </a:ln>
            </c:spPr>
          </c:marker>
          <c:dLbls>
            <c:dLbl>
              <c:idx val="0"/>
              <c:layout>
                <c:manualLayout>
                  <c:x val="-6.3322373705935547E-2"/>
                  <c:y val="-4.62740390697824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B044-42F4-813A-289FF8166344}"/>
                </c:ext>
              </c:extLst>
            </c:dLbl>
            <c:dLbl>
              <c:idx val="1"/>
              <c:layout>
                <c:manualLayout>
                  <c:x val="-4.5029243524220837E-2"/>
                  <c:y val="-3.5990919276497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B044-42F4-813A-289FF8166344}"/>
                </c:ext>
              </c:extLst>
            </c:dLbl>
            <c:dLbl>
              <c:idx val="2"/>
              <c:layout>
                <c:manualLayout>
                  <c:x val="-3.7993424223561278E-2"/>
                  <c:y val="-4.11324791731400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B044-42F4-813A-289FF8166344}"/>
                </c:ext>
              </c:extLst>
            </c:dLbl>
            <c:dLbl>
              <c:idx val="3"/>
              <c:layout>
                <c:manualLayout>
                  <c:x val="-3.0957604922901824E-2"/>
                  <c:y val="-4.1132479173140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B044-42F4-813A-289FF8166344}"/>
                </c:ext>
              </c:extLst>
            </c:dLbl>
            <c:dLbl>
              <c:idx val="4"/>
              <c:layout>
                <c:manualLayout>
                  <c:x val="-3.6586260363429428E-2"/>
                  <c:y val="-4.884481901810375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B044-42F4-813A-289FF816634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ky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trendline>
            <c:trendlineType val="linear"/>
            <c:dispRSqr val="0"/>
            <c:dispEq val="0"/>
          </c:trendline>
          <c:cat>
            <c:numRef>
              <c:f>график1!$B$3:$F$3</c:f>
              <c:numCache>
                <c:formatCode>General</c:formatCode>
                <c:ptCount val="5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</c:numCache>
            </c:numRef>
          </c:cat>
          <c:val>
            <c:numRef>
              <c:f>график1!$B$6:$F$6</c:f>
              <c:numCache>
                <c:formatCode>0.0</c:formatCode>
                <c:ptCount val="5"/>
                <c:pt idx="0">
                  <c:v>4261.2</c:v>
                </c:pt>
                <c:pt idx="1">
                  <c:v>5576.3</c:v>
                </c:pt>
                <c:pt idx="2">
                  <c:v>5987</c:v>
                </c:pt>
                <c:pt idx="3">
                  <c:v>5734.7</c:v>
                </c:pt>
                <c:pt idx="4">
                  <c:v>4069.5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1-B044-42F4-813A-289FF81663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4463872"/>
        <c:axId val="74490240"/>
      </c:lineChart>
      <c:catAx>
        <c:axId val="744638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ky-KG"/>
          </a:p>
        </c:txPr>
        <c:crossAx val="74490240"/>
        <c:crosses val="autoZero"/>
        <c:auto val="1"/>
        <c:lblAlgn val="ctr"/>
        <c:lblOffset val="100"/>
        <c:noMultiLvlLbl val="0"/>
      </c:catAx>
      <c:valAx>
        <c:axId val="74490240"/>
        <c:scaling>
          <c:orientation val="minMax"/>
        </c:scaling>
        <c:delete val="0"/>
        <c:axPos val="l"/>
        <c:majorGridlines/>
        <c:numFmt formatCode="0.0" sourceLinked="1"/>
        <c:majorTickMark val="out"/>
        <c:minorTickMark val="none"/>
        <c:tickLblPos val="nextTo"/>
        <c:txPr>
          <a:bodyPr/>
          <a:lstStyle/>
          <a:p>
            <a:pPr>
              <a:defRPr sz="1600" b="0"/>
            </a:pPr>
            <a:endParaRPr lang="ky-KG"/>
          </a:p>
        </c:txPr>
        <c:crossAx val="74463872"/>
        <c:crosses val="autoZero"/>
        <c:crossBetween val="between"/>
      </c:valAx>
    </c:plotArea>
    <c:legend>
      <c:legendPos val="r"/>
      <c:legendEntry>
        <c:idx val="3"/>
        <c:delete val="1"/>
      </c:legendEntry>
      <c:layout>
        <c:manualLayout>
          <c:xMode val="edge"/>
          <c:yMode val="edge"/>
          <c:x val="0.76144822016162705"/>
          <c:y val="0.64389961003090002"/>
          <c:w val="0.23601662502624984"/>
          <c:h val="0.2443520268170809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>
          <a:latin typeface="Kyrghyz Times" pitchFamily="2" charset="0"/>
        </a:defRPr>
      </a:pPr>
      <a:endParaRPr lang="ky-KG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Экспорт</a:t>
            </a:r>
          </a:p>
        </c:rich>
      </c:tx>
      <c:overlay val="0"/>
    </c:title>
    <c:autoTitleDeleted val="0"/>
    <c:plotArea>
      <c:layout/>
      <c:pieChart>
        <c:varyColors val="1"/>
        <c:ser>
          <c:idx val="0"/>
          <c:order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ky-KG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'[Диаграмма в Microsoft Word]Лист1'!$A$5:$A$11</c:f>
              <c:strCache>
                <c:ptCount val="7"/>
                <c:pt idx="0">
                  <c:v>Пищевые продукты и табачные изделия</c:v>
                </c:pt>
                <c:pt idx="1">
                  <c:v>Непродовольственное сырье</c:v>
                </c:pt>
                <c:pt idx="2">
                  <c:v>Минеральное топливо и ГСМ</c:v>
                </c:pt>
                <c:pt idx="3">
                  <c:v>Химические вещества</c:v>
                </c:pt>
                <c:pt idx="4">
                  <c:v>Промышленные товары и различные готовые изделия</c:v>
                </c:pt>
                <c:pt idx="5">
                  <c:v>Машины и транспортное оборудование</c:v>
                </c:pt>
                <c:pt idx="6">
                  <c:v>Немонетарное золото</c:v>
                </c:pt>
              </c:strCache>
            </c:strRef>
          </c:cat>
          <c:val>
            <c:numRef>
              <c:f>'[Диаграмма в Microsoft Word]Лист1'!$B$5:$B$11</c:f>
              <c:numCache>
                <c:formatCode>General</c:formatCode>
                <c:ptCount val="7"/>
                <c:pt idx="0">
                  <c:v>19.8</c:v>
                </c:pt>
                <c:pt idx="1">
                  <c:v>5.8</c:v>
                </c:pt>
                <c:pt idx="2">
                  <c:v>4.8</c:v>
                </c:pt>
                <c:pt idx="3">
                  <c:v>4.5999999999999996</c:v>
                </c:pt>
                <c:pt idx="4">
                  <c:v>10.3</c:v>
                </c:pt>
                <c:pt idx="5">
                  <c:v>12</c:v>
                </c:pt>
                <c:pt idx="6">
                  <c:v>42.7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B17-49A3-930E-AB1D5EAF1788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r"/>
      <c:legendEntry>
        <c:idx val="0"/>
        <c:txPr>
          <a:bodyPr/>
          <a:lstStyle/>
          <a:p>
            <a:pPr>
              <a:defRPr sz="1600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pPr>
            <a:endParaRPr lang="ky-KG"/>
          </a:p>
        </c:txPr>
      </c:legendEntry>
      <c:layout>
        <c:manualLayout>
          <c:xMode val="edge"/>
          <c:yMode val="edge"/>
          <c:x val="0.66299918160257099"/>
          <c:y val="1.6263351656131176E-2"/>
          <c:w val="0.32317334964079431"/>
          <c:h val="0.975007583636891"/>
        </c:manualLayout>
      </c:layout>
      <c:overlay val="0"/>
      <c:txPr>
        <a:bodyPr/>
        <a:lstStyle/>
        <a:p>
          <a:pPr>
            <a:defRPr sz="1600" b="1">
              <a:solidFill>
                <a:schemeClr val="tx1"/>
              </a:solidFill>
              <a:latin typeface="Times New Roman" pitchFamily="18" charset="0"/>
              <a:cs typeface="Times New Roman" pitchFamily="18" charset="0"/>
            </a:defRPr>
          </a:pPr>
          <a:endParaRPr lang="ky-KG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500"/>
                </a:pPr>
                <a:endParaRPr lang="ky-KG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'[Диаграмма в Microsoft Word]Лист1'!$A$16:$A$21</c:f>
              <c:strCache>
                <c:ptCount val="6"/>
                <c:pt idx="0">
                  <c:v>Пищевые продукты и табачные изделия</c:v>
                </c:pt>
                <c:pt idx="1">
                  <c:v>Непродовольственное сырье</c:v>
                </c:pt>
                <c:pt idx="2">
                  <c:v>Минеральное топливо и ГСМ</c:v>
                </c:pt>
                <c:pt idx="3">
                  <c:v>Химические вещества</c:v>
                </c:pt>
                <c:pt idx="4">
                  <c:v>Промышленные товары и различные готовые изделия</c:v>
                </c:pt>
                <c:pt idx="5">
                  <c:v>Машины и транспортное оборудование</c:v>
                </c:pt>
              </c:strCache>
            </c:strRef>
          </c:cat>
          <c:val>
            <c:numRef>
              <c:f>'[Диаграмма в Microsoft Word]Лист1'!$B$16:$B$21</c:f>
              <c:numCache>
                <c:formatCode>General</c:formatCode>
                <c:ptCount val="6"/>
                <c:pt idx="0">
                  <c:v>14.3</c:v>
                </c:pt>
                <c:pt idx="1">
                  <c:v>1.7</c:v>
                </c:pt>
                <c:pt idx="2">
                  <c:v>19.600000000000001</c:v>
                </c:pt>
                <c:pt idx="3">
                  <c:v>11.5</c:v>
                </c:pt>
                <c:pt idx="4">
                  <c:v>32.799999999999997</c:v>
                </c:pt>
                <c:pt idx="5">
                  <c:v>20.100000000000001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E28-465A-846E-E12AA9CAF2DC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64618874660961245"/>
          <c:y val="6.9934102938300852E-2"/>
          <c:w val="0.34015922705881785"/>
          <c:h val="0.88319800655314518"/>
        </c:manualLayout>
      </c:layout>
      <c:overlay val="0"/>
      <c:txPr>
        <a:bodyPr/>
        <a:lstStyle/>
        <a:p>
          <a:pPr>
            <a:defRPr sz="1800" b="1">
              <a:latin typeface="Times New Roman" pitchFamily="18" charset="0"/>
              <a:cs typeface="Times New Roman" pitchFamily="18" charset="0"/>
            </a:defRPr>
          </a:pPr>
          <a:endParaRPr lang="ky-KG"/>
        </a:p>
      </c:txPr>
    </c:legend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E90D38-3EA5-4784-A95E-0B8F40B11C6C}" type="datetimeFigureOut">
              <a:rPr lang="ru-RU" smtClean="0"/>
              <a:t>12.04.2016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05043C-D06A-452F-806E-82075BF3AE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12219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05043C-D06A-452F-806E-82075BF3AEA1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81727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AF49A-3559-4DC5-8D95-AC1671161C6D}" type="datetime1">
              <a:rPr lang="ru-RU" smtClean="0"/>
              <a:t>12.04.2016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88335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AF5C2-A898-4FD9-B116-0FE70C769695}" type="datetime1">
              <a:rPr lang="ru-RU" smtClean="0"/>
              <a:t>12.04.2016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25680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431FF-9151-4BAA-87A1-ED8B6117ED1E}" type="datetime1">
              <a:rPr lang="ru-RU" smtClean="0"/>
              <a:t>12.04.2016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90999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EEA48-6E1D-4C75-9BD4-5593D38671D7}" type="datetime1">
              <a:rPr lang="ru-RU" smtClean="0"/>
              <a:t>12.04.2016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00259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9CD59-5895-4318-A9F3-75067FD5A53A}" type="datetime1">
              <a:rPr lang="ru-RU" smtClean="0"/>
              <a:t>12.04.2016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57579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D193A-A865-40E4-811A-59543FABFD26}" type="datetime1">
              <a:rPr lang="ru-RU" smtClean="0"/>
              <a:t>12.04.2016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78825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1A78F-33FD-4FDA-AD58-E99307B5EA46}" type="datetime1">
              <a:rPr lang="ru-RU" smtClean="0"/>
              <a:t>12.04.2016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9287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5D81A-8BE1-4328-AFA3-A8B7D52F9B53}" type="datetime1">
              <a:rPr lang="ru-RU" smtClean="0"/>
              <a:t>12.04.2016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91283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71B79-7692-43DF-958F-F56B6160CA17}" type="datetime1">
              <a:rPr lang="ru-RU" smtClean="0"/>
              <a:t>12.04.2016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03698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69718-A683-46E1-8A5B-2364F122522D}" type="datetime1">
              <a:rPr lang="ru-RU" smtClean="0"/>
              <a:t>12.04.2016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65113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70F75-07A4-4CCD-93C9-B9DF284308A3}" type="datetime1">
              <a:rPr lang="ru-RU" smtClean="0"/>
              <a:t>12.04.2016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82550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F7965C-216C-4833-8049-938342D14698}" type="datetime1">
              <a:rPr lang="ru-RU" smtClean="0"/>
              <a:t>12.04.2016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BE9A05-7447-44BD-8A04-DD205B063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44606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51314" y="73480"/>
            <a:ext cx="8316686" cy="1600200"/>
          </a:xfrm>
        </p:spPr>
        <p:txBody>
          <a:bodyPr>
            <a:normAutofit fontScale="90000"/>
          </a:bodyPr>
          <a:lstStyle/>
          <a:p>
            <a:r>
              <a:rPr lang="ru-RU" sz="3600" dirty="0">
                <a:latin typeface="Kyrghyz Times" pitchFamily="2" charset="0"/>
                <a:cs typeface="Times New Roman" panose="02020603050405020304" pitchFamily="18" charset="0"/>
              </a:rPr>
              <a:t>Национальный статистический комитет Кыргызской Республики</a:t>
            </a:r>
            <a:br>
              <a:rPr lang="ru-RU" dirty="0">
                <a:solidFill>
                  <a:schemeClr val="accent6">
                    <a:lumMod val="75000"/>
                  </a:schemeClr>
                </a:solidFill>
                <a:latin typeface="Kyrghyz Times" pitchFamily="2" charset="0"/>
                <a:cs typeface="Times New Roman" panose="02020603050405020304" pitchFamily="18" charset="0"/>
              </a:rPr>
            </a:br>
            <a:endParaRPr lang="ru-RU" dirty="0">
              <a:solidFill>
                <a:schemeClr val="accent5">
                  <a:lumMod val="75000"/>
                </a:schemeClr>
              </a:solidFill>
              <a:latin typeface="Kyrghyz Times" pitchFamily="2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4506686"/>
            <a:ext cx="9144000" cy="1885950"/>
          </a:xfrm>
        </p:spPr>
        <p:txBody>
          <a:bodyPr>
            <a:normAutofit fontScale="92500" lnSpcReduction="10000"/>
          </a:bodyPr>
          <a:lstStyle/>
          <a:p>
            <a:endParaRPr lang="ru-RU" dirty="0"/>
          </a:p>
          <a:p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ru-RU" dirty="0">
                <a:latin typeface="Kyrghyz Times" pitchFamily="2" charset="0"/>
                <a:cs typeface="Times New Roman" panose="02020603050405020304" pitchFamily="18" charset="0"/>
              </a:rPr>
              <a:t>Главный специалист Отдела статистики внешней торговли Управления статистики  торговли </a:t>
            </a:r>
          </a:p>
          <a:p>
            <a:r>
              <a:rPr lang="ru-RU" dirty="0">
                <a:latin typeface="Kyrghyz Times" pitchFamily="2" charset="0"/>
                <a:cs typeface="Times New Roman" panose="02020603050405020304" pitchFamily="18" charset="0"/>
              </a:rPr>
              <a:t>Шаяхметова Г.Р.</a:t>
            </a:r>
            <a:r>
              <a:rPr lang="en-US" dirty="0">
                <a:latin typeface="Kyrghyz Times" pitchFamily="2" charset="0"/>
                <a:cs typeface="Times New Roman" panose="02020603050405020304" pitchFamily="18" charset="0"/>
              </a:rPr>
              <a:t>   </a:t>
            </a:r>
            <a:endParaRPr lang="ru-RU" dirty="0">
              <a:latin typeface="Kyrghyz Times" pitchFamily="2" charset="0"/>
              <a:cs typeface="Times New Roman" panose="02020603050405020304" pitchFamily="18" charset="0"/>
            </a:endParaRPr>
          </a:p>
        </p:txBody>
      </p:sp>
      <p:pic>
        <p:nvPicPr>
          <p:cNvPr id="5" name="Picture 2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050" y="448130"/>
            <a:ext cx="1267821" cy="11408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083658" y="1665911"/>
            <a:ext cx="701312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solidFill>
                  <a:srgbClr val="00B0F0"/>
                </a:solidFill>
                <a:latin typeface="Kyrghyz Times" pitchFamily="2" charset="0"/>
                <a:cs typeface="Times New Roman" panose="02020603050405020304" pitchFamily="18" charset="0"/>
              </a:rPr>
              <a:t>Внешняя торговля товарами  Кыргызской Республики</a:t>
            </a:r>
          </a:p>
          <a:p>
            <a:pPr algn="ctr"/>
            <a:r>
              <a:rPr lang="ru-RU" sz="4000" b="1" dirty="0">
                <a:solidFill>
                  <a:srgbClr val="00B0F0"/>
                </a:solidFill>
                <a:latin typeface="Kyrghyz Times" pitchFamily="2" charset="0"/>
                <a:cs typeface="Times New Roman" panose="02020603050405020304" pitchFamily="18" charset="0"/>
              </a:rPr>
              <a:t> в 2015 году</a:t>
            </a:r>
            <a:endParaRPr lang="ru-RU" sz="4000" b="1" dirty="0">
              <a:solidFill>
                <a:srgbClr val="00B0F0"/>
              </a:solidFill>
              <a:latin typeface="Kyrghyz Times" pitchFamily="2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06263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0006" y="365125"/>
            <a:ext cx="9663793" cy="843189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latin typeface="Kyrghyz Times" pitchFamily="2" charset="0"/>
                <a:cs typeface="Times New Roman" panose="02020603050405020304" pitchFamily="18" charset="0"/>
              </a:rPr>
              <a:t>Источники данных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502229"/>
            <a:ext cx="10515600" cy="4674734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ru-RU" dirty="0">
                <a:latin typeface="Kyrghyz Times" pitchFamily="2" charset="0"/>
              </a:rPr>
              <a:t>Статистика внешней торговли товарами до вступления Кыргызской Республики в Евразийский экономический союз (ЕАЭС) была основана на данных только таможенной статистики: </a:t>
            </a:r>
            <a:r>
              <a:rPr lang="ru-RU" dirty="0" err="1">
                <a:latin typeface="Kyrghyz Times" pitchFamily="2" charset="0"/>
              </a:rPr>
              <a:t>Нацстаткому</a:t>
            </a:r>
            <a:r>
              <a:rPr lang="ru-RU" dirty="0">
                <a:latin typeface="Kyrghyz Times" pitchFamily="2" charset="0"/>
              </a:rPr>
              <a:t> информацию предоставляла Государственная таможенная служба, которая дополнялась статистическими данными из государственных отчетов предприятий.</a:t>
            </a:r>
          </a:p>
          <a:p>
            <a:pPr marL="0" indent="0" algn="just">
              <a:buNone/>
            </a:pPr>
            <a:r>
              <a:rPr lang="ru-RU" b="1" dirty="0">
                <a:latin typeface="Kyrghyz Times" pitchFamily="2" charset="0"/>
              </a:rPr>
              <a:t>  </a:t>
            </a:r>
            <a:r>
              <a:rPr lang="ru-RU" dirty="0">
                <a:latin typeface="Kyrghyz Times" pitchFamily="2" charset="0"/>
              </a:rPr>
              <a:t>После вступления страны в ЕАЭС данные по внешней торговле страны состоят из 2-х  источников: </a:t>
            </a:r>
          </a:p>
          <a:p>
            <a:pPr algn="just"/>
            <a:r>
              <a:rPr lang="ru-RU" b="1" i="1" dirty="0">
                <a:latin typeface="Kyrghyz Times" pitchFamily="2" charset="0"/>
              </a:rPr>
              <a:t> статистика  взаимной торговли Кыргызской Республики с государствами-членами ЕАЭС </a:t>
            </a:r>
            <a:endParaRPr lang="ru-RU" i="1" dirty="0">
              <a:latin typeface="Kyrghyz Times" pitchFamily="2" charset="0"/>
            </a:endParaRPr>
          </a:p>
          <a:p>
            <a:pPr algn="just"/>
            <a:r>
              <a:rPr lang="ru-RU" b="1" i="1" dirty="0">
                <a:latin typeface="Kyrghyz Times" pitchFamily="2" charset="0"/>
              </a:rPr>
              <a:t> таможенная статистика по внешней торговле с третьими странами.</a:t>
            </a:r>
            <a:endParaRPr lang="ru-RU" i="1" dirty="0">
              <a:latin typeface="Kyrghyz Times" pitchFamily="2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 descr="logo NS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051" y="448130"/>
            <a:ext cx="1178014" cy="1005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16206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9460" name="Group 6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3452587"/>
              </p:ext>
            </p:extLst>
          </p:nvPr>
        </p:nvGraphicFramePr>
        <p:xfrm>
          <a:off x="2032000" y="344781"/>
          <a:ext cx="8128000" cy="1127760"/>
        </p:xfrm>
        <a:graphic>
          <a:graphicData uri="http://schemas.openxmlformats.org/drawingml/2006/table">
            <a:tbl>
              <a:tblPr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  <a:tableStyleId>{D113A9D2-9D6B-4929-AA2D-F23B5EE8CBE7}</a:tableStyleId>
              </a:tblPr>
              <a:tblGrid>
                <a:gridCol w="812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9962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32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 </a:t>
                      </a:r>
                      <a:r>
                        <a:rPr kumimoji="0" lang="ru-RU" sz="34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Источники информации статистики внешней торговли товарами </a:t>
                      </a:r>
                      <a:endParaRPr kumimoji="0" lang="ru-RU" sz="3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horzOverflow="overflow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104" name="Rectangle 28"/>
          <p:cNvSpPr>
            <a:spLocks noChangeArrowheads="1"/>
          </p:cNvSpPr>
          <p:nvPr/>
        </p:nvSpPr>
        <p:spPr bwMode="auto">
          <a:xfrm>
            <a:off x="563948" y="2897992"/>
            <a:ext cx="4022898" cy="996579"/>
          </a:xfrm>
          <a:prstGeom prst="rect">
            <a:avLst/>
          </a:prstGeom>
          <a:ln>
            <a:headEnd/>
            <a:tailEnd/>
          </a:ln>
          <a:ex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 marL="342900" indent="-342900" algn="ctr">
              <a:spcBef>
                <a:spcPct val="20000"/>
              </a:spcBef>
            </a:pPr>
            <a:r>
              <a:rPr lang="ru-RU" sz="1600" b="1" dirty="0">
                <a:latin typeface="Times New Roman" pitchFamily="18" charset="0"/>
              </a:rPr>
              <a:t>База данных грузовых таможенных</a:t>
            </a:r>
          </a:p>
          <a:p>
            <a:pPr marL="342900" indent="-342900" algn="ctr">
              <a:spcBef>
                <a:spcPct val="20000"/>
              </a:spcBef>
            </a:pPr>
            <a:r>
              <a:rPr lang="ru-RU" sz="1600" b="1" dirty="0">
                <a:latin typeface="Times New Roman" pitchFamily="18" charset="0"/>
              </a:rPr>
              <a:t> деклараций (ГТД)</a:t>
            </a:r>
            <a:endParaRPr lang="ru-RU" sz="2000" b="1" dirty="0">
              <a:latin typeface="Times New Roman" pitchFamily="18" charset="0"/>
            </a:endParaRPr>
          </a:p>
        </p:txBody>
      </p:sp>
      <p:sp>
        <p:nvSpPr>
          <p:cNvPr id="4105" name="Rectangle 29"/>
          <p:cNvSpPr>
            <a:spLocks noChangeArrowheads="1"/>
          </p:cNvSpPr>
          <p:nvPr/>
        </p:nvSpPr>
        <p:spPr bwMode="auto">
          <a:xfrm>
            <a:off x="6557437" y="2019697"/>
            <a:ext cx="4263643" cy="545373"/>
          </a:xfrm>
          <a:prstGeom prst="rect">
            <a:avLst/>
          </a:prstGeom>
          <a:ln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  <a:ex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marL="342900" indent="-342900" algn="ctr" eaLnBrk="1" hangingPunct="1">
              <a:spcBef>
                <a:spcPct val="20000"/>
              </a:spcBef>
            </a:pPr>
            <a:r>
              <a:rPr lang="ru-RU" sz="2200" b="1" dirty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Times New Roman" pitchFamily="18" charset="0"/>
              </a:rPr>
              <a:t>Статистика взаимной торговли</a:t>
            </a:r>
          </a:p>
        </p:txBody>
      </p:sp>
      <p:sp>
        <p:nvSpPr>
          <p:cNvPr id="4110" name="Line 38"/>
          <p:cNvSpPr>
            <a:spLocks noChangeShapeType="1"/>
          </p:cNvSpPr>
          <p:nvPr/>
        </p:nvSpPr>
        <p:spPr bwMode="auto">
          <a:xfrm flipH="1">
            <a:off x="2575397" y="1542010"/>
            <a:ext cx="3471500" cy="393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>
            <a:glow rad="63500">
              <a:schemeClr val="accent1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111" name="Line 39"/>
          <p:cNvSpPr>
            <a:spLocks noChangeShapeType="1"/>
          </p:cNvSpPr>
          <p:nvPr/>
        </p:nvSpPr>
        <p:spPr bwMode="auto">
          <a:xfrm>
            <a:off x="6046897" y="1542010"/>
            <a:ext cx="3517370" cy="393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>
            <a:glow rad="63500">
              <a:schemeClr val="accent1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112" name="Rectangle 46"/>
          <p:cNvSpPr>
            <a:spLocks noChangeArrowheads="1"/>
          </p:cNvSpPr>
          <p:nvPr/>
        </p:nvSpPr>
        <p:spPr bwMode="auto">
          <a:xfrm>
            <a:off x="563948" y="4143953"/>
            <a:ext cx="4022899" cy="955222"/>
          </a:xfrm>
          <a:prstGeom prst="rect">
            <a:avLst/>
          </a:prstGeom>
          <a:ln>
            <a:headEnd/>
            <a:tailEnd/>
          </a:ln>
          <a:ex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 marL="342900" indent="-342900">
              <a:spcBef>
                <a:spcPct val="20000"/>
              </a:spcBef>
            </a:pPr>
            <a:r>
              <a:rPr lang="ru-RU" sz="1600" b="1" dirty="0">
                <a:latin typeface="Times New Roman" pitchFamily="18" charset="0"/>
              </a:rPr>
              <a:t>Ф. № 1-В (мес.)</a:t>
            </a:r>
          </a:p>
          <a:p>
            <a:pPr marL="342900" indent="-342900">
              <a:spcBef>
                <a:spcPct val="20000"/>
              </a:spcBef>
            </a:pPr>
            <a:r>
              <a:rPr lang="ru-RU" sz="1600" b="1" dirty="0">
                <a:latin typeface="Times New Roman" pitchFamily="18" charset="0"/>
              </a:rPr>
              <a:t>«Отчет о ввозе и вывозе продукции</a:t>
            </a:r>
            <a:r>
              <a:rPr lang="ru-RU" b="1" dirty="0">
                <a:latin typeface="Times New Roman" pitchFamily="18" charset="0"/>
              </a:rPr>
              <a:t>» </a:t>
            </a:r>
          </a:p>
          <a:p>
            <a:pPr marL="342900" indent="-342900" algn="ctr">
              <a:spcBef>
                <a:spcPct val="20000"/>
              </a:spcBef>
            </a:pPr>
            <a:endParaRPr lang="ru-RU" b="1" dirty="0">
              <a:latin typeface="Times New Roman" pitchFamily="18" charset="0"/>
            </a:endParaRPr>
          </a:p>
        </p:txBody>
      </p:sp>
      <p:sp>
        <p:nvSpPr>
          <p:cNvPr id="18" name="Rectangle 31"/>
          <p:cNvSpPr>
            <a:spLocks noChangeArrowheads="1"/>
          </p:cNvSpPr>
          <p:nvPr/>
        </p:nvSpPr>
        <p:spPr bwMode="auto">
          <a:xfrm>
            <a:off x="6557435" y="2642241"/>
            <a:ext cx="4263643" cy="996579"/>
          </a:xfrm>
          <a:prstGeom prst="rect">
            <a:avLst/>
          </a:prstGeom>
          <a:ln>
            <a:headEnd/>
            <a:tailEnd/>
          </a:ln>
          <a:ex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 marL="342900" indent="-342900" algn="ctr" eaLnBrk="1" hangingPunct="1">
              <a:spcBef>
                <a:spcPct val="20000"/>
              </a:spcBef>
            </a:pPr>
            <a:r>
              <a:rPr lang="ru-RU" b="1" dirty="0">
                <a:latin typeface="Times New Roman" pitchFamily="18" charset="0"/>
              </a:rPr>
              <a:t>Ф. № 1-</a:t>
            </a:r>
            <a:r>
              <a:rPr lang="ru-RU" sz="1600" b="1" dirty="0">
                <a:latin typeface="Times New Roman" pitchFamily="18" charset="0"/>
              </a:rPr>
              <a:t>взаимная торговля (мес.)</a:t>
            </a:r>
          </a:p>
          <a:p>
            <a:pPr marL="342900" indent="-342900" algn="ctr" eaLnBrk="1" hangingPunct="1">
              <a:spcBef>
                <a:spcPct val="20000"/>
              </a:spcBef>
            </a:pPr>
            <a:r>
              <a:rPr lang="ru-RU" sz="1600" b="1" dirty="0">
                <a:latin typeface="Times New Roman" pitchFamily="18" charset="0"/>
              </a:rPr>
              <a:t>- «Отчет о взаимной торговле</a:t>
            </a:r>
          </a:p>
          <a:p>
            <a:pPr marL="342900" indent="-342900" algn="ctr" eaLnBrk="1" hangingPunct="1">
              <a:spcBef>
                <a:spcPct val="20000"/>
              </a:spcBef>
            </a:pPr>
            <a:r>
              <a:rPr lang="ru-RU" sz="1600" b="1" dirty="0">
                <a:latin typeface="Times New Roman" pitchFamily="18" charset="0"/>
              </a:rPr>
              <a:t> с государствам-членами ЕАЭС»</a:t>
            </a:r>
            <a:endParaRPr lang="ru-RU" sz="1600" b="1" dirty="0"/>
          </a:p>
        </p:txBody>
      </p:sp>
      <p:sp>
        <p:nvSpPr>
          <p:cNvPr id="19" name="Rectangle 46"/>
          <p:cNvSpPr>
            <a:spLocks noChangeArrowheads="1"/>
          </p:cNvSpPr>
          <p:nvPr/>
        </p:nvSpPr>
        <p:spPr bwMode="auto">
          <a:xfrm>
            <a:off x="563946" y="5330210"/>
            <a:ext cx="4022899" cy="979668"/>
          </a:xfrm>
          <a:prstGeom prst="rect">
            <a:avLst/>
          </a:prstGeom>
          <a:ln>
            <a:headEnd/>
            <a:tailEnd/>
          </a:ln>
          <a:ex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>
              <a:spcBef>
                <a:spcPct val="20000"/>
              </a:spcBef>
            </a:pPr>
            <a:r>
              <a:rPr lang="ru-RU" sz="1400" b="1" dirty="0">
                <a:latin typeface="Times New Roman" pitchFamily="18" charset="0"/>
              </a:rPr>
              <a:t> Ф. № 10-скот - Бланк обследования по </a:t>
            </a:r>
          </a:p>
          <a:p>
            <a:pPr marL="342900" indent="-342900">
              <a:spcBef>
                <a:spcPct val="20000"/>
              </a:spcBef>
            </a:pPr>
            <a:r>
              <a:rPr lang="ru-RU" sz="1400" b="1" dirty="0">
                <a:latin typeface="Times New Roman" pitchFamily="18" charset="0"/>
              </a:rPr>
              <a:t>экспорту живых животных и продуктов </a:t>
            </a:r>
          </a:p>
          <a:p>
            <a:pPr marL="342900" indent="-342900">
              <a:spcBef>
                <a:spcPct val="20000"/>
              </a:spcBef>
            </a:pPr>
            <a:r>
              <a:rPr lang="ru-RU" sz="1400" b="1" dirty="0">
                <a:latin typeface="Times New Roman" pitchFamily="18" charset="0"/>
              </a:rPr>
              <a:t>забоя скота</a:t>
            </a:r>
          </a:p>
        </p:txBody>
      </p:sp>
      <p:sp>
        <p:nvSpPr>
          <p:cNvPr id="20" name="Rectangle 28"/>
          <p:cNvSpPr>
            <a:spLocks noChangeArrowheads="1"/>
          </p:cNvSpPr>
          <p:nvPr/>
        </p:nvSpPr>
        <p:spPr bwMode="auto">
          <a:xfrm>
            <a:off x="563948" y="2023487"/>
            <a:ext cx="4022898" cy="541584"/>
          </a:xfrm>
          <a:prstGeom prst="rect">
            <a:avLst/>
          </a:prstGeom>
          <a:ln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  <a:ex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marL="342900" indent="-342900" algn="ctr">
              <a:spcBef>
                <a:spcPct val="20000"/>
              </a:spcBef>
            </a:pPr>
            <a:endParaRPr lang="ru-RU" sz="2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itchFamily="18" charset="0"/>
            </a:endParaRPr>
          </a:p>
          <a:p>
            <a:pPr marL="342900" indent="-342900" algn="ctr">
              <a:spcBef>
                <a:spcPct val="20000"/>
              </a:spcBef>
            </a:pPr>
            <a:r>
              <a:rPr lang="ru-RU" sz="2200" b="1" dirty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Times New Roman" pitchFamily="18" charset="0"/>
              </a:rPr>
              <a:t>Таможенная статистика</a:t>
            </a:r>
          </a:p>
          <a:p>
            <a:pPr marL="342900" indent="-342900" algn="ctr">
              <a:spcBef>
                <a:spcPct val="20000"/>
              </a:spcBef>
            </a:pPr>
            <a:endParaRPr lang="ru-RU" sz="2000" b="1" dirty="0">
              <a:latin typeface="Times New Roman" pitchFamily="18" charset="0"/>
            </a:endParaRPr>
          </a:p>
        </p:txBody>
      </p:sp>
      <p:sp>
        <p:nvSpPr>
          <p:cNvPr id="21" name="Rectangle 31"/>
          <p:cNvSpPr>
            <a:spLocks noChangeArrowheads="1"/>
          </p:cNvSpPr>
          <p:nvPr/>
        </p:nvSpPr>
        <p:spPr bwMode="auto">
          <a:xfrm>
            <a:off x="6557439" y="3730172"/>
            <a:ext cx="4263642" cy="827562"/>
          </a:xfrm>
          <a:prstGeom prst="rect">
            <a:avLst/>
          </a:prstGeom>
          <a:ln>
            <a:headEnd/>
            <a:tailEnd/>
          </a:ln>
          <a:ex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 marL="342900" indent="-342900" algn="ctr" eaLnBrk="1" hangingPunct="1">
              <a:spcBef>
                <a:spcPct val="20000"/>
              </a:spcBef>
            </a:pPr>
            <a:r>
              <a:rPr lang="ru-RU" sz="1600" b="1" dirty="0">
                <a:latin typeface="Times New Roman" pitchFamily="18" charset="0"/>
              </a:rPr>
              <a:t>Ф № 1-В (мес.) -</a:t>
            </a:r>
          </a:p>
          <a:p>
            <a:pPr marL="342900" indent="-342900" algn="ctr" eaLnBrk="1" hangingPunct="1">
              <a:spcBef>
                <a:spcPct val="20000"/>
              </a:spcBef>
            </a:pPr>
            <a:r>
              <a:rPr lang="ru-RU" sz="1600" b="1" dirty="0">
                <a:latin typeface="Times New Roman" pitchFamily="18" charset="0"/>
              </a:rPr>
              <a:t>«Отчет о ввозе и вывозе продукции»</a:t>
            </a:r>
            <a:endParaRPr lang="ru-RU" sz="1600" b="1" dirty="0"/>
          </a:p>
        </p:txBody>
      </p:sp>
      <p:sp>
        <p:nvSpPr>
          <p:cNvPr id="22" name="Rectangle 33"/>
          <p:cNvSpPr>
            <a:spLocks noChangeArrowheads="1"/>
          </p:cNvSpPr>
          <p:nvPr/>
        </p:nvSpPr>
        <p:spPr bwMode="auto">
          <a:xfrm>
            <a:off x="6557434" y="4720510"/>
            <a:ext cx="4263643" cy="878774"/>
          </a:xfrm>
          <a:prstGeom prst="rect">
            <a:avLst/>
          </a:prstGeom>
          <a:ln>
            <a:headEnd/>
            <a:tailEnd/>
          </a:ln>
          <a:ex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 marL="342900" indent="-342900" eaLnBrk="1" hangingPunct="1">
              <a:spcBef>
                <a:spcPct val="20000"/>
              </a:spcBef>
            </a:pPr>
            <a:r>
              <a:rPr lang="ru-RU" sz="2000" b="1" dirty="0">
                <a:latin typeface="Times New Roman" pitchFamily="18" charset="0"/>
              </a:rPr>
              <a:t>ф. </a:t>
            </a:r>
            <a:r>
              <a:rPr lang="ru-RU" sz="1600" b="1" dirty="0">
                <a:latin typeface="Times New Roman" pitchFamily="18" charset="0"/>
              </a:rPr>
              <a:t>№ 10-скот - Бланк обследования по </a:t>
            </a:r>
          </a:p>
          <a:p>
            <a:pPr marL="342900" indent="-342900" eaLnBrk="1" hangingPunct="1">
              <a:spcBef>
                <a:spcPct val="20000"/>
              </a:spcBef>
            </a:pPr>
            <a:r>
              <a:rPr lang="ru-RU" sz="1600" b="1" dirty="0">
                <a:latin typeface="Times New Roman" pitchFamily="18" charset="0"/>
              </a:rPr>
              <a:t>экспорту живых животных и продуктов </a:t>
            </a:r>
          </a:p>
          <a:p>
            <a:pPr marL="342900" indent="-342900" eaLnBrk="1" hangingPunct="1">
              <a:spcBef>
                <a:spcPct val="20000"/>
              </a:spcBef>
            </a:pPr>
            <a:r>
              <a:rPr lang="ru-RU" sz="1600" b="1" dirty="0">
                <a:latin typeface="Times New Roman" pitchFamily="18" charset="0"/>
              </a:rPr>
              <a:t>забоя скота</a:t>
            </a:r>
          </a:p>
        </p:txBody>
      </p:sp>
      <p:sp>
        <p:nvSpPr>
          <p:cNvPr id="23" name="Rectangle 33"/>
          <p:cNvSpPr>
            <a:spLocks noChangeArrowheads="1"/>
          </p:cNvSpPr>
          <p:nvPr/>
        </p:nvSpPr>
        <p:spPr bwMode="auto">
          <a:xfrm>
            <a:off x="6557438" y="5663856"/>
            <a:ext cx="4263643" cy="878774"/>
          </a:xfrm>
          <a:prstGeom prst="rect">
            <a:avLst/>
          </a:prstGeom>
          <a:ln>
            <a:headEnd/>
            <a:tailEnd/>
          </a:ln>
          <a:ex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 marL="342900" indent="-342900" algn="ctr" eaLnBrk="1" hangingPunct="1">
              <a:spcBef>
                <a:spcPct val="20000"/>
              </a:spcBef>
            </a:pPr>
            <a:r>
              <a:rPr lang="ru-RU" sz="1400" b="1" dirty="0">
                <a:latin typeface="Times New Roman" pitchFamily="18" charset="0"/>
              </a:rPr>
              <a:t>Выборочное обследование физических лиц,</a:t>
            </a:r>
          </a:p>
          <a:p>
            <a:pPr marL="342900" indent="-342900" algn="ctr" eaLnBrk="1" hangingPunct="1">
              <a:spcBef>
                <a:spcPct val="20000"/>
              </a:spcBef>
            </a:pPr>
            <a:r>
              <a:rPr lang="ru-RU" sz="1400" b="1" dirty="0">
                <a:latin typeface="Times New Roman" pitchFamily="18" charset="0"/>
              </a:rPr>
              <a:t> перемещающих товары через границу </a:t>
            </a:r>
          </a:p>
          <a:p>
            <a:pPr marL="342900" indent="-342900" algn="ctr" eaLnBrk="1" hangingPunct="1">
              <a:spcBef>
                <a:spcPct val="20000"/>
              </a:spcBef>
            </a:pPr>
            <a:r>
              <a:rPr lang="ru-RU" sz="1400" b="1" dirty="0">
                <a:latin typeface="Times New Roman" pitchFamily="18" charset="0"/>
              </a:rPr>
              <a:t>Кыргызской Республики с Республикой Казахстан</a:t>
            </a:r>
          </a:p>
        </p:txBody>
      </p:sp>
      <p:pic>
        <p:nvPicPr>
          <p:cNvPr id="14" name="Picture 2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051" y="448130"/>
            <a:ext cx="1178014" cy="1005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269265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050" y="448130"/>
            <a:ext cx="965743" cy="890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4124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Внешняя торговля Кыргызской Республики </a:t>
            </a:r>
            <a:b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  2011-2015 гг.</a:t>
            </a:r>
            <a:b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</a:t>
            </a:r>
            <a:b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</a:t>
            </a:r>
            <a:r>
              <a:rPr lang="ru-RU" sz="1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(млн. долларов США) </a:t>
            </a: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0" indent="0" algn="r">
              <a:buNone/>
            </a:pPr>
            <a:endParaRPr lang="ru-RU" sz="2000" dirty="0"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0" indent="0" algn="r">
              <a:buNone/>
            </a:pPr>
            <a:endParaRPr lang="ru-RU" sz="2000" dirty="0"/>
          </a:p>
        </p:txBody>
      </p:sp>
      <p:graphicFrame>
        <p:nvGraphicFramePr>
          <p:cNvPr id="7" name="Group 12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08154771"/>
              </p:ext>
            </p:extLst>
          </p:nvPr>
        </p:nvGraphicFramePr>
        <p:xfrm>
          <a:off x="323850" y="1922803"/>
          <a:ext cx="11278341" cy="4953639"/>
        </p:xfrm>
        <a:graphic>
          <a:graphicData uri="http://schemas.openxmlformats.org/drawingml/2006/table">
            <a:tbl>
              <a:tblPr/>
              <a:tblGrid>
                <a:gridCol w="38887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599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577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577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5637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5775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98168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2011         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2012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2013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2014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2015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419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Внешнеторговый оборот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в процентах к  предыдущему году</a:t>
                      </a:r>
                    </a:p>
                  </a:txBody>
                  <a:tcPr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6503,4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130,6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7503,9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115,4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7993,8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106,5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7618,4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95,3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5745,9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75,4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5370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 Экспорт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в процентах к  предыдущему году</a:t>
                      </a:r>
                      <a:endParaRPr kumimoji="0" lang="ru-RU" sz="2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2242,2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127,7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1927,6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86,0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2006,8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104,1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1883,7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93,9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1676,4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89,0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415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 Импорт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в процентах к  предыдущему году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4261,2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132,2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5576,3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130,9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5987,0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107,4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5734,7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95,8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4069,5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71,0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40068">
                <a:tc gridSpan="6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Динамика 5 лет показывает, что в 2014-2015гг. наблюдалось уменьшение объемов всех показателей внешней торговли, особенно в 2015г., где темпы снижения составили во внешнеторговом обороте составили 24,6%, в экспорте 11%, импорте 29%.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Графическое изображение приведено в следующем слайде, наглядно показывающее рост и снижение показателей в течение последних 5 лет.</a:t>
                      </a:r>
                    </a:p>
                  </a:txBody>
                  <a:tcPr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2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2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2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2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2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43668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40970" y="365126"/>
            <a:ext cx="10112829" cy="103913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600" b="1" dirty="0">
                <a:latin typeface="Times New Roman" pitchFamily="18" charset="0"/>
                <a:cs typeface="Times New Roman" pitchFamily="18" charset="0"/>
              </a:rPr>
              <a:t>Внешняя </a:t>
            </a:r>
            <a:r>
              <a:rPr lang="ru-RU" sz="2600" b="1" dirty="0">
                <a:latin typeface="Kyrghyz Times" pitchFamily="2" charset="0"/>
                <a:cs typeface="Times New Roman" pitchFamily="18" charset="0"/>
              </a:rPr>
              <a:t>торговля</a:t>
            </a:r>
            <a:r>
              <a:rPr lang="ru-RU" sz="2600" b="1" dirty="0">
                <a:latin typeface="Times New Roman" pitchFamily="18" charset="0"/>
                <a:cs typeface="Times New Roman" pitchFamily="18" charset="0"/>
              </a:rPr>
              <a:t> Кыргызской Республики в 2011-2</a:t>
            </a:r>
            <a:br>
              <a:rPr lang="ru-RU" sz="2600" b="1" dirty="0">
                <a:latin typeface="Times New Roman" pitchFamily="18" charset="0"/>
                <a:cs typeface="Times New Roman" pitchFamily="18" charset="0"/>
              </a:rPr>
            </a:br>
            <a:br>
              <a:rPr lang="ru-RU" sz="26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1800" i="1" dirty="0">
                <a:latin typeface="Kyrghyz Times" pitchFamily="2" charset="0"/>
                <a:cs typeface="Times New Roman" pitchFamily="18" charset="0"/>
              </a:rPr>
              <a:t>(млн. долларов США)</a:t>
            </a:r>
          </a:p>
        </p:txBody>
      </p:sp>
      <p:pic>
        <p:nvPicPr>
          <p:cNvPr id="4" name="Picture 2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464" y="220436"/>
            <a:ext cx="1004207" cy="8245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14443379"/>
              </p:ext>
            </p:extLst>
          </p:nvPr>
        </p:nvGraphicFramePr>
        <p:xfrm>
          <a:off x="1008404" y="1447348"/>
          <a:ext cx="10019112" cy="4882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82066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b="1" dirty="0">
                <a:latin typeface="Kyrghyz Times" pitchFamily="2" charset="0"/>
              </a:rPr>
              <a:t>Экспорт отдельных видов товаров в </a:t>
            </a:r>
            <a:r>
              <a:rPr lang="ru-RU" b="1" dirty="0">
                <a:latin typeface="Kyrghyz Times" pitchFamily="2" charset="0"/>
              </a:rPr>
              <a:t>2015</a:t>
            </a:r>
            <a:r>
              <a:rPr lang="ru-RU" sz="2800" b="1" dirty="0">
                <a:latin typeface="Kyrghyz Times" pitchFamily="2" charset="0"/>
              </a:rPr>
              <a:t>г.</a:t>
            </a:r>
            <a:br>
              <a:rPr lang="ru-RU" sz="2800" dirty="0"/>
            </a:br>
            <a:endParaRPr lang="ru-RU" sz="28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38254602"/>
              </p:ext>
            </p:extLst>
          </p:nvPr>
        </p:nvGraphicFramePr>
        <p:xfrm>
          <a:off x="598205" y="1623700"/>
          <a:ext cx="10849599" cy="4854737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43669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869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3224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518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1159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19941">
                <a:tc rowSpan="2">
                  <a:txBody>
                    <a:bodyPr/>
                    <a:lstStyle/>
                    <a:p>
                      <a:pPr marL="71755" indent="-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Kyrghyz Times" pitchFamily="2" charset="0"/>
                        </a:rPr>
                        <a:t> </a:t>
                      </a:r>
                      <a:r>
                        <a:rPr lang="ru-RU" sz="18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Kyrghyz Times" pitchFamily="2" charset="0"/>
                        </a:rPr>
                        <a:t>Наименование товаров</a:t>
                      </a:r>
                      <a:endParaRPr lang="ru-RU" sz="18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Kyrghyz Times" pitchFamily="2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Kyrghyz Times" pitchFamily="2" charset="0"/>
                        </a:rPr>
                        <a:t>Поставлено - всего</a:t>
                      </a:r>
                      <a:endParaRPr lang="ru-RU" sz="16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Kyrghyz Times" pitchFamily="2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Kyrghyz Times" pitchFamily="2" charset="0"/>
                        </a:rPr>
                        <a:t>В процентах</a:t>
                      </a:r>
                      <a:br>
                        <a:rPr lang="ru-RU" sz="16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Kyrghyz Times" pitchFamily="2" charset="0"/>
                        </a:rPr>
                      </a:br>
                      <a:r>
                        <a:rPr lang="ru-RU" sz="16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Kyrghyz Times" pitchFamily="2" charset="0"/>
                        </a:rPr>
                        <a:t>к 2014</a:t>
                      </a:r>
                      <a:endParaRPr lang="ru-RU" sz="16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Kyrghyz Times" pitchFamily="2" charset="0"/>
                        <a:ea typeface="Arial Unicode MS"/>
                        <a:cs typeface="Times New Roman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593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Kyrghyz Times" pitchFamily="2" charset="0"/>
                        </a:rPr>
                        <a:t>тыс.</a:t>
                      </a:r>
                      <a:br>
                        <a:rPr lang="ru-RU" sz="1400" b="1" dirty="0">
                          <a:effectLst/>
                          <a:latin typeface="Kyrghyz Times" pitchFamily="2" charset="0"/>
                        </a:rPr>
                      </a:br>
                      <a:r>
                        <a:rPr lang="ru-RU" sz="1400" b="1" dirty="0">
                          <a:effectLst/>
                          <a:latin typeface="Kyrghyz Times" pitchFamily="2" charset="0"/>
                        </a:rPr>
                        <a:t>тонн</a:t>
                      </a:r>
                      <a:endParaRPr lang="ru-RU" sz="1400" b="1" dirty="0">
                        <a:effectLst/>
                        <a:latin typeface="Kyrghyz Times" pitchFamily="2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Kyrghyz Times" pitchFamily="2" charset="0"/>
                        </a:rPr>
                        <a:t>тыс.</a:t>
                      </a:r>
                      <a:br>
                        <a:rPr lang="ru-RU" sz="1400" b="1" dirty="0">
                          <a:effectLst/>
                          <a:latin typeface="Kyrghyz Times" pitchFamily="2" charset="0"/>
                        </a:rPr>
                      </a:br>
                      <a:r>
                        <a:rPr lang="ru-RU" sz="1400" b="1" dirty="0">
                          <a:effectLst/>
                          <a:latin typeface="Kyrghyz Times" pitchFamily="2" charset="0"/>
                        </a:rPr>
                        <a:t>долларов</a:t>
                      </a:r>
                      <a:endParaRPr lang="ru-RU" sz="1400" b="1" dirty="0">
                        <a:effectLst/>
                        <a:latin typeface="Kyrghyz Times" pitchFamily="2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Kyrghyz Times" pitchFamily="2" charset="0"/>
                        </a:rPr>
                        <a:t>в натуральном</a:t>
                      </a:r>
                      <a:br>
                        <a:rPr lang="ru-RU" sz="1400" b="1" dirty="0">
                          <a:effectLst/>
                          <a:latin typeface="Kyrghyz Times" pitchFamily="2" charset="0"/>
                        </a:rPr>
                      </a:br>
                      <a:r>
                        <a:rPr lang="ru-RU" sz="1400" b="1" dirty="0">
                          <a:effectLst/>
                          <a:latin typeface="Kyrghyz Times" pitchFamily="2" charset="0"/>
                        </a:rPr>
                        <a:t>выражении</a:t>
                      </a:r>
                      <a:endParaRPr lang="ru-RU" sz="1400" b="1" dirty="0">
                        <a:effectLst/>
                        <a:latin typeface="Kyrghyz Times" pitchFamily="2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Kyrghyz Times" pitchFamily="2" charset="0"/>
                        </a:rPr>
                        <a:t>в стоимостном выражении</a:t>
                      </a:r>
                      <a:endParaRPr lang="ru-RU" sz="1400" b="1" dirty="0">
                        <a:effectLst/>
                        <a:latin typeface="Kyrghyz Times" pitchFamily="2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6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ru-RU" sz="14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Kyrghyz Times" pitchFamily="2" charset="0"/>
                        </a:rPr>
                        <a:t>Молоко и молочные продукты</a:t>
                      </a:r>
                      <a:endParaRPr lang="ru-RU" sz="14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Kyrghyz Times" pitchFamily="2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25,7</a:t>
                      </a:r>
                      <a:endParaRPr lang="ru-RU" sz="1400" dirty="0">
                        <a:effectLst/>
                        <a:latin typeface="Kyrghyz Times" pitchFamily="2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19707,7</a:t>
                      </a:r>
                      <a:endParaRPr lang="ru-RU" sz="1400" dirty="0">
                        <a:effectLst/>
                        <a:latin typeface="Kyrghyz Times" pitchFamily="2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ru-RU" sz="1400">
                          <a:effectLst/>
                          <a:latin typeface="Kyrghyz Times" pitchFamily="2" charset="0"/>
                        </a:rPr>
                        <a:t>24,0</a:t>
                      </a:r>
                      <a:endParaRPr lang="ru-RU" sz="1400">
                        <a:effectLst/>
                        <a:latin typeface="Kyrghyz Times" pitchFamily="2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ru-RU" sz="1400" b="1" dirty="0">
                          <a:effectLst/>
                          <a:latin typeface="Kyrghyz Times" pitchFamily="2" charset="0"/>
                        </a:rPr>
                        <a:t>38,6</a:t>
                      </a:r>
                      <a:endParaRPr lang="ru-RU" sz="1400" b="1" dirty="0">
                        <a:effectLst/>
                        <a:latin typeface="Kyrghyz Times" pitchFamily="2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6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ru-RU" sz="14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Kyrghyz Times" pitchFamily="2" charset="0"/>
                        </a:rPr>
                        <a:t>Овощи свежие</a:t>
                      </a:r>
                      <a:endParaRPr lang="ru-RU" sz="14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Kyrghyz Times" pitchFamily="2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186,9</a:t>
                      </a:r>
                      <a:endParaRPr lang="ru-RU" sz="1400" dirty="0">
                        <a:effectLst/>
                        <a:latin typeface="Kyrghyz Times" pitchFamily="2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53680,3</a:t>
                      </a:r>
                      <a:endParaRPr lang="ru-RU" sz="1400" dirty="0">
                        <a:effectLst/>
                        <a:latin typeface="Kyrghyz Times" pitchFamily="2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39,2</a:t>
                      </a:r>
                      <a:endParaRPr lang="ru-RU" sz="1400" dirty="0">
                        <a:effectLst/>
                        <a:latin typeface="Kyrghyz Times" pitchFamily="2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ru-RU" sz="1400" b="1" dirty="0">
                          <a:effectLst/>
                          <a:latin typeface="Kyrghyz Times" pitchFamily="2" charset="0"/>
                        </a:rPr>
                        <a:t>42,6</a:t>
                      </a:r>
                      <a:endParaRPr lang="ru-RU" sz="1400" b="1" dirty="0">
                        <a:effectLst/>
                        <a:latin typeface="Kyrghyz Times" pitchFamily="2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6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ru-RU" sz="14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Kyrghyz Times" pitchFamily="2" charset="0"/>
                        </a:rPr>
                        <a:t>Съедобные орехи свежие или сушеные</a:t>
                      </a:r>
                      <a:endParaRPr lang="ru-RU" sz="14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Kyrghyz Times" pitchFamily="2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4,2</a:t>
                      </a:r>
                      <a:endParaRPr lang="ru-RU" sz="1400" dirty="0">
                        <a:effectLst/>
                        <a:latin typeface="Kyrghyz Times" pitchFamily="2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8663,8</a:t>
                      </a:r>
                      <a:endParaRPr lang="ru-RU" sz="1400" dirty="0">
                        <a:effectLst/>
                        <a:latin typeface="Kyrghyz Times" pitchFamily="2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49,7</a:t>
                      </a:r>
                      <a:endParaRPr lang="ru-RU" sz="1400" dirty="0">
                        <a:effectLst/>
                        <a:latin typeface="Kyrghyz Times" pitchFamily="2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ru-RU" sz="1400" b="1" dirty="0">
                          <a:effectLst/>
                          <a:latin typeface="Kyrghyz Times" pitchFamily="2" charset="0"/>
                        </a:rPr>
                        <a:t>58,3</a:t>
                      </a:r>
                      <a:endParaRPr lang="ru-RU" sz="1400" b="1" dirty="0">
                        <a:effectLst/>
                        <a:latin typeface="Kyrghyz Times" pitchFamily="2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609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ru-RU" sz="14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Kyrghyz Times" pitchFamily="2" charset="0"/>
                        </a:rPr>
                        <a:t>Безалкогольные напитки, подслащенные, тыс. л</a:t>
                      </a:r>
                      <a:endParaRPr lang="ru-RU" sz="14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Kyrghyz Times" pitchFamily="2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2017,7</a:t>
                      </a:r>
                      <a:endParaRPr lang="ru-RU" sz="1400" dirty="0">
                        <a:effectLst/>
                        <a:latin typeface="Kyrghyz Times" pitchFamily="2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1144,8</a:t>
                      </a:r>
                      <a:endParaRPr lang="ru-RU" sz="1400" dirty="0">
                        <a:effectLst/>
                        <a:latin typeface="Kyrghyz Times" pitchFamily="2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54,4</a:t>
                      </a:r>
                      <a:endParaRPr lang="ru-RU" sz="1400" dirty="0">
                        <a:effectLst/>
                        <a:latin typeface="Kyrghyz Times" pitchFamily="2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ru-RU" sz="1400" b="1" dirty="0">
                          <a:effectLst/>
                          <a:latin typeface="Kyrghyz Times" pitchFamily="2" charset="0"/>
                        </a:rPr>
                        <a:t>56,6</a:t>
                      </a:r>
                      <a:endParaRPr lang="ru-RU" sz="1400" b="1" dirty="0">
                        <a:effectLst/>
                        <a:latin typeface="Kyrghyz Times" pitchFamily="2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6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ru-RU" sz="14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Kyrghyz Times" pitchFamily="2" charset="0"/>
                        </a:rPr>
                        <a:t>Шкуры крупного рогатого скота, тыс. шт.</a:t>
                      </a:r>
                      <a:endParaRPr lang="ru-RU" sz="14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Kyrghyz Times" pitchFamily="2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978,7</a:t>
                      </a:r>
                      <a:endParaRPr lang="ru-RU" sz="1400" dirty="0">
                        <a:effectLst/>
                        <a:latin typeface="Kyrghyz Times" pitchFamily="2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2954,7</a:t>
                      </a:r>
                      <a:endParaRPr lang="ru-RU" sz="1400" dirty="0">
                        <a:effectLst/>
                        <a:latin typeface="Kyrghyz Times" pitchFamily="2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99,9</a:t>
                      </a:r>
                      <a:endParaRPr lang="ru-RU" sz="1400" dirty="0">
                        <a:effectLst/>
                        <a:latin typeface="Kyrghyz Times" pitchFamily="2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95,9</a:t>
                      </a:r>
                      <a:endParaRPr lang="ru-RU" sz="1400" dirty="0">
                        <a:effectLst/>
                        <a:latin typeface="Kyrghyz Times" pitchFamily="2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270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ru-RU" sz="14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Kyrghyz Times" pitchFamily="2" charset="0"/>
                        </a:rPr>
                        <a:t>Волокно хлопковое</a:t>
                      </a:r>
                      <a:endParaRPr lang="ru-RU" sz="14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Kyrghyz Times" pitchFamily="2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12,8</a:t>
                      </a:r>
                      <a:endParaRPr lang="ru-RU" sz="1400" dirty="0">
                        <a:effectLst/>
                        <a:latin typeface="Kyrghyz Times" pitchFamily="2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15881,9</a:t>
                      </a:r>
                      <a:endParaRPr lang="ru-RU" sz="1400" dirty="0">
                        <a:effectLst/>
                        <a:latin typeface="Kyrghyz Times" pitchFamily="2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68,8</a:t>
                      </a:r>
                      <a:endParaRPr lang="ru-RU" sz="1400" dirty="0">
                        <a:effectLst/>
                        <a:latin typeface="Kyrghyz Times" pitchFamily="2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66,0</a:t>
                      </a:r>
                      <a:endParaRPr lang="ru-RU" sz="1400" dirty="0">
                        <a:effectLst/>
                        <a:latin typeface="Kyrghyz Times" pitchFamily="2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46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ru-RU" sz="14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Kyrghyz Times" pitchFamily="2" charset="0"/>
                        </a:rPr>
                        <a:t>Уголь каменный</a:t>
                      </a:r>
                      <a:endParaRPr lang="ru-RU" sz="14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Kyrghyz Times" pitchFamily="2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227,0</a:t>
                      </a:r>
                      <a:endParaRPr lang="ru-RU" sz="1400" dirty="0">
                        <a:effectLst/>
                        <a:latin typeface="Kyrghyz Times" pitchFamily="2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5711,1</a:t>
                      </a:r>
                      <a:endParaRPr lang="ru-RU" sz="1400" dirty="0">
                        <a:effectLst/>
                        <a:latin typeface="Kyrghyz Times" pitchFamily="2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96,2</a:t>
                      </a:r>
                      <a:endParaRPr lang="ru-RU" sz="1400" dirty="0">
                        <a:effectLst/>
                        <a:latin typeface="Kyrghyz Times" pitchFamily="2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80,6</a:t>
                      </a:r>
                      <a:endParaRPr lang="ru-RU" sz="1400" dirty="0">
                        <a:effectLst/>
                        <a:latin typeface="Kyrghyz Times" pitchFamily="2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46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ru-RU" sz="14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Kyrghyz Times" pitchFamily="2" charset="0"/>
                        </a:rPr>
                        <a:t>Кожа</a:t>
                      </a:r>
                      <a:endParaRPr lang="ru-RU" sz="14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Kyrghyz Times" pitchFamily="2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5,8</a:t>
                      </a:r>
                      <a:endParaRPr lang="ru-RU" sz="1400" dirty="0">
                        <a:effectLst/>
                        <a:latin typeface="Kyrghyz Times" pitchFamily="2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6228,9</a:t>
                      </a:r>
                      <a:endParaRPr lang="ru-RU" sz="1400" dirty="0">
                        <a:effectLst/>
                        <a:latin typeface="Kyrghyz Times" pitchFamily="2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123,0</a:t>
                      </a:r>
                      <a:endParaRPr lang="ru-RU" sz="1400" dirty="0">
                        <a:effectLst/>
                        <a:latin typeface="Kyrghyz Times" pitchFamily="2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в 2,4 р.</a:t>
                      </a:r>
                      <a:endParaRPr lang="ru-RU" sz="1400" dirty="0">
                        <a:effectLst/>
                        <a:latin typeface="Kyrghyz Times" pitchFamily="2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46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ru-RU" sz="14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Kyrghyz Times" pitchFamily="2" charset="0"/>
                        </a:rPr>
                        <a:t>Стекло, млн. кв. м</a:t>
                      </a:r>
                      <a:endParaRPr lang="ru-RU" sz="14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Kyrghyz Times" pitchFamily="2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3,8</a:t>
                      </a:r>
                      <a:endParaRPr lang="ru-RU" sz="1400" dirty="0">
                        <a:effectLst/>
                        <a:latin typeface="Kyrghyz Times" pitchFamily="2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10750,3</a:t>
                      </a:r>
                      <a:endParaRPr lang="ru-RU" sz="1400" dirty="0">
                        <a:effectLst/>
                        <a:latin typeface="Kyrghyz Times" pitchFamily="2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39,9</a:t>
                      </a:r>
                      <a:endParaRPr lang="ru-RU" sz="1400" dirty="0">
                        <a:effectLst/>
                        <a:latin typeface="Kyrghyz Times" pitchFamily="2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ru-RU" sz="1400" b="1" dirty="0">
                          <a:effectLst/>
                          <a:latin typeface="Kyrghyz Times" pitchFamily="2" charset="0"/>
                        </a:rPr>
                        <a:t>42,6</a:t>
                      </a:r>
                      <a:endParaRPr lang="ru-RU" sz="1400" b="1" dirty="0">
                        <a:effectLst/>
                        <a:latin typeface="Kyrghyz Times" pitchFamily="2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346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ru-RU" sz="14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Kyrghyz Times" pitchFamily="2" charset="0"/>
                        </a:rPr>
                        <a:t>Лампы накаливания электрические, млн. шт.</a:t>
                      </a:r>
                      <a:endParaRPr lang="ru-RU" sz="14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Kyrghyz Times" pitchFamily="2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132,2</a:t>
                      </a:r>
                      <a:endParaRPr lang="ru-RU" sz="1400" dirty="0">
                        <a:effectLst/>
                        <a:latin typeface="Kyrghyz Times" pitchFamily="2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15484,7</a:t>
                      </a:r>
                      <a:endParaRPr lang="ru-RU" sz="1400" dirty="0">
                        <a:effectLst/>
                        <a:latin typeface="Kyrghyz Times" pitchFamily="2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103,1</a:t>
                      </a:r>
                      <a:endParaRPr lang="ru-RU" sz="1400" dirty="0">
                        <a:effectLst/>
                        <a:latin typeface="Kyrghyz Times" pitchFamily="2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80,2</a:t>
                      </a:r>
                      <a:endParaRPr lang="ru-RU" sz="1400" dirty="0">
                        <a:effectLst/>
                        <a:latin typeface="Kyrghyz Times" pitchFamily="2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017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ru-RU" sz="16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Kyrghyz Times" pitchFamily="2" charset="0"/>
                        </a:rPr>
                        <a:t>Детали и принадлежности автомобилей</a:t>
                      </a:r>
                      <a:endParaRPr lang="ru-RU" sz="16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Kyrghyz Times" pitchFamily="2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-</a:t>
                      </a:r>
                      <a:endParaRPr lang="ru-RU" sz="1400" dirty="0">
                        <a:effectLst/>
                        <a:latin typeface="Kyrghyz Times" pitchFamily="2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31538,1</a:t>
                      </a:r>
                      <a:endParaRPr lang="ru-RU" sz="1400" dirty="0">
                        <a:effectLst/>
                        <a:latin typeface="Kyrghyz Times" pitchFamily="2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-</a:t>
                      </a:r>
                      <a:endParaRPr lang="ru-RU" sz="1400" dirty="0">
                        <a:effectLst/>
                        <a:latin typeface="Kyrghyz Times" pitchFamily="2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104,7</a:t>
                      </a:r>
                      <a:endParaRPr lang="ru-RU" sz="1400" dirty="0">
                        <a:effectLst/>
                        <a:latin typeface="Kyrghyz Times" pitchFamily="2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6034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ru-RU" sz="16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Kyrghyz Times" pitchFamily="2" charset="0"/>
                        </a:rPr>
                        <a:t>Предметы одежды и одежные принадлежности</a:t>
                      </a:r>
                      <a:endParaRPr lang="ru-RU" sz="16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Kyrghyz Times" pitchFamily="2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-</a:t>
                      </a:r>
                      <a:endParaRPr lang="ru-RU" sz="1400" dirty="0">
                        <a:effectLst/>
                        <a:latin typeface="Kyrghyz Times" pitchFamily="2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40617,0</a:t>
                      </a:r>
                      <a:endParaRPr lang="ru-RU" sz="1400" dirty="0">
                        <a:effectLst/>
                        <a:latin typeface="Kyrghyz Times" pitchFamily="2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-</a:t>
                      </a:r>
                      <a:endParaRPr lang="ru-RU" sz="1400" dirty="0">
                        <a:effectLst/>
                        <a:latin typeface="Kyrghyz Times" pitchFamily="2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41,0</a:t>
                      </a:r>
                      <a:endParaRPr lang="ru-RU" sz="1400" dirty="0">
                        <a:effectLst/>
                        <a:latin typeface="Kyrghyz Times" pitchFamily="2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017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ru-RU" sz="16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Kyrghyz Times" pitchFamily="2" charset="0"/>
                        </a:rPr>
                        <a:t>Золото немонетарное</a:t>
                      </a:r>
                      <a:endParaRPr lang="ru-RU" sz="16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Kyrghyz Times" pitchFamily="2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-</a:t>
                      </a:r>
                      <a:endParaRPr lang="ru-RU" sz="1400" dirty="0">
                        <a:effectLst/>
                        <a:latin typeface="Kyrghyz Times" pitchFamily="2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665361,0</a:t>
                      </a:r>
                      <a:endParaRPr lang="ru-RU" sz="1400" dirty="0">
                        <a:effectLst/>
                        <a:latin typeface="Kyrghyz Times" pitchFamily="2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-</a:t>
                      </a:r>
                      <a:endParaRPr lang="ru-RU" sz="1400" dirty="0">
                        <a:effectLst/>
                        <a:latin typeface="Kyrghyz Times" pitchFamily="2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92,8</a:t>
                      </a:r>
                      <a:endParaRPr lang="ru-RU" sz="1400" dirty="0">
                        <a:effectLst/>
                        <a:latin typeface="Kyrghyz Times" pitchFamily="2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82100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06286" y="365126"/>
            <a:ext cx="10047514" cy="916668"/>
          </a:xfrm>
        </p:spPr>
        <p:txBody>
          <a:bodyPr>
            <a:no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ru-RU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Товарная структура экспортных операций в 2015 году</a:t>
            </a:r>
            <a:br>
              <a:rPr lang="ru-RU" sz="24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</a:b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464" y="220436"/>
            <a:ext cx="1004207" cy="8245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99985665"/>
              </p:ext>
            </p:extLst>
          </p:nvPr>
        </p:nvGraphicFramePr>
        <p:xfrm>
          <a:off x="367516" y="1151906"/>
          <a:ext cx="10622376" cy="51063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9190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563" y="170917"/>
            <a:ext cx="10515600" cy="65802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000" b="1" dirty="0">
                <a:latin typeface="Kyrghyz Times" pitchFamily="2" charset="0"/>
              </a:rPr>
              <a:t>Импорт отдельных видов товаров в </a:t>
            </a:r>
            <a:r>
              <a:rPr lang="ru-RU" sz="4000" b="1" dirty="0">
                <a:latin typeface="Kyrghyz Times" pitchFamily="2" charset="0"/>
              </a:rPr>
              <a:t>2015</a:t>
            </a:r>
            <a:r>
              <a:rPr lang="ru-RU" sz="2000" b="1" dirty="0">
                <a:latin typeface="Kyrghyz Times" pitchFamily="2" charset="0"/>
              </a:rPr>
              <a:t>г.</a:t>
            </a:r>
            <a:br>
              <a:rPr lang="ru-RU" sz="2000" dirty="0"/>
            </a:br>
            <a:endParaRPr lang="ru-RU" sz="20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87889262"/>
              </p:ext>
            </p:extLst>
          </p:nvPr>
        </p:nvGraphicFramePr>
        <p:xfrm>
          <a:off x="795470" y="786211"/>
          <a:ext cx="10515601" cy="566284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7765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518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331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228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3123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10204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Kyrghyz Times" pitchFamily="2" charset="0"/>
                          <a:ea typeface="+mn-ea"/>
                          <a:cs typeface="+mn-cs"/>
                        </a:rPr>
                        <a:t>Наименование товара</a:t>
                      </a:r>
                      <a:r>
                        <a:rPr lang="ru-RU" sz="1600" dirty="0">
                          <a:effectLst/>
                        </a:rPr>
                        <a:t> 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861" marR="67861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Kyrghyz Times" pitchFamily="2" charset="0"/>
                        </a:rPr>
                        <a:t>Поступило - всего</a:t>
                      </a:r>
                      <a:endParaRPr lang="ru-RU" sz="14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Kyrghyz Times" pitchFamily="2" charset="0"/>
                        <a:ea typeface="Times New Roman"/>
                        <a:cs typeface="Times New Roman"/>
                      </a:endParaRPr>
                    </a:p>
                  </a:txBody>
                  <a:tcPr marL="67861" marR="67861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Kyrghyz Times" pitchFamily="2" charset="0"/>
                        </a:rPr>
                        <a:t>В процентах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Kyrghyz Times" pitchFamily="2" charset="0"/>
                        </a:rPr>
                        <a:t>к 2014</a:t>
                      </a:r>
                      <a:endParaRPr lang="ru-RU" sz="14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Kyrghyz Times" pitchFamily="2" charset="0"/>
                        <a:ea typeface="Times New Roman"/>
                        <a:cs typeface="Times New Roman"/>
                      </a:endParaRPr>
                    </a:p>
                  </a:txBody>
                  <a:tcPr marL="67861" marR="67861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Kyrghyz Times" pitchFamily="2" charset="0"/>
                        </a:rPr>
                        <a:t>тыс.</a:t>
                      </a:r>
                      <a:br>
                        <a:rPr lang="ru-RU" sz="1400" b="1" dirty="0">
                          <a:effectLst/>
                          <a:latin typeface="Kyrghyz Times" pitchFamily="2" charset="0"/>
                        </a:rPr>
                      </a:br>
                      <a:r>
                        <a:rPr lang="ru-RU" sz="1400" b="1" dirty="0">
                          <a:effectLst/>
                          <a:latin typeface="Kyrghyz Times" pitchFamily="2" charset="0"/>
                        </a:rPr>
                        <a:t>тонн</a:t>
                      </a:r>
                      <a:endParaRPr lang="ru-RU" sz="1400" b="1" dirty="0">
                        <a:effectLst/>
                        <a:latin typeface="Kyrghyz Times" pitchFamily="2" charset="0"/>
                        <a:ea typeface="Times New Roman"/>
                        <a:cs typeface="Times New Roman"/>
                      </a:endParaRPr>
                    </a:p>
                  </a:txBody>
                  <a:tcPr marL="67861" marR="67861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5969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Kyrghyz Times" pitchFamily="2" charset="0"/>
                        </a:rPr>
                        <a:t>тыс.</a:t>
                      </a:r>
                      <a:br>
                        <a:rPr lang="ru-RU" sz="1400" b="1" dirty="0">
                          <a:effectLst/>
                          <a:latin typeface="Kyrghyz Times" pitchFamily="2" charset="0"/>
                        </a:rPr>
                      </a:br>
                      <a:r>
                        <a:rPr lang="ru-RU" sz="1400" b="1" dirty="0">
                          <a:effectLst/>
                          <a:latin typeface="Kyrghyz Times" pitchFamily="2" charset="0"/>
                        </a:rPr>
                        <a:t> долларов</a:t>
                      </a:r>
                      <a:endParaRPr lang="ru-RU" sz="1400" b="1" dirty="0">
                        <a:effectLst/>
                        <a:latin typeface="Kyrghyz Times" pitchFamily="2" charset="0"/>
                        <a:ea typeface="Times New Roman"/>
                        <a:cs typeface="Times New Roman"/>
                      </a:endParaRPr>
                    </a:p>
                  </a:txBody>
                  <a:tcPr marL="67861" marR="67861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Kyrghyz Times" pitchFamily="2" charset="0"/>
                        </a:rPr>
                        <a:t>в натуральном выражении</a:t>
                      </a:r>
                      <a:endParaRPr lang="ru-RU" sz="1400" b="1" dirty="0">
                        <a:effectLst/>
                        <a:latin typeface="Kyrghyz Times" pitchFamily="2" charset="0"/>
                        <a:ea typeface="Times New Roman"/>
                        <a:cs typeface="Times New Roman"/>
                      </a:endParaRPr>
                    </a:p>
                  </a:txBody>
                  <a:tcPr marL="67861" marR="67861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Kyrghyz Times" pitchFamily="2" charset="0"/>
                        </a:rPr>
                        <a:t>в стоимостном выражении</a:t>
                      </a:r>
                      <a:endParaRPr lang="ru-RU" sz="1400" b="1" dirty="0">
                        <a:effectLst/>
                        <a:latin typeface="Kyrghyz Times" pitchFamily="2" charset="0"/>
                        <a:ea typeface="Times New Roman"/>
                        <a:cs typeface="Times New Roman"/>
                      </a:endParaRPr>
                    </a:p>
                  </a:txBody>
                  <a:tcPr marL="67861" marR="67861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427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4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Kyrghyz Times" pitchFamily="2" charset="0"/>
                        </a:rPr>
                        <a:t>Пшеница</a:t>
                      </a:r>
                      <a:endParaRPr lang="ru-RU" sz="14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Kyrghyz Times" pitchFamily="2" charset="0"/>
                        <a:ea typeface="Times New Roman"/>
                        <a:cs typeface="Times New Roman"/>
                      </a:endParaRPr>
                    </a:p>
                  </a:txBody>
                  <a:tcPr marL="67861" marR="67861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333,8</a:t>
                      </a:r>
                      <a:endParaRPr lang="ru-RU" sz="1400" dirty="0">
                        <a:effectLst/>
                        <a:latin typeface="Kyrghyz Times" pitchFamily="2" charset="0"/>
                        <a:ea typeface="Times New Roman"/>
                        <a:cs typeface="Times New Roman"/>
                      </a:endParaRPr>
                    </a:p>
                  </a:txBody>
                  <a:tcPr marL="53409" marR="53409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61537,7</a:t>
                      </a:r>
                      <a:endParaRPr lang="ru-RU" sz="1400" dirty="0">
                        <a:effectLst/>
                        <a:latin typeface="Kyrghyz Times" pitchFamily="2" charset="0"/>
                        <a:ea typeface="Times New Roman"/>
                        <a:cs typeface="Times New Roman"/>
                      </a:endParaRPr>
                    </a:p>
                  </a:txBody>
                  <a:tcPr marL="53409" marR="53409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74,2</a:t>
                      </a:r>
                      <a:endParaRPr lang="ru-RU" sz="1400" dirty="0">
                        <a:effectLst/>
                        <a:latin typeface="Kyrghyz Times" pitchFamily="2" charset="0"/>
                        <a:ea typeface="Times New Roman"/>
                        <a:cs typeface="Times New Roman"/>
                      </a:endParaRPr>
                    </a:p>
                  </a:txBody>
                  <a:tcPr marL="53409" marR="53409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Kyrghyz Times" pitchFamily="2" charset="0"/>
                        </a:rPr>
                        <a:t>61,3</a:t>
                      </a:r>
                      <a:endParaRPr lang="ru-RU" sz="1400">
                        <a:effectLst/>
                        <a:latin typeface="Kyrghyz Times" pitchFamily="2" charset="0"/>
                        <a:ea typeface="Times New Roman"/>
                        <a:cs typeface="Times New Roman"/>
                      </a:endParaRPr>
                    </a:p>
                  </a:txBody>
                  <a:tcPr marL="53409" marR="53409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427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4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Kyrghyz Times" pitchFamily="2" charset="0"/>
                        </a:rPr>
                        <a:t>Сахар </a:t>
                      </a:r>
                      <a:endParaRPr lang="ru-RU" sz="14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Kyrghyz Times" pitchFamily="2" charset="0"/>
                        <a:ea typeface="Times New Roman"/>
                        <a:cs typeface="Times New Roman"/>
                      </a:endParaRPr>
                    </a:p>
                  </a:txBody>
                  <a:tcPr marL="67861" marR="67861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69,9</a:t>
                      </a:r>
                      <a:endParaRPr lang="ru-RU" sz="1400" dirty="0">
                        <a:effectLst/>
                        <a:latin typeface="Kyrghyz Times" pitchFamily="2" charset="0"/>
                        <a:ea typeface="Times New Roman"/>
                        <a:cs typeface="Times New Roman"/>
                      </a:endParaRPr>
                    </a:p>
                  </a:txBody>
                  <a:tcPr marL="53409" marR="53409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39487,5</a:t>
                      </a:r>
                      <a:endParaRPr lang="ru-RU" sz="1400" dirty="0">
                        <a:effectLst/>
                        <a:latin typeface="Kyrghyz Times" pitchFamily="2" charset="0"/>
                        <a:ea typeface="Times New Roman"/>
                        <a:cs typeface="Times New Roman"/>
                      </a:endParaRPr>
                    </a:p>
                  </a:txBody>
                  <a:tcPr marL="53409" marR="53409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84,5</a:t>
                      </a:r>
                      <a:endParaRPr lang="ru-RU" sz="1400" dirty="0">
                        <a:effectLst/>
                        <a:latin typeface="Kyrghyz Times" pitchFamily="2" charset="0"/>
                        <a:ea typeface="Times New Roman"/>
                        <a:cs typeface="Times New Roman"/>
                      </a:endParaRPr>
                    </a:p>
                  </a:txBody>
                  <a:tcPr marL="53409" marR="53409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68,5</a:t>
                      </a:r>
                      <a:endParaRPr lang="ru-RU" sz="1400" dirty="0">
                        <a:effectLst/>
                        <a:latin typeface="Kyrghyz Times" pitchFamily="2" charset="0"/>
                        <a:ea typeface="Times New Roman"/>
                        <a:cs typeface="Times New Roman"/>
                      </a:endParaRPr>
                    </a:p>
                  </a:txBody>
                  <a:tcPr marL="53409" marR="53409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427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4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Kyrghyz Times" pitchFamily="2" charset="0"/>
                        </a:rPr>
                        <a:t>Безалкогольные напитки, подслащенные, тыс. л</a:t>
                      </a:r>
                      <a:endParaRPr lang="ru-RU" sz="14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Kyrghyz Times" pitchFamily="2" charset="0"/>
                        <a:ea typeface="Times New Roman"/>
                        <a:cs typeface="Times New Roman"/>
                      </a:endParaRPr>
                    </a:p>
                  </a:txBody>
                  <a:tcPr marL="67861" marR="67861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39073,4</a:t>
                      </a:r>
                      <a:endParaRPr lang="ru-RU" sz="1400" dirty="0">
                        <a:effectLst/>
                        <a:latin typeface="Kyrghyz Times" pitchFamily="2" charset="0"/>
                        <a:ea typeface="Times New Roman"/>
                        <a:cs typeface="Times New Roman"/>
                      </a:endParaRPr>
                    </a:p>
                  </a:txBody>
                  <a:tcPr marL="53409" marR="53409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25001,6</a:t>
                      </a:r>
                      <a:endParaRPr lang="ru-RU" sz="1400" dirty="0">
                        <a:effectLst/>
                        <a:latin typeface="Kyrghyz Times" pitchFamily="2" charset="0"/>
                        <a:ea typeface="Times New Roman"/>
                        <a:cs typeface="Times New Roman"/>
                      </a:endParaRPr>
                    </a:p>
                  </a:txBody>
                  <a:tcPr marL="53409" marR="53409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Kyrghyz Times" pitchFamily="2" charset="0"/>
                        </a:rPr>
                        <a:t>63,5</a:t>
                      </a:r>
                      <a:endParaRPr lang="ru-RU" sz="1400">
                        <a:effectLst/>
                        <a:latin typeface="Kyrghyz Times" pitchFamily="2" charset="0"/>
                        <a:ea typeface="Times New Roman"/>
                        <a:cs typeface="Times New Roman"/>
                      </a:endParaRPr>
                    </a:p>
                  </a:txBody>
                  <a:tcPr marL="53409" marR="53409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Kyrghyz Times" pitchFamily="2" charset="0"/>
                        </a:rPr>
                        <a:t>65,4</a:t>
                      </a:r>
                      <a:endParaRPr lang="ru-RU" sz="1400">
                        <a:effectLst/>
                        <a:latin typeface="Kyrghyz Times" pitchFamily="2" charset="0"/>
                        <a:ea typeface="Times New Roman"/>
                        <a:cs typeface="Times New Roman"/>
                      </a:endParaRPr>
                    </a:p>
                  </a:txBody>
                  <a:tcPr marL="53409" marR="53409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427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4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Kyrghyz Times" pitchFamily="2" charset="0"/>
                        </a:rPr>
                        <a:t>Вино, тыс. л</a:t>
                      </a:r>
                      <a:endParaRPr lang="ru-RU" sz="14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Kyrghyz Times" pitchFamily="2" charset="0"/>
                        <a:ea typeface="Times New Roman"/>
                        <a:cs typeface="Times New Roman"/>
                      </a:endParaRPr>
                    </a:p>
                  </a:txBody>
                  <a:tcPr marL="67861" marR="67861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1601,8</a:t>
                      </a:r>
                      <a:endParaRPr lang="ru-RU" sz="1400" dirty="0">
                        <a:effectLst/>
                        <a:latin typeface="Kyrghyz Times" pitchFamily="2" charset="0"/>
                        <a:ea typeface="Times New Roman"/>
                        <a:cs typeface="Times New Roman"/>
                      </a:endParaRPr>
                    </a:p>
                  </a:txBody>
                  <a:tcPr marL="53409" marR="53409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3414,0</a:t>
                      </a:r>
                      <a:endParaRPr lang="ru-RU" sz="1400" dirty="0">
                        <a:effectLst/>
                        <a:latin typeface="Kyrghyz Times" pitchFamily="2" charset="0"/>
                        <a:ea typeface="Times New Roman"/>
                        <a:cs typeface="Times New Roman"/>
                      </a:endParaRPr>
                    </a:p>
                  </a:txBody>
                  <a:tcPr marL="53409" marR="53409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104,0</a:t>
                      </a:r>
                      <a:endParaRPr lang="ru-RU" sz="1400" dirty="0">
                        <a:effectLst/>
                        <a:latin typeface="Kyrghyz Times" pitchFamily="2" charset="0"/>
                        <a:ea typeface="Times New Roman"/>
                        <a:cs typeface="Times New Roman"/>
                      </a:endParaRPr>
                    </a:p>
                  </a:txBody>
                  <a:tcPr marL="53409" marR="53409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Kyrghyz Times" pitchFamily="2" charset="0"/>
                        </a:rPr>
                        <a:t>89,7</a:t>
                      </a:r>
                      <a:endParaRPr lang="ru-RU" sz="1400">
                        <a:effectLst/>
                        <a:latin typeface="Kyrghyz Times" pitchFamily="2" charset="0"/>
                        <a:ea typeface="Times New Roman"/>
                        <a:cs typeface="Times New Roman"/>
                      </a:endParaRPr>
                    </a:p>
                  </a:txBody>
                  <a:tcPr marL="53409" marR="53409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427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4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Kyrghyz Times" pitchFamily="2" charset="0"/>
                        </a:rPr>
                        <a:t>Пиво, млн. л</a:t>
                      </a:r>
                      <a:endParaRPr lang="ru-RU" sz="14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Kyrghyz Times" pitchFamily="2" charset="0"/>
                        <a:ea typeface="Times New Roman"/>
                        <a:cs typeface="Times New Roman"/>
                      </a:endParaRPr>
                    </a:p>
                  </a:txBody>
                  <a:tcPr marL="67861" marR="67861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7703,6</a:t>
                      </a:r>
                      <a:endParaRPr lang="ru-RU" sz="1400" dirty="0">
                        <a:effectLst/>
                        <a:latin typeface="Kyrghyz Times" pitchFamily="2" charset="0"/>
                        <a:ea typeface="Times New Roman"/>
                        <a:cs typeface="Times New Roman"/>
                      </a:endParaRPr>
                    </a:p>
                  </a:txBody>
                  <a:tcPr marL="53409" marR="53409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Kyrghyz Times" pitchFamily="2" charset="0"/>
                        </a:rPr>
                        <a:t>6702,5</a:t>
                      </a:r>
                      <a:endParaRPr lang="ru-RU" sz="1400">
                        <a:effectLst/>
                        <a:latin typeface="Kyrghyz Times" pitchFamily="2" charset="0"/>
                        <a:ea typeface="Times New Roman"/>
                        <a:cs typeface="Times New Roman"/>
                      </a:endParaRPr>
                    </a:p>
                  </a:txBody>
                  <a:tcPr marL="53409" marR="53409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55,5</a:t>
                      </a:r>
                      <a:endParaRPr lang="ru-RU" sz="1400" dirty="0">
                        <a:effectLst/>
                        <a:latin typeface="Kyrghyz Times" pitchFamily="2" charset="0"/>
                        <a:ea typeface="Times New Roman"/>
                        <a:cs typeface="Times New Roman"/>
                      </a:endParaRPr>
                    </a:p>
                  </a:txBody>
                  <a:tcPr marL="53409" marR="53409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Kyrghyz Times" pitchFamily="2" charset="0"/>
                        </a:rPr>
                        <a:t>63,5</a:t>
                      </a:r>
                      <a:endParaRPr lang="ru-RU" sz="1400">
                        <a:effectLst/>
                        <a:latin typeface="Kyrghyz Times" pitchFamily="2" charset="0"/>
                        <a:ea typeface="Times New Roman"/>
                        <a:cs typeface="Times New Roman"/>
                      </a:endParaRPr>
                    </a:p>
                  </a:txBody>
                  <a:tcPr marL="53409" marR="53409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427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4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Kyrghyz Times" pitchFamily="2" charset="0"/>
                        </a:rPr>
                        <a:t>Сигареты и сигары, млн. шт.</a:t>
                      </a:r>
                      <a:endParaRPr lang="ru-RU" sz="14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Kyrghyz Times" pitchFamily="2" charset="0"/>
                        <a:ea typeface="Times New Roman"/>
                        <a:cs typeface="Times New Roman"/>
                      </a:endParaRPr>
                    </a:p>
                  </a:txBody>
                  <a:tcPr marL="67861" marR="67861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4268,3</a:t>
                      </a:r>
                      <a:endParaRPr lang="ru-RU" sz="1400" dirty="0">
                        <a:effectLst/>
                        <a:latin typeface="Kyrghyz Times" pitchFamily="2" charset="0"/>
                        <a:ea typeface="Times New Roman"/>
                        <a:cs typeface="Times New Roman"/>
                      </a:endParaRPr>
                    </a:p>
                  </a:txBody>
                  <a:tcPr marL="53409" marR="53409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Kyrghyz Times" pitchFamily="2" charset="0"/>
                        </a:rPr>
                        <a:t>47378,8</a:t>
                      </a:r>
                      <a:endParaRPr lang="ru-RU" sz="1400">
                        <a:effectLst/>
                        <a:latin typeface="Kyrghyz Times" pitchFamily="2" charset="0"/>
                        <a:ea typeface="Times New Roman"/>
                        <a:cs typeface="Times New Roman"/>
                      </a:endParaRPr>
                    </a:p>
                  </a:txBody>
                  <a:tcPr marL="53409" marR="53409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58,7</a:t>
                      </a:r>
                      <a:endParaRPr lang="ru-RU" sz="1400" dirty="0">
                        <a:effectLst/>
                        <a:latin typeface="Kyrghyz Times" pitchFamily="2" charset="0"/>
                        <a:ea typeface="Times New Roman"/>
                        <a:cs typeface="Times New Roman"/>
                      </a:endParaRPr>
                    </a:p>
                  </a:txBody>
                  <a:tcPr marL="53409" marR="53409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Kyrghyz Times" pitchFamily="2" charset="0"/>
                        </a:rPr>
                        <a:t>60,7</a:t>
                      </a:r>
                      <a:endParaRPr lang="ru-RU" sz="1400">
                        <a:effectLst/>
                        <a:latin typeface="Kyrghyz Times" pitchFamily="2" charset="0"/>
                        <a:ea typeface="Times New Roman"/>
                        <a:cs typeface="Times New Roman"/>
                      </a:endParaRPr>
                    </a:p>
                  </a:txBody>
                  <a:tcPr marL="53409" marR="53409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427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4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Kyrghyz Times" pitchFamily="2" charset="0"/>
                        </a:rPr>
                        <a:t>Уголь каменный</a:t>
                      </a:r>
                      <a:endParaRPr lang="ru-RU" sz="14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Kyrghyz Times" pitchFamily="2" charset="0"/>
                        <a:ea typeface="Times New Roman"/>
                        <a:cs typeface="Times New Roman"/>
                      </a:endParaRPr>
                    </a:p>
                  </a:txBody>
                  <a:tcPr marL="67861" marR="67861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1364,5</a:t>
                      </a:r>
                      <a:endParaRPr lang="ru-RU" sz="1400" dirty="0">
                        <a:effectLst/>
                        <a:latin typeface="Kyrghyz Times" pitchFamily="2" charset="0"/>
                        <a:ea typeface="Times New Roman"/>
                        <a:cs typeface="Times New Roman"/>
                      </a:endParaRPr>
                    </a:p>
                  </a:txBody>
                  <a:tcPr marL="53409" marR="53409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39948,0</a:t>
                      </a:r>
                      <a:endParaRPr lang="ru-RU" sz="1400" dirty="0">
                        <a:effectLst/>
                        <a:latin typeface="Kyrghyz Times" pitchFamily="2" charset="0"/>
                        <a:ea typeface="Times New Roman"/>
                        <a:cs typeface="Times New Roman"/>
                      </a:endParaRPr>
                    </a:p>
                  </a:txBody>
                  <a:tcPr marL="53409" marR="53409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107,0</a:t>
                      </a:r>
                      <a:endParaRPr lang="ru-RU" sz="1400" dirty="0">
                        <a:effectLst/>
                        <a:latin typeface="Kyrghyz Times" pitchFamily="2" charset="0"/>
                        <a:ea typeface="Times New Roman"/>
                        <a:cs typeface="Times New Roman"/>
                      </a:endParaRPr>
                    </a:p>
                  </a:txBody>
                  <a:tcPr marL="53409" marR="53409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88,2</a:t>
                      </a:r>
                      <a:endParaRPr lang="ru-RU" sz="1400" dirty="0">
                        <a:effectLst/>
                        <a:latin typeface="Kyrghyz Times" pitchFamily="2" charset="0"/>
                        <a:ea typeface="Times New Roman"/>
                        <a:cs typeface="Times New Roman"/>
                      </a:endParaRPr>
                    </a:p>
                  </a:txBody>
                  <a:tcPr marL="53409" marR="53409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427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4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Kyrghyz Times" pitchFamily="2" charset="0"/>
                        </a:rPr>
                        <a:t>Дизтопливо</a:t>
                      </a:r>
                      <a:endParaRPr lang="ru-RU" sz="14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Kyrghyz Times" pitchFamily="2" charset="0"/>
                        <a:ea typeface="Times New Roman"/>
                        <a:cs typeface="Times New Roman"/>
                      </a:endParaRPr>
                    </a:p>
                  </a:txBody>
                  <a:tcPr marL="67861" marR="67861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Kyrghyz Times" pitchFamily="2" charset="0"/>
                        </a:rPr>
                        <a:t>408,8</a:t>
                      </a:r>
                      <a:endParaRPr lang="ru-RU" sz="1400">
                        <a:effectLst/>
                        <a:latin typeface="Kyrghyz Times" pitchFamily="2" charset="0"/>
                        <a:ea typeface="Times New Roman"/>
                        <a:cs typeface="Times New Roman"/>
                      </a:endParaRPr>
                    </a:p>
                  </a:txBody>
                  <a:tcPr marL="53409" marR="53409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216987,5</a:t>
                      </a:r>
                      <a:endParaRPr lang="ru-RU" sz="1400" dirty="0">
                        <a:effectLst/>
                        <a:latin typeface="Kyrghyz Times" pitchFamily="2" charset="0"/>
                        <a:ea typeface="Times New Roman"/>
                        <a:cs typeface="Times New Roman"/>
                      </a:endParaRPr>
                    </a:p>
                  </a:txBody>
                  <a:tcPr marL="53409" marR="53409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Kyrghyz Times" pitchFamily="2" charset="0"/>
                        </a:rPr>
                        <a:t>80,3</a:t>
                      </a:r>
                      <a:endParaRPr lang="ru-RU" sz="1400">
                        <a:effectLst/>
                        <a:latin typeface="Kyrghyz Times" pitchFamily="2" charset="0"/>
                        <a:ea typeface="Times New Roman"/>
                        <a:cs typeface="Times New Roman"/>
                      </a:endParaRPr>
                    </a:p>
                  </a:txBody>
                  <a:tcPr marL="53409" marR="53409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58,9</a:t>
                      </a:r>
                      <a:endParaRPr lang="ru-RU" sz="1400" dirty="0">
                        <a:effectLst/>
                        <a:latin typeface="Kyrghyz Times" pitchFamily="2" charset="0"/>
                        <a:ea typeface="Times New Roman"/>
                        <a:cs typeface="Times New Roman"/>
                      </a:endParaRPr>
                    </a:p>
                  </a:txBody>
                  <a:tcPr marL="53409" marR="53409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240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4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Kyrghyz Times" pitchFamily="2" charset="0"/>
                        </a:rPr>
                        <a:t>Газ природный, млн. м</a:t>
                      </a:r>
                      <a:r>
                        <a:rPr lang="ru-RU" sz="1400" baseline="300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Kyrghyz Times" pitchFamily="2" charset="0"/>
                        </a:rPr>
                        <a:t>3</a:t>
                      </a:r>
                      <a:endParaRPr lang="ru-RU" sz="14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Kyrghyz Times" pitchFamily="2" charset="0"/>
                        <a:ea typeface="Times New Roman"/>
                        <a:cs typeface="Times New Roman"/>
                      </a:endParaRPr>
                    </a:p>
                  </a:txBody>
                  <a:tcPr marL="67861" marR="67861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243,9</a:t>
                      </a:r>
                      <a:endParaRPr lang="ru-RU" sz="1400" dirty="0">
                        <a:effectLst/>
                        <a:latin typeface="Kyrghyz Times" pitchFamily="2" charset="0"/>
                        <a:ea typeface="Times New Roman"/>
                        <a:cs typeface="Times New Roman"/>
                      </a:endParaRPr>
                    </a:p>
                  </a:txBody>
                  <a:tcPr marL="53409" marR="53409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40245,6</a:t>
                      </a:r>
                      <a:endParaRPr lang="ru-RU" sz="1400" dirty="0">
                        <a:effectLst/>
                        <a:latin typeface="Kyrghyz Times" pitchFamily="2" charset="0"/>
                        <a:ea typeface="Times New Roman"/>
                        <a:cs typeface="Times New Roman"/>
                      </a:endParaRPr>
                    </a:p>
                  </a:txBody>
                  <a:tcPr marL="53409" marR="53409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Kyrghyz Times" pitchFamily="2" charset="0"/>
                        </a:rPr>
                        <a:t>102,9</a:t>
                      </a:r>
                      <a:endParaRPr lang="ru-RU" sz="1400">
                        <a:effectLst/>
                        <a:latin typeface="Kyrghyz Times" pitchFamily="2" charset="0"/>
                        <a:ea typeface="Times New Roman"/>
                        <a:cs typeface="Times New Roman"/>
                      </a:endParaRPr>
                    </a:p>
                  </a:txBody>
                  <a:tcPr marL="53409" marR="53409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79,7</a:t>
                      </a:r>
                      <a:endParaRPr lang="ru-RU" sz="1400" dirty="0">
                        <a:effectLst/>
                        <a:latin typeface="Kyrghyz Times" pitchFamily="2" charset="0"/>
                        <a:ea typeface="Times New Roman"/>
                        <a:cs typeface="Times New Roman"/>
                      </a:endParaRPr>
                    </a:p>
                  </a:txBody>
                  <a:tcPr marL="53409" marR="53409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4427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4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Kyrghyz Times" pitchFamily="2" charset="0"/>
                        </a:rPr>
                        <a:t>Удобрения</a:t>
                      </a:r>
                      <a:endParaRPr lang="ru-RU" sz="14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Kyrghyz Times" pitchFamily="2" charset="0"/>
                        <a:ea typeface="Times New Roman"/>
                        <a:cs typeface="Times New Roman"/>
                      </a:endParaRPr>
                    </a:p>
                  </a:txBody>
                  <a:tcPr marL="67861" marR="67861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Kyrghyz Times" pitchFamily="2" charset="0"/>
                        </a:rPr>
                        <a:t>255,1</a:t>
                      </a:r>
                      <a:endParaRPr lang="ru-RU" sz="1400">
                        <a:effectLst/>
                        <a:latin typeface="Kyrghyz Times" pitchFamily="2" charset="0"/>
                        <a:ea typeface="Times New Roman"/>
                        <a:cs typeface="Times New Roman"/>
                      </a:endParaRPr>
                    </a:p>
                  </a:txBody>
                  <a:tcPr marL="53409" marR="53409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38674,4</a:t>
                      </a:r>
                      <a:endParaRPr lang="ru-RU" sz="1400" dirty="0">
                        <a:effectLst/>
                        <a:latin typeface="Kyrghyz Times" pitchFamily="2" charset="0"/>
                        <a:ea typeface="Times New Roman"/>
                        <a:cs typeface="Times New Roman"/>
                      </a:endParaRPr>
                    </a:p>
                  </a:txBody>
                  <a:tcPr marL="53409" marR="53409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Kyrghyz Times" pitchFamily="2" charset="0"/>
                        </a:rPr>
                        <a:t>116,8</a:t>
                      </a:r>
                      <a:endParaRPr lang="ru-RU" sz="1400">
                        <a:effectLst/>
                        <a:latin typeface="Kyrghyz Times" pitchFamily="2" charset="0"/>
                        <a:ea typeface="Times New Roman"/>
                        <a:cs typeface="Times New Roman"/>
                      </a:endParaRPr>
                    </a:p>
                  </a:txBody>
                  <a:tcPr marL="53409" marR="53409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55,2</a:t>
                      </a:r>
                      <a:endParaRPr lang="ru-RU" sz="1400" dirty="0">
                        <a:effectLst/>
                        <a:latin typeface="Kyrghyz Times" pitchFamily="2" charset="0"/>
                        <a:ea typeface="Times New Roman"/>
                        <a:cs typeface="Times New Roman"/>
                      </a:endParaRPr>
                    </a:p>
                  </a:txBody>
                  <a:tcPr marL="53409" marR="53409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4427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4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Kyrghyz Times" pitchFamily="2" charset="0"/>
                        </a:rPr>
                        <a:t>Шины, тыс. шт.</a:t>
                      </a:r>
                      <a:endParaRPr lang="ru-RU" sz="14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Kyrghyz Times" pitchFamily="2" charset="0"/>
                        <a:ea typeface="Times New Roman"/>
                        <a:cs typeface="Times New Roman"/>
                      </a:endParaRPr>
                    </a:p>
                  </a:txBody>
                  <a:tcPr marL="67861" marR="67861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Kyrghyz Times" pitchFamily="2" charset="0"/>
                        </a:rPr>
                        <a:t>706,3</a:t>
                      </a:r>
                      <a:endParaRPr lang="ru-RU" sz="1400">
                        <a:effectLst/>
                        <a:latin typeface="Kyrghyz Times" pitchFamily="2" charset="0"/>
                        <a:ea typeface="Times New Roman"/>
                        <a:cs typeface="Times New Roman"/>
                      </a:endParaRPr>
                    </a:p>
                  </a:txBody>
                  <a:tcPr marL="53409" marR="53409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32068,6</a:t>
                      </a:r>
                      <a:endParaRPr lang="ru-RU" sz="1400" dirty="0">
                        <a:effectLst/>
                        <a:latin typeface="Kyrghyz Times" pitchFamily="2" charset="0"/>
                        <a:ea typeface="Times New Roman"/>
                        <a:cs typeface="Times New Roman"/>
                      </a:endParaRPr>
                    </a:p>
                  </a:txBody>
                  <a:tcPr marL="53409" marR="53409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Kyrghyz Times" pitchFamily="2" charset="0"/>
                        </a:rPr>
                        <a:t>54,3</a:t>
                      </a:r>
                      <a:endParaRPr lang="ru-RU" sz="1400">
                        <a:effectLst/>
                        <a:latin typeface="Kyrghyz Times" pitchFamily="2" charset="0"/>
                        <a:ea typeface="Times New Roman"/>
                        <a:cs typeface="Times New Roman"/>
                      </a:endParaRPr>
                    </a:p>
                  </a:txBody>
                  <a:tcPr marL="53409" marR="53409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54,2</a:t>
                      </a:r>
                      <a:endParaRPr lang="ru-RU" sz="1400" dirty="0">
                        <a:effectLst/>
                        <a:latin typeface="Kyrghyz Times" pitchFamily="2" charset="0"/>
                        <a:ea typeface="Times New Roman"/>
                        <a:cs typeface="Times New Roman"/>
                      </a:endParaRPr>
                    </a:p>
                  </a:txBody>
                  <a:tcPr marL="53409" marR="53409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4427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4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Kyrghyz Times" pitchFamily="2" charset="0"/>
                        </a:rPr>
                        <a:t>Хлопчатобумажные ткани,  тыс. м</a:t>
                      </a:r>
                      <a:r>
                        <a:rPr lang="ru-RU" sz="1400" baseline="300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Kyrghyz Times" pitchFamily="2" charset="0"/>
                        </a:rPr>
                        <a:t>2</a:t>
                      </a:r>
                      <a:endParaRPr lang="ru-RU" sz="14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Kyrghyz Times" pitchFamily="2" charset="0"/>
                        <a:ea typeface="Times New Roman"/>
                        <a:cs typeface="Times New Roman"/>
                      </a:endParaRPr>
                    </a:p>
                  </a:txBody>
                  <a:tcPr marL="67861" marR="67861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Kyrghyz Times" pitchFamily="2" charset="0"/>
                        </a:rPr>
                        <a:t>17946,4</a:t>
                      </a:r>
                      <a:endParaRPr lang="ru-RU" sz="1400">
                        <a:effectLst/>
                        <a:latin typeface="Kyrghyz Times" pitchFamily="2" charset="0"/>
                        <a:ea typeface="Times New Roman"/>
                        <a:cs typeface="Times New Roman"/>
                      </a:endParaRPr>
                    </a:p>
                  </a:txBody>
                  <a:tcPr marL="53409" marR="53409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Kyrghyz Times" pitchFamily="2" charset="0"/>
                        </a:rPr>
                        <a:t>7385,0</a:t>
                      </a:r>
                      <a:endParaRPr lang="ru-RU" sz="1400">
                        <a:effectLst/>
                        <a:latin typeface="Kyrghyz Times" pitchFamily="2" charset="0"/>
                        <a:ea typeface="Times New Roman"/>
                        <a:cs typeface="Times New Roman"/>
                      </a:endParaRPr>
                    </a:p>
                  </a:txBody>
                  <a:tcPr marL="53409" marR="53409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y-KG" sz="1400">
                          <a:effectLst/>
                          <a:latin typeface="Kyrghyz Times" pitchFamily="2" charset="0"/>
                        </a:rPr>
                        <a:t>в</a:t>
                      </a:r>
                      <a:r>
                        <a:rPr lang="ru-RU" sz="1400">
                          <a:effectLst/>
                          <a:latin typeface="Kyrghyz Times" pitchFamily="2" charset="0"/>
                        </a:rPr>
                        <a:t> 1</a:t>
                      </a:r>
                      <a:r>
                        <a:rPr lang="ky-KG" sz="1400">
                          <a:effectLst/>
                          <a:latin typeface="Kyrghyz Times" pitchFamily="2" charset="0"/>
                        </a:rPr>
                        <a:t>,8 р.</a:t>
                      </a:r>
                      <a:endParaRPr lang="ru-RU" sz="1400">
                        <a:effectLst/>
                        <a:latin typeface="Kyrghyz Times" pitchFamily="2" charset="0"/>
                        <a:ea typeface="Times New Roman"/>
                        <a:cs typeface="Times New Roman"/>
                      </a:endParaRPr>
                    </a:p>
                  </a:txBody>
                  <a:tcPr marL="53409" marR="53409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y-KG" sz="1400" dirty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ky-KG" sz="1400" dirty="0" err="1">
                          <a:effectLst/>
                          <a:latin typeface="Kyrghyz Times" pitchFamily="2" charset="0"/>
                        </a:rPr>
                        <a:t>в</a:t>
                      </a: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 1</a:t>
                      </a:r>
                      <a:r>
                        <a:rPr lang="ky-KG" sz="1400" dirty="0">
                          <a:effectLst/>
                          <a:latin typeface="Kyrghyz Times" pitchFamily="2" charset="0"/>
                        </a:rPr>
                        <a:t>,</a:t>
                      </a: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6</a:t>
                      </a:r>
                      <a:r>
                        <a:rPr lang="ky-KG" sz="1400" dirty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ky-KG" sz="1400" dirty="0" err="1">
                          <a:effectLst/>
                          <a:latin typeface="Kyrghyz Times" pitchFamily="2" charset="0"/>
                        </a:rPr>
                        <a:t>р.</a:t>
                      </a:r>
                      <a:endParaRPr lang="ru-RU" sz="1400" dirty="0">
                        <a:effectLst/>
                        <a:latin typeface="Kyrghyz Times" pitchFamily="2" charset="0"/>
                        <a:ea typeface="Times New Roman"/>
                        <a:cs typeface="Times New Roman"/>
                      </a:endParaRPr>
                    </a:p>
                  </a:txBody>
                  <a:tcPr marL="53409" marR="53409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4427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4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Kyrghyz Times" pitchFamily="2" charset="0"/>
                        </a:rPr>
                        <a:t>Стекло,  тыс. м</a:t>
                      </a:r>
                      <a:r>
                        <a:rPr lang="ru-RU" sz="1400" baseline="300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Kyrghyz Times" pitchFamily="2" charset="0"/>
                        </a:rPr>
                        <a:t>2</a:t>
                      </a:r>
                      <a:endParaRPr lang="ru-RU" sz="14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Kyrghyz Times" pitchFamily="2" charset="0"/>
                        <a:ea typeface="Times New Roman"/>
                        <a:cs typeface="Times New Roman"/>
                      </a:endParaRPr>
                    </a:p>
                  </a:txBody>
                  <a:tcPr marL="67861" marR="67861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Kyrghyz Times" pitchFamily="2" charset="0"/>
                        </a:rPr>
                        <a:t>222,7</a:t>
                      </a:r>
                      <a:endParaRPr lang="ru-RU" sz="1400">
                        <a:effectLst/>
                        <a:latin typeface="Kyrghyz Times" pitchFamily="2" charset="0"/>
                        <a:ea typeface="Times New Roman"/>
                        <a:cs typeface="Times New Roman"/>
                      </a:endParaRPr>
                    </a:p>
                  </a:txBody>
                  <a:tcPr marL="53409" marR="53409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Kyrghyz Times" pitchFamily="2" charset="0"/>
                        </a:rPr>
                        <a:t>891,4</a:t>
                      </a:r>
                      <a:endParaRPr lang="ru-RU" sz="1400">
                        <a:effectLst/>
                        <a:latin typeface="Kyrghyz Times" pitchFamily="2" charset="0"/>
                        <a:ea typeface="Times New Roman"/>
                        <a:cs typeface="Times New Roman"/>
                      </a:endParaRPr>
                    </a:p>
                  </a:txBody>
                  <a:tcPr marL="53409" marR="53409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Kyrghyz Times" pitchFamily="2" charset="0"/>
                        </a:rPr>
                        <a:t>80,8</a:t>
                      </a:r>
                      <a:endParaRPr lang="ru-RU" sz="1400">
                        <a:effectLst/>
                        <a:latin typeface="Kyrghyz Times" pitchFamily="2" charset="0"/>
                        <a:ea typeface="Times New Roman"/>
                        <a:cs typeface="Times New Roman"/>
                      </a:endParaRPr>
                    </a:p>
                  </a:txBody>
                  <a:tcPr marL="53409" marR="53409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78,3</a:t>
                      </a:r>
                      <a:endParaRPr lang="ru-RU" sz="1400" dirty="0">
                        <a:effectLst/>
                        <a:latin typeface="Kyrghyz Times" pitchFamily="2" charset="0"/>
                        <a:ea typeface="Times New Roman"/>
                        <a:cs typeface="Times New Roman"/>
                      </a:endParaRPr>
                    </a:p>
                  </a:txBody>
                  <a:tcPr marL="53409" marR="53409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4427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4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Kyrghyz Times" pitchFamily="2" charset="0"/>
                        </a:rPr>
                        <a:t>Прокат черных металлов</a:t>
                      </a:r>
                      <a:endParaRPr lang="ru-RU" sz="14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Kyrghyz Times" pitchFamily="2" charset="0"/>
                        <a:ea typeface="Times New Roman"/>
                        <a:cs typeface="Times New Roman"/>
                      </a:endParaRPr>
                    </a:p>
                  </a:txBody>
                  <a:tcPr marL="67861" marR="67861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Kyrghyz Times" pitchFamily="2" charset="0"/>
                        </a:rPr>
                        <a:t>118,3</a:t>
                      </a:r>
                      <a:endParaRPr lang="ru-RU" sz="1400">
                        <a:effectLst/>
                        <a:latin typeface="Kyrghyz Times" pitchFamily="2" charset="0"/>
                        <a:ea typeface="Times New Roman"/>
                        <a:cs typeface="Times New Roman"/>
                      </a:endParaRPr>
                    </a:p>
                  </a:txBody>
                  <a:tcPr marL="53409" marR="53409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Kyrghyz Times" pitchFamily="2" charset="0"/>
                        </a:rPr>
                        <a:t>165727,7</a:t>
                      </a:r>
                      <a:endParaRPr lang="ru-RU" sz="1400">
                        <a:effectLst/>
                        <a:latin typeface="Kyrghyz Times" pitchFamily="2" charset="0"/>
                        <a:ea typeface="Times New Roman"/>
                        <a:cs typeface="Times New Roman"/>
                      </a:endParaRPr>
                    </a:p>
                  </a:txBody>
                  <a:tcPr marL="53409" marR="53409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Kyrghyz Times" pitchFamily="2" charset="0"/>
                        </a:rPr>
                        <a:t>81,0</a:t>
                      </a:r>
                      <a:endParaRPr lang="ru-RU" sz="1400">
                        <a:effectLst/>
                        <a:latin typeface="Kyrghyz Times" pitchFamily="2" charset="0"/>
                        <a:ea typeface="Times New Roman"/>
                        <a:cs typeface="Times New Roman"/>
                      </a:endParaRPr>
                    </a:p>
                  </a:txBody>
                  <a:tcPr marL="53409" marR="53409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137,4</a:t>
                      </a:r>
                      <a:endParaRPr lang="ru-RU" sz="1400" dirty="0">
                        <a:effectLst/>
                        <a:latin typeface="Kyrghyz Times" pitchFamily="2" charset="0"/>
                        <a:ea typeface="Times New Roman"/>
                        <a:cs typeface="Times New Roman"/>
                      </a:endParaRPr>
                    </a:p>
                  </a:txBody>
                  <a:tcPr marL="53409" marR="53409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4427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4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Kyrghyz Times" pitchFamily="2" charset="0"/>
                        </a:rPr>
                        <a:t>Легковые автомобили, новые, шт.</a:t>
                      </a:r>
                      <a:endParaRPr lang="ru-RU" sz="14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Kyrghyz Times" pitchFamily="2" charset="0"/>
                        <a:ea typeface="Times New Roman"/>
                        <a:cs typeface="Times New Roman"/>
                      </a:endParaRPr>
                    </a:p>
                  </a:txBody>
                  <a:tcPr marL="67861" marR="67861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Kyrghyz Times" pitchFamily="2" charset="0"/>
                        </a:rPr>
                        <a:t>2052</a:t>
                      </a:r>
                      <a:endParaRPr lang="ru-RU" sz="1400">
                        <a:effectLst/>
                        <a:latin typeface="Kyrghyz Times" pitchFamily="2" charset="0"/>
                        <a:ea typeface="Times New Roman"/>
                        <a:cs typeface="Times New Roman"/>
                      </a:endParaRPr>
                    </a:p>
                  </a:txBody>
                  <a:tcPr marL="53409" marR="53409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36650,6</a:t>
                      </a:r>
                      <a:endParaRPr lang="ru-RU" sz="1400" dirty="0">
                        <a:effectLst/>
                        <a:latin typeface="Kyrghyz Times" pitchFamily="2" charset="0"/>
                        <a:ea typeface="Times New Roman"/>
                        <a:cs typeface="Times New Roman"/>
                      </a:endParaRPr>
                    </a:p>
                  </a:txBody>
                  <a:tcPr marL="53409" marR="53409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Kyrghyz Times" pitchFamily="2" charset="0"/>
                        </a:rPr>
                        <a:t>72,4</a:t>
                      </a:r>
                      <a:endParaRPr lang="ru-RU" sz="1400">
                        <a:effectLst/>
                        <a:latin typeface="Kyrghyz Times" pitchFamily="2" charset="0"/>
                        <a:ea typeface="Times New Roman"/>
                        <a:cs typeface="Times New Roman"/>
                      </a:endParaRPr>
                    </a:p>
                  </a:txBody>
                  <a:tcPr marL="53409" marR="53409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55,5</a:t>
                      </a:r>
                      <a:endParaRPr lang="ru-RU" sz="1400" dirty="0">
                        <a:effectLst/>
                        <a:latin typeface="Kyrghyz Times" pitchFamily="2" charset="0"/>
                        <a:ea typeface="Times New Roman"/>
                        <a:cs typeface="Times New Roman"/>
                      </a:endParaRPr>
                    </a:p>
                  </a:txBody>
                  <a:tcPr marL="53409" marR="53409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4427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4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Kyrghyz Times" pitchFamily="2" charset="0"/>
                        </a:rPr>
                        <a:t>Мебель, шт.</a:t>
                      </a:r>
                      <a:endParaRPr lang="ru-RU" sz="14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Kyrghyz Times" pitchFamily="2" charset="0"/>
                        <a:ea typeface="Times New Roman"/>
                        <a:cs typeface="Times New Roman"/>
                      </a:endParaRPr>
                    </a:p>
                  </a:txBody>
                  <a:tcPr marL="67861" marR="67861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Kyrghyz Times" pitchFamily="2" charset="0"/>
                        </a:rPr>
                        <a:t>102656</a:t>
                      </a:r>
                      <a:endParaRPr lang="ru-RU" sz="1400">
                        <a:effectLst/>
                        <a:latin typeface="Kyrghyz Times" pitchFamily="2" charset="0"/>
                        <a:ea typeface="Times New Roman"/>
                        <a:cs typeface="Times New Roman"/>
                      </a:endParaRPr>
                    </a:p>
                  </a:txBody>
                  <a:tcPr marL="53409" marR="53409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Kyrghyz Times" pitchFamily="2" charset="0"/>
                        </a:rPr>
                        <a:t>9216,8</a:t>
                      </a:r>
                      <a:endParaRPr lang="ru-RU" sz="1400">
                        <a:effectLst/>
                        <a:latin typeface="Kyrghyz Times" pitchFamily="2" charset="0"/>
                        <a:ea typeface="Times New Roman"/>
                        <a:cs typeface="Times New Roman"/>
                      </a:endParaRPr>
                    </a:p>
                  </a:txBody>
                  <a:tcPr marL="53409" marR="53409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Kyrghyz Times" pitchFamily="2" charset="0"/>
                        </a:rPr>
                        <a:t>71,5</a:t>
                      </a:r>
                      <a:endParaRPr lang="ru-RU" sz="1400">
                        <a:effectLst/>
                        <a:latin typeface="Kyrghyz Times" pitchFamily="2" charset="0"/>
                        <a:ea typeface="Times New Roman"/>
                        <a:cs typeface="Times New Roman"/>
                      </a:endParaRPr>
                    </a:p>
                  </a:txBody>
                  <a:tcPr marL="53409" marR="53409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59,3</a:t>
                      </a:r>
                      <a:endParaRPr lang="ru-RU" sz="1400" dirty="0">
                        <a:effectLst/>
                        <a:latin typeface="Kyrghyz Times" pitchFamily="2" charset="0"/>
                        <a:ea typeface="Times New Roman"/>
                        <a:cs typeface="Times New Roman"/>
                      </a:endParaRPr>
                    </a:p>
                  </a:txBody>
                  <a:tcPr marL="53409" marR="53409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4427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4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Kyrghyz Times" pitchFamily="2" charset="0"/>
                        </a:rPr>
                        <a:t>Предметы одежды и одежные принадлежности</a:t>
                      </a:r>
                      <a:endParaRPr lang="ru-RU" sz="14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Kyrghyz Times" pitchFamily="2" charset="0"/>
                        <a:ea typeface="Times New Roman"/>
                        <a:cs typeface="Times New Roman"/>
                      </a:endParaRPr>
                    </a:p>
                  </a:txBody>
                  <a:tcPr marL="67861" marR="67861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400">
                          <a:effectLst/>
                          <a:latin typeface="Kyrghyz Times" pitchFamily="2" charset="0"/>
                        </a:rPr>
                        <a:t>-</a:t>
                      </a:r>
                      <a:endParaRPr lang="ru-RU" sz="1400">
                        <a:effectLst/>
                        <a:latin typeface="Kyrghyz Times" pitchFamily="2" charset="0"/>
                        <a:ea typeface="Times New Roman"/>
                        <a:cs typeface="Times New Roman"/>
                      </a:endParaRPr>
                    </a:p>
                  </a:txBody>
                  <a:tcPr marL="53409" marR="53409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Kyrghyz Times" pitchFamily="2" charset="0"/>
                        </a:rPr>
                        <a:t>132248,5</a:t>
                      </a:r>
                      <a:endParaRPr lang="ru-RU" sz="1400">
                        <a:effectLst/>
                        <a:latin typeface="Kyrghyz Times" pitchFamily="2" charset="0"/>
                        <a:ea typeface="Times New Roman"/>
                        <a:cs typeface="Times New Roman"/>
                      </a:endParaRPr>
                    </a:p>
                  </a:txBody>
                  <a:tcPr marL="53409" marR="53409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400">
                          <a:effectLst/>
                          <a:latin typeface="Kyrghyz Times" pitchFamily="2" charset="0"/>
                        </a:rPr>
                        <a:t>-</a:t>
                      </a:r>
                      <a:endParaRPr lang="ru-RU" sz="1400">
                        <a:effectLst/>
                        <a:latin typeface="Kyrghyz Times" pitchFamily="2" charset="0"/>
                        <a:ea typeface="Times New Roman"/>
                        <a:cs typeface="Times New Roman"/>
                      </a:endParaRPr>
                    </a:p>
                  </a:txBody>
                  <a:tcPr marL="53409" marR="53409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72,1</a:t>
                      </a:r>
                      <a:endParaRPr lang="ru-RU" sz="1400" dirty="0">
                        <a:effectLst/>
                        <a:latin typeface="Kyrghyz Times" pitchFamily="2" charset="0"/>
                        <a:ea typeface="Times New Roman"/>
                        <a:cs typeface="Times New Roman"/>
                      </a:endParaRPr>
                    </a:p>
                  </a:txBody>
                  <a:tcPr marL="53409" marR="53409" marT="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</a:tbl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9258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67326" y="365125"/>
            <a:ext cx="9986473" cy="1325563"/>
          </a:xfrm>
        </p:spPr>
        <p:txBody>
          <a:bodyPr/>
          <a:lstStyle/>
          <a:p>
            <a:r>
              <a:rPr lang="ru-RU" sz="2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Товарная структура импортных операций в 2015 году</a:t>
            </a:r>
            <a:br>
              <a:rPr lang="ru-RU" sz="2400" dirty="0">
                <a:solidFill>
                  <a:prstClr val="black"/>
                </a:solidFill>
                <a:latin typeface="Calibri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z="72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82985789"/>
              </p:ext>
            </p:extLst>
          </p:nvPr>
        </p:nvGraphicFramePr>
        <p:xfrm>
          <a:off x="991314" y="1194190"/>
          <a:ext cx="10613766" cy="42394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Picture 2" descr="logo NS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464" y="220435"/>
            <a:ext cx="1004207" cy="8245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21192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>
          <a:xfrm>
            <a:off x="1965533" y="273465"/>
            <a:ext cx="7981772" cy="957129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br>
              <a:rPr lang="ru-RU" altLang="ja-JP" dirty="0"/>
            </a:br>
            <a:r>
              <a:rPr lang="ru-RU" altLang="ja-JP" b="1" dirty="0"/>
              <a:t>СПАСИБО ЗА ВНИМАНИЕ!</a:t>
            </a:r>
            <a:endParaRPr lang="ru-RU" b="1" dirty="0"/>
          </a:p>
        </p:txBody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	</a:t>
            </a:r>
          </a:p>
        </p:txBody>
      </p:sp>
      <p:pic>
        <p:nvPicPr>
          <p:cNvPr id="9220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433" y="1598065"/>
            <a:ext cx="10347481" cy="4614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CC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3B76"/>
                  </a:outerShdw>
                </a:effectLst>
              </a14:hiddenEffects>
            </a:ext>
          </a:extLst>
        </p:spPr>
      </p:pic>
      <p:pic>
        <p:nvPicPr>
          <p:cNvPr id="7" name="Picture 2" descr="logo NS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464" y="220435"/>
            <a:ext cx="1219226" cy="967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9102237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2558</TotalTime>
  <Words>698</Words>
  <Application>Microsoft Office PowerPoint</Application>
  <PresentationFormat>Широкоэкранный</PresentationFormat>
  <Paragraphs>277</Paragraphs>
  <Slides>10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9" baseType="lpstr">
      <vt:lpstr>ＭＳ Ｐゴシック</vt:lpstr>
      <vt:lpstr>Arial</vt:lpstr>
      <vt:lpstr>Arial Unicode MS</vt:lpstr>
      <vt:lpstr>Calibri</vt:lpstr>
      <vt:lpstr>Calibri Light</vt:lpstr>
      <vt:lpstr>Kyrghyz Times</vt:lpstr>
      <vt:lpstr>Times New Roman</vt:lpstr>
      <vt:lpstr>Wingdings</vt:lpstr>
      <vt:lpstr>Тема Office</vt:lpstr>
      <vt:lpstr>Национальный статистический комитет Кыргызской Республики </vt:lpstr>
      <vt:lpstr>Источники данных </vt:lpstr>
      <vt:lpstr>Презентация PowerPoint</vt:lpstr>
      <vt:lpstr>Внешняя торговля Кыргызской Республики  в  2011-2015 гг.                                                                                                                                                                                                           (млн. долларов США) </vt:lpstr>
      <vt:lpstr>Внешняя торговля Кыргызской Республики в 2011-2  (млн. долларов США)</vt:lpstr>
      <vt:lpstr>Экспорт отдельных видов товаров в 2015г. </vt:lpstr>
      <vt:lpstr>Товарная структура экспортных операций в 2015 году  </vt:lpstr>
      <vt:lpstr>Импорт отдельных видов товаров в 2015г. </vt:lpstr>
      <vt:lpstr>      Товарная структура импортных операций в 2015 году </vt:lpstr>
      <vt:lpstr> 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Молодежь Кыргызской Республики</dc:title>
  <dc:creator>Asanbekova</dc:creator>
  <cp:lastModifiedBy>ltekeeva</cp:lastModifiedBy>
  <cp:revision>193</cp:revision>
  <cp:lastPrinted>2016-04-11T14:59:39Z</cp:lastPrinted>
  <dcterms:created xsi:type="dcterms:W3CDTF">2014-05-26T08:23:18Z</dcterms:created>
  <dcterms:modified xsi:type="dcterms:W3CDTF">2016-04-12T03:37:05Z</dcterms:modified>
</cp:coreProperties>
</file>