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61" r:id="rId4"/>
    <p:sldId id="305" r:id="rId5"/>
    <p:sldId id="300" r:id="rId6"/>
    <p:sldId id="297" r:id="rId7"/>
    <p:sldId id="299" r:id="rId8"/>
    <p:sldId id="295" r:id="rId9"/>
    <p:sldId id="302" r:id="rId10"/>
    <p:sldId id="303" r:id="rId11"/>
    <p:sldId id="30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0"/>
            <p14:sldId id="297"/>
            <p14:sldId id="299"/>
            <p14:sldId id="295"/>
            <p14:sldId id="302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66FF"/>
    <a:srgbClr val="009900"/>
    <a:srgbClr val="CC0000"/>
    <a:srgbClr val="FF0066"/>
    <a:srgbClr val="FF6600"/>
    <a:srgbClr val="0099CC"/>
    <a:srgbClr val="33CC33"/>
    <a:srgbClr val="66CCFF"/>
    <a:srgbClr val="FFC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3" autoAdjust="0"/>
    <p:restoredTop sz="94068" autoAdjust="0"/>
  </p:normalViewPr>
  <p:slideViewPr>
    <p:cSldViewPr snapToGrid="0">
      <p:cViewPr varScale="1">
        <p:scale>
          <a:sx n="104" d="100"/>
          <a:sy n="10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993222778338667"/>
          <c:y val="0"/>
          <c:w val="0.72000434988078088"/>
          <c:h val="0.8865523838996388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5AC1DE">
                  <a:lumMod val="75000"/>
                </a:srgb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A0-4E3F-AFFC-874DDDAE2824}"/>
              </c:ext>
            </c:extLst>
          </c:dPt>
          <c:dPt>
            <c:idx val="1"/>
            <c:bubble3D val="0"/>
            <c:spPr>
              <a:solidFill>
                <a:srgbClr val="5AC1DE">
                  <a:lumMod val="60000"/>
                  <a:lumOff val="40000"/>
                </a:srgbClr>
              </a:solidFill>
              <a:ln>
                <a:solidFill>
                  <a:schemeClr val="accent1"/>
                </a:solidFill>
                <a:miter lim="800000"/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46A0-4E3F-AFFC-874DDDAE282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6A0-4E3F-AFFC-874DDDAE2824}"/>
              </c:ext>
            </c:extLst>
          </c:dPt>
          <c:dPt>
            <c:idx val="3"/>
            <c:bubble3D val="0"/>
            <c:spPr>
              <a:solidFill>
                <a:srgbClr val="99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6A0-4E3F-AFFC-874DDDAE2824}"/>
              </c:ext>
            </c:extLst>
          </c:dPt>
          <c:cat>
            <c:strRef>
              <c:f>'Лист1 (2)'!$B$4:$B$7</c:f>
              <c:strCache>
                <c:ptCount val="4"/>
                <c:pt idx="0">
                  <c:v>Добыча полезных ископаемых</c:v>
                </c:pt>
                <c:pt idx="1">
                  <c:v>Обрабатывающая промышленность</c:v>
                </c:pt>
                <c:pt idx="2">
                  <c:v>Обеспечение (снабжение)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'Лист1 (2)'!$C$4:$C$7</c:f>
              <c:numCache>
                <c:formatCode>0</c:formatCode>
                <c:ptCount val="4"/>
                <c:pt idx="0">
                  <c:v>10</c:v>
                </c:pt>
                <c:pt idx="1">
                  <c:v>77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A0-4E3F-AFFC-874DDDAE2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E13A8-9215-5DA1-41B5-594F101C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15A8C-8A5B-91BF-6DBB-05E40FE1D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B9799-CFCD-D9E1-8802-9890E1424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506E2-8997-6A99-A9BE-EACED366C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0B20-2974-BC7C-13EB-3E35D18C2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E6D61-415B-3B55-2A8A-65DD0316E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00EFC2-F7C1-296A-B1B8-434C8C2FA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BE54C-B8C7-34AB-3E3E-CF29BED78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91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345406" y="2526822"/>
            <a:ext cx="6582824" cy="24013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600" b="1" dirty="0"/>
              <a:t>РАЗВИТИЕ ПРОМЫШЛЕННОСТИ КЫРГЫЗСКОЙ РЕСПУБЛИКИ В 2025г.</a:t>
            </a:r>
          </a:p>
          <a:p>
            <a:pPr algn="l">
              <a:spcAft>
                <a:spcPts val="600"/>
              </a:spcAft>
            </a:pPr>
            <a:r>
              <a:rPr lang="ru-RU" sz="2000" dirty="0"/>
              <a:t>(ОПЕРАТИВНЫЕ ДАННЫЕ)</a:t>
            </a:r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4477" y="179501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7887061" y="5931931"/>
            <a:ext cx="378262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 статистики промышленности и энергетики </a:t>
            </a:r>
            <a:r>
              <a:rPr lang="en-US" sz="11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1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Нацстатком Кыргызской Республики</a:t>
            </a:r>
            <a:r>
              <a:rPr lang="en-US" sz="11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a.mamanova@stat.kg</a:t>
            </a:r>
            <a:endParaRPr sz="1100" cap="all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обрабатывающая промышленность">
            <a:extLst>
              <a:ext uri="{FF2B5EF4-FFF2-40B4-BE49-F238E27FC236}">
                <a16:creationId xmlns:a16="http://schemas.microsoft.com/office/drawing/2014/main" id="{FEE62F8E-762A-6E46-0256-87DF3DE9B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87883" cy="365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250038"/>
            <a:ext cx="110701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ИТОГИ ДЕЯТЕЛЬНОСТИ ПРОМЫШЛЕННЫХ ПРЕДПРИЯТИЙ </a:t>
            </a:r>
          </a:p>
          <a:p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ЗА 2025г.</a:t>
            </a:r>
            <a:endParaRPr lang="ru-RU" altLang="ru-RU" sz="2400" b="1" dirty="0">
              <a:solidFill>
                <a:srgbClr val="0059A3"/>
              </a:solidFill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DC164-C3D3-02D4-E3C3-7BE30F8C0868}"/>
              </a:ext>
            </a:extLst>
          </p:cNvPr>
          <p:cNvSpPr/>
          <p:nvPr/>
        </p:nvSpPr>
        <p:spPr>
          <a:xfrm>
            <a:off x="829030" y="1650022"/>
            <a:ext cx="10753369" cy="3913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Объем промышленного производства составило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799,7 млрд сомов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Без учета предприятий, разрабатывающих месторождение Кумтор, объем составил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480,0 млрд сомов;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Индекс промышленного производства в целом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110,6%;                                  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Индекс промышленного производства б</a:t>
            </a:r>
            <a:r>
              <a:rPr lang="en-US" sz="2200" dirty="0" err="1">
                <a:solidFill>
                  <a:srgbClr val="0059A3"/>
                </a:solidFill>
                <a:latin typeface="DIN Pro Regular"/>
              </a:rPr>
              <a:t>ез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ky-KG" sz="2200" dirty="0">
                <a:solidFill>
                  <a:srgbClr val="0059A3"/>
                </a:solidFill>
                <a:latin typeface="DIN Pro Regular"/>
              </a:rPr>
              <a:t>учета </a:t>
            </a:r>
            <a:r>
              <a:rPr lang="en-US" sz="2200" dirty="0" err="1">
                <a:solidFill>
                  <a:srgbClr val="0059A3"/>
                </a:solidFill>
                <a:latin typeface="DIN Pro Regular"/>
              </a:rPr>
              <a:t>Кумто</a:t>
            </a:r>
            <a:r>
              <a:rPr lang="ky-KG" sz="2200" dirty="0">
                <a:solidFill>
                  <a:srgbClr val="0059A3"/>
                </a:solidFill>
                <a:latin typeface="DIN Pro Regular"/>
              </a:rPr>
              <a:t>ра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ky-KG" sz="2200" b="1" dirty="0">
                <a:solidFill>
                  <a:srgbClr val="0059A3"/>
                </a:solidFill>
                <a:latin typeface="DIN Pro Regular"/>
              </a:rPr>
              <a:t>119,9</a:t>
            </a:r>
            <a:r>
              <a:rPr lang="en-US" sz="2200" b="1" dirty="0">
                <a:solidFill>
                  <a:srgbClr val="0059A3"/>
                </a:solidFill>
                <a:latin typeface="DIN Pro Regular"/>
              </a:rPr>
              <a:t>%</a:t>
            </a:r>
            <a:r>
              <a:rPr lang="ky-KG" sz="2200" b="1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  <a:tabLst/>
              <a:defRPr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Доля предприятий Кумтора в общем объеме промышленности 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–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40,0%;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  <a:tabLst/>
              <a:defRPr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Доля Кумтора в общем объеме обрабатывающей промышленности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–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50,1%.</a:t>
            </a: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Соединительная линия уступом 30">
            <a:extLst>
              <a:ext uri="{FF2B5EF4-FFF2-40B4-BE49-F238E27FC236}">
                <a16:creationId xmlns:a16="http://schemas.microsoft.com/office/drawing/2014/main" id="{BE418400-A219-6469-9797-F77081C17CA8}"/>
              </a:ext>
            </a:extLst>
          </p:cNvPr>
          <p:cNvCxnSpPr>
            <a:cxnSpLocks/>
          </p:cNvCxnSpPr>
          <p:nvPr/>
        </p:nvCxnSpPr>
        <p:spPr>
          <a:xfrm>
            <a:off x="6336772" y="2304800"/>
            <a:ext cx="2329502" cy="767822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27">
            <a:extLst>
              <a:ext uri="{FF2B5EF4-FFF2-40B4-BE49-F238E27FC236}">
                <a16:creationId xmlns:a16="http://schemas.microsoft.com/office/drawing/2014/main" id="{9DC68536-24EB-A6E7-1D97-B4E7EEB6171A}"/>
              </a:ext>
            </a:extLst>
          </p:cNvPr>
          <p:cNvCxnSpPr>
            <a:cxnSpLocks/>
          </p:cNvCxnSpPr>
          <p:nvPr/>
        </p:nvCxnSpPr>
        <p:spPr>
          <a:xfrm flipV="1">
            <a:off x="2894603" y="2544384"/>
            <a:ext cx="2650309" cy="2200924"/>
          </a:xfrm>
          <a:prstGeom prst="bentConnector3">
            <a:avLst>
              <a:gd name="adj1" fmla="val 58713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2">
            <a:extLst>
              <a:ext uri="{FF2B5EF4-FFF2-40B4-BE49-F238E27FC236}">
                <a16:creationId xmlns:a16="http://schemas.microsoft.com/office/drawing/2014/main" id="{E98D9425-65FF-D466-A1A4-54DA7FEC137B}"/>
              </a:ext>
            </a:extLst>
          </p:cNvPr>
          <p:cNvCxnSpPr>
            <a:cxnSpLocks/>
          </p:cNvCxnSpPr>
          <p:nvPr/>
        </p:nvCxnSpPr>
        <p:spPr>
          <a:xfrm>
            <a:off x="7095962" y="3565976"/>
            <a:ext cx="2013850" cy="1212056"/>
          </a:xfrm>
          <a:prstGeom prst="bentConnector3">
            <a:avLst>
              <a:gd name="adj1" fmla="val 18216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Текст 2">
            <a:extLst>
              <a:ext uri="{FF2B5EF4-FFF2-40B4-BE49-F238E27FC236}">
                <a16:creationId xmlns:a16="http://schemas.microsoft.com/office/drawing/2014/main" id="{26A09804-61A4-B420-5845-137081AF3781}"/>
              </a:ext>
            </a:extLst>
          </p:cNvPr>
          <p:cNvSpPr txBox="1">
            <a:spLocks/>
          </p:cNvSpPr>
          <p:nvPr/>
        </p:nvSpPr>
        <p:spPr>
          <a:xfrm>
            <a:off x="790774" y="1579348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372E2AE-55E4-80F6-F262-148B8F6BA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072" y="181899"/>
            <a:ext cx="10566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ОБЪЕМ</a:t>
            </a:r>
            <a:r>
              <a:rPr lang="ru-RU" sz="2000" b="1" dirty="0">
                <a:solidFill>
                  <a:srgbClr val="4472C4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ПРОМЫШЛЕННОЙ ПРОДУКЦИИ ПО ВИДАМ ЭКОНОМИЧЕСКОЙ ДЕЯТЕЛЬНОСТИ В 2025г.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92F1F19-697D-CCA8-B60D-442AAD0F2D5B}"/>
              </a:ext>
            </a:extLst>
          </p:cNvPr>
          <p:cNvSpPr/>
          <p:nvPr/>
        </p:nvSpPr>
        <p:spPr>
          <a:xfrm>
            <a:off x="864264" y="997494"/>
            <a:ext cx="100407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Объемы промышленного производства (в текущих ценах) </a:t>
            </a:r>
          </a:p>
          <a:p>
            <a:pPr algn="ctr"/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 и индексы промышленного производства </a:t>
            </a:r>
          </a:p>
          <a:p>
            <a:pPr algn="ctr">
              <a:spcAft>
                <a:spcPts val="1200"/>
              </a:spcAft>
            </a:pP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                 (в сопоставимых ценах, в % к 2024 г.)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4D7780A-67DF-356C-9727-FF8B39C6F7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5421888"/>
              </p:ext>
            </p:extLst>
          </p:nvPr>
        </p:nvGraphicFramePr>
        <p:xfrm>
          <a:off x="4022523" y="2218931"/>
          <a:ext cx="3724240" cy="302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8CA868-B4E9-E575-CFAB-29A7D76F3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662" y="2326243"/>
            <a:ext cx="772838" cy="70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DBA02A-7800-EB08-2089-D7EF17A7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135" y="3950427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5BAD97-8E11-9F2B-8444-A3A1E5B48ED8}"/>
              </a:ext>
            </a:extLst>
          </p:cNvPr>
          <p:cNvSpPr/>
          <p:nvPr/>
        </p:nvSpPr>
        <p:spPr>
          <a:xfrm>
            <a:off x="8315335" y="3924380"/>
            <a:ext cx="1468711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Обрабатывающая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промышленность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637,6 млрд. сом</a:t>
            </a:r>
          </a:p>
          <a:p>
            <a:pPr fontAlgn="b"/>
            <a:r>
              <a:rPr lang="ru-RU" sz="1000" b="1" dirty="0">
                <a:solidFill>
                  <a:srgbClr val="00B0F0"/>
                </a:solidFill>
              </a:rPr>
              <a:t>             </a:t>
            </a: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ИФО 109,8%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76A4AA-C500-C9EF-988C-EE1E2F4CC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298" y="2214022"/>
            <a:ext cx="875946" cy="76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8B8A3D-AD20-82C5-DAF4-788B73FFC437}"/>
              </a:ext>
            </a:extLst>
          </p:cNvPr>
          <p:cNvSpPr/>
          <p:nvPr/>
        </p:nvSpPr>
        <p:spPr>
          <a:xfrm>
            <a:off x="2685088" y="2110606"/>
            <a:ext cx="1479493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Водоснабжение, очистки,   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переработки отходов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7,0 млрд. сом</a:t>
            </a:r>
          </a:p>
          <a:p>
            <a:pPr algn="ctr" fontAlgn="b"/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ИФО 123,1%</a:t>
            </a:r>
          </a:p>
          <a:p>
            <a:pPr fontAlgn="b"/>
            <a:endParaRPr lang="ru-RU" sz="1000" dirty="0"/>
          </a:p>
        </p:txBody>
      </p:sp>
      <p:cxnSp>
        <p:nvCxnSpPr>
          <p:cNvPr id="35" name="Соединительная линия уступом 51">
            <a:extLst>
              <a:ext uri="{FF2B5EF4-FFF2-40B4-BE49-F238E27FC236}">
                <a16:creationId xmlns:a16="http://schemas.microsoft.com/office/drawing/2014/main" id="{19B27E21-0465-6B96-5CF5-49C161CB00A4}"/>
              </a:ext>
            </a:extLst>
          </p:cNvPr>
          <p:cNvCxnSpPr>
            <a:cxnSpLocks/>
          </p:cNvCxnSpPr>
          <p:nvPr/>
        </p:nvCxnSpPr>
        <p:spPr>
          <a:xfrm flipV="1">
            <a:off x="2611399" y="2227259"/>
            <a:ext cx="3305195" cy="955082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A0A3834-D57E-3FEE-8065-26C591C33C84}"/>
              </a:ext>
            </a:extLst>
          </p:cNvPr>
          <p:cNvSpPr/>
          <p:nvPr/>
        </p:nvSpPr>
        <p:spPr>
          <a:xfrm>
            <a:off x="8510129" y="2300416"/>
            <a:ext cx="1199367" cy="75918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Добыча</a:t>
            </a:r>
            <a:r>
              <a:rPr lang="ru-RU" sz="1000" dirty="0">
                <a:ln w="0">
                  <a:solidFill>
                    <a:srgbClr val="0099CC"/>
                  </a:solidFill>
                </a:ln>
                <a:solidFill>
                  <a:srgbClr val="0099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полезных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ископаемых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73,3 млрд. сом</a:t>
            </a:r>
          </a:p>
          <a:p>
            <a:pPr fontAlgn="b"/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       ИФО 114,2% 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276A3AB-290F-3C6B-696E-4DAF166CADE8}"/>
              </a:ext>
            </a:extLst>
          </p:cNvPr>
          <p:cNvSpPr/>
          <p:nvPr/>
        </p:nvSpPr>
        <p:spPr>
          <a:xfrm>
            <a:off x="3014656" y="3664986"/>
            <a:ext cx="1580856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Обеспечение (снабжение)</a:t>
            </a:r>
          </a:p>
          <a:p>
            <a:pPr algn="ctr" fontAlgn="b"/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электроэнергией,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газом, паром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81,8 млрд. сом</a:t>
            </a:r>
          </a:p>
          <a:p>
            <a:pPr algn="ctr" fontAlgn="b"/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ИФО 111,2%</a:t>
            </a:r>
          </a:p>
          <a:p>
            <a:pPr fontAlgn="b"/>
            <a:endParaRPr lang="ru-RU" sz="1000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388924D1-04DE-304A-3A58-8EF55E7688DE}"/>
              </a:ext>
            </a:extLst>
          </p:cNvPr>
          <p:cNvSpPr/>
          <p:nvPr/>
        </p:nvSpPr>
        <p:spPr>
          <a:xfrm>
            <a:off x="5348709" y="3065065"/>
            <a:ext cx="1267126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300"/>
              </a:spcAft>
            </a:pPr>
            <a:r>
              <a:rPr lang="ru-RU" sz="1000" b="1" i="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Объем производство 799,7</a:t>
            </a:r>
            <a:r>
              <a:rPr lang="ru-RU" sz="1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млрд. сомов,</a:t>
            </a:r>
          </a:p>
          <a:p>
            <a:pPr algn="ctr">
              <a:lnSpc>
                <a:spcPct val="120000"/>
              </a:lnSpc>
            </a:pPr>
            <a:r>
              <a:rPr lang="ru-RU" sz="1000" b="1" i="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ИФО 110,6%</a:t>
            </a:r>
          </a:p>
          <a:p>
            <a:pPr fontAlgn="b"/>
            <a:endParaRPr lang="ru-RU" sz="1000" dirty="0"/>
          </a:p>
        </p:txBody>
      </p:sp>
      <p:grpSp>
        <p:nvGrpSpPr>
          <p:cNvPr id="66" name="Group 4">
            <a:extLst>
              <a:ext uri="{FF2B5EF4-FFF2-40B4-BE49-F238E27FC236}">
                <a16:creationId xmlns:a16="http://schemas.microsoft.com/office/drawing/2014/main" id="{D048F136-F64A-6825-DBCC-FCF779FE761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62986" y="3852353"/>
            <a:ext cx="870773" cy="758267"/>
            <a:chOff x="1193" y="2572"/>
            <a:chExt cx="505" cy="480"/>
          </a:xfrm>
          <a:solidFill>
            <a:srgbClr val="00B050"/>
          </a:solidFill>
        </p:grpSpPr>
        <p:sp>
          <p:nvSpPr>
            <p:cNvPr id="67" name="AutoShape 3">
              <a:extLst>
                <a:ext uri="{FF2B5EF4-FFF2-40B4-BE49-F238E27FC236}">
                  <a16:creationId xmlns:a16="http://schemas.microsoft.com/office/drawing/2014/main" id="{AD0E0A6A-E5E7-92B4-E082-FA10FFECA66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93" y="2572"/>
              <a:ext cx="505" cy="48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KG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495A74AA-E6EC-68EB-1727-5A774FFB0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" y="2572"/>
              <a:ext cx="508" cy="482"/>
            </a:xfrm>
            <a:prstGeom prst="rect">
              <a:avLst/>
            </a:prstGeom>
            <a:grpFill/>
            <a:ln w="9525">
              <a:solidFill>
                <a:schemeClr val="accent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6293564" y="3915001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FF6F37E0-4045-690E-D82F-9B63EE409492}"/>
              </a:ext>
            </a:extLst>
          </p:cNvPr>
          <p:cNvSpPr txBox="1"/>
          <p:nvPr/>
        </p:nvSpPr>
        <p:spPr>
          <a:xfrm>
            <a:off x="791765" y="144074"/>
            <a:ext cx="10190271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ИНДЕКСЫ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ПРОИЗВОДСТВА ПО ОСНОВНЫМ ВИДАМ                    </a:t>
            </a:r>
            <a:r>
              <a:rPr lang="en-US" sz="24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ОБРАБАТЫВАЮЩИХ ПРОИЗВОДСТВ                       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                                                                                                      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(2025 г. к 2024 г., %)</a:t>
            </a:r>
            <a:endParaRPr lang="ru-RU" sz="16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1BACA47-C9EA-2493-EB34-F1AAFCB93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480" y="1387889"/>
            <a:ext cx="1687358" cy="94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130,5%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деревянных    и бумажных изделий, полиграфическая деятельность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8365D059-E58F-9B6E-1CD7-F793F13E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4577" y="1401521"/>
            <a:ext cx="1689724" cy="97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130,1%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пищевых продуктов (включая напитки) и табачных изделий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98CF8DA7-640B-4772-E922-A1B87F0B9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269" y="1610139"/>
            <a:ext cx="1619363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                 165,6%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  <a:endParaRPr lang="ru-RU" alt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28">
            <a:extLst>
              <a:ext uri="{FF2B5EF4-FFF2-40B4-BE49-F238E27FC236}">
                <a16:creationId xmlns:a16="http://schemas.microsoft.com/office/drawing/2014/main" id="{3F9B359F-9609-C4DC-7132-74B2DEB33C99}"/>
              </a:ext>
            </a:extLst>
          </p:cNvPr>
          <p:cNvCxnSpPr>
            <a:cxnSpLocks/>
          </p:cNvCxnSpPr>
          <p:nvPr/>
        </p:nvCxnSpPr>
        <p:spPr>
          <a:xfrm>
            <a:off x="876190" y="2421636"/>
            <a:ext cx="1224787" cy="2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8">
            <a:extLst>
              <a:ext uri="{FF2B5EF4-FFF2-40B4-BE49-F238E27FC236}">
                <a16:creationId xmlns:a16="http://schemas.microsoft.com/office/drawing/2014/main" id="{B58319DE-3239-1E0F-0735-917E14EC5898}"/>
              </a:ext>
            </a:extLst>
          </p:cNvPr>
          <p:cNvCxnSpPr>
            <a:cxnSpLocks/>
          </p:cNvCxnSpPr>
          <p:nvPr/>
        </p:nvCxnSpPr>
        <p:spPr>
          <a:xfrm>
            <a:off x="2254939" y="2424987"/>
            <a:ext cx="1519069" cy="33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8">
            <a:extLst>
              <a:ext uri="{FF2B5EF4-FFF2-40B4-BE49-F238E27FC236}">
                <a16:creationId xmlns:a16="http://schemas.microsoft.com/office/drawing/2014/main" id="{DAB231EF-424B-DF5E-B61E-6C1D946297FB}"/>
              </a:ext>
            </a:extLst>
          </p:cNvPr>
          <p:cNvCxnSpPr>
            <a:cxnSpLocks/>
          </p:cNvCxnSpPr>
          <p:nvPr/>
        </p:nvCxnSpPr>
        <p:spPr>
          <a:xfrm>
            <a:off x="4050619" y="2426255"/>
            <a:ext cx="14973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8">
            <a:extLst>
              <a:ext uri="{FF2B5EF4-FFF2-40B4-BE49-F238E27FC236}">
                <a16:creationId xmlns:a16="http://schemas.microsoft.com/office/drawing/2014/main" id="{4E13F45D-1832-BDDD-F12A-E5537EF60F51}"/>
              </a:ext>
            </a:extLst>
          </p:cNvPr>
          <p:cNvCxnSpPr>
            <a:cxnSpLocks/>
          </p:cNvCxnSpPr>
          <p:nvPr/>
        </p:nvCxnSpPr>
        <p:spPr>
          <a:xfrm flipV="1">
            <a:off x="5787767" y="2420227"/>
            <a:ext cx="1367107" cy="14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8">
            <a:extLst>
              <a:ext uri="{FF2B5EF4-FFF2-40B4-BE49-F238E27FC236}">
                <a16:creationId xmlns:a16="http://schemas.microsoft.com/office/drawing/2014/main" id="{5A1634CC-3975-C058-DEBE-86DC6698B8FA}"/>
              </a:ext>
            </a:extLst>
          </p:cNvPr>
          <p:cNvCxnSpPr>
            <a:cxnSpLocks/>
          </p:cNvCxnSpPr>
          <p:nvPr/>
        </p:nvCxnSpPr>
        <p:spPr>
          <a:xfrm>
            <a:off x="7412672" y="2408394"/>
            <a:ext cx="1581411" cy="118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8">
            <a:extLst>
              <a:ext uri="{FF2B5EF4-FFF2-40B4-BE49-F238E27FC236}">
                <a16:creationId xmlns:a16="http://schemas.microsoft.com/office/drawing/2014/main" id="{6D1F22F8-E71C-528F-33B9-80C842C9609F}"/>
              </a:ext>
            </a:extLst>
          </p:cNvPr>
          <p:cNvCxnSpPr>
            <a:cxnSpLocks/>
          </p:cNvCxnSpPr>
          <p:nvPr/>
        </p:nvCxnSpPr>
        <p:spPr>
          <a:xfrm flipV="1">
            <a:off x="9263966" y="2403668"/>
            <a:ext cx="1561052" cy="85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bject 89">
            <a:extLst>
              <a:ext uri="{FF2B5EF4-FFF2-40B4-BE49-F238E27FC236}">
                <a16:creationId xmlns:a16="http://schemas.microsoft.com/office/drawing/2014/main" id="{6CE80E2F-0023-F8FB-A25D-661108203CD5}"/>
              </a:ext>
            </a:extLst>
          </p:cNvPr>
          <p:cNvSpPr txBox="1"/>
          <p:nvPr/>
        </p:nvSpPr>
        <p:spPr>
          <a:xfrm>
            <a:off x="10162685" y="4987178"/>
            <a:ext cx="384721" cy="89210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основных</a:t>
            </a:r>
            <a:r>
              <a:rPr lang="ru-RU" sz="800" spc="-25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                  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металлов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object 89">
            <a:extLst>
              <a:ext uri="{FF2B5EF4-FFF2-40B4-BE49-F238E27FC236}">
                <a16:creationId xmlns:a16="http://schemas.microsoft.com/office/drawing/2014/main" id="{51861B42-A7CA-4A40-25B2-DF8CFF24B735}"/>
              </a:ext>
            </a:extLst>
          </p:cNvPr>
          <p:cNvSpPr txBox="1"/>
          <p:nvPr/>
        </p:nvSpPr>
        <p:spPr>
          <a:xfrm>
            <a:off x="5221629" y="4820515"/>
            <a:ext cx="630942" cy="116643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деревянных и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бумажных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изделий, полиграфическая деятельность </a:t>
            </a:r>
          </a:p>
        </p:txBody>
      </p:sp>
      <p:sp>
        <p:nvSpPr>
          <p:cNvPr id="29" name="object 89">
            <a:extLst>
              <a:ext uri="{FF2B5EF4-FFF2-40B4-BE49-F238E27FC236}">
                <a16:creationId xmlns:a16="http://schemas.microsoft.com/office/drawing/2014/main" id="{E1BF7254-D0BE-D8F8-47CD-E2DD8DD4A126}"/>
              </a:ext>
            </a:extLst>
          </p:cNvPr>
          <p:cNvSpPr txBox="1"/>
          <p:nvPr/>
        </p:nvSpPr>
        <p:spPr>
          <a:xfrm>
            <a:off x="6380712" y="5202149"/>
            <a:ext cx="384721" cy="76949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пищевых                продуктов</a:t>
            </a:r>
            <a:endParaRPr lang="ru-RU" sz="800" spc="-2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89">
            <a:extLst>
              <a:ext uri="{FF2B5EF4-FFF2-40B4-BE49-F238E27FC236}">
                <a16:creationId xmlns:a16="http://schemas.microsoft.com/office/drawing/2014/main" id="{2161FDC1-A8B4-6A62-B233-5497D52BE64E}"/>
              </a:ext>
            </a:extLst>
          </p:cNvPr>
          <p:cNvSpPr txBox="1"/>
          <p:nvPr/>
        </p:nvSpPr>
        <p:spPr>
          <a:xfrm>
            <a:off x="9288346" y="4881009"/>
            <a:ext cx="276999" cy="106617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 нефтепродуктов</a:t>
            </a:r>
          </a:p>
        </p:txBody>
      </p:sp>
      <p:sp>
        <p:nvSpPr>
          <p:cNvPr id="33" name="object 89">
            <a:extLst>
              <a:ext uri="{FF2B5EF4-FFF2-40B4-BE49-F238E27FC236}">
                <a16:creationId xmlns:a16="http://schemas.microsoft.com/office/drawing/2014/main" id="{D8406D39-4C72-F946-5C28-1DF353DAC28D}"/>
              </a:ext>
            </a:extLst>
          </p:cNvPr>
          <p:cNvSpPr txBox="1"/>
          <p:nvPr/>
        </p:nvSpPr>
        <p:spPr>
          <a:xfrm>
            <a:off x="3349527" y="5076713"/>
            <a:ext cx="384721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строительных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материалов</a:t>
            </a:r>
          </a:p>
        </p:txBody>
      </p:sp>
      <p:sp>
        <p:nvSpPr>
          <p:cNvPr id="34" name="object 89">
            <a:extLst>
              <a:ext uri="{FF2B5EF4-FFF2-40B4-BE49-F238E27FC236}">
                <a16:creationId xmlns:a16="http://schemas.microsoft.com/office/drawing/2014/main" id="{4101B7E0-A207-F63A-24B2-4C8D1D2BD11B}"/>
              </a:ext>
            </a:extLst>
          </p:cNvPr>
          <p:cNvSpPr txBox="1"/>
          <p:nvPr/>
        </p:nvSpPr>
        <p:spPr>
          <a:xfrm>
            <a:off x="1516844" y="4736561"/>
            <a:ext cx="415498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</a:p>
        </p:txBody>
      </p:sp>
      <p:sp>
        <p:nvSpPr>
          <p:cNvPr id="35" name="object 89">
            <a:extLst>
              <a:ext uri="{FF2B5EF4-FFF2-40B4-BE49-F238E27FC236}">
                <a16:creationId xmlns:a16="http://schemas.microsoft.com/office/drawing/2014/main" id="{1A3C3CF1-3D85-1581-5141-542C46697217}"/>
              </a:ext>
            </a:extLst>
          </p:cNvPr>
          <p:cNvSpPr txBox="1"/>
          <p:nvPr/>
        </p:nvSpPr>
        <p:spPr>
          <a:xfrm>
            <a:off x="7354463" y="4973316"/>
            <a:ext cx="415498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химической продукции</a:t>
            </a:r>
          </a:p>
        </p:txBody>
      </p:sp>
      <p:sp>
        <p:nvSpPr>
          <p:cNvPr id="36" name="object 89">
            <a:extLst>
              <a:ext uri="{FF2B5EF4-FFF2-40B4-BE49-F238E27FC236}">
                <a16:creationId xmlns:a16="http://schemas.microsoft.com/office/drawing/2014/main" id="{D3A39675-3743-B325-96A8-E94C3383CEB7}"/>
              </a:ext>
            </a:extLst>
          </p:cNvPr>
          <p:cNvSpPr txBox="1"/>
          <p:nvPr/>
        </p:nvSpPr>
        <p:spPr>
          <a:xfrm>
            <a:off x="4303176" y="4805763"/>
            <a:ext cx="507831" cy="11277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sz="800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роизводство резиновых и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пластмассовых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изделий</a:t>
            </a:r>
          </a:p>
        </p:txBody>
      </p:sp>
      <p:sp>
        <p:nvSpPr>
          <p:cNvPr id="6" name="object 33">
            <a:extLst>
              <a:ext uri="{FF2B5EF4-FFF2-40B4-BE49-F238E27FC236}">
                <a16:creationId xmlns:a16="http://schemas.microsoft.com/office/drawing/2014/main" id="{F92228B1-1464-FC07-50EE-432A569050FC}"/>
              </a:ext>
            </a:extLst>
          </p:cNvPr>
          <p:cNvSpPr/>
          <p:nvPr/>
        </p:nvSpPr>
        <p:spPr>
          <a:xfrm>
            <a:off x="1130204" y="4478503"/>
            <a:ext cx="9705852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1B10C0B-0C9E-AABA-4B23-9538FEEE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6362" y="1725812"/>
            <a:ext cx="1803421" cy="63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119,8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химической продукции</a:t>
            </a: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C37666B3-A3FB-9B7B-F206-A6449BA57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0876" y="1500153"/>
            <a:ext cx="19588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FF0000"/>
                </a:solidFill>
                <a:latin typeface="Calibri"/>
                <a:cs typeface="Arial" panose="020B0604020202020204"/>
              </a:rPr>
              <a:t>      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109,6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</a:rPr>
              <a:t>Текстильное производство, производство одежды и обуви, кожи и кожаных изделий</a:t>
            </a:r>
          </a:p>
        </p:txBody>
      </p:sp>
      <p:pic>
        <p:nvPicPr>
          <p:cNvPr id="1038" name="Picture 14" descr="Глубина переработки нефти">
            <a:extLst>
              <a:ext uri="{FF2B5EF4-FFF2-40B4-BE49-F238E27FC236}">
                <a16:creationId xmlns:a16="http://schemas.microsoft.com/office/drawing/2014/main" id="{F85BE1F2-B2A7-A45C-C129-8F5095365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139" y="4613042"/>
            <a:ext cx="329533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Изделия из дерева кыргызов конца 19-го начала 20-го веков » Информационный  портал о Кыргызстане, новости Кыргызстана и туризма">
            <a:extLst>
              <a:ext uri="{FF2B5EF4-FFF2-40B4-BE49-F238E27FC236}">
                <a16:creationId xmlns:a16="http://schemas.microsoft.com/office/drawing/2014/main" id="{7B32633D-B710-6DCF-1982-C9D1F0E14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895" y="4654090"/>
            <a:ext cx="315639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При поддержке РКФР в КР запущено новое молочное производство - Российско -  Кыргызский Фонд развития">
            <a:extLst>
              <a:ext uri="{FF2B5EF4-FFF2-40B4-BE49-F238E27FC236}">
                <a16:creationId xmlns:a16="http://schemas.microsoft.com/office/drawing/2014/main" id="{22D9CE71-3FF4-CE73-4E75-6439DC84D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86978" y="4635945"/>
            <a:ext cx="366528" cy="28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Замещающее содержимое 108">
            <a:extLst>
              <a:ext uri="{FF2B5EF4-FFF2-40B4-BE49-F238E27FC236}">
                <a16:creationId xmlns:a16="http://schemas.microsoft.com/office/drawing/2014/main" id="{9A2A245B-E7AD-1E4D-0F8A-4E94AC248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7630" y="4598459"/>
            <a:ext cx="314832" cy="292077"/>
          </a:xfrm>
          <a:prstGeom prst="rect">
            <a:avLst/>
          </a:prstGeom>
        </p:spPr>
      </p:pic>
      <p:pic>
        <p:nvPicPr>
          <p:cNvPr id="19" name="Замещающее содержимое 104">
            <a:extLst>
              <a:ext uri="{FF2B5EF4-FFF2-40B4-BE49-F238E27FC236}">
                <a16:creationId xmlns:a16="http://schemas.microsoft.com/office/drawing/2014/main" id="{DE9102BB-57A8-229D-8E87-E15FAA80790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4348140" y="4661918"/>
            <a:ext cx="319279" cy="249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Замещающее содержимое 102">
            <a:extLst>
              <a:ext uri="{FF2B5EF4-FFF2-40B4-BE49-F238E27FC236}">
                <a16:creationId xmlns:a16="http://schemas.microsoft.com/office/drawing/2014/main" id="{4254BF43-336F-8A73-0500-4EDA4CADD5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9385" y="4562874"/>
            <a:ext cx="440055" cy="318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Замещающее содержимое 103">
            <a:extLst>
              <a:ext uri="{FF2B5EF4-FFF2-40B4-BE49-F238E27FC236}">
                <a16:creationId xmlns:a16="http://schemas.microsoft.com/office/drawing/2014/main" id="{9F03AB04-4B11-19CE-EAB2-460B62248431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7391545" y="4623423"/>
            <a:ext cx="295119" cy="2886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8" name="Picture 24" descr="Лекарственный рынок: Кто снабжает кыргызстанцев лекарственными препаратами?  (страны+компании+объемы) — Tazabek">
            <a:extLst>
              <a:ext uri="{FF2B5EF4-FFF2-40B4-BE49-F238E27FC236}">
                <a16:creationId xmlns:a16="http://schemas.microsoft.com/office/drawing/2014/main" id="{4029DC35-E9CD-5FB9-E465-0953C5587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78624" y="4596858"/>
            <a:ext cx="329604" cy="2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1EBD8D1-818B-6358-010D-3540F26CE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999" y="1548826"/>
            <a:ext cx="1687358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135,7%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резиновых и пластмассовых изделий, строительных материалов</a:t>
            </a:r>
          </a:p>
        </p:txBody>
      </p:sp>
      <p:sp>
        <p:nvSpPr>
          <p:cNvPr id="39" name="object 89">
            <a:extLst>
              <a:ext uri="{FF2B5EF4-FFF2-40B4-BE49-F238E27FC236}">
                <a16:creationId xmlns:a16="http://schemas.microsoft.com/office/drawing/2014/main" id="{09D78D60-0D5E-A507-26AB-E7B453BDD1A4}"/>
              </a:ext>
            </a:extLst>
          </p:cNvPr>
          <p:cNvSpPr txBox="1"/>
          <p:nvPr/>
        </p:nvSpPr>
        <p:spPr>
          <a:xfrm>
            <a:off x="2550200" y="5164032"/>
            <a:ext cx="276999" cy="79289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напитков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" name="Picture 20" descr="Соки кыргызстанского производства могут выйти на рынки России и Китая">
            <a:extLst>
              <a:ext uri="{FF2B5EF4-FFF2-40B4-BE49-F238E27FC236}">
                <a16:creationId xmlns:a16="http://schemas.microsoft.com/office/drawing/2014/main" id="{1687463E-9932-0E7D-6705-F9458F1C2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2146" y="4616308"/>
            <a:ext cx="308565" cy="25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bject 89">
            <a:extLst>
              <a:ext uri="{FF2B5EF4-FFF2-40B4-BE49-F238E27FC236}">
                <a16:creationId xmlns:a16="http://schemas.microsoft.com/office/drawing/2014/main" id="{A4F9A9A8-8B60-3EB4-A527-AA0AA9984DBF}"/>
              </a:ext>
            </a:extLst>
          </p:cNvPr>
          <p:cNvSpPr txBox="1"/>
          <p:nvPr/>
        </p:nvSpPr>
        <p:spPr>
          <a:xfrm>
            <a:off x="8350498" y="4904614"/>
            <a:ext cx="276999" cy="106617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 одежды</a:t>
            </a:r>
          </a:p>
        </p:txBody>
      </p:sp>
      <p:pic>
        <p:nvPicPr>
          <p:cNvPr id="41" name="Picture 22" descr="Производители спортивной одежды в Киргизии — Bishkek Vogue">
            <a:extLst>
              <a:ext uri="{FF2B5EF4-FFF2-40B4-BE49-F238E27FC236}">
                <a16:creationId xmlns:a16="http://schemas.microsoft.com/office/drawing/2014/main" id="{32A60277-F320-B14C-6A32-67D08B334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8073" y="4665825"/>
            <a:ext cx="346597" cy="24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7633" y="2597959"/>
            <a:ext cx="10004403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B61400A-7BA9-B720-47D2-B4229A5067C1}"/>
              </a:ext>
            </a:extLst>
          </p:cNvPr>
          <p:cNvSpPr txBox="1">
            <a:spLocks/>
          </p:cNvSpPr>
          <p:nvPr/>
        </p:nvSpPr>
        <p:spPr>
          <a:xfrm>
            <a:off x="5184066" y="479622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Текстовое поле 5">
            <a:extLst>
              <a:ext uri="{FF2B5EF4-FFF2-40B4-BE49-F238E27FC236}">
                <a16:creationId xmlns:a16="http://schemas.microsoft.com/office/drawing/2014/main" id="{2EE845D1-ED12-3318-7725-92265E05EA7B}"/>
              </a:ext>
            </a:extLst>
          </p:cNvPr>
          <p:cNvSpPr txBox="1"/>
          <p:nvPr/>
        </p:nvSpPr>
        <p:spPr>
          <a:xfrm>
            <a:off x="661894" y="219451"/>
            <a:ext cx="10900303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ИНДЕКСЫ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ПРОИЗВОДСТВА ПО ДОБЫЧЕ ПОЛЕЗНЫХ ИСКОПАЕМЫХ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7" name="object 49">
            <a:extLst>
              <a:ext uri="{FF2B5EF4-FFF2-40B4-BE49-F238E27FC236}">
                <a16:creationId xmlns:a16="http://schemas.microsoft.com/office/drawing/2014/main" id="{21A32839-F3FA-124B-2685-FE8816090EED}"/>
              </a:ext>
            </a:extLst>
          </p:cNvPr>
          <p:cNvSpPr txBox="1"/>
          <p:nvPr/>
        </p:nvSpPr>
        <p:spPr>
          <a:xfrm>
            <a:off x="758003" y="1119563"/>
            <a:ext cx="1967613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000" b="1" dirty="0">
                <a:solidFill>
                  <a:srgbClr val="0059A3"/>
                </a:solidFill>
                <a:latin typeface="DIN Pro Regular"/>
                <a:sym typeface="+mn-ea"/>
              </a:rPr>
              <a:t>(</a:t>
            </a:r>
            <a:r>
              <a:rPr lang="ru-RU" sz="1100" b="1" dirty="0">
                <a:solidFill>
                  <a:srgbClr val="0059A3"/>
                </a:solidFill>
                <a:latin typeface="DIN Pro Regular"/>
                <a:sym typeface="+mn-ea"/>
              </a:rPr>
              <a:t>2025</a:t>
            </a:r>
            <a:r>
              <a:rPr lang="ru-RU" sz="1000" b="1" dirty="0">
                <a:solidFill>
                  <a:srgbClr val="0059A3"/>
                </a:solidFill>
                <a:latin typeface="DIN Pro Regular"/>
                <a:sym typeface="+mn-ea"/>
              </a:rPr>
              <a:t> г. к </a:t>
            </a:r>
            <a:r>
              <a:rPr lang="ru-RU" sz="1050" b="1" dirty="0">
                <a:solidFill>
                  <a:srgbClr val="0059A3"/>
                </a:solidFill>
                <a:latin typeface="DIN Pro Regular"/>
                <a:sym typeface="+mn-ea"/>
              </a:rPr>
              <a:t>2024</a:t>
            </a:r>
            <a:r>
              <a:rPr lang="ru-RU" sz="1000" b="1" dirty="0">
                <a:solidFill>
                  <a:srgbClr val="0059A3"/>
                </a:solidFill>
                <a:latin typeface="DIN Pro Regular"/>
                <a:sym typeface="+mn-ea"/>
              </a:rPr>
              <a:t> г., %)</a:t>
            </a:r>
            <a:endParaRPr sz="1000" b="1" dirty="0">
              <a:solidFill>
                <a:srgbClr val="0059A3"/>
              </a:solidFill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61F9FFC-888E-C9A0-6C1A-4CFBA213508F}"/>
              </a:ext>
            </a:extLst>
          </p:cNvPr>
          <p:cNvSpPr/>
          <p:nvPr/>
        </p:nvSpPr>
        <p:spPr>
          <a:xfrm>
            <a:off x="543552" y="1528530"/>
            <a:ext cx="2698411" cy="478277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  114,2%</a:t>
            </a:r>
          </a:p>
          <a:p>
            <a:pPr marL="55245">
              <a:spcBef>
                <a:spcPts val="600"/>
              </a:spcBef>
            </a:pPr>
            <a:r>
              <a:rPr lang="ru-RU" sz="1100" b="1" dirty="0">
                <a:solidFill>
                  <a:srgbClr val="0059A3"/>
                </a:solidFill>
              </a:rPr>
              <a:t>Добыча</a:t>
            </a:r>
            <a:r>
              <a:rPr lang="ru-RU" sz="1050" b="1" dirty="0">
                <a:solidFill>
                  <a:srgbClr val="0059A3"/>
                </a:solidFill>
              </a:rPr>
              <a:t> полезных ископаемых                        </a:t>
            </a:r>
          </a:p>
          <a:p>
            <a:pPr marL="55245"/>
            <a:endParaRPr lang="ru-RU" sz="1050" u="dashHeavy" spc="-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48">
            <a:extLst>
              <a:ext uri="{FF2B5EF4-FFF2-40B4-BE49-F238E27FC236}">
                <a16:creationId xmlns:a16="http://schemas.microsoft.com/office/drawing/2014/main" id="{A3F0F8DD-4F43-F12C-69F3-88BAC759A668}"/>
              </a:ext>
            </a:extLst>
          </p:cNvPr>
          <p:cNvSpPr txBox="1"/>
          <p:nvPr/>
        </p:nvSpPr>
        <p:spPr>
          <a:xfrm>
            <a:off x="641127" y="2279260"/>
            <a:ext cx="2517140" cy="3695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43815">
              <a:spcAft>
                <a:spcPts val="600"/>
              </a:spcAft>
            </a:pPr>
            <a:r>
              <a:rPr lang="ru-RU" sz="1050" b="1" spc="-110" dirty="0">
                <a:solidFill>
                  <a:srgbClr val="48A148"/>
                </a:solidFill>
                <a:cs typeface="Arial" panose="020B0604020202020204"/>
              </a:rPr>
              <a:t>                                                                        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121,6</a:t>
            </a:r>
            <a:r>
              <a:rPr lang="ky-KG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sz="105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45720">
              <a:spcBef>
                <a:spcPts val="655"/>
              </a:spcBef>
            </a:pPr>
            <a:r>
              <a:rPr lang="ky-KG" sz="1200" b="1" dirty="0">
                <a:solidFill>
                  <a:srgbClr val="0059A3"/>
                </a:solidFill>
              </a:rPr>
              <a:t> </a:t>
            </a:r>
            <a:r>
              <a:rPr sz="1050" b="1" dirty="0" err="1">
                <a:solidFill>
                  <a:srgbClr val="0059A3"/>
                </a:solidFill>
              </a:rPr>
              <a:t>Добыча</a:t>
            </a:r>
            <a:r>
              <a:rPr lang="ru-RU" sz="1050" b="1" dirty="0">
                <a:solidFill>
                  <a:srgbClr val="0059A3"/>
                </a:solidFill>
              </a:rPr>
              <a:t> </a:t>
            </a:r>
            <a:r>
              <a:rPr lang="ru-RU" sz="1100" b="1" dirty="0">
                <a:solidFill>
                  <a:srgbClr val="0059A3"/>
                </a:solidFill>
              </a:rPr>
              <a:t>металлических</a:t>
            </a:r>
            <a:r>
              <a:rPr lang="ru-RU" sz="1050" b="1" dirty="0">
                <a:solidFill>
                  <a:srgbClr val="0059A3"/>
                </a:solidFill>
              </a:rPr>
              <a:t> руд</a:t>
            </a:r>
            <a:r>
              <a:rPr sz="1050" b="1" dirty="0">
                <a:solidFill>
                  <a:srgbClr val="0059A3"/>
                </a:solidFill>
              </a:rPr>
              <a:t> </a:t>
            </a:r>
            <a:endParaRPr lang="ru-RU" sz="1050" b="1" dirty="0">
              <a:solidFill>
                <a:srgbClr val="0059A3"/>
              </a:solidFill>
            </a:endParaRPr>
          </a:p>
          <a:p>
            <a:pPr marR="45720">
              <a:spcBef>
                <a:spcPts val="655"/>
              </a:spcBef>
            </a:pPr>
            <a:endParaRPr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>
              <a:spcBef>
                <a:spcPts val="615"/>
              </a:spcBef>
            </a:pPr>
            <a:r>
              <a:rPr lang="ru-RU" sz="1200" b="1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110,3%</a:t>
            </a:r>
            <a:endParaRPr sz="105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450"/>
            <a:endParaRPr lang="ru-RU" sz="1200" b="1" dirty="0">
              <a:solidFill>
                <a:srgbClr val="0059A3"/>
              </a:solidFill>
            </a:endParaRPr>
          </a:p>
          <a:p>
            <a:pPr marL="44450"/>
            <a:r>
              <a:rPr lang="ru-RU" sz="1100" b="1" dirty="0">
                <a:solidFill>
                  <a:srgbClr val="0059A3"/>
                </a:solidFill>
              </a:rPr>
              <a:t>Добыча угля</a:t>
            </a:r>
          </a:p>
          <a:p>
            <a:pPr marL="44450"/>
            <a:endParaRPr lang="ru-RU"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"/>
              </a:spcBef>
            </a:pPr>
            <a:endParaRPr sz="125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/>
            <a:r>
              <a:rPr lang="ru-RU" sz="1200" b="1" dirty="0">
                <a:solidFill>
                  <a:srgbClr val="33CC33"/>
                </a:solidFill>
                <a:cs typeface="Arial" panose="020B0604020202020204"/>
              </a:rPr>
              <a:t>                               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87,9</a:t>
            </a:r>
            <a:r>
              <a:rPr lang="ru-RU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</a:p>
          <a:p>
            <a:pPr marR="5080">
              <a:spcBef>
                <a:spcPts val="1000"/>
              </a:spcBef>
            </a:pPr>
            <a:r>
              <a:rPr sz="1100" b="1" dirty="0" err="1">
                <a:solidFill>
                  <a:srgbClr val="0059A3"/>
                </a:solidFill>
              </a:rPr>
              <a:t>Добыча</a:t>
            </a:r>
            <a:r>
              <a:rPr sz="1100" b="1" dirty="0">
                <a:solidFill>
                  <a:srgbClr val="0059A3"/>
                </a:solidFill>
              </a:rPr>
              <a:t> </a:t>
            </a:r>
            <a:r>
              <a:rPr sz="1100" b="1" dirty="0" err="1">
                <a:solidFill>
                  <a:srgbClr val="0059A3"/>
                </a:solidFill>
              </a:rPr>
              <a:t>нефти</a:t>
            </a:r>
            <a:r>
              <a:rPr sz="1100" b="1" dirty="0">
                <a:solidFill>
                  <a:srgbClr val="0059A3"/>
                </a:solidFill>
              </a:rPr>
              <a:t> и </a:t>
            </a:r>
            <a:r>
              <a:rPr sz="1100" b="1" dirty="0" err="1">
                <a:solidFill>
                  <a:srgbClr val="0059A3"/>
                </a:solidFill>
              </a:rPr>
              <a:t>природного</a:t>
            </a:r>
            <a:r>
              <a:rPr sz="1100" b="1" dirty="0">
                <a:solidFill>
                  <a:srgbClr val="0059A3"/>
                </a:solidFill>
              </a:rPr>
              <a:t> </a:t>
            </a:r>
            <a:r>
              <a:rPr sz="1100" b="1" dirty="0" err="1">
                <a:solidFill>
                  <a:srgbClr val="0059A3"/>
                </a:solidFill>
              </a:rPr>
              <a:t>газа</a:t>
            </a:r>
            <a:r>
              <a:rPr sz="1100" b="1" dirty="0">
                <a:solidFill>
                  <a:srgbClr val="0059A3"/>
                </a:solidFill>
              </a:rPr>
              <a:t> </a:t>
            </a:r>
            <a:endParaRPr lang="ru-RU" sz="1100" b="1" dirty="0">
              <a:solidFill>
                <a:srgbClr val="0059A3"/>
              </a:solidFill>
            </a:endParaRPr>
          </a:p>
          <a:p>
            <a:pPr marR="5080">
              <a:spcBef>
                <a:spcPts val="600"/>
              </a:spcBef>
            </a:pPr>
            <a:endParaRPr sz="1200" b="1" dirty="0">
              <a:solidFill>
                <a:srgbClr val="0059A3"/>
              </a:solidFill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96520">
              <a:lnSpc>
                <a:spcPts val="2145"/>
              </a:lnSpc>
            </a:pPr>
            <a:r>
              <a:rPr lang="ru-RU" sz="1050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                     </a:t>
            </a:r>
            <a:r>
              <a:rPr lang="ru-RU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140,2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</a:p>
          <a:p>
            <a:pPr marR="96520">
              <a:spcBef>
                <a:spcPts val="1000"/>
              </a:spcBef>
            </a:pPr>
            <a:r>
              <a:rPr lang="ru-RU" sz="1100" b="1" dirty="0">
                <a:solidFill>
                  <a:srgbClr val="0059A3"/>
                </a:solidFill>
              </a:rPr>
              <a:t>Д</a:t>
            </a:r>
            <a:r>
              <a:rPr sz="1100" b="1" dirty="0" err="1">
                <a:solidFill>
                  <a:srgbClr val="0059A3"/>
                </a:solidFill>
              </a:rPr>
              <a:t>обыч</a:t>
            </a:r>
            <a:r>
              <a:rPr lang="ru-RU" sz="1100" b="1" dirty="0">
                <a:solidFill>
                  <a:srgbClr val="0059A3"/>
                </a:solidFill>
              </a:rPr>
              <a:t>а</a:t>
            </a:r>
            <a:r>
              <a:rPr sz="1100" b="1" dirty="0">
                <a:solidFill>
                  <a:srgbClr val="0059A3"/>
                </a:solidFill>
              </a:rPr>
              <a:t> </a:t>
            </a:r>
            <a:r>
              <a:rPr lang="ru-RU" sz="1100" b="1" dirty="0">
                <a:solidFill>
                  <a:srgbClr val="0059A3"/>
                </a:solidFill>
              </a:rPr>
              <a:t>прочих </a:t>
            </a:r>
            <a:r>
              <a:rPr sz="1100" b="1" dirty="0" err="1">
                <a:solidFill>
                  <a:srgbClr val="0059A3"/>
                </a:solidFill>
              </a:rPr>
              <a:t>полезных</a:t>
            </a:r>
            <a:r>
              <a:rPr sz="1100" b="1" dirty="0">
                <a:solidFill>
                  <a:srgbClr val="0059A3"/>
                </a:solidFill>
              </a:rPr>
              <a:t> </a:t>
            </a:r>
            <a:r>
              <a:rPr sz="1100" b="1" dirty="0" err="1">
                <a:solidFill>
                  <a:srgbClr val="0059A3"/>
                </a:solidFill>
              </a:rPr>
              <a:t>ископаемых</a:t>
            </a:r>
            <a:r>
              <a:rPr sz="1100" b="1" dirty="0">
                <a:solidFill>
                  <a:srgbClr val="0059A3"/>
                </a:solidFill>
              </a:rPr>
              <a:t> </a:t>
            </a:r>
            <a:r>
              <a:rPr lang="ky-KG" sz="1100" b="1" dirty="0">
                <a:solidFill>
                  <a:srgbClr val="0059A3"/>
                </a:solidFill>
              </a:rPr>
              <a:t> </a:t>
            </a:r>
            <a:endParaRPr sz="1100" b="1" dirty="0">
              <a:solidFill>
                <a:srgbClr val="0059A3"/>
              </a:solidFill>
            </a:endParaRPr>
          </a:p>
        </p:txBody>
      </p:sp>
      <p:sp>
        <p:nvSpPr>
          <p:cNvPr id="10" name="object 36">
            <a:extLst>
              <a:ext uri="{FF2B5EF4-FFF2-40B4-BE49-F238E27FC236}">
                <a16:creationId xmlns:a16="http://schemas.microsoft.com/office/drawing/2014/main" id="{F6110EFB-B3C0-B5BD-22F7-0D47D8C9A2B1}"/>
              </a:ext>
            </a:extLst>
          </p:cNvPr>
          <p:cNvSpPr txBox="1"/>
          <p:nvPr/>
        </p:nvSpPr>
        <p:spPr>
          <a:xfrm>
            <a:off x="5983452" y="4127202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Добыча                м</a:t>
            </a:r>
            <a:r>
              <a:rPr sz="10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еталлически</a:t>
            </a:r>
            <a:r>
              <a:rPr lang="ky-KG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х</a:t>
            </a:r>
            <a:r>
              <a:rPr lang="ru-RU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sz="10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руд</a:t>
            </a:r>
            <a:endParaRPr sz="10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1" name="object 35">
            <a:extLst>
              <a:ext uri="{FF2B5EF4-FFF2-40B4-BE49-F238E27FC236}">
                <a16:creationId xmlns:a16="http://schemas.microsoft.com/office/drawing/2014/main" id="{D20F87BD-A823-9268-5EC1-D650B0405639}"/>
              </a:ext>
            </a:extLst>
          </p:cNvPr>
          <p:cNvSpPr txBox="1"/>
          <p:nvPr/>
        </p:nvSpPr>
        <p:spPr>
          <a:xfrm>
            <a:off x="8066817" y="4087715"/>
            <a:ext cx="56205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ky-KG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Добыча угля</a:t>
            </a:r>
            <a:endParaRPr sz="10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2" name="object 38">
            <a:extLst>
              <a:ext uri="{FF2B5EF4-FFF2-40B4-BE49-F238E27FC236}">
                <a16:creationId xmlns:a16="http://schemas.microsoft.com/office/drawing/2014/main" id="{195498C5-F003-E0B0-E5E2-CBF2717675F4}"/>
              </a:ext>
            </a:extLst>
          </p:cNvPr>
          <p:cNvSpPr txBox="1"/>
          <p:nvPr/>
        </p:nvSpPr>
        <p:spPr>
          <a:xfrm>
            <a:off x="9280352" y="4087715"/>
            <a:ext cx="1322994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Добыча н</a:t>
            </a:r>
            <a:r>
              <a:rPr sz="10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ефт</a:t>
            </a:r>
            <a:r>
              <a:rPr lang="ru-RU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и  </a:t>
            </a:r>
            <a:r>
              <a:rPr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и </a:t>
            </a:r>
            <a:r>
              <a:rPr sz="10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природн</a:t>
            </a:r>
            <a:r>
              <a:rPr lang="ky-KG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ого газа</a:t>
            </a:r>
            <a:endParaRPr sz="10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3" name="object 34">
            <a:extLst>
              <a:ext uri="{FF2B5EF4-FFF2-40B4-BE49-F238E27FC236}">
                <a16:creationId xmlns:a16="http://schemas.microsoft.com/office/drawing/2014/main" id="{A293D8D1-B924-4CD5-CCAD-43BAD01BAF8C}"/>
              </a:ext>
            </a:extLst>
          </p:cNvPr>
          <p:cNvSpPr txBox="1"/>
          <p:nvPr/>
        </p:nvSpPr>
        <p:spPr>
          <a:xfrm>
            <a:off x="4366497" y="4090200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Добыча п</a:t>
            </a:r>
            <a:r>
              <a:rPr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роч</a:t>
            </a:r>
            <a:r>
              <a:rPr sz="10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lang="ky-KG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поле</a:t>
            </a:r>
            <a:r>
              <a:rPr sz="10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ны</a:t>
            </a:r>
            <a:r>
              <a:rPr lang="ky-KG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000" spc="-3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10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опа</a:t>
            </a:r>
            <a:r>
              <a:rPr sz="10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ем</a:t>
            </a:r>
            <a:r>
              <a:rPr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lang="ky-KG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endParaRPr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object 33">
            <a:extLst>
              <a:ext uri="{FF2B5EF4-FFF2-40B4-BE49-F238E27FC236}">
                <a16:creationId xmlns:a16="http://schemas.microsoft.com/office/drawing/2014/main" id="{2B0B1757-0CAC-3E98-3746-DA7A2499A503}"/>
              </a:ext>
            </a:extLst>
          </p:cNvPr>
          <p:cNvSpPr/>
          <p:nvPr/>
        </p:nvSpPr>
        <p:spPr>
          <a:xfrm flipV="1">
            <a:off x="4645892" y="3925975"/>
            <a:ext cx="5957454" cy="9163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0" name="Picture 2" descr="Золото и серебро в больших объемах в Кыргызстане смогут добывать только  госкомпании">
            <a:extLst>
              <a:ext uri="{FF2B5EF4-FFF2-40B4-BE49-F238E27FC236}">
                <a16:creationId xmlns:a16="http://schemas.microsoft.com/office/drawing/2014/main" id="{C5575327-A536-4670-D086-49D6DF6C2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96" y="2359533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356A15D-BA41-D345-70CA-F0C22154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95" y="3298898"/>
            <a:ext cx="513661" cy="38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полнение бюджета до миллиарда сомов: кто в Кыргызстане добывает “черное  золото” - Factcheck">
            <a:extLst>
              <a:ext uri="{FF2B5EF4-FFF2-40B4-BE49-F238E27FC236}">
                <a16:creationId xmlns:a16="http://schemas.microsoft.com/office/drawing/2014/main" id="{4DEACBBB-7143-5C37-FD61-B86DFA2B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1896" y="4162295"/>
            <a:ext cx="582581" cy="40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де добывают мрамор в Кыргызстане">
            <a:extLst>
              <a:ext uri="{FF2B5EF4-FFF2-40B4-BE49-F238E27FC236}">
                <a16:creationId xmlns:a16="http://schemas.microsoft.com/office/drawing/2014/main" id="{FFED2CBF-1FC6-D5F4-1C92-B3ECA613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1894" y="5105599"/>
            <a:ext cx="586907" cy="40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8072" y="2070050"/>
            <a:ext cx="6401355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2EBDE623-84F8-7F2B-2F27-F27AD0B3A567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8" name="Текстовое поле 5">
            <a:extLst>
              <a:ext uri="{FF2B5EF4-FFF2-40B4-BE49-F238E27FC236}">
                <a16:creationId xmlns:a16="http://schemas.microsoft.com/office/drawing/2014/main" id="{54636CE4-CF58-F0D2-C39A-671D2FE8881C}"/>
              </a:ext>
            </a:extLst>
          </p:cNvPr>
          <p:cNvSpPr txBox="1"/>
          <p:nvPr/>
        </p:nvSpPr>
        <p:spPr>
          <a:xfrm>
            <a:off x="947426" y="241810"/>
            <a:ext cx="98822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ИНДЕКСЫ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ПРОИЗВОДСТВА ПО ОБЕСПЕЧЕНИЮ ЭЛЕКТРОЭНЕРГИЕЙ, ГАЗОМ И ПАРОМ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40" name="Rectangle 3620">
            <a:extLst>
              <a:ext uri="{FF2B5EF4-FFF2-40B4-BE49-F238E27FC236}">
                <a16:creationId xmlns:a16="http://schemas.microsoft.com/office/drawing/2014/main" id="{66F76336-182C-F277-A638-A95F657DF3F3}"/>
              </a:ext>
            </a:extLst>
          </p:cNvPr>
          <p:cNvSpPr/>
          <p:nvPr/>
        </p:nvSpPr>
        <p:spPr>
          <a:xfrm>
            <a:off x="4803518" y="4379363"/>
            <a:ext cx="154200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en-US" sz="1000" b="1" dirty="0">
                <a:solidFill>
                  <a:srgbClr val="4472C4">
                    <a:lumMod val="75000"/>
                  </a:srgbClr>
                </a:solidFill>
                <a:ea typeface="Arial" panose="020B0604020202020204" pitchFamily="34" charset="0"/>
              </a:rPr>
              <a:t> </a:t>
            </a:r>
            <a:r>
              <a:rPr lang="en-US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электроэнергии</a:t>
            </a:r>
            <a:r>
              <a:rPr lang="en-US" sz="1000" b="1" dirty="0">
                <a:solidFill>
                  <a:srgbClr val="4472C4">
                    <a:lumMod val="75000"/>
                  </a:srgbClr>
                </a:solidFill>
                <a:ea typeface="Arial" panose="020B0604020202020204" pitchFamily="34" charset="0"/>
              </a:rPr>
              <a:t>      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ectangle 3620">
            <a:extLst>
              <a:ext uri="{FF2B5EF4-FFF2-40B4-BE49-F238E27FC236}">
                <a16:creationId xmlns:a16="http://schemas.microsoft.com/office/drawing/2014/main" id="{69CAEE3F-000A-626F-30B1-C408F01B79F8}"/>
              </a:ext>
            </a:extLst>
          </p:cNvPr>
          <p:cNvSpPr/>
          <p:nvPr/>
        </p:nvSpPr>
        <p:spPr>
          <a:xfrm>
            <a:off x="6431800" y="4386403"/>
            <a:ext cx="2160309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US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algn="ctr">
              <a:lnSpc>
                <a:spcPct val="107000"/>
              </a:lnSpc>
            </a:pPr>
            <a:r>
              <a:rPr lang="en-US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электроэнергии </a:t>
            </a:r>
          </a:p>
          <a:p>
            <a:pPr algn="ctr">
              <a:lnSpc>
                <a:spcPct val="107000"/>
              </a:lnSpc>
            </a:pPr>
            <a:r>
              <a:rPr lang="en-US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 ГЭС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Rectangle 3620">
            <a:extLst>
              <a:ext uri="{FF2B5EF4-FFF2-40B4-BE49-F238E27FC236}">
                <a16:creationId xmlns:a16="http://schemas.microsoft.com/office/drawing/2014/main" id="{2C360CF2-B994-098E-FD7C-BB20CDEB2608}"/>
              </a:ext>
            </a:extLst>
          </p:cNvPr>
          <p:cNvSpPr/>
          <p:nvPr/>
        </p:nvSpPr>
        <p:spPr>
          <a:xfrm>
            <a:off x="8665537" y="4425229"/>
            <a:ext cx="1681889" cy="4250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US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algn="ctr">
              <a:lnSpc>
                <a:spcPct val="107000"/>
              </a:lnSpc>
            </a:pP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</a:t>
            </a:r>
            <a:r>
              <a:rPr lang="en-US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лектроэнергии</a:t>
            </a:r>
            <a:r>
              <a:rPr lang="ky-KG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lang="en-US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ТЭЦ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0681E39-10B1-0C66-65D0-4C3B2A38D287}"/>
              </a:ext>
            </a:extLst>
          </p:cNvPr>
          <p:cNvSpPr/>
          <p:nvPr/>
        </p:nvSpPr>
        <p:spPr>
          <a:xfrm>
            <a:off x="343406" y="2205616"/>
            <a:ext cx="34061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0059A3"/>
                </a:solidFill>
              </a:rPr>
              <a:t>Обеспечение (снабжение) электроэнергией,                          газом и паром</a:t>
            </a:r>
          </a:p>
        </p:txBody>
      </p:sp>
      <p:sp>
        <p:nvSpPr>
          <p:cNvPr id="45" name="Rectangle 3620">
            <a:extLst>
              <a:ext uri="{FF2B5EF4-FFF2-40B4-BE49-F238E27FC236}">
                <a16:creationId xmlns:a16="http://schemas.microsoft.com/office/drawing/2014/main" id="{799E598F-8CA7-3995-727F-CBC34AA8B192}"/>
              </a:ext>
            </a:extLst>
          </p:cNvPr>
          <p:cNvSpPr/>
          <p:nvPr/>
        </p:nvSpPr>
        <p:spPr>
          <a:xfrm>
            <a:off x="2016264" y="1966600"/>
            <a:ext cx="796792" cy="28476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111,2%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3ABA8D36-18C1-9BBF-CB1D-37C137ABE525}"/>
              </a:ext>
            </a:extLst>
          </p:cNvPr>
          <p:cNvSpPr/>
          <p:nvPr/>
        </p:nvSpPr>
        <p:spPr>
          <a:xfrm>
            <a:off x="287767" y="3026555"/>
            <a:ext cx="345699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0059A3"/>
                </a:solidFill>
              </a:rPr>
              <a:t>Производство</a:t>
            </a:r>
            <a:r>
              <a:rPr lang="ru-RU" sz="11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100" b="1" dirty="0">
                <a:solidFill>
                  <a:srgbClr val="0059A3"/>
                </a:solidFill>
              </a:rPr>
              <a:t>(выработка) электроэнергии, </a:t>
            </a:r>
          </a:p>
          <a:p>
            <a:r>
              <a:rPr lang="ru-RU" sz="1100" b="1" dirty="0">
                <a:solidFill>
                  <a:srgbClr val="0059A3"/>
                </a:solidFill>
              </a:rPr>
              <a:t>ее передача и распределение</a:t>
            </a:r>
          </a:p>
        </p:txBody>
      </p:sp>
      <p:sp>
        <p:nvSpPr>
          <p:cNvPr id="47" name="Rectangle 3620">
            <a:extLst>
              <a:ext uri="{FF2B5EF4-FFF2-40B4-BE49-F238E27FC236}">
                <a16:creationId xmlns:a16="http://schemas.microsoft.com/office/drawing/2014/main" id="{E9C3D11B-5180-3C6E-7AAD-685C6FE7E27A}"/>
              </a:ext>
            </a:extLst>
          </p:cNvPr>
          <p:cNvSpPr/>
          <p:nvPr/>
        </p:nvSpPr>
        <p:spPr>
          <a:xfrm>
            <a:off x="2046457" y="2773471"/>
            <a:ext cx="796792" cy="27720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ru-RU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12,0</a:t>
            </a:r>
            <a:r>
              <a:rPr lang="ky-KG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ru-RU" sz="110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8" name="Rectangle 481">
            <a:extLst>
              <a:ext uri="{FF2B5EF4-FFF2-40B4-BE49-F238E27FC236}">
                <a16:creationId xmlns:a16="http://schemas.microsoft.com/office/drawing/2014/main" id="{674552B2-290B-E4F1-CB57-EB4FFF556D10}"/>
              </a:ext>
            </a:extLst>
          </p:cNvPr>
          <p:cNvSpPr/>
          <p:nvPr/>
        </p:nvSpPr>
        <p:spPr>
          <a:xfrm>
            <a:off x="374112" y="4126091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rgbClr val="0059A3"/>
                </a:solidFill>
              </a:rPr>
              <a:t>Производство газа, распределение газообразного топлива                  </a:t>
            </a:r>
          </a:p>
        </p:txBody>
      </p:sp>
      <p:sp>
        <p:nvSpPr>
          <p:cNvPr id="49" name="Rectangle 3620">
            <a:extLst>
              <a:ext uri="{FF2B5EF4-FFF2-40B4-BE49-F238E27FC236}">
                <a16:creationId xmlns:a16="http://schemas.microsoft.com/office/drawing/2014/main" id="{9C70A224-A686-3113-A2F4-FAF777F8D2FD}"/>
              </a:ext>
            </a:extLst>
          </p:cNvPr>
          <p:cNvSpPr/>
          <p:nvPr/>
        </p:nvSpPr>
        <p:spPr>
          <a:xfrm>
            <a:off x="2046456" y="3788446"/>
            <a:ext cx="796792" cy="2612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103,5%</a:t>
            </a:r>
            <a:endParaRPr lang="ru-RU" sz="110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0" name="Rectangle 481">
            <a:extLst>
              <a:ext uri="{FF2B5EF4-FFF2-40B4-BE49-F238E27FC236}">
                <a16:creationId xmlns:a16="http://schemas.microsoft.com/office/drawing/2014/main" id="{5794FA53-46B9-1116-A635-018996B7B40A}"/>
              </a:ext>
            </a:extLst>
          </p:cNvPr>
          <p:cNvSpPr/>
          <p:nvPr/>
        </p:nvSpPr>
        <p:spPr>
          <a:xfrm>
            <a:off x="404817" y="5086613"/>
            <a:ext cx="3017500" cy="49162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rgbClr val="0059A3"/>
                </a:solidFill>
              </a:rPr>
              <a:t>Обеспечение (снабжение) паром </a:t>
            </a:r>
            <a:r>
              <a:rPr lang="en-US" sz="1100" b="1" dirty="0">
                <a:solidFill>
                  <a:srgbClr val="0059A3"/>
                </a:solidFill>
              </a:rPr>
              <a:t>                             </a:t>
            </a:r>
            <a:r>
              <a:rPr lang="ru-RU" sz="1100" b="1" dirty="0">
                <a:solidFill>
                  <a:srgbClr val="0059A3"/>
                </a:solidFill>
              </a:rPr>
              <a:t>и кондиционированным воздухом                  </a:t>
            </a:r>
          </a:p>
        </p:txBody>
      </p:sp>
      <p:sp>
        <p:nvSpPr>
          <p:cNvPr id="51" name="Rectangle 3620">
            <a:extLst>
              <a:ext uri="{FF2B5EF4-FFF2-40B4-BE49-F238E27FC236}">
                <a16:creationId xmlns:a16="http://schemas.microsoft.com/office/drawing/2014/main" id="{9829B09A-784F-7A7A-FE6B-A1392E25D864}"/>
              </a:ext>
            </a:extLst>
          </p:cNvPr>
          <p:cNvSpPr/>
          <p:nvPr/>
        </p:nvSpPr>
        <p:spPr>
          <a:xfrm>
            <a:off x="2016264" y="4710295"/>
            <a:ext cx="796792" cy="29988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113,1%</a:t>
            </a:r>
            <a:endParaRPr lang="ru-RU" sz="110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object 33">
            <a:extLst>
              <a:ext uri="{FF2B5EF4-FFF2-40B4-BE49-F238E27FC236}">
                <a16:creationId xmlns:a16="http://schemas.microsoft.com/office/drawing/2014/main" id="{68C1ED34-766D-C6B7-FE41-D9D7F5A2DB02}"/>
              </a:ext>
            </a:extLst>
          </p:cNvPr>
          <p:cNvSpPr/>
          <p:nvPr/>
        </p:nvSpPr>
        <p:spPr>
          <a:xfrm flipV="1">
            <a:off x="4938126" y="3786979"/>
            <a:ext cx="5120769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Прямоугольник 3">
            <a:extLst>
              <a:ext uri="{FF2B5EF4-FFF2-40B4-BE49-F238E27FC236}">
                <a16:creationId xmlns:a16="http://schemas.microsoft.com/office/drawing/2014/main" id="{78265B9B-2597-4B4A-4D9C-0C153E0AF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842" y="5435690"/>
            <a:ext cx="621111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1050" dirty="0">
                <a:solidFill>
                  <a:srgbClr val="0059A3"/>
                </a:solidFill>
                <a:latin typeface="+mn-lt"/>
                <a:cs typeface="+mn-cs"/>
              </a:rPr>
              <a:t>В 2025 году в республике произведено 15 386,9 млн </a:t>
            </a:r>
            <a:r>
              <a:rPr lang="ru-RU" sz="1050" dirty="0" err="1">
                <a:solidFill>
                  <a:srgbClr val="0059A3"/>
                </a:solidFill>
                <a:latin typeface="+mn-lt"/>
                <a:cs typeface="+mn-cs"/>
              </a:rPr>
              <a:t>кВт.ч</a:t>
            </a:r>
            <a:r>
              <a:rPr lang="ru-RU" sz="1050" dirty="0">
                <a:solidFill>
                  <a:srgbClr val="0059A3"/>
                </a:solidFill>
                <a:latin typeface="+mn-lt"/>
                <a:cs typeface="+mn-cs"/>
              </a:rPr>
              <a:t>. электроэнергии.</a:t>
            </a:r>
            <a:br>
              <a:rPr lang="ru-RU" sz="1050" dirty="0">
                <a:solidFill>
                  <a:srgbClr val="0059A3"/>
                </a:solidFill>
                <a:latin typeface="+mn-lt"/>
                <a:cs typeface="+mn-cs"/>
              </a:rPr>
            </a:br>
            <a:r>
              <a:rPr lang="ru-RU" sz="1050" dirty="0">
                <a:solidFill>
                  <a:srgbClr val="0059A3"/>
                </a:solidFill>
                <a:latin typeface="+mn-lt"/>
                <a:cs typeface="+mn-cs"/>
              </a:rPr>
              <a:t>Около 87% всей вырабатываемой электроэнергии приходилось на гидроэнергетику.</a:t>
            </a:r>
            <a:r>
              <a:rPr lang="ru-RU" altLang="en-US" sz="105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</a:p>
        </p:txBody>
      </p:sp>
      <p:pic>
        <p:nvPicPr>
          <p:cNvPr id="2058" name="Picture 10" descr="Card image">
            <a:extLst>
              <a:ext uri="{FF2B5EF4-FFF2-40B4-BE49-F238E27FC236}">
                <a16:creationId xmlns:a16="http://schemas.microsoft.com/office/drawing/2014/main" id="{8AE7A162-63C1-8DC9-9171-26535409C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98335" y="3898986"/>
            <a:ext cx="486942" cy="34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C0D94FA-BD08-DB79-FED2-D51B426AE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63012" y="3939214"/>
            <a:ext cx="486941" cy="37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43F1F10-3E49-C624-D0F6-F4DA01844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039" y="3882178"/>
            <a:ext cx="486942" cy="35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49">
            <a:extLst>
              <a:ext uri="{FF2B5EF4-FFF2-40B4-BE49-F238E27FC236}">
                <a16:creationId xmlns:a16="http://schemas.microsoft.com/office/drawing/2014/main" id="{A9B70ED2-F3CC-1259-E67A-42D0CD65F24B}"/>
              </a:ext>
            </a:extLst>
          </p:cNvPr>
          <p:cNvSpPr txBox="1"/>
          <p:nvPr/>
        </p:nvSpPr>
        <p:spPr>
          <a:xfrm>
            <a:off x="774538" y="1525702"/>
            <a:ext cx="1834556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100" b="1" dirty="0">
                <a:solidFill>
                  <a:srgbClr val="0059A3"/>
                </a:solidFill>
                <a:latin typeface="DIN Pro Regular"/>
                <a:sym typeface="+mn-ea"/>
              </a:rPr>
              <a:t>(2025 г. к 2024 г., %)</a:t>
            </a:r>
            <a:endParaRPr sz="1100" b="1" dirty="0">
              <a:solidFill>
                <a:srgbClr val="0059A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3285" y="1852528"/>
            <a:ext cx="7078069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59277-C59E-8534-B9A8-CF5FDD9B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E2127335-3CC9-C76C-EE90-DADFB460E092}"/>
              </a:ext>
            </a:extLst>
          </p:cNvPr>
          <p:cNvSpPr txBox="1">
            <a:spLocks/>
          </p:cNvSpPr>
          <p:nvPr/>
        </p:nvSpPr>
        <p:spPr>
          <a:xfrm>
            <a:off x="5249718" y="3750068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B072E1-3623-C2F0-7969-5AC896457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000" y="192404"/>
            <a:ext cx="10566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3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СТРУКТУРА</a:t>
            </a:r>
            <a:r>
              <a:rPr lang="ru-RU" sz="2300" b="1" dirty="0">
                <a:solidFill>
                  <a:srgbClr val="4472C4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3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ПРОМЫШЛЕННОСТИ ПО ВИДАМ ЭКОНОМИЧЕСКОЙ ДЕЯТЕЛЬНОСТИ В 2025г.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DE13ED0-257E-7370-08EC-CEC566E827DE}"/>
              </a:ext>
            </a:extLst>
          </p:cNvPr>
          <p:cNvSpPr/>
          <p:nvPr/>
        </p:nvSpPr>
        <p:spPr>
          <a:xfrm>
            <a:off x="399879" y="1130389"/>
            <a:ext cx="3193746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59A3"/>
                </a:solidFill>
              </a:rPr>
              <a:t>Структура</a:t>
            </a:r>
            <a:r>
              <a:rPr lang="ru-RU" sz="12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59A3"/>
                </a:solidFill>
              </a:rPr>
              <a:t>промышленности,</a:t>
            </a:r>
          </a:p>
          <a:p>
            <a:r>
              <a:rPr lang="ru-RU" sz="1200" b="1" dirty="0">
                <a:solidFill>
                  <a:srgbClr val="0059A3"/>
                </a:solidFill>
              </a:rPr>
              <a:t>  в % к итогу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A825A6C-48CC-C05C-EBF1-76933BD14F21}"/>
              </a:ext>
            </a:extLst>
          </p:cNvPr>
          <p:cNvSpPr/>
          <p:nvPr/>
        </p:nvSpPr>
        <p:spPr>
          <a:xfrm>
            <a:off x="6180393" y="1135313"/>
            <a:ext cx="4302880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59A3"/>
                </a:solidFill>
              </a:rPr>
              <a:t>Структура обрабатывающих производств,   </a:t>
            </a:r>
          </a:p>
          <a:p>
            <a:r>
              <a:rPr lang="ru-RU" sz="1200" b="1" dirty="0">
                <a:solidFill>
                  <a:srgbClr val="0059A3"/>
                </a:solidFill>
              </a:rPr>
              <a:t>  в % к итогу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7F63F-8C5C-086B-8DA3-3EEDB1A7BE47}"/>
              </a:ext>
            </a:extLst>
          </p:cNvPr>
          <p:cNvSpPr txBox="1"/>
          <p:nvPr/>
        </p:nvSpPr>
        <p:spPr>
          <a:xfrm>
            <a:off x="2750831" y="1537768"/>
            <a:ext cx="1223400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algn="l"/>
            <a:r>
              <a:rPr lang="en-US" sz="1000" b="1" dirty="0" err="1">
                <a:solidFill>
                  <a:srgbClr val="0059A3"/>
                </a:solidFill>
              </a:rPr>
              <a:t>Добыча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полезных</a:t>
            </a:r>
            <a:r>
              <a:rPr lang="en-US" sz="1000" b="1" dirty="0">
                <a:solidFill>
                  <a:srgbClr val="0059A3"/>
                </a:solidFill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ископаемых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DB004-38AE-F2A2-BB32-012DB8E46258}"/>
              </a:ext>
            </a:extLst>
          </p:cNvPr>
          <p:cNvSpPr txBox="1"/>
          <p:nvPr/>
        </p:nvSpPr>
        <p:spPr>
          <a:xfrm>
            <a:off x="237830" y="3406899"/>
            <a:ext cx="1318131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en-US" sz="1000" b="1" dirty="0" err="1">
                <a:solidFill>
                  <a:srgbClr val="0059A3"/>
                </a:solidFill>
              </a:rPr>
              <a:t>Обрабатывающая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промышленност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ь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Прямоугольник 33">
            <a:extLst>
              <a:ext uri="{FF2B5EF4-FFF2-40B4-BE49-F238E27FC236}">
                <a16:creationId xmlns:a16="http://schemas.microsoft.com/office/drawing/2014/main" id="{BF1F422B-5669-3D98-63AC-5412D7BF6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5245" y="2806570"/>
            <a:ext cx="1318131" cy="5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sz="1000" b="1" dirty="0">
                <a:solidFill>
                  <a:srgbClr val="0059A3"/>
                </a:solidFill>
                <a:latin typeface="+mn-lt"/>
              </a:rPr>
              <a:t>Обеспечение электроэнергией, газом, паром</a:t>
            </a:r>
            <a:endParaRPr lang="en-US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42D44C-C618-89F6-65E6-BA150E978E7B}"/>
              </a:ext>
            </a:extLst>
          </p:cNvPr>
          <p:cNvSpPr txBox="1"/>
          <p:nvPr/>
        </p:nvSpPr>
        <p:spPr>
          <a:xfrm>
            <a:off x="3197437" y="2028539"/>
            <a:ext cx="1609554" cy="540158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en-US" sz="1000" b="1" dirty="0">
                <a:solidFill>
                  <a:srgbClr val="0059A3"/>
                </a:solidFill>
              </a:rPr>
              <a:t>Водоснабжение, очиска отходов, получение </a:t>
            </a:r>
            <a:r>
              <a:rPr lang="en-US" sz="1000" b="1" dirty="0" err="1">
                <a:solidFill>
                  <a:srgbClr val="0059A3"/>
                </a:solidFill>
              </a:rPr>
              <a:t>вторичного</a:t>
            </a:r>
            <a:r>
              <a:rPr lang="en-US" sz="1000" b="1" dirty="0">
                <a:solidFill>
                  <a:srgbClr val="0059A3"/>
                </a:solidFill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сырья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13" name="Прямоугольник 33">
            <a:extLst>
              <a:ext uri="{FF2B5EF4-FFF2-40B4-BE49-F238E27FC236}">
                <a16:creationId xmlns:a16="http://schemas.microsoft.com/office/drawing/2014/main" id="{68397212-01CB-B492-5773-1CD02DDF1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4390" y="2819127"/>
            <a:ext cx="14100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Основные</a:t>
            </a:r>
            <a:r>
              <a:rPr kumimoji="0" lang="en-US" altLang="ru-RU" sz="1000" b="1" i="0" u="none" strike="noStrike" kern="1200" cap="none" spc="0" normalizeH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4" name="Прямоугольник 33">
            <a:extLst>
              <a:ext uri="{FF2B5EF4-FFF2-40B4-BE49-F238E27FC236}">
                <a16:creationId xmlns:a16="http://schemas.microsoft.com/office/drawing/2014/main" id="{58D61132-B4A3-D993-996B-79392BBCB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1170" y="1679007"/>
            <a:ext cx="1878229" cy="39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Пищевые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продукты,                   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напитки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и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табачные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изделия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5" name="Прямоугольник 33">
            <a:extLst>
              <a:ext uri="{FF2B5EF4-FFF2-40B4-BE49-F238E27FC236}">
                <a16:creationId xmlns:a16="http://schemas.microsoft.com/office/drawing/2014/main" id="{BCB2CFBD-85AC-8A2E-2CA7-ADF68E5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3923" y="2459099"/>
            <a:ext cx="19720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Те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к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стильное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производство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,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 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производство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одежды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6" name="Прямоугольник 33">
            <a:extLst>
              <a:ext uri="{FF2B5EF4-FFF2-40B4-BE49-F238E27FC236}">
                <a16:creationId xmlns:a16="http://schemas.microsoft.com/office/drawing/2014/main" id="{F54FA0E6-A7FC-C366-736B-FB0BA68FE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5798" y="3074299"/>
            <a:ext cx="1878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Строительные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материалы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7" name="Прямоугольник 33">
            <a:extLst>
              <a:ext uri="{FF2B5EF4-FFF2-40B4-BE49-F238E27FC236}">
                <a16:creationId xmlns:a16="http://schemas.microsoft.com/office/drawing/2014/main" id="{FBB4688F-DC22-EA50-5692-EDE828892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588" y="1697183"/>
            <a:ext cx="11906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Очищенные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нефтепродукты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8" name="Прямоугольник 33">
            <a:extLst>
              <a:ext uri="{FF2B5EF4-FFF2-40B4-BE49-F238E27FC236}">
                <a16:creationId xmlns:a16="http://schemas.microsoft.com/office/drawing/2014/main" id="{9B8750F9-1887-F923-D357-33ED9B105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918" y="1585010"/>
            <a:ext cx="9348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Прочие</a:t>
            </a:r>
            <a:r>
              <a:rPr kumimoji="0" lang="en-US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endParaRPr kumimoji="0" lang="ru-RU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25972A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AutoShape 3031">
            <a:extLst>
              <a:ext uri="{FF2B5EF4-FFF2-40B4-BE49-F238E27FC236}">
                <a16:creationId xmlns:a16="http://schemas.microsoft.com/office/drawing/2014/main" id="{AB0A32B8-DD20-4656-5894-997AB900C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62" y="5361266"/>
            <a:ext cx="914400" cy="65024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AutoShape 3031">
            <a:extLst>
              <a:ext uri="{FF2B5EF4-FFF2-40B4-BE49-F238E27FC236}">
                <a16:creationId xmlns:a16="http://schemas.microsoft.com/office/drawing/2014/main" id="{C1D7402F-0CCC-349F-05BB-2AC0ADCB2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298" y="5221234"/>
            <a:ext cx="993775" cy="7823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AutoShape 3031">
            <a:extLst>
              <a:ext uri="{FF2B5EF4-FFF2-40B4-BE49-F238E27FC236}">
                <a16:creationId xmlns:a16="http://schemas.microsoft.com/office/drawing/2014/main" id="{69CB16AD-CFB1-0D84-7F32-254DC92FF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325" y="5107202"/>
            <a:ext cx="995680" cy="888365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AutoShape 3031">
            <a:extLst>
              <a:ext uri="{FF2B5EF4-FFF2-40B4-BE49-F238E27FC236}">
                <a16:creationId xmlns:a16="http://schemas.microsoft.com/office/drawing/2014/main" id="{B3FD23CD-7449-DAB5-D1B8-C592BA3BD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2622" y="4991728"/>
            <a:ext cx="984250" cy="10109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1" name="Oval 3055">
            <a:extLst>
              <a:ext uri="{FF2B5EF4-FFF2-40B4-BE49-F238E27FC236}">
                <a16:creationId xmlns:a16="http://schemas.microsoft.com/office/drawing/2014/main" id="{B70880DF-B74E-53A2-E82D-CB51AA83DAF6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3494679" y="4689279"/>
            <a:ext cx="649605" cy="64325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Oval 3055">
            <a:extLst>
              <a:ext uri="{FF2B5EF4-FFF2-40B4-BE49-F238E27FC236}">
                <a16:creationId xmlns:a16="http://schemas.microsoft.com/office/drawing/2014/main" id="{1576B063-AEC5-771A-87EF-3BD44B41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372" y="4436815"/>
            <a:ext cx="649605" cy="643255"/>
          </a:xfrm>
          <a:prstGeom prst="ellipse">
            <a:avLst/>
          </a:prstGeom>
          <a:solidFill>
            <a:srgbClr val="009999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 </a:t>
            </a:r>
            <a:r>
              <a:rPr lang="ru-RU" altLang="ru-RU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1</a:t>
            </a:r>
            <a:r>
              <a:rPr lang="en-US" altLang="ru-RU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5</a:t>
            </a:r>
            <a:r>
              <a:rPr lang="ru-RU" altLang="ru-RU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  <a:endParaRPr lang="en-US" altLang="ru-RU" sz="1050" b="1" dirty="0">
              <a:solidFill>
                <a:schemeClr val="bg1">
                  <a:lumMod val="85000"/>
                </a:schemeClr>
              </a:solidFill>
              <a:latin typeface="+mn-lt"/>
              <a:ea typeface="돋움"/>
              <a:cs typeface="Times New Roman" panose="02020603050405020304" pitchFamily="18" charset="0"/>
            </a:endParaRPr>
          </a:p>
        </p:txBody>
      </p:sp>
      <p:sp>
        <p:nvSpPr>
          <p:cNvPr id="23" name="Text Box 3096">
            <a:extLst>
              <a:ext uri="{FF2B5EF4-FFF2-40B4-BE49-F238E27FC236}">
                <a16:creationId xmlns:a16="http://schemas.microsoft.com/office/drawing/2014/main" id="{6F43A36B-F053-1F33-508F-E2D690A44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461" y="4857350"/>
            <a:ext cx="447040" cy="39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4%</a:t>
            </a:r>
          </a:p>
        </p:txBody>
      </p:sp>
      <p:sp>
        <p:nvSpPr>
          <p:cNvPr id="24" name="Oval 3055">
            <a:extLst>
              <a:ext uri="{FF2B5EF4-FFF2-40B4-BE49-F238E27FC236}">
                <a16:creationId xmlns:a16="http://schemas.microsoft.com/office/drawing/2014/main" id="{9844C338-D6B8-5CAB-1F4C-9B155902BE89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4340112" y="4534147"/>
            <a:ext cx="650875" cy="6445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5" name="Text Box 3096">
            <a:extLst>
              <a:ext uri="{FF2B5EF4-FFF2-40B4-BE49-F238E27FC236}">
                <a16:creationId xmlns:a16="http://schemas.microsoft.com/office/drawing/2014/main" id="{401F2F22-EA13-94F1-79A8-8BAA57CA4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0003" y="4722458"/>
            <a:ext cx="582315" cy="40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1</a:t>
            </a:r>
            <a:r>
              <a:rPr lang="en-US" altLang="en-US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1</a:t>
            </a:r>
            <a:r>
              <a:rPr lang="en-US" altLang="ko-KR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6" name="Oval 3055">
            <a:extLst>
              <a:ext uri="{FF2B5EF4-FFF2-40B4-BE49-F238E27FC236}">
                <a16:creationId xmlns:a16="http://schemas.microsoft.com/office/drawing/2014/main" id="{390FFDD8-5976-D518-3D8A-FF889AC873C4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5809330" y="4320007"/>
            <a:ext cx="649605" cy="643890"/>
          </a:xfrm>
          <a:prstGeom prst="ellipse">
            <a:avLst/>
          </a:prstGeom>
          <a:solidFill>
            <a:srgbClr val="00B050"/>
          </a:solidFill>
          <a:ln w="19050">
            <a:noFill/>
            <a:prstDash val="sysDot"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7" name="Text Box 3096">
            <a:extLst>
              <a:ext uri="{FF2B5EF4-FFF2-40B4-BE49-F238E27FC236}">
                <a16:creationId xmlns:a16="http://schemas.microsoft.com/office/drawing/2014/main" id="{6A11370D-8F79-681E-EF9A-AE7AA5515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721" y="4493253"/>
            <a:ext cx="54864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70</a:t>
            </a:r>
            <a:r>
              <a:rPr lang="ru-RU" altLang="en-US" sz="105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3755CA0-F3A2-FF0A-552F-AAA352417273}"/>
              </a:ext>
            </a:extLst>
          </p:cNvPr>
          <p:cNvSpPr/>
          <p:nvPr/>
        </p:nvSpPr>
        <p:spPr>
          <a:xfrm>
            <a:off x="3154075" y="3932078"/>
            <a:ext cx="3547772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59A3"/>
                </a:solidFill>
              </a:rPr>
              <a:t>Структура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59A3"/>
                </a:solidFill>
              </a:rPr>
              <a:t>добычи полезных ископаемых,                                    в % к итогу</a:t>
            </a:r>
          </a:p>
        </p:txBody>
      </p:sp>
      <p:sp>
        <p:nvSpPr>
          <p:cNvPr id="29" name="Прямоугольник 33">
            <a:extLst>
              <a:ext uri="{FF2B5EF4-FFF2-40B4-BE49-F238E27FC236}">
                <a16:creationId xmlns:a16="http://schemas.microsoft.com/office/drawing/2014/main" id="{80D24839-CE44-42A3-E839-4FE03BAD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4869" y="4684294"/>
            <a:ext cx="122301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Металлические</a:t>
            </a: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руд</a:t>
            </a:r>
            <a:r>
              <a:rPr lang="ru-RU" altLang="en-US" sz="1000" b="1" dirty="0">
                <a:solidFill>
                  <a:srgbClr val="0059A3"/>
                </a:solidFill>
                <a:latin typeface="+mn-lt"/>
              </a:rPr>
              <a:t>ы</a:t>
            </a:r>
          </a:p>
        </p:txBody>
      </p:sp>
      <p:sp>
        <p:nvSpPr>
          <p:cNvPr id="30" name="Прямоугольник 33">
            <a:extLst>
              <a:ext uri="{FF2B5EF4-FFF2-40B4-BE49-F238E27FC236}">
                <a16:creationId xmlns:a16="http://schemas.microsoft.com/office/drawing/2014/main" id="{3A970BE7-B9B2-BFAE-34FC-3370063F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532" y="5107202"/>
            <a:ext cx="7207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Уголь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1" name="Прямоугольник 33">
            <a:extLst>
              <a:ext uri="{FF2B5EF4-FFF2-40B4-BE49-F238E27FC236}">
                <a16:creationId xmlns:a16="http://schemas.microsoft.com/office/drawing/2014/main" id="{C5859BA4-389A-FBDA-D0A4-0C2A3082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859" y="5343816"/>
            <a:ext cx="1183005" cy="38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ь</a:t>
            </a:r>
            <a:r>
              <a:rPr lang="en-US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и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природный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газ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2" name="Прямоугольник 33">
            <a:extLst>
              <a:ext uri="{FF2B5EF4-FFF2-40B4-BE49-F238E27FC236}">
                <a16:creationId xmlns:a16="http://schemas.microsoft.com/office/drawing/2014/main" id="{5AC2B7AA-E64B-017D-618E-60CBD486C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859" y="5718649"/>
            <a:ext cx="1284971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Прочие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 полезные ископаемые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3" name="Блок-схема: процесс 96">
            <a:extLst>
              <a:ext uri="{FF2B5EF4-FFF2-40B4-BE49-F238E27FC236}">
                <a16:creationId xmlns:a16="http://schemas.microsoft.com/office/drawing/2014/main" id="{D1CB3B15-5656-6DC5-A4C4-6A58F3CAEFCE}"/>
              </a:ext>
            </a:extLst>
          </p:cNvPr>
          <p:cNvSpPr/>
          <p:nvPr/>
        </p:nvSpPr>
        <p:spPr>
          <a:xfrm>
            <a:off x="6986111" y="4783415"/>
            <a:ext cx="180975" cy="184150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Блок-схема: процесс 96">
            <a:extLst>
              <a:ext uri="{FF2B5EF4-FFF2-40B4-BE49-F238E27FC236}">
                <a16:creationId xmlns:a16="http://schemas.microsoft.com/office/drawing/2014/main" id="{0200E1B1-E957-EA87-DF05-D182F8C42A76}"/>
              </a:ext>
            </a:extLst>
          </p:cNvPr>
          <p:cNvSpPr/>
          <p:nvPr/>
        </p:nvSpPr>
        <p:spPr>
          <a:xfrm>
            <a:off x="7008382" y="5477391"/>
            <a:ext cx="180975" cy="184150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Блок-схема: процесс 96">
            <a:extLst>
              <a:ext uri="{FF2B5EF4-FFF2-40B4-BE49-F238E27FC236}">
                <a16:creationId xmlns:a16="http://schemas.microsoft.com/office/drawing/2014/main" id="{36513D3B-C779-2327-8674-D1479E1150A7}"/>
              </a:ext>
            </a:extLst>
          </p:cNvPr>
          <p:cNvSpPr/>
          <p:nvPr/>
        </p:nvSpPr>
        <p:spPr>
          <a:xfrm>
            <a:off x="7009849" y="5136330"/>
            <a:ext cx="180975" cy="184150"/>
          </a:xfrm>
          <a:prstGeom prst="flowChartProcess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Блок-схема: процесс 60">
            <a:extLst>
              <a:ext uri="{FF2B5EF4-FFF2-40B4-BE49-F238E27FC236}">
                <a16:creationId xmlns:a16="http://schemas.microsoft.com/office/drawing/2014/main" id="{BB96FB8C-70CC-2505-0768-8B9437C16D6C}"/>
              </a:ext>
            </a:extLst>
          </p:cNvPr>
          <p:cNvSpPr/>
          <p:nvPr/>
        </p:nvSpPr>
        <p:spPr>
          <a:xfrm>
            <a:off x="6993578" y="5852737"/>
            <a:ext cx="180975" cy="184150"/>
          </a:xfrm>
          <a:prstGeom prst="flowChartProcess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1" y="1420308"/>
            <a:ext cx="2840982" cy="25117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330" y="1383090"/>
            <a:ext cx="3194581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5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A02BD8-A731-5788-1F7B-10902F38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F54AF14F-02C5-19D5-8A36-96DCDB37818D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769D7D93-CBF5-DB36-EEC1-7A4A8688AB92}"/>
              </a:ext>
            </a:extLst>
          </p:cNvPr>
          <p:cNvSpPr txBox="1"/>
          <p:nvPr/>
        </p:nvSpPr>
        <p:spPr>
          <a:xfrm>
            <a:off x="369866" y="367288"/>
            <a:ext cx="1088571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ПРОИЗВОДСТВО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ПРОМЫШЛЕННОЙ ПРОДУКЦИИ ПО РЕГИОНАМ </a:t>
            </a:r>
            <a:b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</a:b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В 2025г. </a:t>
            </a:r>
            <a:r>
              <a:rPr lang="ru-RU" sz="2400" b="1" dirty="0">
                <a:solidFill>
                  <a:srgbClr val="0059A3"/>
                </a:solidFill>
                <a:sym typeface="+mn-ea"/>
              </a:rPr>
              <a:t>(млн. сомов, и.ф.о в%) </a:t>
            </a:r>
            <a:endParaRPr lang="ru-RU" sz="2400" b="1" dirty="0">
              <a:solidFill>
                <a:srgbClr val="0059A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92" y="1443959"/>
            <a:ext cx="9821507" cy="476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3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F562C-38ED-F8F0-3C8F-D24AB0532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146" y="1150550"/>
            <a:ext cx="10123054" cy="345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342900" indent="-342900"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ky-KG" dirty="0">
                <a:solidFill>
                  <a:srgbClr val="0059A3"/>
                </a:solidFill>
                <a:latin typeface="DIN Pro Regular"/>
              </a:rPr>
              <a:t>Е</a:t>
            </a:r>
            <a:r>
              <a:rPr lang="ru-RU" dirty="0" err="1">
                <a:solidFill>
                  <a:srgbClr val="0059A3"/>
                </a:solidFill>
                <a:latin typeface="DIN Pro Regular"/>
              </a:rPr>
              <a:t>жемесячный</a:t>
            </a:r>
            <a:r>
              <a:rPr lang="ru-RU" dirty="0">
                <a:solidFill>
                  <a:srgbClr val="0059A3"/>
                </a:solidFill>
                <a:latin typeface="DIN Pro Regular"/>
              </a:rPr>
              <a:t> доклад «Социально-экономическое положение Кыргызской Республики»</a:t>
            </a:r>
          </a:p>
          <a:p>
            <a:pPr marL="342900" indent="-342900"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Ежемесячная экспресс-информация «Основные экономические показатели по промышленности Кыргызской Республики»</a:t>
            </a:r>
          </a:p>
          <a:p>
            <a:pPr marL="342900" indent="-342900"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Ежегодная публикация «Промышленность Кыргызской Республики»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Ежегодная публикация «Топливно-энергетический баланс (ТЭБ) Кыргызской Республики»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8" name="Text Box 26">
            <a:extLst>
              <a:ext uri="{FF2B5EF4-FFF2-40B4-BE49-F238E27FC236}">
                <a16:creationId xmlns:a16="http://schemas.microsoft.com/office/drawing/2014/main" id="{277EE85C-9C2B-3842-DCD0-C73128856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70" y="340427"/>
            <a:ext cx="974203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  <a:defRPr/>
            </a:pPr>
            <a:r>
              <a:rPr lang="ru-RU" sz="2400" b="1" dirty="0">
                <a:solidFill>
                  <a:srgbClr val="0059A3"/>
                </a:solidFill>
                <a:latin typeface="DIN Pro Regular"/>
              </a:rPr>
              <a:t>ПУБЛИКАЦИИ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3886</TotalTime>
  <Words>648</Words>
  <Application>Microsoft Office PowerPoint</Application>
  <PresentationFormat>Широкоэкранный</PresentationFormat>
  <Paragraphs>144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DIN Pro Bold</vt:lpstr>
      <vt:lpstr>DIN Pro Regular</vt:lpstr>
      <vt:lpstr>Segoe UI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Айнура Маманова</cp:lastModifiedBy>
  <cp:revision>171</cp:revision>
  <cp:lastPrinted>2026-02-12T07:38:57Z</cp:lastPrinted>
  <dcterms:created xsi:type="dcterms:W3CDTF">2024-10-02T10:12:32Z</dcterms:created>
  <dcterms:modified xsi:type="dcterms:W3CDTF">2026-02-16T02:46:05Z</dcterms:modified>
</cp:coreProperties>
</file>