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4" r:id="rId3"/>
    <p:sldId id="325" r:id="rId4"/>
    <p:sldId id="326" r:id="rId5"/>
    <p:sldId id="311" r:id="rId6"/>
    <p:sldId id="269" r:id="rId7"/>
    <p:sldId id="318" r:id="rId8"/>
    <p:sldId id="316" r:id="rId9"/>
    <p:sldId id="303" r:id="rId10"/>
    <p:sldId id="323" r:id="rId11"/>
    <p:sldId id="320" r:id="rId12"/>
    <p:sldId id="321" r:id="rId13"/>
    <p:sldId id="312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ECFF"/>
    <a:srgbClr val="99CCFF"/>
    <a:srgbClr val="0066FF"/>
    <a:srgbClr val="FF0000"/>
    <a:srgbClr val="FFFFCC"/>
    <a:srgbClr val="CCFF66"/>
    <a:srgbClr val="FF3399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3728" autoAdjust="0"/>
  </p:normalViewPr>
  <p:slideViewPr>
    <p:cSldViewPr>
      <p:cViewPr varScale="1">
        <p:scale>
          <a:sx n="109" d="100"/>
          <a:sy n="109" d="100"/>
        </p:scale>
        <p:origin x="16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513552614963471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8441765042760962E-3"/>
                  <c:y val="0.432465359969239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5627843361840531E-3"/>
                  <c:y val="0.1381486566568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2813921680920266E-3"/>
                  <c:y val="9.3100181660044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8.2034804202300669E-3"/>
                  <c:y val="8.4090486660685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9220882521381001E-3"/>
                  <c:y val="7.8084023327779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Лист6!$G$3:$G$17</c:f>
              <c:strCache>
                <c:ptCount val="15"/>
                <c:pt idx="0">
                  <c:v>жашылчалар</c:v>
                </c:pt>
                <c:pt idx="1">
                  <c:v>жемиштер</c:v>
                </c:pt>
                <c:pt idx="2">
                  <c:v>Кумшекер</c:v>
                </c:pt>
                <c:pt idx="3">
                  <c:v>өсүмдүк майы</c:v>
                </c:pt>
                <c:pt idx="4">
                  <c:v>кой этине</c:v>
                </c:pt>
                <c:pt idx="5">
                  <c:v>ун 1 с.</c:v>
                </c:pt>
                <c:pt idx="6">
                  <c:v>нан</c:v>
                </c:pt>
                <c:pt idx="7">
                  <c:v>күрүч</c:v>
                </c:pt>
                <c:pt idx="8">
                  <c:v>жумуртка</c:v>
                </c:pt>
                <c:pt idx="9">
                  <c:v>макарон азыктары</c:v>
                </c:pt>
                <c:pt idx="10">
                  <c:v>уй этине</c:v>
                </c:pt>
                <c:pt idx="11">
                  <c:v>сырлар</c:v>
                </c:pt>
                <c:pt idx="12">
                  <c:v>бышырылган  азыктар</c:v>
                </c:pt>
                <c:pt idx="13">
                  <c:v>сүт</c:v>
                </c:pt>
                <c:pt idx="14">
                  <c:v>чочко этине</c:v>
                </c:pt>
              </c:strCache>
            </c:strRef>
          </c:cat>
          <c:val>
            <c:numRef>
              <c:f>Лист6!$H$3:$H$17</c:f>
              <c:numCache>
                <c:formatCode>0.0</c:formatCode>
                <c:ptCount val="15"/>
                <c:pt idx="0">
                  <c:v>-11.4</c:v>
                </c:pt>
                <c:pt idx="1">
                  <c:v>-9.3000000000000007</c:v>
                </c:pt>
                <c:pt idx="2">
                  <c:v>-1.8</c:v>
                </c:pt>
                <c:pt idx="3">
                  <c:v>-0.6</c:v>
                </c:pt>
                <c:pt idx="4">
                  <c:v>-0.4</c:v>
                </c:pt>
                <c:pt idx="5">
                  <c:v>-0.2</c:v>
                </c:pt>
                <c:pt idx="6">
                  <c:v>0.7</c:v>
                </c:pt>
                <c:pt idx="7">
                  <c:v>1.2</c:v>
                </c:pt>
                <c:pt idx="8">
                  <c:v>1.4</c:v>
                </c:pt>
                <c:pt idx="9">
                  <c:v>1.5</c:v>
                </c:pt>
                <c:pt idx="10">
                  <c:v>1.6</c:v>
                </c:pt>
                <c:pt idx="11">
                  <c:v>1.7</c:v>
                </c:pt>
                <c:pt idx="12">
                  <c:v>2.5</c:v>
                </c:pt>
                <c:pt idx="13">
                  <c:v>2.9</c:v>
                </c:pt>
                <c:pt idx="14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504360"/>
        <c:axId val="276500048"/>
      </c:barChart>
      <c:catAx>
        <c:axId val="27650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6500048"/>
        <c:crosses val="autoZero"/>
        <c:auto val="1"/>
        <c:lblAlgn val="ctr"/>
        <c:lblOffset val="100"/>
        <c:noMultiLvlLbl val="0"/>
      </c:catAx>
      <c:valAx>
        <c:axId val="276500048"/>
        <c:scaling>
          <c:orientation val="minMax"/>
          <c:max val="12"/>
          <c:min val="-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504360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Лист7!$D$21</c:f>
              <c:strCache>
                <c:ptCount val="1"/>
                <c:pt idx="0">
                  <c:v>сен.21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Лист7!$C$22:$C$25</c:f>
              <c:strCache>
                <c:ptCount val="4"/>
                <c:pt idx="0">
                  <c:v> А-95</c:v>
                </c:pt>
                <c:pt idx="1">
                  <c:v> А-92</c:v>
                </c:pt>
                <c:pt idx="2">
                  <c:v> А-80</c:v>
                </c:pt>
                <c:pt idx="3">
                  <c:v>Дизель майы</c:v>
                </c:pt>
              </c:strCache>
            </c:strRef>
          </c:cat>
          <c:val>
            <c:numRef>
              <c:f>Лист7!$D$22:$D$25</c:f>
              <c:numCache>
                <c:formatCode>0.0</c:formatCode>
                <c:ptCount val="4"/>
                <c:pt idx="0">
                  <c:v>61.219337335281857</c:v>
                </c:pt>
                <c:pt idx="1">
                  <c:v>56.84294331890861</c:v>
                </c:pt>
                <c:pt idx="2">
                  <c:v>51.638574165683472</c:v>
                </c:pt>
                <c:pt idx="3">
                  <c:v>51.415340421631214</c:v>
                </c:pt>
              </c:numCache>
            </c:numRef>
          </c:val>
        </c:ser>
        <c:ser>
          <c:idx val="1"/>
          <c:order val="1"/>
          <c:tx>
            <c:strRef>
              <c:f>Лист7!$E$21</c:f>
              <c:strCache>
                <c:ptCount val="1"/>
                <c:pt idx="0">
                  <c:v>дек.21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Лист7!$C$22:$C$25</c:f>
              <c:strCache>
                <c:ptCount val="4"/>
                <c:pt idx="0">
                  <c:v> А-95</c:v>
                </c:pt>
                <c:pt idx="1">
                  <c:v> А-92</c:v>
                </c:pt>
                <c:pt idx="2">
                  <c:v> А-80</c:v>
                </c:pt>
                <c:pt idx="3">
                  <c:v>Дизель майы</c:v>
                </c:pt>
              </c:strCache>
            </c:strRef>
          </c:cat>
          <c:val>
            <c:numRef>
              <c:f>Лист7!$E$22:$E$25</c:f>
              <c:numCache>
                <c:formatCode>0.0</c:formatCode>
                <c:ptCount val="4"/>
                <c:pt idx="0">
                  <c:v>64.742896971090033</c:v>
                </c:pt>
                <c:pt idx="1">
                  <c:v>59.220763688586459</c:v>
                </c:pt>
                <c:pt idx="2">
                  <c:v>57.703881760707326</c:v>
                </c:pt>
                <c:pt idx="3">
                  <c:v>57.952371505254938</c:v>
                </c:pt>
              </c:numCache>
            </c:numRef>
          </c:val>
        </c:ser>
        <c:ser>
          <c:idx val="2"/>
          <c:order val="2"/>
          <c:tx>
            <c:strRef>
              <c:f>Лист7!$F$21</c:f>
              <c:strCache>
                <c:ptCount val="1"/>
                <c:pt idx="0">
                  <c:v>сен.22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Лист7!$C$22:$C$25</c:f>
              <c:strCache>
                <c:ptCount val="4"/>
                <c:pt idx="0">
                  <c:v> А-95</c:v>
                </c:pt>
                <c:pt idx="1">
                  <c:v> А-92</c:v>
                </c:pt>
                <c:pt idx="2">
                  <c:v> А-80</c:v>
                </c:pt>
                <c:pt idx="3">
                  <c:v>Дизель майы</c:v>
                </c:pt>
              </c:strCache>
            </c:strRef>
          </c:cat>
          <c:val>
            <c:numRef>
              <c:f>Лист7!$F$22:$F$25</c:f>
              <c:numCache>
                <c:formatCode>0.0</c:formatCode>
                <c:ptCount val="4"/>
                <c:pt idx="0">
                  <c:v>66.511309126136297</c:v>
                </c:pt>
                <c:pt idx="1">
                  <c:v>61.618125378197661</c:v>
                </c:pt>
                <c:pt idx="2">
                  <c:v>57.926161556160288</c:v>
                </c:pt>
                <c:pt idx="3">
                  <c:v>75.995723857011228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6909920"/>
        <c:axId val="276916584"/>
      </c:barChart>
      <c:catAx>
        <c:axId val="276909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916584"/>
        <c:crosses val="autoZero"/>
        <c:auto val="1"/>
        <c:lblAlgn val="ctr"/>
        <c:lblOffset val="100"/>
        <c:noMultiLvlLbl val="0"/>
      </c:catAx>
      <c:valAx>
        <c:axId val="276916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90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401582363864332"/>
          <c:y val="0.92077269192311961"/>
          <c:w val="0.44055989243825516"/>
          <c:h val="6.1291447842895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150481189851253E-2"/>
          <c:y val="5.0925925925925923E-2"/>
          <c:w val="0.88396062992125979"/>
          <c:h val="0.6373990230387868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Лист1!$C$21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2759954583235033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3605440094665704E-2"/>
                  <c:y val="-3.8095238095238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5.8309028977139438E-3"/>
                  <c:y val="4.2328042328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2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Лист1!$D$21:$O$21</c:f>
              <c:numCache>
                <c:formatCode>0.0</c:formatCode>
                <c:ptCount val="12"/>
                <c:pt idx="0">
                  <c:v>0.96017671065524723</c:v>
                </c:pt>
                <c:pt idx="1">
                  <c:v>2.0433134594388918</c:v>
                </c:pt>
                <c:pt idx="2">
                  <c:v>3.1538400053360505</c:v>
                </c:pt>
                <c:pt idx="3">
                  <c:v>4.0352644827051449</c:v>
                </c:pt>
                <c:pt idx="4">
                  <c:v>4.8335886765380423</c:v>
                </c:pt>
                <c:pt idx="5">
                  <c:v>7.2551346043935752</c:v>
                </c:pt>
                <c:pt idx="6">
                  <c:v>7.038485487031565</c:v>
                </c:pt>
                <c:pt idx="7">
                  <c:v>6.2473683976773913</c:v>
                </c:pt>
                <c:pt idx="8">
                  <c:v>6.5075214038516833</c:v>
                </c:pt>
                <c:pt idx="9">
                  <c:v>7.9175742528000796</c:v>
                </c:pt>
                <c:pt idx="10">
                  <c:v>9.7367055877975304</c:v>
                </c:pt>
                <c:pt idx="11">
                  <c:v>11.179032161281881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Лист1!$C$22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4703588882473028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661805795427745E-2"/>
                  <c:y val="-6.7724867724867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3041783087045279E-2"/>
                  <c:y val="-2.5396825396825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9154514488569365E-2"/>
                  <c:y val="-5.079365079365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Лист1!$D$22:$O$22</c:f>
              <c:numCache>
                <c:formatCode>0.0</c:formatCode>
                <c:ptCount val="12"/>
                <c:pt idx="0">
                  <c:v>0.97085551885656685</c:v>
                </c:pt>
                <c:pt idx="1">
                  <c:v>1.7223388383084597</c:v>
                </c:pt>
                <c:pt idx="2">
                  <c:v>5.0207191865912364</c:v>
                </c:pt>
                <c:pt idx="3">
                  <c:v>7.1325458905785695</c:v>
                </c:pt>
                <c:pt idx="4">
                  <c:v>7.473167666979279</c:v>
                </c:pt>
                <c:pt idx="5">
                  <c:v>9.0787642984285952</c:v>
                </c:pt>
                <c:pt idx="6">
                  <c:v>9.5856946801034013</c:v>
                </c:pt>
                <c:pt idx="7">
                  <c:v>10.429496834525722</c:v>
                </c:pt>
                <c:pt idx="8">
                  <c:v>10.629792278505377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5495648"/>
        <c:axId val="147296064"/>
      </c:lineChart>
      <c:catAx>
        <c:axId val="27549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alpha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7296064"/>
        <c:crosses val="autoZero"/>
        <c:auto val="0"/>
        <c:lblAlgn val="ctr"/>
        <c:lblOffset val="100"/>
        <c:noMultiLvlLbl val="0"/>
      </c:catAx>
      <c:valAx>
        <c:axId val="147296064"/>
        <c:scaling>
          <c:orientation val="minMax"/>
          <c:max val="12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 w="19050">
            <a:solidFill>
              <a:schemeClr val="tx1">
                <a:alpha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549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542551740845901"/>
          <c:y val="0.81700063023391767"/>
          <c:w val="0.30847285641806188"/>
          <c:h val="7.42288806998767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062971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520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2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53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58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765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47756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95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err="1">
                <a:latin typeface="Times New Roman" pitchFamily="18" charset="0"/>
              </a:rPr>
              <a:t>Кыргыз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Республикасынын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Улуттук</a:t>
            </a:r>
            <a:r>
              <a:rPr lang="ru-RU" sz="1600" i="1" dirty="0">
                <a:latin typeface="Times New Roman" pitchFamily="18" charset="0"/>
              </a:rPr>
              <a:t> статистика </a:t>
            </a:r>
            <a:r>
              <a:rPr lang="ru-RU" sz="1600" i="1" dirty="0" err="1">
                <a:latin typeface="Times New Roman" pitchFamily="18" charset="0"/>
              </a:rPr>
              <a:t>комитети</a:t>
            </a:r>
            <a:endParaRPr lang="ru-RU" sz="1600" i="1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20</a:t>
            </a:r>
            <a:r>
              <a:rPr lang="ky-KG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22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-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жылдын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9 ай 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аралыгындагы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керектјј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бааларынын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жана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тарифтеринин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тууралуу</a:t>
            </a:r>
            <a:endParaRPr lang="ru-RU" sz="3200" b="1" i="0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20072" y="5445125"/>
            <a:ext cx="3312741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Баалардын</a:t>
            </a:r>
            <a:r>
              <a:rPr lang="ru-RU" i="0" dirty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 статистика </a:t>
            </a: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бјлімі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ru-RU" i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</a:rPr>
              <a:t>2022-жылдын 10 </a:t>
            </a:r>
            <a:r>
              <a:rPr lang="ru-RU" i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</a:rPr>
              <a:t>октябры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1600" b="1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6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кызмат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кјрсјтіілјрдін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топтору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6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баалардын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тарифтердин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1600" b="1" dirty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6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1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100" dirty="0" err="1">
                <a:latin typeface="Kyrghyz Times" pitchFamily="2" charset="0"/>
              </a:rPr>
              <a:t>јсіі</a:t>
            </a:r>
            <a:r>
              <a:rPr lang="ru-RU" sz="1100" dirty="0">
                <a:latin typeface="Kyrghyz Times" pitchFamily="2" charset="0"/>
              </a:rPr>
              <a:t> (+), </a:t>
            </a:r>
            <a:r>
              <a:rPr lang="ru-RU" sz="1100" dirty="0" err="1">
                <a:latin typeface="Kyrghyz Times" pitchFamily="2" charset="0"/>
              </a:rPr>
              <a:t>тјмјндјј</a:t>
            </a:r>
            <a:r>
              <a:rPr lang="ru-RU" sz="1100" dirty="0">
                <a:latin typeface="Kyrghyz Times" pitchFamily="2" charset="0"/>
              </a:rPr>
              <a:t> (-); </a:t>
            </a:r>
            <a:r>
              <a:rPr lang="ru-RU" sz="11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1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Kyrghyz Times" pitchFamily="2" charset="0"/>
                <a:cs typeface="Times New Roman" pitchFamily="18" charset="0"/>
              </a:rPr>
              <a:t>айга</a:t>
            </a:r>
            <a:r>
              <a:rPr lang="ru-RU" sz="11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1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1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1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101143"/>
              </p:ext>
            </p:extLst>
          </p:nvPr>
        </p:nvGraphicFramePr>
        <p:xfrm>
          <a:off x="428623" y="1714500"/>
          <a:ext cx="8031809" cy="4543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1969"/>
                <a:gridCol w="1966403"/>
                <a:gridCol w="2173437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баалардын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тарифтердин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јзгјріісі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636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август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сентябрь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Бардык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товарлар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кјрсјтіілјр</a:t>
                      </a:r>
                      <a:endParaRPr lang="ru-RU" sz="17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тамеки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endParaRPr lang="ru-RU" sz="17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Азык-т³л³к</a:t>
                      </a:r>
                      <a:b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b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кјрсјтііл¼р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52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200" i="1" smtClean="0"/>
              <a:t> </a:t>
            </a:r>
            <a:endParaRPr lang="ru-RU" sz="12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69269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1600" b="1" i="0" dirty="0" smtClean="0">
              <a:latin typeface="Kyrghyz Times" pitchFamily="2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900" b="1" i="0" dirty="0" err="1" smtClean="0">
                <a:latin typeface="Kyrghyz Times" pitchFamily="2" charset="0"/>
              </a:rPr>
              <a:t>Республикадагы</a:t>
            </a:r>
            <a:r>
              <a:rPr lang="ru-RU" sz="2900" b="1" i="0" dirty="0" smtClean="0">
                <a:latin typeface="Kyrghyz Times" pitchFamily="2" charset="0"/>
              </a:rPr>
              <a:t> </a:t>
            </a:r>
            <a:r>
              <a:rPr lang="ru-RU" sz="2900" b="1" i="0" dirty="0" err="1" smtClean="0">
                <a:latin typeface="Kyrghyz Times" pitchFamily="2" charset="0"/>
              </a:rPr>
              <a:t>сентябрында</a:t>
            </a:r>
            <a:r>
              <a:rPr lang="ru-RU" sz="2900" b="1" i="0" dirty="0" smtClean="0">
                <a:latin typeface="Kyrghyz Times" pitchFamily="2" charset="0"/>
              </a:rPr>
              <a:t> </a:t>
            </a:r>
            <a:r>
              <a:rPr lang="ru-RU" sz="2900" b="1" i="0" dirty="0" err="1">
                <a:latin typeface="Kyrghyz Times" pitchFamily="2" charset="0"/>
              </a:rPr>
              <a:t>керектјј</a:t>
            </a:r>
            <a:r>
              <a:rPr lang="ru-RU" sz="2900" b="1" i="0" dirty="0">
                <a:latin typeface="Kyrghyz Times" pitchFamily="2" charset="0"/>
              </a:rPr>
              <a:t> </a:t>
            </a:r>
            <a:r>
              <a:rPr lang="ru-RU" sz="2900" b="1" i="0" dirty="0" err="1">
                <a:latin typeface="Kyrghyz Times" pitchFamily="2" charset="0"/>
              </a:rPr>
              <a:t>инфляциясынын</a:t>
            </a:r>
            <a:r>
              <a:rPr lang="ru-RU" sz="2900" b="1" i="0" dirty="0">
                <a:latin typeface="Kyrghyz Times" pitchFamily="2" charset="0"/>
              </a:rPr>
              <a:t> </a:t>
            </a:r>
            <a:r>
              <a:rPr lang="ru-RU" sz="2900" b="1" i="0" dirty="0" err="1">
                <a:latin typeface="Kyrghyz Times" pitchFamily="2" charset="0"/>
              </a:rPr>
              <a:t>деѕгээлинин</a:t>
            </a:r>
            <a:r>
              <a:rPr lang="ru-RU" sz="2900" b="1" i="0" dirty="0">
                <a:latin typeface="Kyrghyz Times" pitchFamily="2" charset="0"/>
              </a:rPr>
              <a:t> </a:t>
            </a:r>
            <a:r>
              <a:rPr lang="ru-RU" sz="2900" b="1" i="0" dirty="0" err="1">
                <a:latin typeface="Kyrghyz Times" pitchFamily="2" charset="0"/>
              </a:rPr>
              <a:t>јзгјріісі</a:t>
            </a:r>
            <a:r>
              <a:rPr lang="ru-RU" sz="2900" b="1" i="0" dirty="0">
                <a:latin typeface="Kyrghyz Times" pitchFamily="2" charset="0"/>
              </a:rPr>
              <a:t> </a:t>
            </a:r>
            <a:r>
              <a:rPr lang="ru-RU" sz="2900" b="1" i="0" dirty="0" smtClean="0">
                <a:latin typeface="Kyrghyz Times" pitchFamily="2" charset="0"/>
              </a:rPr>
              <a:t/>
            </a:r>
            <a:br>
              <a:rPr lang="ru-RU" sz="2900" b="1" i="0" dirty="0" smtClean="0">
                <a:latin typeface="Kyrghyz Times" pitchFamily="2" charset="0"/>
              </a:rPr>
            </a:br>
            <a:r>
              <a:rPr lang="ru-RU" sz="2200" i="0" dirty="0" smtClean="0">
                <a:latin typeface="Kyrghyz Times" pitchFamily="2" charset="0"/>
              </a:rPr>
              <a:t>(</a:t>
            </a:r>
            <a:r>
              <a:rPr lang="ru-RU" sz="2200" i="0" dirty="0" err="1">
                <a:latin typeface="Kyrghyz Times" pitchFamily="2" charset="0"/>
              </a:rPr>
              <a:t>јсіі</a:t>
            </a:r>
            <a:r>
              <a:rPr lang="ru-RU" sz="2200" i="0" dirty="0">
                <a:latin typeface="Kyrghyz Times" pitchFamily="2" charset="0"/>
              </a:rPr>
              <a:t> (+), </a:t>
            </a:r>
            <a:r>
              <a:rPr lang="ru-RU" sz="2200" i="0" dirty="0" err="1">
                <a:latin typeface="Kyrghyz Times" pitchFamily="2" charset="0"/>
              </a:rPr>
              <a:t>тјмјндјј</a:t>
            </a:r>
            <a:r>
              <a:rPr lang="ru-RU" sz="2200" i="0" dirty="0">
                <a:latin typeface="Kyrghyz Times" pitchFamily="2" charset="0"/>
              </a:rPr>
              <a:t> (-); </a:t>
            </a:r>
            <a:r>
              <a:rPr lang="ru-RU" sz="2200" i="0" dirty="0" err="1">
                <a:latin typeface="Kyrghyz Times" pitchFamily="2" charset="0"/>
              </a:rPr>
              <a:t>мурунку</a:t>
            </a:r>
            <a:r>
              <a:rPr lang="ru-RU" sz="2200" i="0" dirty="0">
                <a:latin typeface="Kyrghyz Times" pitchFamily="2" charset="0"/>
              </a:rPr>
              <a:t> </a:t>
            </a:r>
            <a:r>
              <a:rPr lang="ru-RU" sz="2200" i="0" dirty="0" err="1" smtClean="0">
                <a:latin typeface="Kyrghyz Times" pitchFamily="2" charset="0"/>
              </a:rPr>
              <a:t>айга</a:t>
            </a:r>
            <a:r>
              <a:rPr lang="ru-RU" sz="2200" i="0" dirty="0" smtClean="0">
                <a:latin typeface="Kyrghyz Times" pitchFamily="2" charset="0"/>
              </a:rPr>
              <a:t> </a:t>
            </a:r>
            <a:r>
              <a:rPr lang="ru-RU" sz="2200" i="0" dirty="0" err="1" smtClean="0">
                <a:latin typeface="Kyrghyz Times" pitchFamily="2" charset="0"/>
              </a:rPr>
              <a:t>пайыз</a:t>
            </a:r>
            <a:r>
              <a:rPr lang="ru-RU" sz="2200" i="0" dirty="0" smtClean="0">
                <a:latin typeface="Kyrghyz Times" pitchFamily="2" charset="0"/>
              </a:rPr>
              <a:t> </a:t>
            </a:r>
            <a:r>
              <a:rPr lang="ru-RU" sz="2200" i="0" dirty="0" err="1">
                <a:latin typeface="Kyrghyz Times" pitchFamily="2" charset="0"/>
              </a:rPr>
              <a:t>менен</a:t>
            </a:r>
            <a:r>
              <a:rPr lang="ru-RU" sz="2200" i="0" dirty="0">
                <a:latin typeface="Kyrghyz Times" pitchFamily="2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2900" i="0" dirty="0" smtClean="0">
              <a:latin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423458"/>
              </p:ext>
            </p:extLst>
          </p:nvPr>
        </p:nvGraphicFramePr>
        <p:xfrm>
          <a:off x="611560" y="1864518"/>
          <a:ext cx="7740617" cy="4228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0767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200" i="1" smtClean="0"/>
              <a:t> </a:t>
            </a:r>
            <a:endParaRPr lang="ru-RU" sz="12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620688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000" b="1" i="0" dirty="0" smtClean="0">
                <a:latin typeface="Kyrghyz Times" pitchFamily="2" charset="0"/>
                <a:cs typeface="Times New Roman" pitchFamily="18" charset="0"/>
              </a:rPr>
              <a:t>ГСМ </a:t>
            </a:r>
            <a:r>
              <a:rPr lang="ru-RU" sz="2000" b="1" i="0" dirty="0" err="1" smtClean="0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20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i="0" dirty="0" err="1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20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i="0" dirty="0" err="1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20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i="0" dirty="0" err="1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20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i="0" dirty="0" err="1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20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i="0" dirty="0" err="1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20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i="0" dirty="0" err="1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20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1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100" i="0" dirty="0">
                <a:latin typeface="Kyrghyz Times" pitchFamily="2" charset="0"/>
              </a:rPr>
              <a:t>сом 1 </a:t>
            </a:r>
            <a:r>
              <a:rPr lang="ru-RU" sz="1100" i="0" dirty="0" smtClean="0">
                <a:latin typeface="Kyrghyz Times" pitchFamily="2" charset="0"/>
              </a:rPr>
              <a:t>литр </a:t>
            </a:r>
            <a:r>
              <a:rPr lang="ru-RU" sz="1100" i="0" dirty="0" err="1" smtClean="0">
                <a:latin typeface="Kyrghyz Times" pitchFamily="2" charset="0"/>
              </a:rPr>
              <a:t>ічін</a:t>
            </a:r>
            <a:r>
              <a:rPr lang="ru-RU" sz="1100" i="0" dirty="0" smtClean="0">
                <a:latin typeface="Kyrghyz Times" pitchFamily="2" charset="0"/>
              </a:rPr>
              <a:t>)</a:t>
            </a:r>
            <a:endParaRPr lang="ru-RU" sz="1100" i="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205417"/>
              </p:ext>
            </p:extLst>
          </p:nvPr>
        </p:nvGraphicFramePr>
        <p:xfrm>
          <a:off x="971600" y="1556792"/>
          <a:ext cx="705678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975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95536" y="810681"/>
            <a:ext cx="8229600" cy="8901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800" b="1" i="0" dirty="0" err="1" smtClean="0">
                <a:latin typeface="Kyrghyz Times" pitchFamily="2" charset="0"/>
              </a:rPr>
              <a:t>Республикадагы</a:t>
            </a:r>
            <a:r>
              <a:rPr lang="ru-RU" sz="1800" b="1" i="0" dirty="0" smtClean="0">
                <a:latin typeface="Kyrghyz Times" pitchFamily="2" charset="0"/>
              </a:rPr>
              <a:t> январь-</a:t>
            </a:r>
            <a:r>
              <a:rPr lang="ru-RU" sz="1800" b="1" i="0" dirty="0" err="1" smtClean="0">
                <a:latin typeface="Kyrghyz Times" pitchFamily="2" charset="0"/>
              </a:rPr>
              <a:t>сентябрындагы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керектјј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инфляциясынын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деѕгээлинин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>
                <a:latin typeface="Kyrghyz Times" pitchFamily="2" charset="0"/>
              </a:rPr>
              <a:t>јзгјріісі</a:t>
            </a:r>
            <a:r>
              <a:rPr lang="ru-RU" sz="1800" b="1" i="0" dirty="0">
                <a:latin typeface="Kyrghyz Times" pitchFamily="2" charset="0"/>
              </a:rPr>
              <a:t> </a:t>
            </a:r>
            <a:r>
              <a:rPr lang="ru-RU" sz="2000" b="1" i="0" dirty="0">
                <a:latin typeface="Kyrghyz Times" pitchFamily="2" charset="0"/>
              </a:rPr>
              <a:t/>
            </a:r>
            <a:br>
              <a:rPr lang="ru-RU" sz="2000" b="1" i="0" dirty="0">
                <a:latin typeface="Kyrghyz Times" pitchFamily="2" charset="0"/>
              </a:rPr>
            </a:br>
            <a:r>
              <a:rPr lang="ru-RU" sz="1400" i="0" dirty="0">
                <a:latin typeface="Kyrghyz Times" pitchFamily="2" charset="0"/>
              </a:rPr>
              <a:t>(</a:t>
            </a:r>
            <a:r>
              <a:rPr lang="ru-RU" sz="1400" i="0" dirty="0" err="1">
                <a:latin typeface="Kyrghyz Times" pitchFamily="2" charset="0"/>
              </a:rPr>
              <a:t>јсіі</a:t>
            </a:r>
            <a:r>
              <a:rPr lang="ru-RU" sz="1400" i="0" dirty="0">
                <a:latin typeface="Kyrghyz Times" pitchFamily="2" charset="0"/>
              </a:rPr>
              <a:t> 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(-); </a:t>
            </a:r>
            <a:r>
              <a:rPr lang="ru-RU" sz="1400" i="0" dirty="0" err="1">
                <a:latin typeface="Kyrghyz Times" pitchFamily="2" charset="0"/>
              </a:rPr>
              <a:t>мурунку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жылдын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декабрына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пайыз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менен</a:t>
            </a:r>
            <a:r>
              <a:rPr lang="ru-RU" sz="1400" i="0" dirty="0">
                <a:latin typeface="Kyrghyz Times" pitchFamily="2" charset="0"/>
              </a:rPr>
              <a:t>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884368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</a:t>
            </a:r>
            <a:endParaRPr lang="ru-RU" sz="1200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866374"/>
              </p:ext>
            </p:extLst>
          </p:nvPr>
        </p:nvGraphicFramePr>
        <p:xfrm>
          <a:off x="827584" y="1928812"/>
          <a:ext cx="7632848" cy="409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810682"/>
            <a:ext cx="8320980" cy="890126"/>
          </a:xfrm>
        </p:spPr>
        <p:txBody>
          <a:bodyPr/>
          <a:lstStyle/>
          <a:p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кызмат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кјрсјтіілјрдін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топтору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7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баалардын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тарифтердин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Kyrghyz Times" pitchFamily="2" charset="0"/>
              </a:rPr>
              <a:t>јсіі</a:t>
            </a:r>
            <a:r>
              <a:rPr lang="ru-RU" sz="1400" dirty="0">
                <a:latin typeface="Kyrghyz Times" pitchFamily="2" charset="0"/>
              </a:rPr>
              <a:t> (+), </a:t>
            </a:r>
            <a:r>
              <a:rPr lang="ru-RU" sz="1400" dirty="0" err="1">
                <a:latin typeface="Kyrghyz Times" pitchFamily="2" charset="0"/>
              </a:rPr>
              <a:t>тјмјндјј</a:t>
            </a:r>
            <a:r>
              <a:rPr lang="ru-RU" sz="1400" dirty="0">
                <a:latin typeface="Kyrghyz Times" pitchFamily="2" charset="0"/>
              </a:rPr>
              <a:t> (-);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513001"/>
              </p:ext>
            </p:extLst>
          </p:nvPr>
        </p:nvGraphicFramePr>
        <p:xfrm>
          <a:off x="553266" y="1844824"/>
          <a:ext cx="7887792" cy="461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894"/>
                <a:gridCol w="1890162"/>
                <a:gridCol w="1635717"/>
                <a:gridCol w="1563019"/>
              </a:tblGrid>
              <a:tr h="799351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Калктын акчалай чыгымдарынын салыштырма салмагы</a:t>
                      </a:r>
                      <a: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(2016-жылдын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маалыматы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боюнча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9 ай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аралыгындагы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баалардын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тарифтердин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јзгјріісі</a:t>
                      </a:r>
                      <a:endParaRPr lang="ru-RU" sz="1700" b="1" dirty="0" smtClean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7788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2022-жылы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2021-жылы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89178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Бардык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товарлар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кјрсјтіілјр</a:t>
                      </a:r>
                      <a:endParaRPr lang="ru-RU" sz="17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Kyrghyz Times" pitchFamily="2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407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9513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тамеки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endParaRPr lang="ru-RU" sz="17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17,0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,8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327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Азык-т³л³к</a:t>
                      </a:r>
                      <a:b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404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b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кјрсјтііл¼р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2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9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3104" y="324906"/>
            <a:ext cx="485775" cy="485775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32712" y="6453336"/>
            <a:ext cx="1159768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2</a:t>
            </a:r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594431" y="980728"/>
            <a:ext cx="8229600" cy="648073"/>
          </a:xfrm>
        </p:spPr>
        <p:txBody>
          <a:bodyPr>
            <a:normAutofit fontScale="90000"/>
          </a:bodyPr>
          <a:lstStyle/>
          <a:p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Аймактык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бјліктј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9 ай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аралыгында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деѕгээлинин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Kyrghyz Times" pitchFamily="2" charset="0"/>
              </a:rPr>
              <a:t>јсіі</a:t>
            </a:r>
            <a:r>
              <a:rPr lang="ru-RU" sz="1600" dirty="0">
                <a:latin typeface="Kyrghyz Times" pitchFamily="2" charset="0"/>
              </a:rPr>
              <a:t> (+), </a:t>
            </a:r>
            <a:r>
              <a:rPr lang="ru-RU" sz="1600" dirty="0" err="1">
                <a:latin typeface="Kyrghyz Times" pitchFamily="2" charset="0"/>
              </a:rPr>
              <a:t>тјмјндјј</a:t>
            </a:r>
            <a:r>
              <a:rPr lang="ru-RU" sz="1600" dirty="0">
                <a:latin typeface="Kyrghyz Times" pitchFamily="2" charset="0"/>
              </a:rPr>
              <a:t> (-);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1423622"/>
              </p:ext>
            </p:extLst>
          </p:nvPr>
        </p:nvGraphicFramePr>
        <p:xfrm>
          <a:off x="683568" y="1704606"/>
          <a:ext cx="7675216" cy="4600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20081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034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14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Чүй</a:t>
                      </a: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012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ш.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1015752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3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33963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81068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2898076"/>
              </p:ext>
            </p:extLst>
          </p:nvPr>
        </p:nvGraphicFramePr>
        <p:xfrm>
          <a:off x="497790" y="1700808"/>
          <a:ext cx="8322682" cy="4550608"/>
        </p:xfrm>
        <a:graphic>
          <a:graphicData uri="http://schemas.openxmlformats.org/drawingml/2006/table">
            <a:tbl>
              <a:tblPr/>
              <a:tblGrid>
                <a:gridCol w="3570154"/>
                <a:gridCol w="1152128"/>
                <a:gridCol w="1080120"/>
                <a:gridCol w="1080120"/>
                <a:gridCol w="1440160"/>
              </a:tblGrid>
              <a:tr h="9251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2021-жылдын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2021-жылдын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2022-жылдын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2022-жылдын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2021-жылдын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сентябырына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39,41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40,99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51,68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31,1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Жогорку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49,32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51,45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63,87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29,5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Орто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дандуу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кіріч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80,99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81,97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86,84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7,2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унунан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жасалган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нан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51,65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55,07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63,31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22,6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Пастеризацияланган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69,27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72,63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87,38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26,1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Куюп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сатылуучу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38,52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50,15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54,06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40,3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Уйдун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480,43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483,00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536,30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Койдун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492,92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473,82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534,72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8,5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943744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5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3739184"/>
              </p:ext>
            </p:extLst>
          </p:nvPr>
        </p:nvGraphicFramePr>
        <p:xfrm>
          <a:off x="521274" y="1772816"/>
          <a:ext cx="8119427" cy="4626705"/>
        </p:xfrm>
        <a:graphic>
          <a:graphicData uri="http://schemas.openxmlformats.org/drawingml/2006/table">
            <a:tbl>
              <a:tblPr/>
              <a:tblGrid>
                <a:gridCol w="2809131"/>
                <a:gridCol w="1296144"/>
                <a:gridCol w="1296144"/>
                <a:gridCol w="1296144"/>
                <a:gridCol w="1421864"/>
              </a:tblGrid>
              <a:tr h="791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2021-жылдын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2021-жылдын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2022-жылдын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2022-жылдын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2021-жылдын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сентябырына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5471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Кумшекер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65,10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70,78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96,11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47,6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47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і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нкарама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майы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173,25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176,10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186,51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7,7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Ак (каймак) май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357,75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386,40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442,60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23,7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Макарон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азыктары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103,60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109,12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129,62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25,1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А-92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бензини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56,84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59,22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61,62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8,4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Дизель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майы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51,42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57,95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76,00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47,8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Кјмір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4 717,81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5 211,18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5 109,61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8,3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95536" y="90872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8028384" y="6453336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786287" cy="928469"/>
          </a:xfrm>
        </p:spPr>
        <p:txBody>
          <a:bodyPr/>
          <a:lstStyle/>
          <a:p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ЕАЭБ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јлкјлјрі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2021-22-жылдын 9 ай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аралыгындагы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8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керектјј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секторундагы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деѕгээли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40352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4</a:t>
            </a:r>
            <a:endParaRPr lang="ru-RU" sz="12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124350"/>
              </p:ext>
            </p:extLst>
          </p:nvPr>
        </p:nvGraphicFramePr>
        <p:xfrm>
          <a:off x="746153" y="2031671"/>
          <a:ext cx="8146327" cy="392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501"/>
                <a:gridCol w="2830522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2022-жылдын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2021-жылдын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2021-жылдын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сентябры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2020-жылдын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15,4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14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908720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2022-жылдын августунда </a:t>
            </a:r>
            <a:r>
              <a:rPr lang="ky-KG" sz="1400" b="1" i="0" dirty="0">
                <a:latin typeface="Kyrghyz Times" pitchFamily="2" charset="0"/>
              </a:rPr>
              <a:t>Евразия экономикалык биримдигине (ЕЭАБ) міч¼-мамлекеттеринин борборлорундагы негизги тамак-аш азыктарынын </a:t>
            </a:r>
            <a:endParaRPr lang="ky-KG" sz="1400" b="1" i="0" dirty="0" smtClean="0">
              <a:latin typeface="Kyrghyz Times" pitchFamily="2" charset="0"/>
            </a:endParaRPr>
          </a:p>
          <a:p>
            <a:pPr algn="ctr"/>
            <a:r>
              <a:rPr lang="ky-KG" sz="1400" b="1" i="0" dirty="0" smtClean="0">
                <a:latin typeface="Kyrghyz Times" pitchFamily="2" charset="0"/>
              </a:rPr>
              <a:t>орточо </a:t>
            </a:r>
            <a:r>
              <a:rPr lang="ky-KG" sz="1400" b="1" i="0" dirty="0">
                <a:latin typeface="Kyrghyz Times" pitchFamily="2" charset="0"/>
              </a:rPr>
              <a:t>керектјј баалары 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ч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н АКШ </a:t>
            </a:r>
            <a:r>
              <a:rPr lang="ky-KG" sz="1300" i="0" dirty="0" smtClean="0">
                <a:latin typeface="Kyrghyz Times" pitchFamily="2" charset="0"/>
              </a:rPr>
              <a:t>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093296"/>
            <a:ext cx="38379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i="0" dirty="0" err="1">
                <a:latin typeface="Kyrghyz Times" pitchFamily="2" charset="0"/>
              </a:rPr>
              <a:t>Мамлекеттердин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Улуттук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банктарынын</a:t>
            </a:r>
            <a:r>
              <a:rPr lang="ru-RU" sz="1100" i="0" dirty="0">
                <a:latin typeface="Kyrghyz Times" pitchFamily="2" charset="0"/>
              </a:rPr>
              <a:t> курсу </a:t>
            </a:r>
            <a:r>
              <a:rPr lang="ru-RU" sz="1100" i="0" dirty="0" err="1">
                <a:latin typeface="Kyrghyz Times" pitchFamily="2" charset="0"/>
              </a:rPr>
              <a:t>боюнча</a:t>
            </a:r>
            <a:r>
              <a:rPr lang="ru-RU" sz="1100" i="0" dirty="0" smtClean="0">
                <a:latin typeface="Kyrghyz Times" pitchFamily="2" charset="0"/>
                <a:ea typeface="Times New Roman" panose="02020603050405020304" pitchFamily="18" charset="0"/>
              </a:rPr>
              <a:t>.</a:t>
            </a:r>
            <a:endParaRPr lang="ru-RU" sz="1100" i="0" dirty="0">
              <a:latin typeface="Kyrghyz Times" pitchFamily="2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pic>
        <p:nvPicPr>
          <p:cNvPr id="10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811774"/>
              </p:ext>
            </p:extLst>
          </p:nvPr>
        </p:nvGraphicFramePr>
        <p:xfrm>
          <a:off x="946150" y="1925920"/>
          <a:ext cx="7251700" cy="4023360"/>
        </p:xfrm>
        <a:graphic>
          <a:graphicData uri="http://schemas.openxmlformats.org/drawingml/2006/table">
            <a:tbl>
              <a:tblPr firstRow="1" firstCol="1" bandRow="1"/>
              <a:tblGrid>
                <a:gridCol w="1536700"/>
                <a:gridCol w="1536700"/>
                <a:gridCol w="1536700"/>
                <a:gridCol w="1371600"/>
                <a:gridCol w="1270000"/>
              </a:tblGrid>
              <a:tr h="255270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Бишкек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Нур-Султан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Москва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Минск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Уйдун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6,65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5,73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9,88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4,26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Койдун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6,44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6,63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11,93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Ак (каймак) май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5,17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7,97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18,18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8,87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Пастеризацияланган сіт, литр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0,89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0,70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1,46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Жумуртка, ондук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1,14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1,04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1,56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1,15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Биринчи сорттогу буудай уну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0,64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0,98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Биринчи сорттогу ундан жасалган нан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0,77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1,82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0,86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Картошка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</a:rPr>
                        <a:t>0,39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0,37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0,67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021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35495" y="963955"/>
            <a:ext cx="7324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2022-жылдын августундагы </a:t>
            </a:r>
            <a:r>
              <a:rPr lang="ky-KG" sz="1400" b="1" i="0" dirty="0">
                <a:latin typeface="Kyrghyz Times" pitchFamily="2" charset="0"/>
              </a:rPr>
              <a:t>Евразия экономикалык биримдигине (ЕЭАБ) міч¼-мамлекеттеринин борборлорунда айрым тамак-аш азыктарынын максималдуу жана минималдуу орточо баалары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ky-KG" sz="1300" i="0" dirty="0" smtClean="0">
                <a:latin typeface="Kyrghyz Times" pitchFamily="2" charset="0"/>
              </a:rPr>
              <a:t>іч</a:t>
            </a:r>
            <a:r>
              <a:rPr lang="ky-KG" sz="1300" i="0" dirty="0">
                <a:latin typeface="Kyrghyz Times" pitchFamily="2" charset="0"/>
              </a:rPr>
              <a:t>і</a:t>
            </a:r>
            <a:r>
              <a:rPr lang="ky-KG" sz="1300" i="0" dirty="0" smtClean="0">
                <a:latin typeface="Kyrghyz Times" pitchFamily="2" charset="0"/>
              </a:rPr>
              <a:t>н </a:t>
            </a:r>
            <a:r>
              <a:rPr lang="ky-KG" sz="1300" i="0" dirty="0">
                <a:latin typeface="Kyrghyz Times" pitchFamily="2" charset="0"/>
              </a:rPr>
              <a:t>АКШ 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50" y="2122790"/>
            <a:ext cx="6984950" cy="368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0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Кјѕіл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бурганыѕыздарга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</a:b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рахмат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3140</TotalTime>
  <Words>586</Words>
  <Application>Microsoft Office PowerPoint</Application>
  <PresentationFormat>Экран (4:3)</PresentationFormat>
  <Paragraphs>292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Товарлардын жана кызмат кјрсјтіілјрдін негизги топтору боюнча  баалардын жана тарифтердин јзгјріісі  (јсіі (+), тјмјндјј (-); мурунку айга пайыз менен)</vt:lpstr>
      <vt:lpstr>Презентация PowerPoint</vt:lpstr>
      <vt:lpstr>Презентация PowerPoint</vt:lpstr>
      <vt:lpstr>Презентация PowerPoint</vt:lpstr>
      <vt:lpstr>Товарлардын жана кызмат кјрсјтіілјрдін негизги топтору боюнча  баалардын жана тарифтердин јзгјріісі  (јсіі (+), тјмјндјј (-); мурунку жылдын декабрына пайыз менен)</vt:lpstr>
      <vt:lpstr>Аймактык бјліктј 9 ай аралыгында инфляциянын деѕгээлинин јзгјріісі  (јсіі (+), тјмјндјј (-); мурунку жылдын декабрына пайыз менен)</vt:lpstr>
      <vt:lpstr>Презентация PowerPoint</vt:lpstr>
      <vt:lpstr>Презентация PowerPoint</vt:lpstr>
      <vt:lpstr>ЕАЭБ јлкјлјрі боюнча 2021-22-жылдын 9 ай аралыгындагы  керектјј секторундагы инфляциянын деѕгээли (пайыз менен)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Нурбаева</cp:lastModifiedBy>
  <cp:revision>322</cp:revision>
  <cp:lastPrinted>2022-10-10T02:54:26Z</cp:lastPrinted>
  <dcterms:created xsi:type="dcterms:W3CDTF">2014-06-07T05:17:30Z</dcterms:created>
  <dcterms:modified xsi:type="dcterms:W3CDTF">2022-10-10T03:18:20Z</dcterms:modified>
</cp:coreProperties>
</file>