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6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29" r:id="rId3"/>
    <p:sldId id="394" r:id="rId4"/>
    <p:sldId id="373" r:id="rId5"/>
    <p:sldId id="392" r:id="rId6"/>
    <p:sldId id="391" r:id="rId7"/>
    <p:sldId id="365" r:id="rId8"/>
    <p:sldId id="386" r:id="rId9"/>
    <p:sldId id="383" r:id="rId10"/>
    <p:sldId id="366" r:id="rId11"/>
    <p:sldId id="400" r:id="rId12"/>
    <p:sldId id="397" r:id="rId13"/>
    <p:sldId id="404" r:id="rId14"/>
    <p:sldId id="398" r:id="rId15"/>
    <p:sldId id="402" r:id="rId16"/>
    <p:sldId id="367" r:id="rId17"/>
    <p:sldId id="390" r:id="rId18"/>
    <p:sldId id="401" r:id="rId19"/>
    <p:sldId id="351" r:id="rId20"/>
    <p:sldId id="298" r:id="rId21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62" autoAdjust="0"/>
    <p:restoredTop sz="94195" autoAdjust="0"/>
  </p:normalViewPr>
  <p:slideViewPr>
    <p:cSldViewPr snapToGrid="0">
      <p:cViewPr varScale="1">
        <p:scale>
          <a:sx n="106" d="100"/>
          <a:sy n="106" d="100"/>
        </p:scale>
        <p:origin x="4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2\fin_trud_nsc\&#1047;&#1072;&#1076;&#1072;&#1085;&#1080;&#1103;\2019\&#1090;&#1072;&#1073;&#1083;&#1080;&#1094;&#1099;_&#1075;&#1088;&#1072;&#1092;&#1080;&#1082;&#1080;_&#1047;&#1055;_20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1044;&#1080;&#1072;&#1075;&#1088;&#1072;&#1084;&#1084;&#1072;%20&#1074;%20Microsoft%20PowerPoint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3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4.bin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../embeddings/oleObject5.bin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645753381292056"/>
          <c:y val="1.5377217058701619E-2"/>
          <c:w val="0.48338929911667106"/>
          <c:h val="0.87984117473866275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998272"/>
        <c:axId val="208369816"/>
      </c:barChart>
      <c:catAx>
        <c:axId val="129982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8369816"/>
        <c:crosses val="autoZero"/>
        <c:auto val="1"/>
        <c:lblAlgn val="ctr"/>
        <c:lblOffset val="100"/>
        <c:noMultiLvlLbl val="0"/>
      </c:catAx>
      <c:valAx>
        <c:axId val="208369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1299827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645753381292056"/>
          <c:y val="1.5377217058701619E-2"/>
          <c:w val="0.49238250209152912"/>
          <c:h val="0.879841174738662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'[таблицы_графики_ЗП_2022.xlsx]ЗП_ГКЭД (русс.) '!$B$3</c:f>
              <c:strCache>
                <c:ptCount val="1"/>
                <c:pt idx="0">
                  <c:v>2021</c:v>
                </c:pt>
              </c:strCache>
            </c:strRef>
          </c:tx>
          <c:spPr>
            <a:pattFill prst="dkUpDiag">
              <a:fgClr>
                <a:schemeClr val="accent1"/>
              </a:fgClr>
              <a:bgClr>
                <a:schemeClr val="bg1"/>
              </a:bgClr>
            </a:pattFill>
            <a:ln>
              <a:noFill/>
              <a:prstDash val="sysDot"/>
            </a:ln>
            <a:effectLst/>
          </c:spPr>
          <c:invertIfNegative val="0"/>
          <c:cat>
            <c:strRef>
              <c:f>'[таблицы_графики_ЗП_2022.xlsx]ЗП_ГКЭД (русс.) '!$A$4:$A$23</c:f>
              <c:strCache>
                <c:ptCount val="20"/>
                <c:pt idx="0">
                  <c:v>Сельское хозяйство, лесное хозяйство и рыболовство</c:v>
                </c:pt>
                <c:pt idx="1">
                  <c:v>Административная и вспомогательная деятельность</c:v>
                </c:pt>
                <c:pt idx="2">
                  <c:v>Операции с недвижимым имуществом</c:v>
                </c:pt>
                <c:pt idx="3">
                  <c:v>Деятельность гостиниц и ресторанов</c:v>
                </c:pt>
                <c:pt idx="4">
                  <c:v>Оптовая и розничная торговля, ремонт автомобилей </c:v>
                </c:pt>
                <c:pt idx="5">
                  <c:v>Водоснабжение, очистка, обработка отходов </c:v>
                </c:pt>
                <c:pt idx="6">
                  <c:v>Искусство, развлечения и отдых</c:v>
                </c:pt>
                <c:pt idx="7">
                  <c:v>Здравоохранение и социальное обслуживание населения</c:v>
                </c:pt>
                <c:pt idx="8">
                  <c:v>Строительство</c:v>
                </c:pt>
                <c:pt idx="9">
                  <c:v>Образование</c:v>
                </c:pt>
                <c:pt idx="10">
                  <c:v>Всего</c:v>
                </c:pt>
                <c:pt idx="11">
                  <c:v>Прочая обслуживающая деятельность</c:v>
                </c:pt>
                <c:pt idx="12">
                  <c:v>Государственное управление и оборона</c:v>
                </c:pt>
                <c:pt idx="13">
                  <c:v>Обеспечение  электроэнергией, газом, паром</c:v>
                </c:pt>
                <c:pt idx="14">
                  <c:v>Профессиональная, научная и техническая деятельность</c:v>
                </c:pt>
                <c:pt idx="15">
                  <c:v>Транспортная деятельность и хранение грузов</c:v>
                </c:pt>
                <c:pt idx="16">
                  <c:v>Обрабатывающая  промышленность</c:v>
                </c:pt>
                <c:pt idx="17">
                  <c:v>Информация и связь</c:v>
                </c:pt>
                <c:pt idx="18">
                  <c:v>Добыча полезных ископаемых</c:v>
                </c:pt>
                <c:pt idx="19">
                  <c:v>Финансовое посредничество и страхование</c:v>
                </c:pt>
              </c:strCache>
            </c:strRef>
          </c:cat>
          <c:val>
            <c:numRef>
              <c:f>'[таблицы_графики_ЗП_2022.xlsx]ЗП_ГКЭД (русс.) '!$B$4:$B$23</c:f>
              <c:numCache>
                <c:formatCode>0</c:formatCode>
                <c:ptCount val="20"/>
                <c:pt idx="0">
                  <c:v>10336</c:v>
                </c:pt>
                <c:pt idx="1">
                  <c:v>15276.7</c:v>
                </c:pt>
                <c:pt idx="2">
                  <c:v>11881.1</c:v>
                </c:pt>
                <c:pt idx="3">
                  <c:v>11665.2</c:v>
                </c:pt>
                <c:pt idx="4">
                  <c:v>15681</c:v>
                </c:pt>
                <c:pt idx="5">
                  <c:v>14686</c:v>
                </c:pt>
                <c:pt idx="6">
                  <c:v>9502.1</c:v>
                </c:pt>
                <c:pt idx="7">
                  <c:v>10965.7</c:v>
                </c:pt>
                <c:pt idx="8">
                  <c:v>16354</c:v>
                </c:pt>
                <c:pt idx="9">
                  <c:v>14821.3</c:v>
                </c:pt>
                <c:pt idx="10">
                  <c:v>19330</c:v>
                </c:pt>
                <c:pt idx="11">
                  <c:v>21245.4</c:v>
                </c:pt>
                <c:pt idx="12">
                  <c:v>22684</c:v>
                </c:pt>
                <c:pt idx="13">
                  <c:v>30821</c:v>
                </c:pt>
                <c:pt idx="14">
                  <c:v>23456.9</c:v>
                </c:pt>
                <c:pt idx="15">
                  <c:v>20996.9</c:v>
                </c:pt>
                <c:pt idx="16">
                  <c:v>35392</c:v>
                </c:pt>
                <c:pt idx="17">
                  <c:v>35237</c:v>
                </c:pt>
                <c:pt idx="18">
                  <c:v>31898</c:v>
                </c:pt>
                <c:pt idx="19">
                  <c:v>36245</c:v>
                </c:pt>
              </c:numCache>
            </c:numRef>
          </c:val>
        </c:ser>
        <c:ser>
          <c:idx val="1"/>
          <c:order val="1"/>
          <c:tx>
            <c:strRef>
              <c:f>'[таблицы_графики_ЗП_2022.xlsx]ЗП_ГКЭД (русс.) '!$C$3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'[таблицы_графики_ЗП_2022.xlsx]ЗП_ГКЭД (русс.) '!$A$4:$A$23</c:f>
              <c:strCache>
                <c:ptCount val="20"/>
                <c:pt idx="0">
                  <c:v>Сельское хозяйство, лесное хозяйство и рыболовство</c:v>
                </c:pt>
                <c:pt idx="1">
                  <c:v>Административная и вспомогательная деятельность</c:v>
                </c:pt>
                <c:pt idx="2">
                  <c:v>Операции с недвижимым имуществом</c:v>
                </c:pt>
                <c:pt idx="3">
                  <c:v>Деятельность гостиниц и ресторанов</c:v>
                </c:pt>
                <c:pt idx="4">
                  <c:v>Оптовая и розничная торговля, ремонт автомобилей </c:v>
                </c:pt>
                <c:pt idx="5">
                  <c:v>Водоснабжение, очистка, обработка отходов </c:v>
                </c:pt>
                <c:pt idx="6">
                  <c:v>Искусство, развлечения и отдых</c:v>
                </c:pt>
                <c:pt idx="7">
                  <c:v>Здравоохранение и социальное обслуживание населения</c:v>
                </c:pt>
                <c:pt idx="8">
                  <c:v>Строительство</c:v>
                </c:pt>
                <c:pt idx="9">
                  <c:v>Образование</c:v>
                </c:pt>
                <c:pt idx="10">
                  <c:v>Всего</c:v>
                </c:pt>
                <c:pt idx="11">
                  <c:v>Прочая обслуживающая деятельность</c:v>
                </c:pt>
                <c:pt idx="12">
                  <c:v>Государственное управление и оборона</c:v>
                </c:pt>
                <c:pt idx="13">
                  <c:v>Обеспечение  электроэнергией, газом, паром</c:v>
                </c:pt>
                <c:pt idx="14">
                  <c:v>Профессиональная, научная и техническая деятельность</c:v>
                </c:pt>
                <c:pt idx="15">
                  <c:v>Транспортная деятельность и хранение грузов</c:v>
                </c:pt>
                <c:pt idx="16">
                  <c:v>Обрабатывающая  промышленность</c:v>
                </c:pt>
                <c:pt idx="17">
                  <c:v>Информация и связь</c:v>
                </c:pt>
                <c:pt idx="18">
                  <c:v>Добыча полезных ископаемых</c:v>
                </c:pt>
                <c:pt idx="19">
                  <c:v>Финансовое посредничество и страхование</c:v>
                </c:pt>
              </c:strCache>
            </c:strRef>
          </c:cat>
          <c:val>
            <c:numRef>
              <c:f>'[таблицы_графики_ЗП_2022.xlsx]ЗП_ГКЭД (русс.) '!$C$4:$C$23</c:f>
              <c:numCache>
                <c:formatCode>0</c:formatCode>
                <c:ptCount val="20"/>
                <c:pt idx="0">
                  <c:v>15194</c:v>
                </c:pt>
                <c:pt idx="1">
                  <c:v>15276.7</c:v>
                </c:pt>
                <c:pt idx="2">
                  <c:v>15394</c:v>
                </c:pt>
                <c:pt idx="3">
                  <c:v>15464</c:v>
                </c:pt>
                <c:pt idx="4">
                  <c:v>15681</c:v>
                </c:pt>
                <c:pt idx="5">
                  <c:v>17143</c:v>
                </c:pt>
                <c:pt idx="6">
                  <c:v>18181</c:v>
                </c:pt>
                <c:pt idx="7">
                  <c:v>18954</c:v>
                </c:pt>
                <c:pt idx="8">
                  <c:v>20066</c:v>
                </c:pt>
                <c:pt idx="9">
                  <c:v>22133</c:v>
                </c:pt>
                <c:pt idx="10">
                  <c:v>26540</c:v>
                </c:pt>
                <c:pt idx="11">
                  <c:v>27044</c:v>
                </c:pt>
                <c:pt idx="12">
                  <c:v>31121</c:v>
                </c:pt>
                <c:pt idx="13">
                  <c:v>33068</c:v>
                </c:pt>
                <c:pt idx="14">
                  <c:v>33278</c:v>
                </c:pt>
                <c:pt idx="15">
                  <c:v>33537</c:v>
                </c:pt>
                <c:pt idx="16">
                  <c:v>38794</c:v>
                </c:pt>
                <c:pt idx="17">
                  <c:v>45432</c:v>
                </c:pt>
                <c:pt idx="18">
                  <c:v>45674</c:v>
                </c:pt>
                <c:pt idx="19">
                  <c:v>46329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61410016"/>
        <c:axId val="360481336"/>
      </c:barChart>
      <c:catAx>
        <c:axId val="361410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ysClr val="windowText" lastClr="000000"/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360481336"/>
        <c:crosses val="autoZero"/>
        <c:auto val="1"/>
        <c:lblAlgn val="ctr"/>
        <c:lblOffset val="100"/>
        <c:noMultiLvlLbl val="0"/>
      </c:catAx>
      <c:valAx>
        <c:axId val="360481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1410016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legend>
      <c:legendPos val="b"/>
      <c:layout>
        <c:manualLayout>
          <c:xMode val="edge"/>
          <c:yMode val="edge"/>
          <c:x val="0.44180781638076766"/>
          <c:y val="0.94768769477432202"/>
          <c:w val="0.26404550216785444"/>
          <c:h val="3.72013377767245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'[таблицы_графики_ЗП_2022.xlsx]ОБЛ.-22'!$B$5</c:f>
              <c:strCache>
                <c:ptCount val="1"/>
                <c:pt idx="0">
                  <c:v>2021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cat>
            <c:strRef>
              <c:f>'[таблицы_графики_ЗП_2022.xlsx]ОБЛ.-22'!$A$6:$A$16</c:f>
              <c:strCache>
                <c:ptCount val="10"/>
                <c:pt idx="0">
                  <c:v>Иссык-Кульская область</c:v>
                </c:pt>
                <c:pt idx="1">
                  <c:v>г.Бишкек</c:v>
                </c:pt>
                <c:pt idx="2">
                  <c:v>Кыргызская Республика</c:v>
                </c:pt>
                <c:pt idx="3">
                  <c:v>Нарынская область</c:v>
                </c:pt>
                <c:pt idx="4">
                  <c:v>Таласская область</c:v>
                </c:pt>
                <c:pt idx="5">
                  <c:v>Джалал-Абадская область</c:v>
                </c:pt>
                <c:pt idx="6">
                  <c:v>г.Ош</c:v>
                </c:pt>
                <c:pt idx="7">
                  <c:v>Чуйская область</c:v>
                </c:pt>
                <c:pt idx="8">
                  <c:v>Баткенская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'[таблицы_графики_ЗП_2022.xlsx]ОБЛ.-22'!$B$6:$B$16</c:f>
              <c:numCache>
                <c:formatCode>0</c:formatCode>
                <c:ptCount val="11"/>
                <c:pt idx="0">
                  <c:v>30172</c:v>
                </c:pt>
                <c:pt idx="1">
                  <c:v>23085</c:v>
                </c:pt>
                <c:pt idx="2">
                  <c:v>19330</c:v>
                </c:pt>
                <c:pt idx="3">
                  <c:v>17941</c:v>
                </c:pt>
                <c:pt idx="4">
                  <c:v>16400</c:v>
                </c:pt>
                <c:pt idx="5">
                  <c:v>17478</c:v>
                </c:pt>
                <c:pt idx="6">
                  <c:v>15674</c:v>
                </c:pt>
                <c:pt idx="7">
                  <c:v>15958</c:v>
                </c:pt>
                <c:pt idx="8">
                  <c:v>13010</c:v>
                </c:pt>
                <c:pt idx="9">
                  <c:v>12557</c:v>
                </c:pt>
              </c:numCache>
            </c:numRef>
          </c:val>
        </c:ser>
        <c:ser>
          <c:idx val="1"/>
          <c:order val="1"/>
          <c:tx>
            <c:strRef>
              <c:f>'[таблицы_графики_ЗП_2022.xlsx]ОБЛ.-22'!$C$5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'[таблицы_графики_ЗП_2022.xlsx]ОБЛ.-22'!$A$6:$A$16</c:f>
              <c:strCache>
                <c:ptCount val="10"/>
                <c:pt idx="0">
                  <c:v>Иссык-Кульская область</c:v>
                </c:pt>
                <c:pt idx="1">
                  <c:v>г.Бишкек</c:v>
                </c:pt>
                <c:pt idx="2">
                  <c:v>Кыргызская Республика</c:v>
                </c:pt>
                <c:pt idx="3">
                  <c:v>Нарынская область</c:v>
                </c:pt>
                <c:pt idx="4">
                  <c:v>Таласская область</c:v>
                </c:pt>
                <c:pt idx="5">
                  <c:v>Джалал-Абадская область</c:v>
                </c:pt>
                <c:pt idx="6">
                  <c:v>г.Ош</c:v>
                </c:pt>
                <c:pt idx="7">
                  <c:v>Чуйская область</c:v>
                </c:pt>
                <c:pt idx="8">
                  <c:v>Баткенская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'[таблицы_графики_ЗП_2022.xlsx]ОБЛ.-22'!$C$6:$C$16</c:f>
              <c:numCache>
                <c:formatCode>0</c:formatCode>
                <c:ptCount val="11"/>
                <c:pt idx="0">
                  <c:v>34669</c:v>
                </c:pt>
                <c:pt idx="1">
                  <c:v>30749</c:v>
                </c:pt>
                <c:pt idx="2">
                  <c:v>26540</c:v>
                </c:pt>
                <c:pt idx="3">
                  <c:v>26031</c:v>
                </c:pt>
                <c:pt idx="4">
                  <c:v>25092</c:v>
                </c:pt>
                <c:pt idx="5">
                  <c:v>24869</c:v>
                </c:pt>
                <c:pt idx="6">
                  <c:v>23459</c:v>
                </c:pt>
                <c:pt idx="7">
                  <c:v>21641</c:v>
                </c:pt>
                <c:pt idx="8">
                  <c:v>20439</c:v>
                </c:pt>
                <c:pt idx="9">
                  <c:v>19762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1131056"/>
        <c:axId val="361238560"/>
      </c:barChart>
      <c:catAx>
        <c:axId val="36113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1238560"/>
        <c:crosses val="autoZero"/>
        <c:auto val="1"/>
        <c:lblAlgn val="ctr"/>
        <c:lblOffset val="100"/>
        <c:noMultiLvlLbl val="0"/>
      </c:catAx>
      <c:valAx>
        <c:axId val="36123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baseline="0"/>
                  <a:t>сомов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113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PowerPoint]бюджет русс. (2)'!$B$4</c:f>
              <c:strCache>
                <c:ptCount val="1"/>
                <c:pt idx="0">
                  <c:v>Внебюджет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8.8740987243483092E-3"/>
                  <c:y val="8.77194194217701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331114808652246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7748197448696618E-2"/>
                  <c:y val="8.7719419421769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552967276760954E-2"/>
                  <c:y val="1.461990323696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9966722129783693E-2"/>
                  <c:y val="1.4619903236961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3311148086522463E-2"/>
                  <c:y val="5.84796129478467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PowerPoint]бюджет русс. (2)'!$A$5:$A$14</c:f>
              <c:strCache>
                <c:ptCount val="10"/>
                <c:pt idx="0">
                  <c:v>Ысык-Көл облусу</c:v>
                </c:pt>
                <c:pt idx="1">
                  <c:v>Талас облусу</c:v>
                </c:pt>
                <c:pt idx="2">
                  <c:v>Жалалабад облусу</c:v>
                </c:pt>
                <c:pt idx="3">
                  <c:v>Бишкек ш.</c:v>
                </c:pt>
                <c:pt idx="4">
                  <c:v>Кыргыз Республикасы</c:v>
                </c:pt>
                <c:pt idx="5">
                  <c:v>Нарын облусу</c:v>
                </c:pt>
                <c:pt idx="6">
                  <c:v>Ош ш.</c:v>
                </c:pt>
                <c:pt idx="7">
                  <c:v>Чүй облусу</c:v>
                </c:pt>
                <c:pt idx="8">
                  <c:v>Ош облусу</c:v>
                </c:pt>
                <c:pt idx="9">
                  <c:v>Баткен облусу</c:v>
                </c:pt>
              </c:strCache>
            </c:strRef>
          </c:cat>
          <c:val>
            <c:numRef>
              <c:f>'[Диаграмма в Microsoft PowerPoint]бюджет русс. (2)'!$B$5:$B$14</c:f>
              <c:numCache>
                <c:formatCode>#,##0</c:formatCode>
                <c:ptCount val="10"/>
                <c:pt idx="0">
                  <c:v>58170.1</c:v>
                </c:pt>
                <c:pt idx="1">
                  <c:v>40786</c:v>
                </c:pt>
                <c:pt idx="2">
                  <c:v>33934</c:v>
                </c:pt>
                <c:pt idx="3">
                  <c:v>32558.400000000001</c:v>
                </c:pt>
                <c:pt idx="4">
                  <c:v>31142.799999999999</c:v>
                </c:pt>
                <c:pt idx="5">
                  <c:v>23161.7</c:v>
                </c:pt>
                <c:pt idx="6">
                  <c:v>23160</c:v>
                </c:pt>
                <c:pt idx="7">
                  <c:v>21631.4</c:v>
                </c:pt>
                <c:pt idx="8">
                  <c:v>18172.3</c:v>
                </c:pt>
                <c:pt idx="9">
                  <c:v>17051.7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PowerPoint]бюджет русс. (2)'!$C$4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'[Диаграмма в Microsoft PowerPoint]бюджет русс. (2)'!$A$5:$A$14</c:f>
              <c:strCache>
                <c:ptCount val="10"/>
                <c:pt idx="0">
                  <c:v>Ысык-Көл облусу</c:v>
                </c:pt>
                <c:pt idx="1">
                  <c:v>Талас облусу</c:v>
                </c:pt>
                <c:pt idx="2">
                  <c:v>Жалалабад облусу</c:v>
                </c:pt>
                <c:pt idx="3">
                  <c:v>Бишкек ш.</c:v>
                </c:pt>
                <c:pt idx="4">
                  <c:v>Кыргыз Республикасы</c:v>
                </c:pt>
                <c:pt idx="5">
                  <c:v>Нарын облусу</c:v>
                </c:pt>
                <c:pt idx="6">
                  <c:v>Ош ш.</c:v>
                </c:pt>
                <c:pt idx="7">
                  <c:v>Чүй облусу</c:v>
                </c:pt>
                <c:pt idx="8">
                  <c:v>Ош облусу</c:v>
                </c:pt>
                <c:pt idx="9">
                  <c:v>Баткен облусу</c:v>
                </c:pt>
              </c:strCache>
            </c:strRef>
          </c:cat>
          <c:val>
            <c:numRef>
              <c:f>'[Диаграмма в Microsoft PowerPoint]бюджет русс. (2)'!$C$5:$C$14</c:f>
              <c:numCache>
                <c:formatCode>#,##0</c:formatCode>
                <c:ptCount val="10"/>
                <c:pt idx="0">
                  <c:v>20491.099999999999</c:v>
                </c:pt>
                <c:pt idx="1">
                  <c:v>19777.3</c:v>
                </c:pt>
                <c:pt idx="2">
                  <c:v>20415</c:v>
                </c:pt>
                <c:pt idx="3">
                  <c:v>27928.1</c:v>
                </c:pt>
                <c:pt idx="4">
                  <c:v>23084.6</c:v>
                </c:pt>
                <c:pt idx="5">
                  <c:v>26700.2</c:v>
                </c:pt>
                <c:pt idx="6">
                  <c:v>23644.9</c:v>
                </c:pt>
                <c:pt idx="7">
                  <c:v>21648.9</c:v>
                </c:pt>
                <c:pt idx="8">
                  <c:v>20065</c:v>
                </c:pt>
                <c:pt idx="9">
                  <c:v>21444.5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403952"/>
        <c:axId val="392395328"/>
      </c:barChart>
      <c:catAx>
        <c:axId val="39240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2395328"/>
        <c:crosses val="autoZero"/>
        <c:auto val="1"/>
        <c:lblAlgn val="ctr"/>
        <c:lblOffset val="100"/>
        <c:noMultiLvlLbl val="0"/>
      </c:catAx>
      <c:valAx>
        <c:axId val="39239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240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7601206154625328"/>
          <c:y val="0.18726868784531014"/>
          <c:w val="0.3393361021220101"/>
          <c:h val="4.93425187767906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Лист3!$A$18:$A$27</c:f>
              <c:strCache>
                <c:ptCount val="10"/>
                <c:pt idx="0">
                  <c:v>Ошская область </c:v>
                </c:pt>
                <c:pt idx="1">
                  <c:v>Баткенская область</c:v>
                </c:pt>
                <c:pt idx="2">
                  <c:v>Чуйская область</c:v>
                </c:pt>
                <c:pt idx="3">
                  <c:v>г. Ош</c:v>
                </c:pt>
                <c:pt idx="4">
                  <c:v>Джалал-Абадская область</c:v>
                </c:pt>
                <c:pt idx="5">
                  <c:v>Кыргызская Республика</c:v>
                </c:pt>
                <c:pt idx="6">
                  <c:v>Таласская область</c:v>
                </c:pt>
                <c:pt idx="7">
                  <c:v>Нарынская область</c:v>
                </c:pt>
                <c:pt idx="8">
                  <c:v>г. Бишкек</c:v>
                </c:pt>
                <c:pt idx="9">
                  <c:v>Исcык-Кульская область</c:v>
                </c:pt>
              </c:strCache>
            </c:strRef>
          </c:cat>
          <c:val>
            <c:numRef>
              <c:f>Лист3!$B$18:$B$27</c:f>
              <c:numCache>
                <c:formatCode>0</c:formatCode>
                <c:ptCount val="10"/>
                <c:pt idx="0">
                  <c:v>23424.080000000002</c:v>
                </c:pt>
                <c:pt idx="1">
                  <c:v>24850.99</c:v>
                </c:pt>
                <c:pt idx="2">
                  <c:v>25835.27</c:v>
                </c:pt>
                <c:pt idx="3">
                  <c:v>26043.48</c:v>
                </c:pt>
                <c:pt idx="4">
                  <c:v>27871.98</c:v>
                </c:pt>
                <c:pt idx="5">
                  <c:v>30862.45</c:v>
                </c:pt>
                <c:pt idx="6">
                  <c:v>31138.95</c:v>
                </c:pt>
                <c:pt idx="7">
                  <c:v>33062.17</c:v>
                </c:pt>
                <c:pt idx="8">
                  <c:v>36025.81</c:v>
                </c:pt>
                <c:pt idx="9">
                  <c:v>39106.199999999997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60560552"/>
        <c:axId val="360564472"/>
      </c:barChart>
      <c:catAx>
        <c:axId val="360560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0564472"/>
        <c:crosses val="autoZero"/>
        <c:auto val="1"/>
        <c:lblAlgn val="ctr"/>
        <c:lblOffset val="100"/>
        <c:noMultiLvlLbl val="0"/>
      </c:catAx>
      <c:valAx>
        <c:axId val="3605644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0560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[таблицы_графики_ЗП_2022.xlsx]ЗП_соцсфера_ГКЭД!$B$12</c:f>
              <c:strCache>
                <c:ptCount val="1"/>
                <c:pt idx="0">
                  <c:v>январь -апрель 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[таблицы_графики_ЗП_2022.xlsx]ЗП_соцсфера_ГКЭД!$A$13:$A$16</c:f>
              <c:strCache>
                <c:ptCount val="4"/>
                <c:pt idx="0">
                  <c:v>Государственное управление</c:v>
                </c:pt>
                <c:pt idx="1">
                  <c:v>Образование</c:v>
                </c:pt>
                <c:pt idx="2">
                  <c:v>Здравоохранение и социальное обслуживание населения</c:v>
                </c:pt>
                <c:pt idx="3">
                  <c:v>Искусство, развлечения и отдых</c:v>
                </c:pt>
              </c:strCache>
            </c:strRef>
          </c:cat>
          <c:val>
            <c:numRef>
              <c:f>[таблицы_графики_ЗП_2022.xlsx]ЗП_соцсфера_ГКЭД!$B$13:$B$16</c:f>
              <c:numCache>
                <c:formatCode>0</c:formatCode>
                <c:ptCount val="4"/>
                <c:pt idx="0">
                  <c:v>24223.88</c:v>
                </c:pt>
                <c:pt idx="1">
                  <c:v>17528.939999999999</c:v>
                </c:pt>
                <c:pt idx="2">
                  <c:v>15617.02</c:v>
                </c:pt>
                <c:pt idx="3">
                  <c:v>12926.07</c:v>
                </c:pt>
              </c:numCache>
            </c:numRef>
          </c:val>
        </c:ser>
        <c:ser>
          <c:idx val="1"/>
          <c:order val="1"/>
          <c:tx>
            <c:strRef>
              <c:f>[таблицы_графики_ЗП_2022.xlsx]ЗП_соцсфера_ГКЭД!$C$12</c:f>
              <c:strCache>
                <c:ptCount val="1"/>
                <c:pt idx="0">
                  <c:v>январь -апрель 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[таблицы_графики_ЗП_2022.xlsx]ЗП_соцсфера_ГКЭД!$A$13:$A$16</c:f>
              <c:strCache>
                <c:ptCount val="4"/>
                <c:pt idx="0">
                  <c:v>Государственное управление</c:v>
                </c:pt>
                <c:pt idx="1">
                  <c:v>Образование</c:v>
                </c:pt>
                <c:pt idx="2">
                  <c:v>Здравоохранение и социальное обслуживание населения</c:v>
                </c:pt>
                <c:pt idx="3">
                  <c:v>Искусство, развлечения и отдых</c:v>
                </c:pt>
              </c:strCache>
            </c:strRef>
          </c:cat>
          <c:val>
            <c:numRef>
              <c:f>[таблицы_графики_ЗП_2022.xlsx]ЗП_соцсфера_ГКЭД!$C$13:$C$16</c:f>
              <c:numCache>
                <c:formatCode>0</c:formatCode>
                <c:ptCount val="4"/>
                <c:pt idx="0">
                  <c:v>43770.97</c:v>
                </c:pt>
                <c:pt idx="1">
                  <c:v>23952.14</c:v>
                </c:pt>
                <c:pt idx="2">
                  <c:v>20419.36</c:v>
                </c:pt>
                <c:pt idx="3">
                  <c:v>21377.13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561336"/>
        <c:axId val="360558984"/>
      </c:barChart>
      <c:catAx>
        <c:axId val="360561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0558984"/>
        <c:crosses val="autoZero"/>
        <c:auto val="1"/>
        <c:lblAlgn val="ctr"/>
        <c:lblOffset val="100"/>
        <c:noMultiLvlLbl val="0"/>
      </c:catAx>
      <c:valAx>
        <c:axId val="36055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561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8163301729812367"/>
          <c:y val="0.12682274660009091"/>
          <c:w val="0.32294719678809636"/>
          <c:h val="5.35869054082478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Лист3!$A$62:$A$81</c:f>
              <c:strCache>
                <c:ptCount val="20"/>
                <c:pt idx="0">
                  <c:v>Информация и связь</c:v>
                </c:pt>
                <c:pt idx="1">
                  <c:v>Финансовое посредничество и страхование </c:v>
                </c:pt>
                <c:pt idx="2">
                  <c:v>Добыча полезных ископаемых</c:v>
                </c:pt>
                <c:pt idx="3">
                  <c:v>Обрабатывающие производства (обрабатывающая промышленность)</c:v>
                </c:pt>
                <c:pt idx="4">
                  <c:v>Государственное управление и оборона; обязательное социальное обеспечение</c:v>
                </c:pt>
                <c:pt idx="5">
                  <c:v>Обеспечение (снабжение) электроэнергией, газом, паром и кондиционированным воздухом</c:v>
                </c:pt>
                <c:pt idx="6">
                  <c:v>Транспортная деятельность и хранение грузов</c:v>
                </c:pt>
                <c:pt idx="7">
                  <c:v>Профессиональная, научная и техническая деятельность</c:v>
                </c:pt>
                <c:pt idx="8">
                  <c:v>Кыргызская Республика</c:v>
                </c:pt>
                <c:pt idx="9">
                  <c:v>Оптовая и розничная торговля, ремонт автомобилей и мотоциклов</c:v>
                </c:pt>
                <c:pt idx="10">
                  <c:v>Административная и вспомогательная деятельность</c:v>
                </c:pt>
                <c:pt idx="11">
                  <c:v>Деятельность гостиниц и ресторанов</c:v>
                </c:pt>
                <c:pt idx="12">
                  <c:v>Строительство </c:v>
                </c:pt>
                <c:pt idx="13">
                  <c:v>Операции с недвижимым имуществом</c:v>
                </c:pt>
                <c:pt idx="14">
                  <c:v>Образование</c:v>
                </c:pt>
                <c:pt idx="15">
                  <c:v>Сельское хозяйство, лесное хозяйство  и рыболовство</c:v>
                </c:pt>
                <c:pt idx="16">
                  <c:v>Водоснабжение, очистка, обработка отходов и получение вторичного сырья </c:v>
                </c:pt>
                <c:pt idx="17">
                  <c:v>Искусство, развлечения и отдых</c:v>
                </c:pt>
                <c:pt idx="18">
                  <c:v>Здравоохранение и социальное обслуживание населения</c:v>
                </c:pt>
                <c:pt idx="19">
                  <c:v>Прочая обслуживающая деятельность</c:v>
                </c:pt>
              </c:strCache>
            </c:strRef>
          </c:cat>
          <c:val>
            <c:numRef>
              <c:f>Лист3!$B$62:$B$81</c:f>
              <c:numCache>
                <c:formatCode>0</c:formatCode>
                <c:ptCount val="20"/>
                <c:pt idx="0">
                  <c:v>55044.13</c:v>
                </c:pt>
                <c:pt idx="1">
                  <c:v>54134.93</c:v>
                </c:pt>
                <c:pt idx="2">
                  <c:v>48487.66</c:v>
                </c:pt>
                <c:pt idx="3">
                  <c:v>46460.75</c:v>
                </c:pt>
                <c:pt idx="4">
                  <c:v>43770.97</c:v>
                </c:pt>
                <c:pt idx="5">
                  <c:v>41245.68</c:v>
                </c:pt>
                <c:pt idx="6">
                  <c:v>38275.01</c:v>
                </c:pt>
                <c:pt idx="7">
                  <c:v>34286.85</c:v>
                </c:pt>
                <c:pt idx="8">
                  <c:v>30862.45</c:v>
                </c:pt>
                <c:pt idx="9">
                  <c:v>27821.24</c:v>
                </c:pt>
                <c:pt idx="10">
                  <c:v>27416.27</c:v>
                </c:pt>
                <c:pt idx="11">
                  <c:v>26185.34</c:v>
                </c:pt>
                <c:pt idx="12">
                  <c:v>25912.86</c:v>
                </c:pt>
                <c:pt idx="13">
                  <c:v>24240.63</c:v>
                </c:pt>
                <c:pt idx="14">
                  <c:v>23952.14</c:v>
                </c:pt>
                <c:pt idx="15">
                  <c:v>23881.81</c:v>
                </c:pt>
                <c:pt idx="16">
                  <c:v>23310.95</c:v>
                </c:pt>
                <c:pt idx="17">
                  <c:v>21377.13</c:v>
                </c:pt>
                <c:pt idx="18">
                  <c:v>20419.36</c:v>
                </c:pt>
                <c:pt idx="19">
                  <c:v>17664.63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60559768"/>
        <c:axId val="360562120"/>
      </c:barChart>
      <c:catAx>
        <c:axId val="360559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0562120"/>
        <c:crosses val="autoZero"/>
        <c:auto val="1"/>
        <c:lblAlgn val="ctr"/>
        <c:lblOffset val="100"/>
        <c:noMultiLvlLbl val="0"/>
      </c:catAx>
      <c:valAx>
        <c:axId val="360562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0559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116167695381721"/>
          <c:y val="2.7932144176172617E-2"/>
          <c:w val="0.73190275309371544"/>
          <c:h val="0.848563777599917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малые</c:v>
                </c:pt>
                <c:pt idx="1">
                  <c:v>средние</c:v>
                </c:pt>
                <c:pt idx="2">
                  <c:v>крупные</c:v>
                </c:pt>
                <c:pt idx="3">
                  <c:v>Джалал-Абадская область</c:v>
                </c:pt>
                <c:pt idx="4">
                  <c:v>малые</c:v>
                </c:pt>
                <c:pt idx="5">
                  <c:v>средние</c:v>
                </c:pt>
                <c:pt idx="6">
                  <c:v>крупные</c:v>
                </c:pt>
                <c:pt idx="7">
                  <c:v>Кыргызская Республика 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10740</c:v>
                </c:pt>
                <c:pt idx="1">
                  <c:v>18525</c:v>
                </c:pt>
                <c:pt idx="2">
                  <c:v>35525</c:v>
                </c:pt>
                <c:pt idx="3">
                  <c:v>28841</c:v>
                </c:pt>
                <c:pt idx="4">
                  <c:v>11723.286700074359</c:v>
                </c:pt>
                <c:pt idx="5">
                  <c:v>16766.928207828681</c:v>
                </c:pt>
                <c:pt idx="6">
                  <c:v>35808.760032707163</c:v>
                </c:pt>
                <c:pt idx="7">
                  <c:v>24002.162840076035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малые</c:v>
                </c:pt>
                <c:pt idx="1">
                  <c:v>средние</c:v>
                </c:pt>
                <c:pt idx="2">
                  <c:v>крупные</c:v>
                </c:pt>
                <c:pt idx="3">
                  <c:v>Джалал-Абадская область</c:v>
                </c:pt>
                <c:pt idx="4">
                  <c:v>малые</c:v>
                </c:pt>
                <c:pt idx="5">
                  <c:v>средние</c:v>
                </c:pt>
                <c:pt idx="6">
                  <c:v>крупные</c:v>
                </c:pt>
                <c:pt idx="7">
                  <c:v>Кыргызская Республика </c:v>
                </c:pt>
              </c:strCache>
            </c:strRef>
          </c:cat>
          <c:val>
            <c:numRef>
              <c:f>Лист1!$C$2:$C$9</c:f>
              <c:numCache>
                <c:formatCode>#,##0</c:formatCode>
                <c:ptCount val="8"/>
                <c:pt idx="0">
                  <c:v>11507</c:v>
                </c:pt>
                <c:pt idx="1">
                  <c:v>17462</c:v>
                </c:pt>
                <c:pt idx="2">
                  <c:v>39735</c:v>
                </c:pt>
                <c:pt idx="3">
                  <c:v>31823</c:v>
                </c:pt>
                <c:pt idx="4">
                  <c:v>10597.625211848987</c:v>
                </c:pt>
                <c:pt idx="5">
                  <c:v>16555.186845006763</c:v>
                </c:pt>
                <c:pt idx="6">
                  <c:v>36002</c:v>
                </c:pt>
                <c:pt idx="7">
                  <c:v>24475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60558200"/>
        <c:axId val="360563688"/>
      </c:barChart>
      <c:catAx>
        <c:axId val="360558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0563688"/>
        <c:crosses val="autoZero"/>
        <c:auto val="1"/>
        <c:lblAlgn val="ctr"/>
        <c:lblOffset val="100"/>
        <c:noMultiLvlLbl val="0"/>
      </c:catAx>
      <c:valAx>
        <c:axId val="360563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055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0ED23-6DC8-4B85-BE7A-CB8932DD4942}" type="datetimeFigureOut">
              <a:rPr lang="ru-RU" smtClean="0"/>
              <a:t>08.06.2023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8803B-1F94-4744-BB0A-CC95CE125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577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90D38-3EA5-4784-A95E-0B8F40B11C6C}" type="datetimeFigureOut">
              <a:rPr lang="ru-RU" smtClean="0"/>
              <a:t>08.06.2023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5043C-D06A-452F-806E-82075BF3A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011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912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697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 соответствии с Постановлением Кабинета Министров КР от 30 марта 2022г. №181 «Об условиях  оплаты труда</a:t>
            </a:r>
            <a:r>
              <a:rPr lang="ru-RU" baseline="0" dirty="0" smtClean="0"/>
              <a:t> педагогических  и некоторых категорий работников системы образования повышение заработной платы работникам образования в   выросла </a:t>
            </a:r>
            <a:r>
              <a:rPr lang="ru-RU" sz="1200" b="0" i="0" u="none" strike="noStrike" baseline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 62,8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%</a:t>
            </a:r>
            <a:r>
              <a:rPr lang="ru-RU" sz="1200" b="0" i="0" u="none" strike="noStrike" dirty="0" smtClean="0">
                <a:solidFill>
                  <a:schemeClr val="tx1"/>
                </a:solidFill>
                <a:effectLst/>
                <a:latin typeface="+mn-lt"/>
              </a:rPr>
              <a:t>,</a:t>
            </a:r>
          </a:p>
          <a:p>
            <a:r>
              <a:rPr lang="ru-RU" sz="1200" b="0" i="0" u="none" strike="noStrike" baseline="0" dirty="0" smtClean="0">
                <a:solidFill>
                  <a:schemeClr val="tx1"/>
                </a:solidFill>
                <a:effectLst/>
                <a:latin typeface="+mn-lt"/>
              </a:rPr>
              <a:t> здравоохранения- на </a:t>
            </a:r>
            <a:r>
              <a:rPr lang="ru-RU" sz="1200" b="0" i="0" u="none" strike="noStrike" baseline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42,2%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искусства и культуры-</a:t>
            </a:r>
            <a:r>
              <a:rPr lang="ru-RU" dirty="0" smtClean="0"/>
              <a:t> </a:t>
            </a:r>
            <a:r>
              <a:rPr lang="ru-RU" sz="1200" b="0" i="0" u="none" strike="noStrike" baseline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на 88,8</a:t>
            </a:r>
            <a:r>
              <a:rPr lang="ru-RU" dirty="0" smtClean="0"/>
              <a:t> процента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109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 соответствии с Постановлением Кабинета Министров КР от 30 марта 2022г. №181 «Об условиях  оплаты труда</a:t>
            </a:r>
            <a:r>
              <a:rPr lang="ru-RU" baseline="0" dirty="0" smtClean="0"/>
              <a:t> педагогических  и некоторых категорий работников системы образования повышение заработной платы работникам образования в </a:t>
            </a:r>
            <a:r>
              <a:rPr lang="ru-RU" sz="1200" b="0" i="0" u="none" strike="noStrike" baseline="0" dirty="0" smtClean="0">
                <a:solidFill>
                  <a:schemeClr val="tx1"/>
                </a:solidFill>
                <a:effectLst/>
                <a:latin typeface="+mn-lt"/>
              </a:rPr>
              <a:t>здравоохранения-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922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 соответствии с Постановлением Кабинета Министров КР от 30 марта 2022г. №181 «Об условиях  оплаты труда</a:t>
            </a:r>
            <a:r>
              <a:rPr lang="ru-RU" baseline="0" dirty="0" smtClean="0"/>
              <a:t> педагогических  и некоторых категорий работников системы образования повышение заработной платы работникам образования в   выросла </a:t>
            </a:r>
            <a:r>
              <a:rPr lang="ru-RU" sz="1200" b="0" i="0" u="none" strike="noStrike" baseline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 62,8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%</a:t>
            </a:r>
            <a:r>
              <a:rPr lang="ru-RU" sz="1200" b="0" i="0" u="none" strike="noStrike" dirty="0" smtClean="0">
                <a:solidFill>
                  <a:schemeClr val="tx1"/>
                </a:solidFill>
                <a:effectLst/>
                <a:latin typeface="+mn-lt"/>
              </a:rPr>
              <a:t>,</a:t>
            </a:r>
          </a:p>
          <a:p>
            <a:r>
              <a:rPr lang="ru-RU" sz="1200" b="0" i="0" u="none" strike="noStrike" baseline="0" dirty="0" smtClean="0">
                <a:solidFill>
                  <a:schemeClr val="tx1"/>
                </a:solidFill>
                <a:effectLst/>
                <a:latin typeface="+mn-lt"/>
              </a:rPr>
              <a:t> здравоохранения- на </a:t>
            </a:r>
            <a:r>
              <a:rPr lang="ru-RU" sz="1200" b="0" i="0" u="none" strike="noStrike" baseline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42,2%</a:t>
            </a:r>
            <a:r>
              <a:rPr lang="ru-RU" sz="1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искусства и культуры-</a:t>
            </a:r>
            <a:r>
              <a:rPr lang="ru-RU" dirty="0" smtClean="0"/>
              <a:t> </a:t>
            </a:r>
            <a:r>
              <a:rPr lang="ru-RU" sz="1200" b="0" i="0" u="none" strike="noStrike" baseline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на 88,8</a:t>
            </a:r>
            <a:r>
              <a:rPr lang="ru-RU" dirty="0" smtClean="0"/>
              <a:t> процента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163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918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994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00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1A2F-EF59-4AD1-9336-FA1CF4191BF7}" type="datetime1">
              <a:rPr lang="ru-RU" smtClean="0"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78C33-2371-41DC-BB6D-42D041808313}" type="datetime1">
              <a:rPr lang="ru-RU" smtClean="0"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56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17F1-2276-4CA8-A553-C6AF258E10E6}" type="datetime1">
              <a:rPr lang="ru-RU" smtClean="0"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09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B7E0-5D4D-45DA-9629-44EF371F4D1D}" type="datetime1">
              <a:rPr lang="ru-RU" smtClean="0"/>
              <a:t>08.06.2023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2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50F8-D64A-413C-9F45-B67A02612445}" type="datetime1">
              <a:rPr lang="ru-RU" smtClean="0"/>
              <a:t>08.06.2023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757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F4F8-84FA-4BAD-9CF9-A67435E1CAF5}" type="datetime1">
              <a:rPr lang="ru-RU" smtClean="0"/>
              <a:t>08.06.2023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8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E124-85DF-46B0-920E-EBED92839D78}" type="datetime1">
              <a:rPr lang="ru-RU" smtClean="0"/>
              <a:t>08.06.2023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28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A2C6-BA11-4958-B7A7-479822CD2CFF}" type="datetime1">
              <a:rPr lang="ru-RU" smtClean="0"/>
              <a:t>08.06.2023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2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A7204-2B76-4B74-9711-EF893660A398}" type="datetime1">
              <a:rPr lang="ru-RU" smtClean="0"/>
              <a:t>08.06.2023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6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B79D-A5AF-47CA-B8E1-B7A9335EC137}" type="datetime1">
              <a:rPr lang="ru-RU" smtClean="0"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51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8D9F-FCEB-4AAB-A8BC-B4A9E67C8E65}" type="datetime1">
              <a:rPr lang="ru-RU" smtClean="0"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2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53C9F-09A7-4BE7-BF8E-7527B001DDD8}" type="datetime1">
              <a:rPr lang="ru-RU" smtClean="0"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46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stat.k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_____Microsoft_Excel_97-20031.xls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3938" y="125607"/>
            <a:ext cx="10591781" cy="4311221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</a:t>
            </a:r>
            <a:r>
              <a:rPr lang="ky-KG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номинальная </a:t>
            </a:r>
            <a:r>
              <a:rPr lang="ru-RU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</a:t>
            </a:r>
            <a:r>
              <a:rPr lang="ru-RU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плата </a:t>
            </a:r>
            <a:r>
              <a:rPr lang="ru-RU" sz="49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Республике в 2022 году и в январе –апреле 2023года</a:t>
            </a:r>
            <a:r>
              <a:rPr lang="ky-KG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ky-KG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9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004262"/>
            <a:ext cx="9144000" cy="134666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Г.Ж.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www.stat.kg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09.06.2023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90" y="254132"/>
            <a:ext cx="1045124" cy="10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62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8554" y="340973"/>
            <a:ext cx="10256310" cy="1325563"/>
          </a:xfrm>
        </p:spPr>
        <p:txBody>
          <a:bodyPr/>
          <a:lstStyle/>
          <a:p>
            <a:pPr marL="228600" lvl="0" indent="-228600" algn="ctr">
              <a:spcBef>
                <a:spcPts val="1000"/>
              </a:spcBef>
            </a:pPr>
            <a:r>
              <a:rPr lang="ru-RU" dirty="0" smtClean="0"/>
              <a:t> </a:t>
            </a:r>
            <a:r>
              <a:rPr lang="ru-RU" sz="3600" b="1" dirty="0" smtClean="0">
                <a:solidFill>
                  <a:srgbClr val="000000"/>
                </a:solidFill>
                <a:latin typeface="Times New Roman"/>
                <a:cs typeface="+mn-cs"/>
              </a:rPr>
              <a:t>Порядок сбора данных</a:t>
            </a:r>
            <a:r>
              <a:rPr lang="ru-RU" sz="3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3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1438" y="1140737"/>
            <a:ext cx="10602362" cy="4517679"/>
          </a:xfrm>
        </p:spPr>
        <p:txBody>
          <a:bodyPr>
            <a:normAutofit fontScale="92500" lnSpcReduction="10000"/>
          </a:bodyPr>
          <a:lstStyle/>
          <a:p>
            <a:pPr marL="365125" lvl="0" indent="34290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alt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в рамках, возложенных на 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статистические органы функций, разрабатывает методологию и </a:t>
            </a:r>
            <a:r>
              <a:rPr lang="ru-RU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инструментарий 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(формы отчетности, инструкции и указания по их заполнению) для проведения </a:t>
            </a:r>
            <a:r>
              <a:rPr lang="ru-RU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официальных статистических 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наблюдений по статистике численности и заработной </a:t>
            </a:r>
            <a:r>
              <a:rPr lang="ru-RU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платы 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</a:t>
            </a:r>
            <a:r>
              <a:rPr lang="ru-RU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5125" lvl="0" indent="450215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Указанные сведения собираются от юридических лиц (предприятия, организации и учреждения) и их обособленных подразделений (филиалы, представительства и др.) независимо от вида осуществляемой экономической деятельности, источника финансирования и формы собственности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65125" lvl="0" indent="450215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Хозяйствующие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 субъекты, имеющие статус физического лица, к числу которых относятся и крестьянские (фермерские) хозяйства республики, государственную статистическую отчетность не представляют</a:t>
            </a:r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b="1" i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2</a:t>
            </a:fld>
            <a:endParaRPr lang="ru-RU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448554" y="6325658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21" y="617696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19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086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 предприятий и р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азработка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среднемесячной заработной плате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6424"/>
            <a:ext cx="10515600" cy="4760539"/>
          </a:xfrm>
        </p:spPr>
        <p:txBody>
          <a:bodyPr>
            <a:normAutofit lnSpcReduction="100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Охват – 36,2 тыс. предприятий и 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организаций в 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год</a:t>
            </a:r>
            <a:endParaRPr lang="ru-RU" altLang="ru-RU" sz="3200" kern="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9 095-предприятий представляют годовую отчетность</a:t>
            </a:r>
            <a:endParaRPr lang="ru-RU" altLang="ru-RU" sz="3200" kern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8 623 предприятий -  ежемесячно и одна форма (годовая); </a:t>
            </a:r>
            <a:endParaRPr lang="ru-RU" altLang="ru-RU" sz="3200" kern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18 791-предприятий – на квартальной основе (</a:t>
            </a: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№1- 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ФХД-микро-годовая, квартальная), 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543 - №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2-кредит </a:t>
            </a:r>
            <a:endParaRPr lang="ru-RU" altLang="ru-RU" sz="3200" kern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Разработка – на уровне республики, области, района, городов и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айыльных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аймаков </a:t>
            </a: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на основе официальной статистической отчетности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742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583" y="0"/>
            <a:ext cx="11196534" cy="92228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занятого населения в КР </a:t>
            </a:r>
            <a:b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процентах)</a:t>
            </a:r>
            <a:endParaRPr lang="ru-RU" sz="2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00362" y="1272209"/>
            <a:ext cx="8937265" cy="490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98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данных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среднемесячной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номинальной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плате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 видам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экономической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 территории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 бюджетной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небюджетной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сфере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по типам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предприятий (малые, средние, крупные)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СЭЗ, предприятия с иностранными инвестициями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 полу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(ноябрьское обследование предприятий)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сфере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туризма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 формам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собственности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 организационно-правовым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формам хозяйствования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417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3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среднемесячной заработной платы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7788" y="1391058"/>
            <a:ext cx="10515600" cy="4351338"/>
          </a:xfrm>
        </p:spPr>
        <p:txBody>
          <a:bodyPr>
            <a:normAutofit lnSpcReduction="10000"/>
          </a:bodyPr>
          <a:lstStyle/>
          <a:p>
            <a:pPr marL="365125" lvl="0" indent="34290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alt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Средняя </a:t>
            </a:r>
            <a:r>
              <a:rPr lang="ru-RU" b="1" i="1" dirty="0">
                <a:solidFill>
                  <a:srgbClr val="000000"/>
                </a:solidFill>
                <a:latin typeface="Times New Roman"/>
                <a:ea typeface="Times New Roman"/>
              </a:rPr>
              <a:t>номинальная заработная плата работников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предприятия исчисляется путем деления фактически начисленного фонда заработной платы работников списочного и </a:t>
            </a:r>
            <a:r>
              <a:rPr lang="ru-RU" i="1" dirty="0" err="1">
                <a:solidFill>
                  <a:srgbClr val="000000"/>
                </a:solidFill>
                <a:latin typeface="Times New Roman"/>
                <a:ea typeface="Times New Roman"/>
              </a:rPr>
              <a:t>несписочного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 состава на численность работников, принимаемую для исчисления средней заработной платы и на число месяцев в отчетном периоде. </a:t>
            </a:r>
            <a:endParaRPr lang="ru-RU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365125" lvl="0" indent="34290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СЗП=ФЗП/ЧР*1000</a:t>
            </a:r>
          </a:p>
          <a:p>
            <a:pPr marL="365125" lvl="0" indent="34290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Реальная заработная плата</a:t>
            </a:r>
          </a:p>
          <a:p>
            <a:pPr marL="365125" lvl="0" indent="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None/>
            </a:pP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 РЗП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= НЗП/ИПЦ*100</a:t>
            </a:r>
            <a:endParaRPr lang="ru-RU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691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971" y="136868"/>
            <a:ext cx="10112829" cy="74167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видам экономической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b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2022 году </a:t>
            </a:r>
            <a:b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8060171"/>
              </p:ext>
            </p:extLst>
          </p:nvPr>
        </p:nvGraphicFramePr>
        <p:xfrm>
          <a:off x="546847" y="1154084"/>
          <a:ext cx="10745993" cy="5552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0359785"/>
              </p:ext>
            </p:extLst>
          </p:nvPr>
        </p:nvGraphicFramePr>
        <p:xfrm>
          <a:off x="313765" y="1000851"/>
          <a:ext cx="11564469" cy="5023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4985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043" y="344032"/>
            <a:ext cx="10071538" cy="771277"/>
          </a:xfrm>
        </p:spPr>
        <p:txBody>
          <a:bodyPr>
            <a:noAutofit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Среднемесячная номинальная и реальная заработная плата</a:t>
            </a:r>
            <a:r>
              <a:rPr lang="ru-RU" sz="2400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b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altLang="ru-RU" sz="1800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52" y="635268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661823" y="6456459"/>
            <a:ext cx="71258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6296224"/>
              </p:ext>
            </p:extLst>
          </p:nvPr>
        </p:nvGraphicFramePr>
        <p:xfrm>
          <a:off x="1268431" y="729670"/>
          <a:ext cx="9822066" cy="5832346"/>
        </p:xfrm>
        <a:graphic>
          <a:graphicData uri="http://schemas.openxmlformats.org/drawingml/2006/table">
            <a:tbl>
              <a:tblPr/>
              <a:tblGrid>
                <a:gridCol w="4421894"/>
                <a:gridCol w="1225793"/>
                <a:gridCol w="1530278"/>
                <a:gridCol w="1567603"/>
                <a:gridCol w="1076498"/>
              </a:tblGrid>
              <a:tr h="270035">
                <a:tc rowSpan="2"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0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к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2021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291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19 330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26 540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137,3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15054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хозяйство, лесное хозяйство</a:t>
                      </a:r>
                    </a:p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 рыболовство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10 336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15 194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147,0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291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Добыча полезных ископаемых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31 898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45 674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143,2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724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Обрабатывающие производства (обрабатывающая промышленность)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35 392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38 794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109,6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050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(снабжение) электроэнергией, газом, паром и кондиционированным воздухом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30 821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33 068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107,3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5054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Водоснабжение, очистка, обработка отходов</a:t>
                      </a:r>
                    </a:p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 получение вторичного сырья 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14 686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17 143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116,7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291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16 354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20 066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122,7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300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Оптовая и розничная торговля, ремонт автомобилей и мотоциклов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15 681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19 880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126,8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291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Транспортная деятельность и хранение грузов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20 997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33 537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159,7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291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гостиниц и ресторанов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11 665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15 464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132,6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291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 и связь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35 237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45 432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128,9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01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Финансовое посредничество и страхование 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36 245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46 329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127,8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01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Операции с недвижимым имуществом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11 881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15 394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129,6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01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Профессиональная, научная и техническая деятельность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23 457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33 278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141,9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01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и вспомогательная деятельность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15 277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19 630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128,5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050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управление и оборона; обязательное социальное обеспечение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22 684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31 121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137,2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01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14 821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22 133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149,3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01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 и социальное обслуживание населения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10 966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18 954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172,9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01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Искусство, развлечения и отдых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9 502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18 181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191,3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01">
                <a:tc>
                  <a:txBody>
                    <a:bodyPr/>
                    <a:lstStyle/>
                    <a:p>
                      <a:pPr marL="107950" indent="-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Прочая обслуживающая деятельность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21 245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 Cyr" panose="02020603050405020304" pitchFamily="18" charset="0"/>
                        </a:rPr>
                        <a:t>27 044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127,3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1623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583" y="0"/>
            <a:ext cx="11196534" cy="9222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в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году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2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029034"/>
              </p:ext>
            </p:extLst>
          </p:nvPr>
        </p:nvGraphicFramePr>
        <p:xfrm>
          <a:off x="838200" y="1272209"/>
          <a:ext cx="10515600" cy="4738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89793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529" y="104504"/>
            <a:ext cx="10756271" cy="9840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плата работников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и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внебюджетной сферы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в 2022 году</a:t>
            </a:r>
            <a:b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1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10</a:t>
            </a:fld>
            <a:endParaRPr lang="ru-RU"/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1063572"/>
              </p:ext>
            </p:extLst>
          </p:nvPr>
        </p:nvGraphicFramePr>
        <p:xfrm>
          <a:off x="1511929" y="1166769"/>
          <a:ext cx="8971984" cy="4410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3268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2262" y="214684"/>
            <a:ext cx="10071538" cy="771277"/>
          </a:xfrm>
        </p:spPr>
        <p:txBody>
          <a:bodyPr>
            <a:noAutofit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Среднемесячная номинальная и реальная заработная плата</a:t>
            </a:r>
            <a:r>
              <a:rPr lang="ru-RU" sz="2400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территории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январе-апреле 2023 года</a:t>
            </a: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8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altLang="ru-RU" sz="18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учета малых </a:t>
            </a:r>
            <a:r>
              <a:rPr lang="ru-RU" altLang="ru-RU" sz="18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предприятий)</a:t>
            </a:r>
            <a:r>
              <a:rPr lang="ru-RU" altLang="ru-RU" sz="1800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altLang="ru-RU" sz="1800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894366" y="1127666"/>
          <a:ext cx="10976931" cy="4859663"/>
        </p:xfrm>
        <a:graphic>
          <a:graphicData uri="http://schemas.openxmlformats.org/drawingml/2006/table">
            <a:tbl>
              <a:tblPr/>
              <a:tblGrid>
                <a:gridCol w="2972552"/>
                <a:gridCol w="1203071"/>
                <a:gridCol w="1813390"/>
                <a:gridCol w="1869708"/>
                <a:gridCol w="3118210"/>
              </a:tblGrid>
              <a:tr h="963785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Сомов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соответствующему месяцу предыдущего года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Реальная заработная плата</a:t>
                      </a:r>
                      <a:b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</a:t>
                      </a:r>
                      <a:b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соответствующему месяцу предыдущего года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4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7144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Кыргызская Республика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30 862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135,4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17144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24 851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121,1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149,5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144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27 872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120,0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113,4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144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ык-Кульская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39 106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190,4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142,5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129,9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144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33 062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119,3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149,5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125,1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144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 область 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23 424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121,0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145,7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134,3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144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31 139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128,9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141,2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124,8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144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25 835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115,2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132,9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119,0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144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36 026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114,0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131,7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116,2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144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26 043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118,8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128,3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108,4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216158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680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332" y="189187"/>
            <a:ext cx="11624440" cy="10089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территории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январе-апреле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года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8201583"/>
              </p:ext>
            </p:extLst>
          </p:nvPr>
        </p:nvGraphicFramePr>
        <p:xfrm>
          <a:off x="1187624" y="1439186"/>
          <a:ext cx="9443270" cy="4510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49517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332" y="189187"/>
            <a:ext cx="11624440" cy="1008992"/>
          </a:xfrm>
        </p:spPr>
        <p:txBody>
          <a:bodyPr>
            <a:normAutofit fontScale="90000"/>
          </a:bodyPr>
          <a:lstStyle/>
          <a:p>
            <a:pPr algn="ctr"/>
            <a:r>
              <a:rPr lang="ky-K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заработной платы работникам бюджетной сферы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январь-апрель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2022-2023гг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4716287"/>
              </p:ext>
            </p:extLst>
          </p:nvPr>
        </p:nvGraphicFramePr>
        <p:xfrm>
          <a:off x="818984" y="1311965"/>
          <a:ext cx="10813774" cy="4540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02757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332" y="189187"/>
            <a:ext cx="11624440" cy="10089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видам экономической деятельности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январе-апреле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году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9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4230741"/>
              </p:ext>
            </p:extLst>
          </p:nvPr>
        </p:nvGraphicFramePr>
        <p:xfrm>
          <a:off x="1258888" y="1447800"/>
          <a:ext cx="9554886" cy="4515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27684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6496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400" b="1" dirty="0">
                <a:solidFill>
                  <a:prstClr val="black"/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</a:t>
            </a:r>
            <a:r>
              <a:rPr lang="ru-RU" altLang="ru-RU" sz="2400" b="1" baseline="30000" dirty="0">
                <a:solidFill>
                  <a:prstClr val="black"/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>
                <a:solidFill>
                  <a:prstClr val="black"/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altLang="ru-RU" sz="2400" b="1" dirty="0" smtClean="0">
                <a:solidFill>
                  <a:prstClr val="black"/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территории</a:t>
            </a:r>
            <a:r>
              <a:rPr lang="ru-RU" altLang="ru-RU" sz="2400" b="1" baseline="30000" dirty="0" smtClean="0">
                <a:solidFill>
                  <a:prstClr val="black"/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>
                <a:solidFill>
                  <a:prstClr val="black"/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бюджетной </a:t>
            </a:r>
            <a:br>
              <a:rPr lang="ru-RU" altLang="ru-RU" sz="2400" b="1" dirty="0">
                <a:solidFill>
                  <a:prstClr val="black"/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prstClr val="black"/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внебюджетной сфере в </a:t>
            </a:r>
            <a:r>
              <a:rPr lang="ru-RU" altLang="ru-RU" sz="2400" b="1" dirty="0" smtClean="0">
                <a:solidFill>
                  <a:prstClr val="black"/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январе-апреле 2023 </a:t>
            </a:r>
            <a:r>
              <a:rPr lang="ru-RU" altLang="ru-RU" sz="2400" b="1" dirty="0">
                <a:solidFill>
                  <a:prstClr val="black"/>
                </a:solidFill>
                <a:latin typeface="Kyrghyz 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288108"/>
          <a:ext cx="10515599" cy="5384787"/>
        </p:xfrm>
        <a:graphic>
          <a:graphicData uri="http://schemas.openxmlformats.org/drawingml/2006/table">
            <a:tbl>
              <a:tblPr/>
              <a:tblGrid>
                <a:gridCol w="2732384"/>
                <a:gridCol w="1002109"/>
                <a:gridCol w="1002109"/>
                <a:gridCol w="1002109"/>
                <a:gridCol w="1592296"/>
                <a:gridCol w="1592296"/>
                <a:gridCol w="1592296"/>
              </a:tblGrid>
              <a:tr h="352432">
                <a:tc rowSpan="3"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Сомов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соответствующему месяцу предыдущего года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31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бюджетная сфера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небюджетная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сфера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78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бюджетная сфера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небюджетная сфера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32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Кыргызская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18 010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26 784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30 172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37 494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148,7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124,3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2432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16 116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24 938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18 326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24 037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131,2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432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15 207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23 505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34 915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38 128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432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ык-Кульская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15 912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24 437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48 942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69 997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153,6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143,0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432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20 979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32 055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28 627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38 621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152,8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134,9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432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 область 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15 398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23 202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20 704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24 494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150,7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118,3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432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15 003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23 142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50 030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64 315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154,3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128,6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432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16 874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24 833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22 704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27 348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147,2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120,5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432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22 620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33 082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30 518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37 815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146,3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123,9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432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18 976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25 081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22 192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27 879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132,2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741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16</a:t>
            </a:fld>
            <a:endParaRPr lang="ru-RU"/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614991" y="5963478"/>
            <a:ext cx="738808" cy="213484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 flipV="1">
            <a:off x="4444250" y="-1"/>
            <a:ext cx="774775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6701888"/>
              </p:ext>
            </p:extLst>
          </p:nvPr>
        </p:nvGraphicFramePr>
        <p:xfrm>
          <a:off x="707666" y="225425"/>
          <a:ext cx="10735034" cy="5666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Лист" r:id="rId4" imgW="5705319" imgH="3524065" progId="Excel.Sheet.8">
                  <p:embed/>
                </p:oleObj>
              </mc:Choice>
              <mc:Fallback>
                <p:oleObj name="Лист" r:id="rId4" imgW="5705319" imgH="3524065" progId="Excel.Sheet.8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666" y="225425"/>
                        <a:ext cx="10735034" cy="56664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673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529" y="104504"/>
            <a:ext cx="10756271" cy="98406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по типам предприятий и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2020-2021гг. 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1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9336088"/>
              </p:ext>
            </p:extLst>
          </p:nvPr>
        </p:nvGraphicFramePr>
        <p:xfrm>
          <a:off x="457199" y="1124744"/>
          <a:ext cx="10703859" cy="4702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92243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2443" y="-101628"/>
            <a:ext cx="9288236" cy="1325563"/>
          </a:xfrm>
        </p:spPr>
        <p:txBody>
          <a:bodyPr>
            <a:normAutofit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ru-RU" dirty="0" smtClean="0"/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данных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плате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786" y="1306239"/>
            <a:ext cx="11523268" cy="4745310"/>
          </a:xfrm>
        </p:spPr>
        <p:txBody>
          <a:bodyPr>
            <a:noAutofit/>
          </a:bodyPr>
          <a:lstStyle/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Ежемесячный доклад «Социально-экономическое положение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Республики»</a:t>
            </a:r>
          </a:p>
          <a:p>
            <a:pPr marR="71755" lvl="0" indent="450215">
              <a:spcBef>
                <a:spcPts val="300"/>
              </a:spcBef>
            </a:pP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stat.kg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y-KG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татистика/заработная плата/динамические </a:t>
            </a:r>
            <a:r>
              <a:rPr lang="ky-KG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таблицы</a:t>
            </a: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Ежемесячный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обзор</a:t>
            </a: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Раздел: Заработная плата и рынок труда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lvl="0" indent="450215">
              <a:spcBef>
                <a:spcPts val="300"/>
              </a:spcBef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видам экономической деятельности (за месяц, период)-</a:t>
            </a:r>
            <a:r>
              <a:rPr lang="ky-KG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stat.kg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/статистика/заработная плата/оперативная информация/заработная плата по видам экономической деятельности </a:t>
            </a:r>
          </a:p>
          <a:p>
            <a:pPr marR="71755" lvl="0" indent="450215">
              <a:spcBef>
                <a:spcPts val="300"/>
              </a:spcBef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районам, городам-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stat.kg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статистика/региональная статистика/статистика по регионам/среднемесячная заработная плата</a:t>
            </a:r>
          </a:p>
          <a:p>
            <a:pPr marR="71755" lvl="0" indent="450215">
              <a:spcBef>
                <a:spcPts val="300"/>
              </a:spcBef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0">
              <a:spcBef>
                <a:spcPts val="300"/>
              </a:spcBef>
              <a:spcAft>
                <a:spcPts val="0"/>
              </a:spcAft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03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5564" y="-19324"/>
            <a:ext cx="9288236" cy="1325563"/>
          </a:xfrm>
        </p:spPr>
        <p:txBody>
          <a:bodyPr>
            <a:normAutofit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ru-RU" dirty="0" smtClean="0"/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данных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5007" y="1334814"/>
            <a:ext cx="11309131" cy="4256689"/>
          </a:xfrm>
        </p:spPr>
        <p:txBody>
          <a:bodyPr>
            <a:noAutofit/>
          </a:bodyPr>
          <a:lstStyle/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Ежемесячный доклад «Социально-экономическое положение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Республики»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Экспресс-информация «Социально-экономическое положение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Республики»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Кыргызстан (</a:t>
            </a:r>
            <a:r>
              <a:rPr lang="ky-K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раткий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статистический справочник)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«Кыргызстан в цифрах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Ежегодник </a:t>
            </a:r>
            <a:r>
              <a:rPr lang="ru-RU" sz="3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Республики»</a:t>
            </a: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«Женщины и мужчины </a:t>
            </a:r>
            <a:r>
              <a:rPr lang="ru-RU" sz="3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«Итоги годовых отчетов по численности работников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заработной плате».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19</a:t>
            </a:fld>
            <a:endParaRPr lang="ru-RU"/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71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y-KG" sz="6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ky-KG" sz="6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y-KG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 Гульнара Жылкычиевна – Заведующая отделом статистики труда и занятости</a:t>
            </a:r>
          </a:p>
          <a:p>
            <a:pPr marL="0" indent="0">
              <a:buNone/>
            </a:pPr>
            <a:r>
              <a:rPr lang="ky-KG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 раб.: 62-60-76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72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82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олнцестояние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Солнцестояние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NewsPrint">
    <a:fillStyleLst>
      <a:solidFill>
        <a:schemeClr val="phClr"/>
      </a:solidFill>
      <a:gradFill rotWithShape="1">
        <a:gsLst>
          <a:gs pos="0">
            <a:schemeClr val="phClr">
              <a:tint val="37000"/>
              <a:hueMod val="100000"/>
              <a:satMod val="200000"/>
              <a:lumMod val="88000"/>
            </a:schemeClr>
          </a:gs>
          <a:gs pos="100000">
            <a:schemeClr val="phClr">
              <a:tint val="53000"/>
              <a:shade val="100000"/>
              <a:hueMod val="100000"/>
              <a:satMod val="350000"/>
              <a:lumMod val="79000"/>
            </a:schemeClr>
          </a:gs>
        </a:gsLst>
        <a:lin ang="5400000" scaled="1"/>
      </a:gradFill>
      <a:gradFill rotWithShape="1">
        <a:gsLst>
          <a:gs pos="0">
            <a:schemeClr val="phClr">
              <a:tint val="83000"/>
              <a:shade val="100000"/>
              <a:alpha val="100000"/>
              <a:hueMod val="100000"/>
              <a:satMod val="220000"/>
              <a:lumMod val="90000"/>
            </a:schemeClr>
          </a:gs>
          <a:gs pos="76000">
            <a:schemeClr val="phClr">
              <a:shade val="100000"/>
            </a:schemeClr>
          </a:gs>
          <a:gs pos="100000">
            <a:schemeClr val="phClr">
              <a:shade val="93000"/>
              <a:alpha val="100000"/>
              <a:satMod val="100000"/>
              <a:lumMod val="93000"/>
            </a:schemeClr>
          </a:gs>
        </a:gsLst>
        <a:path path="circle">
          <a:fillToRect l="15000" t="15000" r="100000" b="100000"/>
        </a:path>
      </a:gradFill>
    </a:fillStyleLst>
    <a:lnStyleLst>
      <a:ln w="15875" cap="flat" cmpd="sng" algn="ctr">
        <a:solidFill>
          <a:schemeClr val="phClr"/>
        </a:solidFill>
        <a:prstDash val="solid"/>
      </a:ln>
      <a:ln w="22225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12700" dir="5280000" rotWithShape="0">
            <a:srgbClr val="000000">
              <a:alpha val="40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2700">
          <a:bevelT w="31750" h="127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олнцестояние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Солнцестояние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NewsPrint">
    <a:fillStyleLst>
      <a:solidFill>
        <a:schemeClr val="phClr"/>
      </a:solidFill>
      <a:gradFill rotWithShape="1">
        <a:gsLst>
          <a:gs pos="0">
            <a:schemeClr val="phClr">
              <a:tint val="37000"/>
              <a:hueMod val="100000"/>
              <a:satMod val="200000"/>
              <a:lumMod val="88000"/>
            </a:schemeClr>
          </a:gs>
          <a:gs pos="100000">
            <a:schemeClr val="phClr">
              <a:tint val="53000"/>
              <a:shade val="100000"/>
              <a:hueMod val="100000"/>
              <a:satMod val="350000"/>
              <a:lumMod val="79000"/>
            </a:schemeClr>
          </a:gs>
        </a:gsLst>
        <a:lin ang="5400000" scaled="1"/>
      </a:gradFill>
      <a:gradFill rotWithShape="1">
        <a:gsLst>
          <a:gs pos="0">
            <a:schemeClr val="phClr">
              <a:tint val="83000"/>
              <a:shade val="100000"/>
              <a:alpha val="100000"/>
              <a:hueMod val="100000"/>
              <a:satMod val="220000"/>
              <a:lumMod val="90000"/>
            </a:schemeClr>
          </a:gs>
          <a:gs pos="76000">
            <a:schemeClr val="phClr">
              <a:shade val="100000"/>
            </a:schemeClr>
          </a:gs>
          <a:gs pos="100000">
            <a:schemeClr val="phClr">
              <a:shade val="93000"/>
              <a:alpha val="100000"/>
              <a:satMod val="100000"/>
              <a:lumMod val="93000"/>
            </a:schemeClr>
          </a:gs>
        </a:gsLst>
        <a:path path="circle">
          <a:fillToRect l="15000" t="15000" r="100000" b="100000"/>
        </a:path>
      </a:gradFill>
    </a:fillStyleLst>
    <a:lnStyleLst>
      <a:ln w="15875" cap="flat" cmpd="sng" algn="ctr">
        <a:solidFill>
          <a:schemeClr val="phClr"/>
        </a:solidFill>
        <a:prstDash val="solid"/>
      </a:ln>
      <a:ln w="22225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12700" dir="5280000" rotWithShape="0">
            <a:srgbClr val="000000">
              <a:alpha val="40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2700">
          <a:bevelT w="31750" h="127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9862</TotalTime>
  <Words>1195</Words>
  <Application>Microsoft Office PowerPoint</Application>
  <PresentationFormat>Широкоэкранный</PresentationFormat>
  <Paragraphs>349</Paragraphs>
  <Slides>20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Arial</vt:lpstr>
      <vt:lpstr>Calibri</vt:lpstr>
      <vt:lpstr>Calibri Light</vt:lpstr>
      <vt:lpstr>Kyrghyz Times</vt:lpstr>
      <vt:lpstr>Times New Roman</vt:lpstr>
      <vt:lpstr>Times New Roman Cyr</vt:lpstr>
      <vt:lpstr>Times New Roman Cyr</vt:lpstr>
      <vt:lpstr>Wingdings</vt:lpstr>
      <vt:lpstr>Wingdings 2</vt:lpstr>
      <vt:lpstr>Тема Office</vt:lpstr>
      <vt:lpstr>Лист</vt:lpstr>
      <vt:lpstr>Национальный статистический комитет Кыргызской Республики   Среднемесячная номинальная заработная плата Кыргызской Республике в 2022 году и в январе –апреле 2023года  </vt:lpstr>
      <vt:lpstr> Порядок сбора данных </vt:lpstr>
      <vt:lpstr>Охват предприятий и разработка данных  по среднемесячной заработной плате</vt:lpstr>
      <vt:lpstr>Структура занятого населения в КР  (в процентах)</vt:lpstr>
      <vt:lpstr>Разработка данных  по среднемесячной номинальной заработной плате</vt:lpstr>
      <vt:lpstr>Определение среднемесячной заработной платы</vt:lpstr>
      <vt:lpstr>Среднемесячная заработная плата по видам экономической деятельности  в  2022 году   (сомов)</vt:lpstr>
      <vt:lpstr>Среднемесячная номинальная и реальная заработная плата  в  2022 году (сомов)  </vt:lpstr>
      <vt:lpstr>Среднемесячная заработная плата по территории в 2022 году  (сомов)</vt:lpstr>
      <vt:lpstr>Среднемесячная заработная плата работников бюджетной и внебюджетной сферы по территории в 2022 году (сомов)</vt:lpstr>
      <vt:lpstr>Среднемесячная номинальная и реальная заработная плата  по территории в январе-апреле 2023 года  (без учета малых предприятий) </vt:lpstr>
      <vt:lpstr>Среднемесячная заработная плата по территории  в январе-апреле 2023 года   (сомов)</vt:lpstr>
      <vt:lpstr>Повышение заработной платы работникам бюджетной сферы  (январь-апрель 2022-2023гг.)   (сомов)</vt:lpstr>
      <vt:lpstr>Среднемесячная заработная плата по видам экономической деятельности в январе-апреле 2023 году   (сомов)</vt:lpstr>
      <vt:lpstr>Среднемесячная заработная плата по территории в бюджетной  и внебюджетной сфере в январе-апреле 2023 года</vt:lpstr>
      <vt:lpstr>Презентация PowerPoint</vt:lpstr>
      <vt:lpstr>Заработная плата по типам предприятий и территории в 2020-2021гг. (сомов)</vt:lpstr>
      <vt:lpstr> Публикация данных  по заработной плате</vt:lpstr>
      <vt:lpstr> Публикация данных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Молодежь Кыргызской Республики</dc:title>
  <dc:creator>Asanbekova</dc:creator>
  <cp:lastModifiedBy>Чынара Турдубаева</cp:lastModifiedBy>
  <cp:revision>442</cp:revision>
  <cp:lastPrinted>2022-06-08T10:27:45Z</cp:lastPrinted>
  <dcterms:created xsi:type="dcterms:W3CDTF">2014-05-26T08:23:18Z</dcterms:created>
  <dcterms:modified xsi:type="dcterms:W3CDTF">2023-06-08T07:24:33Z</dcterms:modified>
</cp:coreProperties>
</file>