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286" r:id="rId3"/>
    <p:sldId id="279" r:id="rId4"/>
    <p:sldId id="291" r:id="rId5"/>
    <p:sldId id="281" r:id="rId6"/>
    <p:sldId id="287" r:id="rId7"/>
    <p:sldId id="297" r:id="rId8"/>
    <p:sldId id="296" r:id="rId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>
          <p15:clr>
            <a:srgbClr val="A4A3A4"/>
          </p15:clr>
        </p15:guide>
        <p15:guide id="2" orient="horz" pos="207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me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155"/>
    <a:srgbClr val="070150"/>
    <a:srgbClr val="E84F1A"/>
    <a:srgbClr val="AB412F"/>
    <a:srgbClr val="EDAEA1"/>
    <a:srgbClr val="93A0FD"/>
    <a:srgbClr val="B878BA"/>
    <a:srgbClr val="009999"/>
    <a:srgbClr val="F7931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8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732" y="108"/>
      </p:cViewPr>
      <p:guideLst>
        <p:guide pos="3839"/>
        <p:guide orient="horz" pos="20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21776201272097E-2"/>
          <c:y val="0"/>
          <c:w val="0.98525795418982098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90249943515199"/>
          <c:y val="0.14170692431561999"/>
          <c:w val="0.57362843096876104"/>
          <c:h val="0.7198067632850240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20836632356822399"/>
          <c:y val="3.8945373082888202E-2"/>
          <c:w val="0.61572974399577696"/>
          <c:h val="0.65896949853524001"/>
        </c:manualLayout>
      </c:layout>
      <c:pie3DChart>
        <c:varyColors val="1"/>
        <c:ser>
          <c:idx val="0"/>
          <c:order val="0"/>
          <c:explosion val="17"/>
          <c:dPt>
            <c:idx val="0"/>
            <c:bubble3D val="0"/>
            <c:explosion val="4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explosion val="13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explosion val="1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-0.136108292560807"/>
                  <c:y val="-0.10968965242981001"/>
                </c:manualLayout>
              </c:layout>
              <c:tx>
                <c:rich>
                  <a:bodyPr/>
                  <a:lstStyle/>
                  <a:p>
                    <a:fld id="{A83D4A92-46E3-4973-AA38-877341CFBFE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5434577536542201E-3"/>
                  <c:y val="-4.8295553964845299E-2"/>
                </c:manualLayout>
              </c:layout>
              <c:tx>
                <c:rich>
                  <a:bodyPr/>
                  <a:lstStyle/>
                  <a:p>
                    <a:fld id="{3214B616-0218-4624-948D-35FB8C7E6689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91276617885986E-2"/>
                  <c:y val="5.7531535830748402E-2"/>
                </c:manualLayout>
              </c:layout>
              <c:tx>
                <c:rich>
                  <a:bodyPr/>
                  <a:lstStyle/>
                  <a:p>
                    <a:fld id="{6D7C977F-401D-4DBE-8446-806E41FAB005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9499888442401001E-3"/>
                  <c:y val="-1.52367772210292E-2"/>
                </c:manualLayout>
              </c:layout>
              <c:tx>
                <c:rich>
                  <a:bodyPr/>
                  <a:lstStyle/>
                  <a:p>
                    <a:fld id="{B5F0636E-B332-41FE-A711-39B14F0F7E6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ru-RU"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'Лист1 (7)'!$A$44:$A$49</c:f>
              <c:strCache>
                <c:ptCount val="4"/>
                <c:pt idx="0">
                  <c:v>Добыча металлических руд</c:v>
                </c:pt>
                <c:pt idx="1">
                  <c:v>Добыча угля</c:v>
                </c:pt>
                <c:pt idx="2">
                  <c:v>Добыча нефти и природного газа</c:v>
                </c:pt>
                <c:pt idx="3">
                  <c:v>Добыча прочих полезных ископаемых</c:v>
                </c:pt>
              </c:strCache>
            </c:strRef>
          </c:cat>
          <c:val>
            <c:numRef>
              <c:f>'Лист1 (7)'!$B$44:$B$49</c:f>
              <c:numCache>
                <c:formatCode>0.0</c:formatCode>
                <c:ptCount val="6"/>
                <c:pt idx="0">
                  <c:v>65.8</c:v>
                </c:pt>
                <c:pt idx="1">
                  <c:v>10.6</c:v>
                </c:pt>
                <c:pt idx="2">
                  <c:v>22</c:v>
                </c:pt>
                <c:pt idx="3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06371279311311"/>
          <c:y val="0.75346163937088995"/>
          <c:w val="0.88960758110406302"/>
          <c:h val="0.2403205279772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-1944551"/>
          <a:ext cx="4738098" cy="3541849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08B1F-0D5A-4B49-B16C-825C97C26F86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AE868-A07B-4D01-B851-FB04F2AF32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829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6DAB9-9EA3-8E4C-A815-B628284E046C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B242F-6C55-944A-ACBE-B4CC64D78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967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35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9788" y="1808163"/>
            <a:ext cx="7200900" cy="2544382"/>
          </a:xfrm>
        </p:spPr>
        <p:txBody>
          <a:bodyPr bIns="0" anchor="b">
            <a:normAutofit/>
          </a:bodyPr>
          <a:lstStyle>
            <a:lvl1pPr algn="l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39788" y="4510278"/>
            <a:ext cx="5400675" cy="165557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 cap="all" baseline="0">
                <a:solidFill>
                  <a:srgbClr val="F7931D"/>
                </a:solidFill>
                <a:latin typeface="+mj-lt"/>
                <a:ea typeface="Circe" charset="0"/>
                <a:cs typeface="Circe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5204" y="692150"/>
            <a:ext cx="1406211" cy="396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2880"/>
            <a:ext cx="9937750" cy="1443038"/>
          </a:xfrm>
        </p:spPr>
        <p:txBody>
          <a:bodyPr>
            <a:normAutofit/>
          </a:bodyPr>
          <a:lstStyle>
            <a:lvl1pPr>
              <a:defRPr sz="4000" b="1" i="0"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3A4"/>
              </a:buClr>
              <a:defRPr b="0" i="0">
                <a:latin typeface="+mn-lt"/>
                <a:ea typeface="Circe" charset="0"/>
                <a:cs typeface="Circe" charset="0"/>
              </a:defRPr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 b="0" i="0">
                <a:latin typeface="+mn-lt"/>
                <a:ea typeface="Circe" charset="0"/>
                <a:cs typeface="Circe" charset="0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latin typeface="+mn-lt"/>
                <a:ea typeface="Circe" charset="0"/>
                <a:cs typeface="Circe" charset="0"/>
              </a:defRPr>
            </a:lvl3pPr>
            <a:lvl4pPr>
              <a:defRPr b="0" i="0">
                <a:latin typeface="+mn-lt"/>
                <a:ea typeface="Circe" charset="0"/>
                <a:cs typeface="Circe" charset="0"/>
              </a:defRPr>
            </a:lvl4pPr>
            <a:lvl5pPr>
              <a:defRPr b="0" i="0">
                <a:latin typeface="+mn-lt"/>
                <a:ea typeface="Circe" charset="0"/>
                <a:cs typeface="Circe" charset="0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36D5-FBEC-5E4B-BC03-0BEF529B60DC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89025"/>
            <a:ext cx="7200900" cy="2436558"/>
          </a:xfrm>
        </p:spPr>
        <p:txBody>
          <a:bodyPr bIns="0" anchor="b">
            <a:normAutofit/>
          </a:bodyPr>
          <a:lstStyle>
            <a:lvl1pPr>
              <a:defRPr sz="4800"/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94176"/>
            <a:ext cx="7200900" cy="133159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D073-ACE1-C444-83F5-E261B001EBCB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839789" y="1989139"/>
            <a:ext cx="5089063" cy="4200524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9" name="Объект 5"/>
          <p:cNvSpPr>
            <a:spLocks noGrp="1"/>
          </p:cNvSpPr>
          <p:nvPr>
            <p:ph sz="quarter" idx="4"/>
          </p:nvPr>
        </p:nvSpPr>
        <p:spPr>
          <a:xfrm>
            <a:off x="6240463" y="1989139"/>
            <a:ext cx="5400675" cy="4200524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9936162" cy="1443038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989137"/>
            <a:ext cx="5089063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660903"/>
            <a:ext cx="5089063" cy="3528759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0463" y="1989137"/>
            <a:ext cx="5400675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0463" y="2660903"/>
            <a:ext cx="5400675" cy="3528759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36FB-DBD7-FA43-8D73-CBE74CA361AB}" type="datetime1">
              <a:rPr lang="ru-RU" smtClean="0"/>
              <a:t>12.10.2022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DC0B-316C-7449-A3A8-D61921742CF9}" type="datetime1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F150-F6DC-4240-837F-3E7F3833A97F}" type="datetime1">
              <a:rPr lang="ru-RU" smtClean="0"/>
              <a:t>12.10.2022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D0BB-812D-0D4F-9A21-E7073D25A01D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F499-892A-0247-B587-389739E885A1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4C4-54F2-0E42-9E19-B14B6D7B0472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5443" y="1"/>
            <a:ext cx="1646557" cy="16124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97938" y="365125"/>
            <a:ext cx="2743200" cy="5811838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2BB8-7644-6D47-B676-97789BC79DF5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495550" y="1190828"/>
            <a:ext cx="7200900" cy="2420938"/>
          </a:xfrm>
        </p:spPr>
        <p:txBody>
          <a:bodyPr bIns="0" anchor="b">
            <a:normAutofit/>
          </a:bodyPr>
          <a:lstStyle>
            <a:lvl1pPr algn="ctr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Спасибо за внимание!</a:t>
            </a:r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7253" y="4192048"/>
            <a:ext cx="2306420" cy="65094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443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89137"/>
            <a:ext cx="10802938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+mj-lt"/>
                <a:ea typeface="Circe Light" charset="0"/>
                <a:cs typeface="Circe Light" charset="0"/>
              </a:defRPr>
            </a:lvl1pPr>
          </a:lstStyle>
          <a:p>
            <a:fld id="{D58A2FEF-C06E-C14B-BDFF-88B1E18C2879}" type="datetime1">
              <a:rPr lang="ru-RU" smtClean="0"/>
              <a:t>12.10.2022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4196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0063A4"/>
                </a:solidFill>
                <a:latin typeface="+mn-lt"/>
                <a:ea typeface="Circe Light" charset="0"/>
                <a:cs typeface="Circe Light" charset="0"/>
              </a:defRPr>
            </a:lvl1pPr>
          </a:lstStyle>
          <a:p>
            <a:r>
              <a:rPr lang="ru-RU" smtClean="0"/>
              <a:t>ИНСТИТУТ ГАЙДАРА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7938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fld id="{A5AC5857-4F37-EB47-BC6E-D3E7A4BAC64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 cap="all" baseline="0">
          <a:solidFill>
            <a:srgbClr val="0063A4"/>
          </a:solidFill>
          <a:latin typeface="+mn-lt"/>
          <a:ea typeface="Circe" charset="0"/>
          <a:cs typeface="Circe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3A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931D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6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4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2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658468" y="304428"/>
            <a:ext cx="8525435" cy="775633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Национальный</a:t>
            </a:r>
            <a:r>
              <a:rPr lang="ru-RU" sz="3200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статистический комитет</a:t>
            </a:r>
            <a:b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Кыргызской Республики</a:t>
            </a:r>
            <a:endParaRPr lang="ru-RU" sz="2700" dirty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139178" y="2576977"/>
            <a:ext cx="10562185" cy="1331594"/>
          </a:xfrm>
        </p:spPr>
        <p:txBody>
          <a:bodyPr>
            <a:normAutofit fontScale="97500"/>
          </a:bodyPr>
          <a:lstStyle/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sz="2600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СОСТОЯНИЕ ПРОМЫШЛЕННОСТИ </a:t>
            </a:r>
          </a:p>
          <a:p>
            <a:pPr algn="l" defTabSz="457200" fontAlgn="auto">
              <a:spcBef>
                <a:spcPts val="300"/>
              </a:spcBef>
              <a:spcAft>
                <a:spcPts val="900"/>
              </a:spcAft>
              <a:buClrTx/>
              <a:buSzTx/>
              <a:buFontTx/>
            </a:pPr>
            <a:r>
              <a:rPr lang="ru-RU" sz="2600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КЫРГЫЗСКОЙ РЕСПУБЛИКИ В ЯНВАРЕ-СЕНТЯБРЕ 2022г. </a:t>
            </a:r>
            <a:r>
              <a:rPr lang="ru-RU" sz="2600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</a:t>
            </a:r>
            <a:r>
              <a:rPr lang="ru-RU" sz="2600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оперативные данные)</a:t>
            </a:r>
            <a:endParaRPr lang="ru-RU" sz="2600" cap="none" noProof="1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ts val="0"/>
              </a:spcBef>
              <a:buClrTx/>
              <a:buSzTx/>
              <a:buFontTx/>
            </a:pPr>
            <a:endParaRPr lang="ru-RU" sz="2900" b="1" cap="none" noProof="1">
              <a:ln w="3175" cmpd="sng">
                <a:noFill/>
              </a:ln>
              <a:solidFill>
                <a:srgbClr val="17406D">
                  <a:lumMod val="75000"/>
                </a:srgb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448800" y="6419850"/>
            <a:ext cx="2743200" cy="365125"/>
          </a:xfrm>
        </p:spPr>
        <p:txBody>
          <a:bodyPr/>
          <a:lstStyle/>
          <a:p>
            <a:fld id="{A5AC5857-4F37-EB47-BC6E-D3E7A4BAC646}" type="slidenum">
              <a:rPr lang="ru-RU" smtClean="0"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" y="80684"/>
            <a:ext cx="1186004" cy="11860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648" y="5862128"/>
            <a:ext cx="59131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</a:t>
            </a:r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статистики </a:t>
            </a:r>
            <a:r>
              <a:rPr lang="ru-RU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промышленности и энергетики               </a:t>
            </a:r>
            <a:r>
              <a:rPr lang="en-US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a.mamanova@stat.kg</a:t>
            </a:r>
            <a:endParaRPr lang="en-US" sz="1400" b="1" dirty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9906000" y="15665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2</a:t>
            </a:fld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9260" y="629365"/>
            <a:ext cx="1107018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ИТОГИ ДЕЯТЕЛЬНОСТИ ПРОМЫШЛЕННЫХ ПРЕДПРИЯТИЙ </a:t>
            </a:r>
          </a:p>
          <a:p>
            <a:pPr lvl="0"/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ЯНВАРЬ-СЕНТЯБРЬ 2022г.</a:t>
            </a:r>
            <a:endParaRPr kumimoji="0" lang="ru-RU" altLang="ru-RU" sz="2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1040" y="1905635"/>
            <a:ext cx="10790555" cy="3122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457200" fontAlgn="auto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промышленного производства за январь-сентябрь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 составил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299,2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 сомов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285750" lvl="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 физического объема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116,6%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предприятий, разрабатывающих                                  месторождение «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Кумтор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104,2%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Доля предприятий «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Кумтор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в общем объеме промышленности составляет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40,3%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Доля предприятий «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Кумтор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в общем объеме обрабатывающей промышленности составляет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52%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1596" y="74071"/>
            <a:ext cx="10566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ПРОМЫШЛЕННОСТИ ПО ВИДАМ ЭКОНОМИЧЕСКОЙ ДЕЯТЕЛЬНОСТИ ЗА ЯНВАРЬ-СЕНТЯБРЬ 2022г. 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0722" y="875523"/>
            <a:ext cx="100407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Объемы промышленного производства </a:t>
            </a:r>
          </a:p>
          <a:p>
            <a:pPr algn="ctr"/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 текущих ценах) </a:t>
            </a: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и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индексы промышленного производства </a:t>
            </a: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(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сопоставимых ценах; в процентах к соответствующему периоду 2021 </a:t>
            </a:r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года) </a:t>
            </a:r>
            <a:endParaRPr lang="ru-RU" sz="1200" b="1" i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41932011"/>
              </p:ext>
            </p:extLst>
          </p:nvPr>
        </p:nvGraphicFramePr>
        <p:xfrm>
          <a:off x="4257793" y="2185379"/>
          <a:ext cx="3385882" cy="299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194" y="4400550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75" y="2490794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270" y="4271161"/>
            <a:ext cx="803166" cy="76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78" y="2302486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223352" y="3131302"/>
            <a:ext cx="1443777" cy="92138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1800"/>
              </a:spcBef>
            </a:pPr>
            <a:r>
              <a:rPr lang="ru-RU" sz="900" b="1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Кыргызская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Республика</a:t>
            </a: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116,6%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299,2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</a:t>
            </a:r>
            <a:r>
              <a:rPr lang="ru-RU" sz="900" b="1" i="0" baseline="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6507" y="3781425"/>
            <a:ext cx="434169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103320" y="4376934"/>
            <a:ext cx="1434175" cy="83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Обрабатывающая</a:t>
            </a:r>
          </a:p>
          <a:p>
            <a:pPr algn="ctr" fontAlgn="b"/>
            <a:r>
              <a:rPr lang="ru-RU" sz="9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ромышленность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123,5%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231,9 млрд. сом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850975" y="2463217"/>
            <a:ext cx="1391920" cy="822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Добыча полезных</a:t>
            </a: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ископаемых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108,7%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33,2 млрд. сом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25950" y="4171609"/>
            <a:ext cx="1607554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</a:t>
            </a: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электроэнергией,</a:t>
            </a: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газом, паром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94,8%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31,3 млрд. сом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25950" y="2123191"/>
            <a:ext cx="126551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>
                <a:solidFill>
                  <a:srgbClr val="93A0F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Водоснабжение</a:t>
            </a:r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очистки,   </a:t>
            </a:r>
          </a:p>
          <a:p>
            <a:pPr algn="ctr" fontAlgn="b"/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переработки отходов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90,8%</a:t>
            </a:r>
            <a:endParaRPr lang="ru-RU" sz="900" b="1" dirty="0">
              <a:solidFill>
                <a:srgbClr val="93A0F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2,8 млрд. сом</a:t>
            </a:r>
            <a:endParaRPr lang="ru-RU" sz="900" b="1" dirty="0">
              <a:solidFill>
                <a:srgbClr val="93A0F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7173157" y="4232029"/>
            <a:ext cx="2065200" cy="983596"/>
          </a:xfrm>
          <a:prstGeom prst="bentConnector3">
            <a:avLst/>
          </a:prstGeom>
          <a:ln>
            <a:solidFill>
              <a:srgbClr val="78B0A7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5974672" y="2387508"/>
            <a:ext cx="3189980" cy="914400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/>
          <p:nvPr/>
        </p:nvCxnSpPr>
        <p:spPr>
          <a:xfrm flipV="1">
            <a:off x="1918270" y="2672179"/>
            <a:ext cx="3656907" cy="2507952"/>
          </a:xfrm>
          <a:prstGeom prst="bentConnector3">
            <a:avLst>
              <a:gd name="adj1" fmla="val 57526"/>
            </a:avLst>
          </a:prstGeom>
          <a:ln>
            <a:solidFill>
              <a:srgbClr val="B878B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flipV="1">
            <a:off x="1734778" y="2201662"/>
            <a:ext cx="4231016" cy="949037"/>
          </a:xfrm>
          <a:prstGeom prst="bentConnector3">
            <a:avLst>
              <a:gd name="adj1" fmla="val 50000"/>
            </a:avLst>
          </a:prstGeom>
          <a:ln>
            <a:solidFill>
              <a:srgbClr val="93A0F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113155" y="5917565"/>
            <a:ext cx="996569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Удельный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обрабатывающей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промышленности в общем объеме промышленного производства составил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77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добыча полезных ископаемых – 11%, обеспечения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электроэнергией, газом, 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паром - 11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%, водоснабжение, очистки, переработки отходов – 1%.</a:t>
            </a:r>
            <a:endParaRPr kumimoji="0" lang="ru-RU" altLang="ru-RU" sz="12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054" y="2192785"/>
            <a:ext cx="3560373" cy="338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5"/>
          <p:cNvSpPr txBox="1"/>
          <p:nvPr/>
        </p:nvSpPr>
        <p:spPr>
          <a:xfrm>
            <a:off x="732191" y="359006"/>
            <a:ext cx="1016210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ИНДЕКСЫ ПРОИЗВОДСТВА ПО ДОБЫЧЕ ПОЛЕЗНЫХ ИСКОПАЕМЫХ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object 48"/>
          <p:cNvSpPr txBox="1"/>
          <p:nvPr/>
        </p:nvSpPr>
        <p:spPr>
          <a:xfrm>
            <a:off x="260418" y="2851635"/>
            <a:ext cx="2517140" cy="3067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 smtClean="0">
              <a:latin typeface="Times New Roman" panose="02020603050405020304"/>
              <a:cs typeface="Times New Roman" panose="02020603050405020304"/>
            </a:endParaRPr>
          </a:p>
          <a:p>
            <a:pPr marR="43815">
              <a:lnSpc>
                <a:spcPct val="100000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07,2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45720">
              <a:lnSpc>
                <a:spcPct val="100000"/>
              </a:lnSpc>
              <a:spcBef>
                <a:spcPts val="655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spc="-4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металлических руд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  <a:spcBef>
                <a:spcPts val="615"/>
              </a:spcBef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130,4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lvl="0">
              <a:spcBef>
                <a:spcPts val="12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1000" u="dashHeavy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угля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 smtClean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en-US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7,2</a:t>
            </a:r>
            <a:endParaRPr lang="ru-RU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>
              <a:lnSpc>
                <a:spcPct val="100000"/>
              </a:lnSpc>
              <a:spcBef>
                <a:spcPts val="600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sz="1000" u="dashHeavy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фт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u="dashHeavy" spc="-3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u="dashHeavy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риро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ого</a:t>
            </a:r>
            <a:r>
              <a:rPr sz="1000" u="dashHeavy" spc="-3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 smtClean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103,3</a:t>
            </a:r>
            <a:endParaRPr sz="1400" b="1" spc="-110" dirty="0" smtClean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  <a:spcBef>
                <a:spcPts val="600"/>
              </a:spcBef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000" u="dashHeavy" spc="-2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spc="-2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прочих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оле</a:t>
            </a:r>
            <a:r>
              <a:rPr sz="1000" u="dashHeavy" spc="-1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u="dashHeavy" spc="-3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000" u="dashHeavy" spc="-3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</a:pP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аем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99090" y="1954027"/>
            <a:ext cx="2531364" cy="771756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9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</a:t>
            </a:r>
            <a:r>
              <a:rPr lang="ru-RU" sz="16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108,7</a:t>
            </a:r>
            <a:endPara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/>
            <a:endParaRPr lang="ru-RU" sz="1000" u="dashHeavy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 lvl="0"/>
            <a:endParaRPr lang="ru-RU" sz="1000" u="dashHeavy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spcBef>
                <a:spcPts val="6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1000" u="dashHeavy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 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полезных ископаемых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ct val="100000"/>
              </a:lnSpc>
            </a:pPr>
            <a:endParaRPr lang="ru-RU" sz="1050" u="dashHeavy" spc="-5" dirty="0" smtClean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9"/>
          <p:cNvSpPr txBox="1"/>
          <p:nvPr/>
        </p:nvSpPr>
        <p:spPr>
          <a:xfrm>
            <a:off x="254508" y="1239833"/>
            <a:ext cx="240093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2021 г., %</a:t>
            </a:r>
          </a:p>
        </p:txBody>
      </p:sp>
      <p:sp>
        <p:nvSpPr>
          <p:cNvPr id="86" name="object 150"/>
          <p:cNvSpPr/>
          <p:nvPr/>
        </p:nvSpPr>
        <p:spPr>
          <a:xfrm>
            <a:off x="433598" y="3992672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6" name="object 129"/>
          <p:cNvSpPr/>
          <p:nvPr/>
        </p:nvSpPr>
        <p:spPr>
          <a:xfrm>
            <a:off x="432217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7" name="object 130"/>
          <p:cNvSpPr/>
          <p:nvPr/>
        </p:nvSpPr>
        <p:spPr>
          <a:xfrm>
            <a:off x="361829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3" name="object 119"/>
          <p:cNvSpPr/>
          <p:nvPr/>
        </p:nvSpPr>
        <p:spPr>
          <a:xfrm>
            <a:off x="392302" y="3265847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5" name="object 129"/>
          <p:cNvSpPr/>
          <p:nvPr/>
        </p:nvSpPr>
        <p:spPr>
          <a:xfrm>
            <a:off x="408551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6" name="object 130"/>
          <p:cNvSpPr/>
          <p:nvPr/>
        </p:nvSpPr>
        <p:spPr>
          <a:xfrm>
            <a:off x="338163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7" name="object 131"/>
          <p:cNvSpPr/>
          <p:nvPr/>
        </p:nvSpPr>
        <p:spPr>
          <a:xfrm>
            <a:off x="356497" y="2219028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09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09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9" name="object 133"/>
          <p:cNvSpPr/>
          <p:nvPr/>
        </p:nvSpPr>
        <p:spPr>
          <a:xfrm>
            <a:off x="283795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0" name="object 134"/>
          <p:cNvSpPr/>
          <p:nvPr/>
        </p:nvSpPr>
        <p:spPr>
          <a:xfrm>
            <a:off x="480004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7" name="object 36"/>
          <p:cNvSpPr txBox="1"/>
          <p:nvPr/>
        </p:nvSpPr>
        <p:spPr>
          <a:xfrm>
            <a:off x="3993205" y="4765361"/>
            <a:ext cx="145679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Добыча 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</a:t>
            </a:r>
            <a:r>
              <a:rPr sz="1000" spc="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чес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</a:p>
        </p:txBody>
      </p:sp>
      <p:sp>
        <p:nvSpPr>
          <p:cNvPr id="268" name="object 35"/>
          <p:cNvSpPr txBox="1"/>
          <p:nvPr/>
        </p:nvSpPr>
        <p:spPr>
          <a:xfrm>
            <a:off x="5804814" y="4905991"/>
            <a:ext cx="106278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гля</a:t>
            </a:r>
          </a:p>
        </p:txBody>
      </p:sp>
      <p:sp>
        <p:nvSpPr>
          <p:cNvPr id="269" name="object 38"/>
          <p:cNvSpPr txBox="1"/>
          <p:nvPr/>
        </p:nvSpPr>
        <p:spPr>
          <a:xfrm>
            <a:off x="7272466" y="4801512"/>
            <a:ext cx="129147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нефти и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дного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</a:p>
        </p:txBody>
      </p:sp>
      <p:sp>
        <p:nvSpPr>
          <p:cNvPr id="270" name="object 34"/>
          <p:cNvSpPr txBox="1"/>
          <p:nvPr/>
        </p:nvSpPr>
        <p:spPr>
          <a:xfrm>
            <a:off x="8810342" y="4801512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проч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 поле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ных</a:t>
            </a:r>
            <a:r>
              <a:rPr sz="1000" spc="-3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опа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ем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ых</a:t>
            </a:r>
          </a:p>
        </p:txBody>
      </p:sp>
      <p:sp>
        <p:nvSpPr>
          <p:cNvPr id="271" name="object 114"/>
          <p:cNvSpPr/>
          <p:nvPr/>
        </p:nvSpPr>
        <p:spPr>
          <a:xfrm>
            <a:off x="4258770" y="4415296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2" name="object 116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3" name="object 117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4" name="object 118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5" name="object 119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6" name="object 120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7" name="object 121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8" name="object 122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9" name="object 123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0" name="object 124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1" name="object 125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2" name="object 107"/>
          <p:cNvSpPr/>
          <p:nvPr/>
        </p:nvSpPr>
        <p:spPr>
          <a:xfrm>
            <a:off x="6009161" y="4470795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3" name="object 109"/>
          <p:cNvSpPr/>
          <p:nvPr/>
        </p:nvSpPr>
        <p:spPr>
          <a:xfrm>
            <a:off x="6032254" y="4464659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4" name="object 110"/>
          <p:cNvSpPr/>
          <p:nvPr/>
        </p:nvSpPr>
        <p:spPr>
          <a:xfrm>
            <a:off x="6134250" y="4487237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5" name="object 111"/>
          <p:cNvSpPr/>
          <p:nvPr/>
        </p:nvSpPr>
        <p:spPr>
          <a:xfrm>
            <a:off x="6262851" y="4493480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6" name="object 112"/>
          <p:cNvSpPr/>
          <p:nvPr/>
        </p:nvSpPr>
        <p:spPr>
          <a:xfrm>
            <a:off x="6134250" y="4613156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7" name="object 113"/>
          <p:cNvSpPr/>
          <p:nvPr/>
        </p:nvSpPr>
        <p:spPr>
          <a:xfrm>
            <a:off x="6179863" y="4517712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8" name="object 145"/>
          <p:cNvSpPr/>
          <p:nvPr/>
        </p:nvSpPr>
        <p:spPr>
          <a:xfrm>
            <a:off x="7474332" y="4385388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9" name="object 147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0" name="object 148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1" name="object 149"/>
          <p:cNvSpPr/>
          <p:nvPr/>
        </p:nvSpPr>
        <p:spPr>
          <a:xfrm>
            <a:off x="7677167" y="4353680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2" name="object 150"/>
          <p:cNvSpPr/>
          <p:nvPr/>
        </p:nvSpPr>
        <p:spPr>
          <a:xfrm>
            <a:off x="7701267" y="4452401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3" name="object 151"/>
          <p:cNvSpPr/>
          <p:nvPr/>
        </p:nvSpPr>
        <p:spPr>
          <a:xfrm>
            <a:off x="8985058" y="4288305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4" name="object 152"/>
          <p:cNvSpPr/>
          <p:nvPr/>
        </p:nvSpPr>
        <p:spPr>
          <a:xfrm>
            <a:off x="9174531" y="4297443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5" name="object 153"/>
          <p:cNvSpPr/>
          <p:nvPr/>
        </p:nvSpPr>
        <p:spPr>
          <a:xfrm>
            <a:off x="8985058" y="4472197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6" name="object 154"/>
          <p:cNvSpPr/>
          <p:nvPr/>
        </p:nvSpPr>
        <p:spPr>
          <a:xfrm>
            <a:off x="9052325" y="4332794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7" name="object 155"/>
          <p:cNvSpPr/>
          <p:nvPr/>
        </p:nvSpPr>
        <p:spPr>
          <a:xfrm>
            <a:off x="9188760" y="4399476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8" name="object 156"/>
          <p:cNvSpPr/>
          <p:nvPr/>
        </p:nvSpPr>
        <p:spPr>
          <a:xfrm>
            <a:off x="9266756" y="4399476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9" name="object 157"/>
          <p:cNvSpPr/>
          <p:nvPr/>
        </p:nvSpPr>
        <p:spPr>
          <a:xfrm>
            <a:off x="9352688" y="4399476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0" name="object 158"/>
          <p:cNvSpPr/>
          <p:nvPr/>
        </p:nvSpPr>
        <p:spPr>
          <a:xfrm>
            <a:off x="9188760" y="4473897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1" name="object 159"/>
          <p:cNvSpPr/>
          <p:nvPr/>
        </p:nvSpPr>
        <p:spPr>
          <a:xfrm>
            <a:off x="9321258" y="4473897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2" name="object 160"/>
          <p:cNvSpPr/>
          <p:nvPr/>
        </p:nvSpPr>
        <p:spPr>
          <a:xfrm>
            <a:off x="9266756" y="4473897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3" name="object 33"/>
          <p:cNvSpPr/>
          <p:nvPr/>
        </p:nvSpPr>
        <p:spPr>
          <a:xfrm>
            <a:off x="4006829" y="4193623"/>
            <a:ext cx="6112531" cy="94118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8" name="object 191"/>
          <p:cNvSpPr txBox="1"/>
          <p:nvPr/>
        </p:nvSpPr>
        <p:spPr>
          <a:xfrm>
            <a:off x="3924600" y="5677147"/>
            <a:ext cx="349731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r>
              <a:rPr sz="900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20г.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2" name="object 192"/>
          <p:cNvSpPr txBox="1"/>
          <p:nvPr/>
        </p:nvSpPr>
        <p:spPr>
          <a:xfrm>
            <a:off x="7602306" y="5677147"/>
            <a:ext cx="369825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2г.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21г</a:t>
            </a:r>
            <a:r>
              <a:rPr sz="9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319" name="object 31"/>
          <p:cNvSpPr/>
          <p:nvPr/>
        </p:nvSpPr>
        <p:spPr>
          <a:xfrm>
            <a:off x="3766022" y="5708759"/>
            <a:ext cx="70103" cy="70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0" name="object 31"/>
          <p:cNvSpPr/>
          <p:nvPr/>
        </p:nvSpPr>
        <p:spPr>
          <a:xfrm>
            <a:off x="7421910" y="5711588"/>
            <a:ext cx="71627" cy="70104"/>
          </a:xfrm>
          <a:prstGeom prst="rect">
            <a:avLst/>
          </a:prstGeom>
          <a:solidFill>
            <a:srgbClr val="0099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4" name="object 80"/>
          <p:cNvSpPr/>
          <p:nvPr/>
        </p:nvSpPr>
        <p:spPr>
          <a:xfrm>
            <a:off x="249215" y="2310284"/>
            <a:ext cx="269875" cy="144145"/>
          </a:xfrm>
          <a:custGeom>
            <a:avLst/>
            <a:gdLst/>
            <a:ahLst/>
            <a:cxnLst/>
            <a:rect l="l" t="t" r="r" b="b"/>
            <a:pathLst>
              <a:path w="269875" h="144145">
                <a:moveTo>
                  <a:pt x="237960" y="0"/>
                </a:moveTo>
                <a:lnTo>
                  <a:pt x="31401" y="0"/>
                </a:lnTo>
                <a:lnTo>
                  <a:pt x="17518" y="3192"/>
                </a:lnTo>
                <a:lnTo>
                  <a:pt x="6803" y="11763"/>
                </a:lnTo>
                <a:lnTo>
                  <a:pt x="778" y="24203"/>
                </a:lnTo>
                <a:lnTo>
                  <a:pt x="0" y="144148"/>
                </a:lnTo>
                <a:lnTo>
                  <a:pt x="269291" y="144148"/>
                </a:lnTo>
                <a:lnTo>
                  <a:pt x="269291" y="31136"/>
                </a:lnTo>
                <a:lnTo>
                  <a:pt x="266067" y="17355"/>
                </a:lnTo>
                <a:lnTo>
                  <a:pt x="257418" y="6725"/>
                </a:lnTo>
                <a:lnTo>
                  <a:pt x="244880" y="761"/>
                </a:lnTo>
                <a:lnTo>
                  <a:pt x="237960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5" name="object 81"/>
          <p:cNvSpPr/>
          <p:nvPr/>
        </p:nvSpPr>
        <p:spPr>
          <a:xfrm>
            <a:off x="354553" y="2254273"/>
            <a:ext cx="61594" cy="46355"/>
          </a:xfrm>
          <a:custGeom>
            <a:avLst/>
            <a:gdLst/>
            <a:ahLst/>
            <a:cxnLst/>
            <a:rect l="l" t="t" r="r" b="b"/>
            <a:pathLst>
              <a:path w="61595" h="46354">
                <a:moveTo>
                  <a:pt x="56208" y="0"/>
                </a:moveTo>
                <a:lnTo>
                  <a:pt x="4816" y="0"/>
                </a:lnTo>
                <a:lnTo>
                  <a:pt x="0" y="4778"/>
                </a:lnTo>
                <a:lnTo>
                  <a:pt x="0" y="41111"/>
                </a:lnTo>
                <a:lnTo>
                  <a:pt x="4816" y="45890"/>
                </a:lnTo>
                <a:lnTo>
                  <a:pt x="56278" y="45890"/>
                </a:lnTo>
                <a:lnTo>
                  <a:pt x="61099" y="41111"/>
                </a:lnTo>
                <a:lnTo>
                  <a:pt x="61028" y="4778"/>
                </a:lnTo>
                <a:lnTo>
                  <a:pt x="56208" y="0"/>
                </a:lnTo>
                <a:close/>
              </a:path>
            </a:pathLst>
          </a:custGeom>
          <a:solidFill>
            <a:srgbClr val="EA5F5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6" name="object 82"/>
          <p:cNvSpPr/>
          <p:nvPr/>
        </p:nvSpPr>
        <p:spPr>
          <a:xfrm>
            <a:off x="297637" y="2105212"/>
            <a:ext cx="178435" cy="167005"/>
          </a:xfrm>
          <a:custGeom>
            <a:avLst/>
            <a:gdLst/>
            <a:ahLst/>
            <a:cxnLst/>
            <a:rect l="l" t="t" r="r" b="b"/>
            <a:pathLst>
              <a:path w="178435" h="167004">
                <a:moveTo>
                  <a:pt x="116733" y="0"/>
                </a:moveTo>
                <a:lnTo>
                  <a:pt x="111353" y="2594"/>
                </a:lnTo>
                <a:lnTo>
                  <a:pt x="105327" y="8433"/>
                </a:lnTo>
                <a:lnTo>
                  <a:pt x="97601" y="14769"/>
                </a:lnTo>
                <a:lnTo>
                  <a:pt x="63882" y="38010"/>
                </a:lnTo>
                <a:lnTo>
                  <a:pt x="26185" y="54862"/>
                </a:lnTo>
                <a:lnTo>
                  <a:pt x="3365" y="61377"/>
                </a:lnTo>
                <a:lnTo>
                  <a:pt x="171" y="74313"/>
                </a:lnTo>
                <a:lnTo>
                  <a:pt x="4246" y="114360"/>
                </a:lnTo>
                <a:lnTo>
                  <a:pt x="24545" y="147416"/>
                </a:lnTo>
                <a:lnTo>
                  <a:pt x="61472" y="165316"/>
                </a:lnTo>
                <a:lnTo>
                  <a:pt x="76040" y="166892"/>
                </a:lnTo>
                <a:lnTo>
                  <a:pt x="94165" y="166892"/>
                </a:lnTo>
                <a:lnTo>
                  <a:pt x="134969" y="156247"/>
                </a:lnTo>
                <a:lnTo>
                  <a:pt x="162499" y="128197"/>
                </a:lnTo>
                <a:lnTo>
                  <a:pt x="172657" y="90471"/>
                </a:lnTo>
                <a:lnTo>
                  <a:pt x="178209" y="53409"/>
                </a:lnTo>
                <a:lnTo>
                  <a:pt x="174438" y="51375"/>
                </a:lnTo>
                <a:lnTo>
                  <a:pt x="170256" y="50671"/>
                </a:lnTo>
                <a:lnTo>
                  <a:pt x="165803" y="49346"/>
                </a:lnTo>
                <a:lnTo>
                  <a:pt x="129253" y="19656"/>
                </a:lnTo>
                <a:lnTo>
                  <a:pt x="121500" y="8147"/>
                </a:lnTo>
                <a:lnTo>
                  <a:pt x="116733" y="0"/>
                </a:lnTo>
                <a:close/>
              </a:path>
              <a:path w="178435" h="167004">
                <a:moveTo>
                  <a:pt x="165933" y="49346"/>
                </a:moveTo>
                <a:lnTo>
                  <a:pt x="166068" y="49387"/>
                </a:lnTo>
                <a:lnTo>
                  <a:pt x="165933" y="49346"/>
                </a:lnTo>
                <a:close/>
              </a:path>
            </a:pathLst>
          </a:custGeom>
          <a:solidFill>
            <a:srgbClr val="F4A0A3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7" name="object 83"/>
          <p:cNvSpPr/>
          <p:nvPr/>
        </p:nvSpPr>
        <p:spPr>
          <a:xfrm>
            <a:off x="410052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8" name="object 84"/>
          <p:cNvSpPr/>
          <p:nvPr/>
        </p:nvSpPr>
        <p:spPr>
          <a:xfrm>
            <a:off x="339664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9" name="object 85"/>
          <p:cNvSpPr/>
          <p:nvPr/>
        </p:nvSpPr>
        <p:spPr>
          <a:xfrm>
            <a:off x="357999" y="2226156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10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10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0" name="object 86"/>
          <p:cNvSpPr/>
          <p:nvPr/>
        </p:nvSpPr>
        <p:spPr>
          <a:xfrm>
            <a:off x="289025" y="2050163"/>
            <a:ext cx="189230" cy="114935"/>
          </a:xfrm>
          <a:custGeom>
            <a:avLst/>
            <a:gdLst/>
            <a:ahLst/>
            <a:cxnLst/>
            <a:rect l="l" t="t" r="r" b="b"/>
            <a:pathLst>
              <a:path w="189229" h="114935">
                <a:moveTo>
                  <a:pt x="72470" y="0"/>
                </a:moveTo>
                <a:lnTo>
                  <a:pt x="33378" y="11516"/>
                </a:lnTo>
                <a:lnTo>
                  <a:pt x="7313" y="41632"/>
                </a:lnTo>
                <a:lnTo>
                  <a:pt x="809" y="67291"/>
                </a:lnTo>
                <a:lnTo>
                  <a:pt x="701" y="67705"/>
                </a:lnTo>
                <a:lnTo>
                  <a:pt x="370" y="70128"/>
                </a:lnTo>
                <a:lnTo>
                  <a:pt x="0" y="86644"/>
                </a:lnTo>
                <a:lnTo>
                  <a:pt x="1329" y="102199"/>
                </a:lnTo>
                <a:lnTo>
                  <a:pt x="2709" y="114354"/>
                </a:lnTo>
                <a:lnTo>
                  <a:pt x="14518" y="113677"/>
                </a:lnTo>
                <a:lnTo>
                  <a:pt x="63476" y="97949"/>
                </a:lnTo>
                <a:lnTo>
                  <a:pt x="105884" y="70128"/>
                </a:lnTo>
                <a:lnTo>
                  <a:pt x="124360" y="53294"/>
                </a:lnTo>
                <a:lnTo>
                  <a:pt x="185639" y="53294"/>
                </a:lnTo>
                <a:lnTo>
                  <a:pt x="163733" y="17829"/>
                </a:lnTo>
                <a:lnTo>
                  <a:pt x="127293" y="830"/>
                </a:lnTo>
                <a:lnTo>
                  <a:pt x="72470" y="0"/>
                </a:lnTo>
                <a:close/>
              </a:path>
              <a:path w="189229" h="114935">
                <a:moveTo>
                  <a:pt x="185639" y="53294"/>
                </a:moveTo>
                <a:lnTo>
                  <a:pt x="124360" y="53294"/>
                </a:lnTo>
                <a:lnTo>
                  <a:pt x="127602" y="59119"/>
                </a:lnTo>
                <a:lnTo>
                  <a:pt x="154368" y="93146"/>
                </a:lnTo>
                <a:lnTo>
                  <a:pt x="187022" y="106755"/>
                </a:lnTo>
                <a:lnTo>
                  <a:pt x="188228" y="94456"/>
                </a:lnTo>
                <a:lnTo>
                  <a:pt x="188733" y="86644"/>
                </a:lnTo>
                <a:lnTo>
                  <a:pt x="189007" y="74455"/>
                </a:lnTo>
                <a:lnTo>
                  <a:pt x="186980" y="59119"/>
                </a:lnTo>
                <a:lnTo>
                  <a:pt x="186740" y="57725"/>
                </a:lnTo>
                <a:lnTo>
                  <a:pt x="186101" y="54909"/>
                </a:lnTo>
                <a:lnTo>
                  <a:pt x="185639" y="53294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1" name="object 87"/>
          <p:cNvSpPr/>
          <p:nvPr/>
        </p:nvSpPr>
        <p:spPr>
          <a:xfrm>
            <a:off x="28529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2" name="object 88"/>
          <p:cNvSpPr/>
          <p:nvPr/>
        </p:nvSpPr>
        <p:spPr>
          <a:xfrm>
            <a:off x="48150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3" name="object 89"/>
          <p:cNvSpPr/>
          <p:nvPr/>
        </p:nvSpPr>
        <p:spPr>
          <a:xfrm>
            <a:off x="395877" y="2250898"/>
            <a:ext cx="205104" cy="241300"/>
          </a:xfrm>
          <a:custGeom>
            <a:avLst/>
            <a:gdLst/>
            <a:ahLst/>
            <a:cxnLst/>
            <a:rect l="l" t="t" r="r" b="b"/>
            <a:pathLst>
              <a:path w="205104" h="241300">
                <a:moveTo>
                  <a:pt x="100372" y="0"/>
                </a:moveTo>
                <a:lnTo>
                  <a:pt x="95054" y="32610"/>
                </a:lnTo>
                <a:lnTo>
                  <a:pt x="0" y="154194"/>
                </a:lnTo>
                <a:lnTo>
                  <a:pt x="79813" y="240712"/>
                </a:lnTo>
                <a:lnTo>
                  <a:pt x="154964" y="218785"/>
                </a:lnTo>
                <a:lnTo>
                  <a:pt x="201469" y="169661"/>
                </a:lnTo>
                <a:lnTo>
                  <a:pt x="204702" y="85039"/>
                </a:lnTo>
                <a:lnTo>
                  <a:pt x="184807" y="6675"/>
                </a:lnTo>
                <a:lnTo>
                  <a:pt x="100372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4" name="object 90"/>
          <p:cNvSpPr/>
          <p:nvPr/>
        </p:nvSpPr>
        <p:spPr>
          <a:xfrm>
            <a:off x="534883" y="2257574"/>
            <a:ext cx="66040" cy="146685"/>
          </a:xfrm>
          <a:custGeom>
            <a:avLst/>
            <a:gdLst/>
            <a:ahLst/>
            <a:cxnLst/>
            <a:rect l="l" t="t" r="r" b="b"/>
            <a:pathLst>
              <a:path w="66039" h="146685">
                <a:moveTo>
                  <a:pt x="45800" y="0"/>
                </a:moveTo>
                <a:lnTo>
                  <a:pt x="0" y="103525"/>
                </a:lnTo>
                <a:lnTo>
                  <a:pt x="36930" y="146608"/>
                </a:lnTo>
                <a:lnTo>
                  <a:pt x="65696" y="78364"/>
                </a:lnTo>
                <a:lnTo>
                  <a:pt x="4580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5" name="object 91"/>
          <p:cNvSpPr/>
          <p:nvPr/>
        </p:nvSpPr>
        <p:spPr>
          <a:xfrm>
            <a:off x="395877" y="2385696"/>
            <a:ext cx="129539" cy="106045"/>
          </a:xfrm>
          <a:custGeom>
            <a:avLst/>
            <a:gdLst/>
            <a:ahLst/>
            <a:cxnLst/>
            <a:rect l="l" t="t" r="r" b="b"/>
            <a:pathLst>
              <a:path w="129539" h="106045">
                <a:moveTo>
                  <a:pt x="70599" y="0"/>
                </a:moveTo>
                <a:lnTo>
                  <a:pt x="0" y="19396"/>
                </a:lnTo>
                <a:lnTo>
                  <a:pt x="79813" y="105914"/>
                </a:lnTo>
                <a:lnTo>
                  <a:pt x="129058" y="35914"/>
                </a:lnTo>
                <a:lnTo>
                  <a:pt x="70599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6" name="object 92"/>
          <p:cNvSpPr/>
          <p:nvPr/>
        </p:nvSpPr>
        <p:spPr>
          <a:xfrm>
            <a:off x="445213" y="2283509"/>
            <a:ext cx="90170" cy="102235"/>
          </a:xfrm>
          <a:custGeom>
            <a:avLst/>
            <a:gdLst/>
            <a:ahLst/>
            <a:cxnLst/>
            <a:rect l="l" t="t" r="r" b="b"/>
            <a:pathLst>
              <a:path w="90170" h="102235">
                <a:moveTo>
                  <a:pt x="45717" y="0"/>
                </a:moveTo>
                <a:lnTo>
                  <a:pt x="0" y="56715"/>
                </a:lnTo>
                <a:lnTo>
                  <a:pt x="21263" y="102187"/>
                </a:lnTo>
                <a:lnTo>
                  <a:pt x="89670" y="77589"/>
                </a:lnTo>
                <a:lnTo>
                  <a:pt x="45717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7" name="object 93"/>
          <p:cNvSpPr/>
          <p:nvPr/>
        </p:nvSpPr>
        <p:spPr>
          <a:xfrm>
            <a:off x="500004" y="2309866"/>
            <a:ext cx="85090" cy="62865"/>
          </a:xfrm>
          <a:custGeom>
            <a:avLst/>
            <a:gdLst/>
            <a:ahLst/>
            <a:cxnLst/>
            <a:rect l="l" t="t" r="r" b="b"/>
            <a:pathLst>
              <a:path w="85089" h="62864">
                <a:moveTo>
                  <a:pt x="84617" y="0"/>
                </a:moveTo>
                <a:lnTo>
                  <a:pt x="48059" y="0"/>
                </a:lnTo>
                <a:lnTo>
                  <a:pt x="0" y="62827"/>
                </a:lnTo>
                <a:lnTo>
                  <a:pt x="65841" y="62827"/>
                </a:lnTo>
                <a:lnTo>
                  <a:pt x="84617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8" name="object 94"/>
          <p:cNvSpPr/>
          <p:nvPr/>
        </p:nvSpPr>
        <p:spPr>
          <a:xfrm>
            <a:off x="565845" y="2309866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72618" y="0"/>
                </a:moveTo>
                <a:lnTo>
                  <a:pt x="18776" y="0"/>
                </a:lnTo>
                <a:lnTo>
                  <a:pt x="0" y="62827"/>
                </a:lnTo>
                <a:lnTo>
                  <a:pt x="92886" y="62827"/>
                </a:lnTo>
                <a:lnTo>
                  <a:pt x="72618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9" name="object 95"/>
          <p:cNvSpPr/>
          <p:nvPr/>
        </p:nvSpPr>
        <p:spPr>
          <a:xfrm>
            <a:off x="638463" y="2309866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8381" y="0"/>
                </a:moveTo>
                <a:lnTo>
                  <a:pt x="0" y="0"/>
                </a:lnTo>
                <a:lnTo>
                  <a:pt x="20268" y="62827"/>
                </a:lnTo>
                <a:lnTo>
                  <a:pt x="83270" y="62827"/>
                </a:lnTo>
                <a:lnTo>
                  <a:pt x="38381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0" name="object 96"/>
          <p:cNvSpPr/>
          <p:nvPr/>
        </p:nvSpPr>
        <p:spPr>
          <a:xfrm>
            <a:off x="500004" y="2372693"/>
            <a:ext cx="112395" cy="149860"/>
          </a:xfrm>
          <a:custGeom>
            <a:avLst/>
            <a:gdLst/>
            <a:ahLst/>
            <a:cxnLst/>
            <a:rect l="l" t="t" r="r" b="b"/>
            <a:pathLst>
              <a:path w="112395" h="149860">
                <a:moveTo>
                  <a:pt x="65841" y="0"/>
                </a:moveTo>
                <a:lnTo>
                  <a:pt x="0" y="0"/>
                </a:lnTo>
                <a:lnTo>
                  <a:pt x="111932" y="149560"/>
                </a:lnTo>
                <a:lnTo>
                  <a:pt x="6584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1" name="object 97"/>
          <p:cNvSpPr/>
          <p:nvPr/>
        </p:nvSpPr>
        <p:spPr>
          <a:xfrm>
            <a:off x="611936" y="2372693"/>
            <a:ext cx="109855" cy="149860"/>
          </a:xfrm>
          <a:custGeom>
            <a:avLst/>
            <a:gdLst/>
            <a:ahLst/>
            <a:cxnLst/>
            <a:rect l="l" t="t" r="r" b="b"/>
            <a:pathLst>
              <a:path w="109854" h="149860">
                <a:moveTo>
                  <a:pt x="109797" y="0"/>
                </a:moveTo>
                <a:lnTo>
                  <a:pt x="46795" y="0"/>
                </a:lnTo>
                <a:lnTo>
                  <a:pt x="0" y="149560"/>
                </a:lnTo>
                <a:lnTo>
                  <a:pt x="109797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2" name="object 98"/>
          <p:cNvSpPr/>
          <p:nvPr/>
        </p:nvSpPr>
        <p:spPr>
          <a:xfrm>
            <a:off x="565845" y="2372693"/>
            <a:ext cx="93345" cy="149860"/>
          </a:xfrm>
          <a:custGeom>
            <a:avLst/>
            <a:gdLst/>
            <a:ahLst/>
            <a:cxnLst/>
            <a:rect l="l" t="t" r="r" b="b"/>
            <a:pathLst>
              <a:path w="93345" h="149860">
                <a:moveTo>
                  <a:pt x="92886" y="0"/>
                </a:moveTo>
                <a:lnTo>
                  <a:pt x="0" y="0"/>
                </a:lnTo>
                <a:lnTo>
                  <a:pt x="46090" y="149560"/>
                </a:lnTo>
                <a:lnTo>
                  <a:pt x="92886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3" name="object 114"/>
          <p:cNvSpPr/>
          <p:nvPr/>
        </p:nvSpPr>
        <p:spPr>
          <a:xfrm>
            <a:off x="317628" y="3013110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4" name="object 116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5" name="object 117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6" name="object 118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7" name="object 119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8" name="object 120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9" name="object 121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0" name="object 122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1" name="object 123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2" name="object 124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3" name="object 125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4" name="object 107"/>
          <p:cNvSpPr/>
          <p:nvPr/>
        </p:nvSpPr>
        <p:spPr>
          <a:xfrm>
            <a:off x="361900" y="3862997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5" name="object 109"/>
          <p:cNvSpPr/>
          <p:nvPr/>
        </p:nvSpPr>
        <p:spPr>
          <a:xfrm>
            <a:off x="384993" y="3856861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6" name="object 110"/>
          <p:cNvSpPr/>
          <p:nvPr/>
        </p:nvSpPr>
        <p:spPr>
          <a:xfrm>
            <a:off x="486989" y="3879439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7" name="object 111"/>
          <p:cNvSpPr/>
          <p:nvPr/>
        </p:nvSpPr>
        <p:spPr>
          <a:xfrm>
            <a:off x="615590" y="3885682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8" name="object 112"/>
          <p:cNvSpPr/>
          <p:nvPr/>
        </p:nvSpPr>
        <p:spPr>
          <a:xfrm>
            <a:off x="486989" y="4005358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9" name="object 113"/>
          <p:cNvSpPr/>
          <p:nvPr/>
        </p:nvSpPr>
        <p:spPr>
          <a:xfrm>
            <a:off x="532602" y="3909914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4" name="object 145"/>
          <p:cNvSpPr/>
          <p:nvPr/>
        </p:nvSpPr>
        <p:spPr>
          <a:xfrm>
            <a:off x="427437" y="4547085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5" name="object 147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6" name="object 148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7" name="object 149"/>
          <p:cNvSpPr/>
          <p:nvPr/>
        </p:nvSpPr>
        <p:spPr>
          <a:xfrm>
            <a:off x="630272" y="4515377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8" name="object 150"/>
          <p:cNvSpPr/>
          <p:nvPr/>
        </p:nvSpPr>
        <p:spPr>
          <a:xfrm>
            <a:off x="654372" y="4614098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9" name="object 151"/>
          <p:cNvSpPr/>
          <p:nvPr/>
        </p:nvSpPr>
        <p:spPr>
          <a:xfrm>
            <a:off x="394259" y="5224476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0" name="object 152"/>
          <p:cNvSpPr/>
          <p:nvPr/>
        </p:nvSpPr>
        <p:spPr>
          <a:xfrm>
            <a:off x="583732" y="5233614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1" name="object 153"/>
          <p:cNvSpPr/>
          <p:nvPr/>
        </p:nvSpPr>
        <p:spPr>
          <a:xfrm>
            <a:off x="394259" y="5408368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2" name="object 154"/>
          <p:cNvSpPr/>
          <p:nvPr/>
        </p:nvSpPr>
        <p:spPr>
          <a:xfrm>
            <a:off x="461526" y="5268965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3" name="object 155"/>
          <p:cNvSpPr/>
          <p:nvPr/>
        </p:nvSpPr>
        <p:spPr>
          <a:xfrm>
            <a:off x="597961" y="5335647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4" name="object 156"/>
          <p:cNvSpPr/>
          <p:nvPr/>
        </p:nvSpPr>
        <p:spPr>
          <a:xfrm>
            <a:off x="675957" y="5335647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5" name="object 157"/>
          <p:cNvSpPr/>
          <p:nvPr/>
        </p:nvSpPr>
        <p:spPr>
          <a:xfrm>
            <a:off x="761889" y="5335647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6" name="object 158"/>
          <p:cNvSpPr/>
          <p:nvPr/>
        </p:nvSpPr>
        <p:spPr>
          <a:xfrm>
            <a:off x="597961" y="5410068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7" name="object 159"/>
          <p:cNvSpPr/>
          <p:nvPr/>
        </p:nvSpPr>
        <p:spPr>
          <a:xfrm>
            <a:off x="730459" y="5410068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8" name="object 160"/>
          <p:cNvSpPr/>
          <p:nvPr/>
        </p:nvSpPr>
        <p:spPr>
          <a:xfrm>
            <a:off x="675957" y="5410068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766" y="1978095"/>
            <a:ext cx="7044873" cy="2303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5</a:t>
            </a:fld>
            <a:endParaRPr lang="ru-RU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1055053" y="284349"/>
            <a:ext cx="9882236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ИНДЕКСЫ ПРОИЗВОДСТВА ПО ОСНОВНЫМ ВИДАМ ОБРАБАТЫВАЮЩИХ ПРОИЗВОДСТВ                                                                                                                                </a:t>
            </a:r>
            <a:r>
              <a:rPr lang="ru-RU" sz="20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(январь-сентябрь 2022г. к январю-сентябрю 2021г., %)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975360" y="1299797"/>
            <a:ext cx="13722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57200" algn="r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             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37,9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основных металлов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2493370" y="1540203"/>
            <a:ext cx="1803421" cy="60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128,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деревянных    и бумажных изделий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 bwMode="auto">
          <a:xfrm>
            <a:off x="4287913" y="1540739"/>
            <a:ext cx="1473693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114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kumimoji="0" lang="ru-RU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пищевых продуктов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 bwMode="auto">
          <a:xfrm>
            <a:off x="6245448" y="1502575"/>
            <a:ext cx="1850987" cy="7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en-US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1,5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8096435" y="1561302"/>
            <a:ext cx="1595014" cy="60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en-US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82,3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8234032" y="2199246"/>
            <a:ext cx="1282830" cy="18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9691449" y="1431829"/>
            <a:ext cx="1689724" cy="774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</a:t>
            </a:r>
            <a:r>
              <a:rPr lang="en-US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49,2</a:t>
            </a: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резиновых и пластмассовых изделий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" name="object 191"/>
          <p:cNvSpPr txBox="1"/>
          <p:nvPr/>
        </p:nvSpPr>
        <p:spPr>
          <a:xfrm>
            <a:off x="2674016" y="6305884"/>
            <a:ext cx="31771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r>
              <a:rPr sz="900" spc="-1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20г.</a:t>
            </a:r>
            <a:endParaRPr sz="9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7" name="object 192"/>
          <p:cNvSpPr txBox="1"/>
          <p:nvPr/>
        </p:nvSpPr>
        <p:spPr>
          <a:xfrm>
            <a:off x="7109084" y="6288129"/>
            <a:ext cx="340824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2г.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21г</a:t>
            </a:r>
            <a:r>
              <a:rPr sz="9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98" name="object 69"/>
          <p:cNvSpPr/>
          <p:nvPr/>
        </p:nvSpPr>
        <p:spPr>
          <a:xfrm>
            <a:off x="2462925" y="6355090"/>
            <a:ext cx="60889" cy="57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70"/>
          <p:cNvSpPr/>
          <p:nvPr/>
        </p:nvSpPr>
        <p:spPr>
          <a:xfrm>
            <a:off x="6898712" y="6317499"/>
            <a:ext cx="70103" cy="70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81"/>
          <p:cNvSpPr/>
          <p:nvPr/>
        </p:nvSpPr>
        <p:spPr>
          <a:xfrm>
            <a:off x="6897188" y="6322070"/>
            <a:ext cx="76200" cy="66040"/>
          </a:xfrm>
          <a:custGeom>
            <a:avLst/>
            <a:gdLst/>
            <a:ahLst/>
            <a:cxnLst/>
            <a:rect l="l" t="t" r="r" b="b"/>
            <a:pathLst>
              <a:path w="76200" h="66039">
                <a:moveTo>
                  <a:pt x="0" y="0"/>
                </a:moveTo>
                <a:lnTo>
                  <a:pt x="0" y="65532"/>
                </a:lnTo>
                <a:lnTo>
                  <a:pt x="76200" y="65532"/>
                </a:lnTo>
                <a:lnTo>
                  <a:pt x="0" y="0"/>
                </a:lnTo>
                <a:close/>
              </a:path>
            </a:pathLst>
          </a:custGeom>
          <a:solidFill>
            <a:srgbClr val="E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" name="Прямая соединительная линия 28"/>
          <p:cNvCxnSpPr/>
          <p:nvPr/>
        </p:nvCxnSpPr>
        <p:spPr>
          <a:xfrm flipV="1">
            <a:off x="264731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3" name="object 33"/>
          <p:cNvSpPr/>
          <p:nvPr/>
        </p:nvSpPr>
        <p:spPr>
          <a:xfrm>
            <a:off x="1320800" y="4302760"/>
            <a:ext cx="9853295" cy="76200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443855" y="4602480"/>
            <a:ext cx="492125" cy="1228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Текстильное производства, производсто одежды, обуви и кожи</a:t>
            </a:r>
          </a:p>
        </p:txBody>
      </p:sp>
      <p:sp>
        <p:nvSpPr>
          <p:cNvPr id="3" name="object 89"/>
          <p:cNvSpPr txBox="1"/>
          <p:nvPr/>
        </p:nvSpPr>
        <p:spPr>
          <a:xfrm>
            <a:off x="8605520" y="4657090"/>
            <a:ext cx="368935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</a:p>
        </p:txBody>
      </p:sp>
      <p:sp>
        <p:nvSpPr>
          <p:cNvPr id="4" name="object 89"/>
          <p:cNvSpPr txBox="1"/>
          <p:nvPr/>
        </p:nvSpPr>
        <p:spPr>
          <a:xfrm>
            <a:off x="1469390" y="4657090"/>
            <a:ext cx="245745" cy="12236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основных</a:t>
            </a:r>
            <a:r>
              <a:rPr lang="ru-RU" sz="800" spc="-25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89"/>
          <p:cNvSpPr txBox="1"/>
          <p:nvPr/>
        </p:nvSpPr>
        <p:spPr>
          <a:xfrm>
            <a:off x="7552055" y="4921250"/>
            <a:ext cx="368935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строительных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материалов</a:t>
            </a:r>
          </a:p>
        </p:txBody>
      </p:sp>
      <p:sp>
        <p:nvSpPr>
          <p:cNvPr id="7" name="object 89"/>
          <p:cNvSpPr txBox="1"/>
          <p:nvPr/>
        </p:nvSpPr>
        <p:spPr>
          <a:xfrm>
            <a:off x="6723380" y="4822825"/>
            <a:ext cx="245745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напитков</a:t>
            </a:r>
          </a:p>
        </p:txBody>
      </p:sp>
      <p:sp>
        <p:nvSpPr>
          <p:cNvPr id="8" name="object 89"/>
          <p:cNvSpPr txBox="1"/>
          <p:nvPr/>
        </p:nvSpPr>
        <p:spPr>
          <a:xfrm>
            <a:off x="9691370" y="4822825"/>
            <a:ext cx="368935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9" name="object 89"/>
          <p:cNvSpPr txBox="1"/>
          <p:nvPr/>
        </p:nvSpPr>
        <p:spPr>
          <a:xfrm>
            <a:off x="10660380" y="4664710"/>
            <a:ext cx="492125" cy="1127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sz="800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резиновых и пластмассовых изделий</a:t>
            </a:r>
          </a:p>
        </p:txBody>
      </p:sp>
      <p:sp>
        <p:nvSpPr>
          <p:cNvPr id="10" name="object 89"/>
          <p:cNvSpPr txBox="1"/>
          <p:nvPr/>
        </p:nvSpPr>
        <p:spPr>
          <a:xfrm>
            <a:off x="2309495" y="4732020"/>
            <a:ext cx="368935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деревянных и бумажных изделий</a:t>
            </a:r>
          </a:p>
        </p:txBody>
      </p:sp>
      <p:sp>
        <p:nvSpPr>
          <p:cNvPr id="11" name="object 89"/>
          <p:cNvSpPr txBox="1"/>
          <p:nvPr/>
        </p:nvSpPr>
        <p:spPr>
          <a:xfrm>
            <a:off x="3474085" y="4716780"/>
            <a:ext cx="245745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пищевых продуктов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89"/>
          <p:cNvSpPr txBox="1"/>
          <p:nvPr/>
        </p:nvSpPr>
        <p:spPr>
          <a:xfrm>
            <a:off x="4446270" y="4732020"/>
            <a:ext cx="260985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 нефтепродуктов</a:t>
            </a: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2516010" y="4423640"/>
            <a:ext cx="0" cy="238760"/>
          </a:xfrm>
          <a:custGeom>
            <a:avLst/>
            <a:gdLst/>
            <a:ahLst/>
            <a:cxnLst/>
            <a:rect l="l" t="t" r="r" b="b"/>
            <a:pathLst>
              <a:path h="238760">
                <a:moveTo>
                  <a:pt x="0" y="0"/>
                </a:moveTo>
                <a:lnTo>
                  <a:pt x="0" y="238179"/>
                </a:lnTo>
              </a:path>
            </a:pathLst>
          </a:custGeom>
          <a:ln w="1674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65"/>
          <p:cNvSpPr/>
          <p:nvPr/>
        </p:nvSpPr>
        <p:spPr>
          <a:xfrm>
            <a:off x="2523746" y="4439953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45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2513042" y="442598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508274" y="442363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85C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68"/>
          <p:cNvSpPr/>
          <p:nvPr/>
        </p:nvSpPr>
        <p:spPr>
          <a:xfrm>
            <a:off x="2513042" y="4414604"/>
            <a:ext cx="189865" cy="231140"/>
          </a:xfrm>
          <a:custGeom>
            <a:avLst/>
            <a:gdLst/>
            <a:ahLst/>
            <a:cxnLst/>
            <a:rect l="l" t="t" r="r" b="b"/>
            <a:pathLst>
              <a:path w="189864" h="231139">
                <a:moveTo>
                  <a:pt x="182832" y="0"/>
                </a:moveTo>
                <a:lnTo>
                  <a:pt x="182832" y="221863"/>
                </a:lnTo>
                <a:lnTo>
                  <a:pt x="0" y="221863"/>
                </a:lnTo>
                <a:lnTo>
                  <a:pt x="9815" y="231127"/>
                </a:lnTo>
                <a:lnTo>
                  <a:pt x="189662" y="231127"/>
                </a:lnTo>
                <a:lnTo>
                  <a:pt x="189662" y="9263"/>
                </a:lnTo>
                <a:lnTo>
                  <a:pt x="182832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523564" y="4423635"/>
            <a:ext cx="0" cy="222250"/>
          </a:xfrm>
          <a:custGeom>
            <a:avLst/>
            <a:gdLst/>
            <a:ahLst/>
            <a:cxnLst/>
            <a:rect l="l" t="t" r="r" b="b"/>
            <a:pathLst>
              <a:path h="222250">
                <a:moveTo>
                  <a:pt x="0" y="0"/>
                </a:moveTo>
                <a:lnTo>
                  <a:pt x="0" y="221866"/>
                </a:lnTo>
              </a:path>
            </a:pathLst>
          </a:custGeom>
          <a:ln w="5943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70"/>
          <p:cNvSpPr/>
          <p:nvPr/>
        </p:nvSpPr>
        <p:spPr>
          <a:xfrm>
            <a:off x="2561837" y="450233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76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71"/>
          <p:cNvSpPr/>
          <p:nvPr/>
        </p:nvSpPr>
        <p:spPr>
          <a:xfrm>
            <a:off x="2561837" y="454543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68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07826" y="4395486"/>
            <a:ext cx="83185" cy="81915"/>
          </a:xfrm>
          <a:custGeom>
            <a:avLst/>
            <a:gdLst/>
            <a:ahLst/>
            <a:cxnLst/>
            <a:rect l="l" t="t" r="r" b="b"/>
            <a:pathLst>
              <a:path w="83185" h="81914">
                <a:moveTo>
                  <a:pt x="29083" y="0"/>
                </a:moveTo>
                <a:lnTo>
                  <a:pt x="17371" y="6131"/>
                </a:lnTo>
                <a:lnTo>
                  <a:pt x="8133" y="15954"/>
                </a:lnTo>
                <a:lnTo>
                  <a:pt x="2100" y="28934"/>
                </a:lnTo>
                <a:lnTo>
                  <a:pt x="0" y="44535"/>
                </a:lnTo>
                <a:lnTo>
                  <a:pt x="3121" y="56837"/>
                </a:lnTo>
                <a:lnTo>
                  <a:pt x="9974" y="67352"/>
                </a:lnTo>
                <a:lnTo>
                  <a:pt x="20376" y="75452"/>
                </a:lnTo>
                <a:lnTo>
                  <a:pt x="34141" y="80509"/>
                </a:lnTo>
                <a:lnTo>
                  <a:pt x="51084" y="81896"/>
                </a:lnTo>
                <a:lnTo>
                  <a:pt x="63774" y="76373"/>
                </a:lnTo>
                <a:lnTo>
                  <a:pt x="73873" y="67075"/>
                </a:lnTo>
                <a:lnTo>
                  <a:pt x="80545" y="54852"/>
                </a:lnTo>
                <a:lnTo>
                  <a:pt x="82954" y="40558"/>
                </a:lnTo>
                <a:lnTo>
                  <a:pt x="82500" y="34321"/>
                </a:lnTo>
                <a:lnTo>
                  <a:pt x="46660" y="932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88900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Замещающее содержимое 8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577840" y="4373245"/>
            <a:ext cx="358140" cy="449580"/>
          </a:xfrm>
          <a:prstGeom prst="rect">
            <a:avLst/>
          </a:prstGeom>
        </p:spPr>
      </p:pic>
      <p:pic>
        <p:nvPicPr>
          <p:cNvPr id="92" name="Замещающее содержимое 91"/>
          <p:cNvPicPr>
            <a:picLocks noGrp="1" noChangeAspect="1"/>
          </p:cNvPicPr>
          <p:nvPr>
            <p:ph sz="quarter" idx="4"/>
          </p:nvPr>
        </p:nvPicPr>
        <p:blipFill>
          <a:blip r:embed="rId6"/>
          <a:stretch>
            <a:fillRect/>
          </a:stretch>
        </p:blipFill>
        <p:spPr>
          <a:xfrm>
            <a:off x="4586605" y="4395470"/>
            <a:ext cx="320040" cy="457200"/>
          </a:xfrm>
          <a:prstGeom prst="rect">
            <a:avLst/>
          </a:prstGeom>
        </p:spPr>
      </p:pic>
      <p:pic>
        <p:nvPicPr>
          <p:cNvPr id="95" name="Изображение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7435" y="4378960"/>
            <a:ext cx="210820" cy="328295"/>
          </a:xfrm>
          <a:prstGeom prst="rect">
            <a:avLst/>
          </a:prstGeom>
        </p:spPr>
      </p:pic>
      <p:pic>
        <p:nvPicPr>
          <p:cNvPr id="104" name="Изображение 1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0210" y="4363720"/>
            <a:ext cx="213360" cy="358140"/>
          </a:xfrm>
          <a:prstGeom prst="rect">
            <a:avLst/>
          </a:prstGeom>
        </p:spPr>
      </p:pic>
      <p:pic>
        <p:nvPicPr>
          <p:cNvPr id="108" name="Изображение 10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8715" y="4378960"/>
            <a:ext cx="205740" cy="434340"/>
          </a:xfrm>
          <a:prstGeom prst="rect">
            <a:avLst/>
          </a:prstGeom>
        </p:spPr>
      </p:pic>
      <p:pic>
        <p:nvPicPr>
          <p:cNvPr id="109" name="Замещающее содержимое 108"/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1467485" y="4460240"/>
            <a:ext cx="247650" cy="196850"/>
          </a:xfrm>
          <a:prstGeom prst="rect">
            <a:avLst/>
          </a:prstGeom>
        </p:spPr>
      </p:pic>
      <p:pic>
        <p:nvPicPr>
          <p:cNvPr id="111" name="Замещающее содержимое 1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9205" y="4392295"/>
            <a:ext cx="254635" cy="253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Замещающее содержимое 103"/>
          <p:cNvPicPr/>
          <p:nvPr/>
        </p:nvPicPr>
        <p:blipFill>
          <a:blip r:embed="rId12"/>
          <a:stretch>
            <a:fillRect/>
          </a:stretch>
        </p:blipFill>
        <p:spPr>
          <a:xfrm>
            <a:off x="9744075" y="4450715"/>
            <a:ext cx="264160" cy="220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Замещающее содержимое 104"/>
          <p:cNvPicPr/>
          <p:nvPr/>
        </p:nvPicPr>
        <p:blipFill>
          <a:blip r:embed="rId13"/>
          <a:stretch>
            <a:fillRect/>
          </a:stretch>
        </p:blipFill>
        <p:spPr>
          <a:xfrm>
            <a:off x="10707370" y="4466590"/>
            <a:ext cx="229870" cy="20447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6" name="Прямая соединительная линия 28"/>
          <p:cNvCxnSpPr/>
          <p:nvPr/>
        </p:nvCxnSpPr>
        <p:spPr>
          <a:xfrm flipV="1">
            <a:off x="1055370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28"/>
          <p:cNvCxnSpPr/>
          <p:nvPr/>
        </p:nvCxnSpPr>
        <p:spPr>
          <a:xfrm flipV="1">
            <a:off x="429704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28"/>
          <p:cNvCxnSpPr/>
          <p:nvPr/>
        </p:nvCxnSpPr>
        <p:spPr>
          <a:xfrm flipV="1">
            <a:off x="624522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74"/>
          <p:cNvCxnSpPr/>
          <p:nvPr/>
        </p:nvCxnSpPr>
        <p:spPr>
          <a:xfrm>
            <a:off x="9781540" y="2206625"/>
            <a:ext cx="13925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3007" y="2386933"/>
            <a:ext cx="10559187" cy="1822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6</a:t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93076" y="541291"/>
            <a:ext cx="3605348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обрабатывающей промышленности 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2022г.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(в % к итогу)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Текстовое поле 6"/>
          <p:cNvSpPr txBox="1"/>
          <p:nvPr/>
        </p:nvSpPr>
        <p:spPr>
          <a:xfrm>
            <a:off x="6178731" y="533936"/>
            <a:ext cx="3605348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добыче полезных ископаемых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2022г.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(в % к итогу)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2493645"/>
          <a:ext cx="5268346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968110618"/>
              </p:ext>
            </p:extLst>
          </p:nvPr>
        </p:nvGraphicFramePr>
        <p:xfrm>
          <a:off x="5912485" y="1864731"/>
          <a:ext cx="4738098" cy="3621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57" y="1613535"/>
            <a:ext cx="4596782" cy="4413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7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71994" y="269240"/>
            <a:ext cx="108857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ПРОИЗВОДСТВО ПРОМЫШЛЕННОЙ ПРОДУКЦИИ ПО РЕГИОНАМ </a:t>
            </a:r>
            <a:b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2022г. </a:t>
            </a:r>
            <a:r>
              <a:rPr lang="ru-RU" sz="20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(млрд.сомов, и.ф.о в%) </a:t>
            </a: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02" y="2057281"/>
            <a:ext cx="4572396" cy="27434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05554"/>
            <a:ext cx="10406774" cy="52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49605" y="2270851"/>
            <a:ext cx="1031557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Благодарю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Зеленый и желтый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449</Words>
  <Application>Microsoft Office PowerPoint</Application>
  <PresentationFormat>Широкоэкранный</PresentationFormat>
  <Paragraphs>109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Circe</vt:lpstr>
      <vt:lpstr>Circe Light</vt:lpstr>
      <vt:lpstr>Constantia</vt:lpstr>
      <vt:lpstr>Times New Roman</vt:lpstr>
      <vt:lpstr>Verdana</vt:lpstr>
      <vt:lpstr>Wingdings</vt:lpstr>
      <vt:lpstr>Тема Office</vt:lpstr>
      <vt:lpstr>Национальный статистический комитет  Кыргызской Республики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Amamanova</cp:lastModifiedBy>
  <cp:revision>569</cp:revision>
  <cp:lastPrinted>2022-10-10T02:43:29Z</cp:lastPrinted>
  <dcterms:created xsi:type="dcterms:W3CDTF">2019-03-06T10:40:00Z</dcterms:created>
  <dcterms:modified xsi:type="dcterms:W3CDTF">2022-10-12T05:59:13Z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9EBEE7B6E4084BABAFB2EB0E87E132D4</vt:lpwstr>
  </property>
  <property fmtid="{D5CDD505-2E9C-101B-9397-08002B2CF9AE}" pid="3" name="KSOProductBuildVer">
    <vt:lpwstr>1049-11.2.0.11341</vt:lpwstr>
  </property>
</Properties>
</file>