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6"/>
  </p:notesMasterIdLst>
  <p:sldIdLst>
    <p:sldId id="292" r:id="rId2"/>
    <p:sldId id="416" r:id="rId3"/>
    <p:sldId id="419" r:id="rId4"/>
    <p:sldId id="417" r:id="rId5"/>
    <p:sldId id="427" r:id="rId6"/>
    <p:sldId id="435" r:id="rId7"/>
    <p:sldId id="425" r:id="rId8"/>
    <p:sldId id="422" r:id="rId9"/>
    <p:sldId id="436" r:id="rId10"/>
    <p:sldId id="437" r:id="rId11"/>
    <p:sldId id="438" r:id="rId12"/>
    <p:sldId id="439" r:id="rId13"/>
    <p:sldId id="440" r:id="rId14"/>
    <p:sldId id="433" r:id="rId15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25FB"/>
    <a:srgbClr val="CCCCFF"/>
    <a:srgbClr val="000000"/>
    <a:srgbClr val="009900"/>
    <a:srgbClr val="FFFFFF"/>
    <a:srgbClr val="ECECC6"/>
    <a:srgbClr val="000099"/>
    <a:srgbClr val="287E70"/>
    <a:srgbClr val="7FFC62"/>
    <a:srgbClr val="866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356" autoAdjust="0"/>
  </p:normalViewPr>
  <p:slideViewPr>
    <p:cSldViewPr>
      <p:cViewPr varScale="1">
        <p:scale>
          <a:sx n="82" d="100"/>
          <a:sy n="82" d="100"/>
        </p:scale>
        <p:origin x="822" y="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059580026276387"/>
          <c:y val="0.13390551961888147"/>
          <c:w val="0.63426438856436951"/>
          <c:h val="0.50589030737878216"/>
        </c:manualLayout>
      </c:layout>
      <c:pie3DChart>
        <c:varyColors val="1"/>
        <c:ser>
          <c:idx val="0"/>
          <c:order val="0"/>
          <c:explosion val="5"/>
          <c:dPt>
            <c:idx val="0"/>
            <c:bubble3D val="0"/>
            <c:explosion val="2"/>
            <c:spPr>
              <a:gradFill flip="none" rotWithShape="1">
                <a:gsLst>
                  <a:gs pos="0">
                    <a:schemeClr val="accent2">
                      <a:tint val="37000"/>
                      <a:hueMod val="100000"/>
                      <a:satMod val="200000"/>
                      <a:lumMod val="88000"/>
                    </a:schemeClr>
                  </a:gs>
                  <a:gs pos="100000">
                    <a:schemeClr val="accent2">
                      <a:tint val="53000"/>
                      <a:shade val="100000"/>
                      <a:hueMod val="100000"/>
                      <a:satMod val="350000"/>
                      <a:lumMod val="79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5875" cap="flat" cmpd="sng" algn="ctr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effectLst>
                <a:outerShdw blurRad="50800" dist="12700" dir="5280000" rotWithShape="0">
                  <a:srgbClr val="000000">
                    <a:alpha val="40000"/>
                  </a:srgbClr>
                </a:outerShdw>
              </a:effectLst>
              <a:sp3d contourW="15875">
                <a:contourClr>
                  <a:schemeClr val="accent2">
                    <a:lumMod val="40000"/>
                    <a:lumOff val="60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rgbClr val="CCCCFF"/>
              </a:solidFill>
              <a:ln w="15875" cap="flat" cmpd="sng" algn="ctr">
                <a:solidFill>
                  <a:schemeClr val="accent6"/>
                </a:solidFill>
                <a:prstDash val="solid"/>
              </a:ln>
              <a:effectLst>
                <a:outerShdw blurRad="50800" dist="12700" dir="5280000" rotWithShape="0">
                  <a:srgbClr val="000000">
                    <a:alpha val="40000"/>
                  </a:srgbClr>
                </a:outerShdw>
              </a:effectLst>
              <a:sp3d contourW="15875">
                <a:contourClr>
                  <a:schemeClr val="accent6"/>
                </a:contourClr>
              </a:sp3d>
            </c:spPr>
          </c:dPt>
          <c:dPt>
            <c:idx val="2"/>
            <c:bubble3D val="0"/>
            <c:spPr>
              <a:gradFill flip="none" rotWithShape="1">
                <a:gsLst>
                  <a:gs pos="0">
                    <a:schemeClr val="dk1">
                      <a:tint val="37000"/>
                      <a:hueMod val="100000"/>
                      <a:satMod val="200000"/>
                      <a:lumMod val="88000"/>
                    </a:schemeClr>
                  </a:gs>
                  <a:gs pos="100000">
                    <a:schemeClr val="dk1">
                      <a:tint val="53000"/>
                      <a:shade val="100000"/>
                      <a:hueMod val="100000"/>
                      <a:satMod val="350000"/>
                      <a:lumMod val="79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5875" cap="flat" cmpd="sng" algn="ctr">
                <a:solidFill>
                  <a:schemeClr val="bg1">
                    <a:lumMod val="75000"/>
                  </a:schemeClr>
                </a:solidFill>
                <a:prstDash val="solid"/>
              </a:ln>
              <a:effectLst>
                <a:outerShdw blurRad="50800" dist="12700" dir="5280000" rotWithShape="0">
                  <a:srgbClr val="000000">
                    <a:alpha val="40000"/>
                  </a:srgbClr>
                </a:outerShdw>
              </a:effectLst>
              <a:sp3d contourW="15875">
                <a:contourClr>
                  <a:schemeClr val="bg1">
                    <a:lumMod val="75000"/>
                  </a:schemeClr>
                </a:contourClr>
              </a:sp3d>
            </c:spPr>
          </c:dPt>
          <c:dPt>
            <c:idx val="3"/>
            <c:bubble3D val="0"/>
            <c:spPr>
              <a:gradFill flip="none" rotWithShape="1">
                <a:gsLst>
                  <a:gs pos="0">
                    <a:schemeClr val="accent4">
                      <a:tint val="83000"/>
                      <a:shade val="100000"/>
                      <a:alpha val="100000"/>
                      <a:hueMod val="100000"/>
                      <a:satMod val="220000"/>
                      <a:lumMod val="90000"/>
                    </a:schemeClr>
                  </a:gs>
                  <a:gs pos="76000">
                    <a:schemeClr val="accent4">
                      <a:shade val="100000"/>
                    </a:schemeClr>
                  </a:gs>
                  <a:gs pos="100000">
                    <a:schemeClr val="accent4">
                      <a:shade val="93000"/>
                      <a:alpha val="100000"/>
                      <a:satMod val="100000"/>
                      <a:lumMod val="93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25400">
                <a:noFill/>
              </a:ln>
              <a:effectLst>
                <a:outerShdw blurRad="38100" dist="381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l"/>
              </a:scene3d>
              <a:sp3d>
                <a:bevelT w="31750" h="12700"/>
                <a:contourClr>
                  <a:schemeClr val="accent4"/>
                </a:contourClr>
              </a:sp3d>
            </c:spPr>
          </c:dPt>
          <c:dPt>
            <c:idx val="4"/>
            <c:bubble3D val="0"/>
            <c:spPr>
              <a:gradFill flip="none" rotWithShape="1">
                <a:gsLst>
                  <a:gs pos="0">
                    <a:schemeClr val="accent1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5875" cap="flat" cmpd="sng" algn="ctr">
                <a:solidFill>
                  <a:schemeClr val="accent1"/>
                </a:solidFill>
                <a:prstDash val="solid"/>
              </a:ln>
              <a:effectLst>
                <a:outerShdw blurRad="50800" dist="12700" dir="5280000" rotWithShape="0">
                  <a:srgbClr val="000000">
                    <a:alpha val="40000"/>
                  </a:srgbClr>
                </a:outerShdw>
              </a:effectLst>
              <a:sp3d contourW="15875">
                <a:contourClr>
                  <a:schemeClr val="accent1"/>
                </a:contourClr>
              </a:sp3d>
            </c:spPr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'темп роста и доли (3)'!$A$12:$A$16</c:f>
              <c:strCache>
                <c:ptCount val="5"/>
                <c:pt idx="0">
                  <c:v>крестьянские (фермерские) хозяйства</c:v>
                </c:pt>
                <c:pt idx="1">
                  <c:v>государственные хозяйства</c:v>
                </c:pt>
                <c:pt idx="2">
                  <c:v>личные подсобные хозяйства граждан</c:v>
                </c:pt>
                <c:pt idx="3">
                  <c:v>коллективные хозяйства</c:v>
                </c:pt>
                <c:pt idx="4">
                  <c:v>    услуги, оказываемые СХ</c:v>
                </c:pt>
              </c:strCache>
            </c:strRef>
          </c:cat>
          <c:val>
            <c:numRef>
              <c:f>'темп роста и доли (3)'!$B$12:$B$16</c:f>
              <c:numCache>
                <c:formatCode>0.0%</c:formatCode>
                <c:ptCount val="5"/>
                <c:pt idx="0">
                  <c:v>0.59899999999999998</c:v>
                </c:pt>
                <c:pt idx="1">
                  <c:v>3.0000000000000001E-3</c:v>
                </c:pt>
                <c:pt idx="2">
                  <c:v>0.35899999999999999</c:v>
                </c:pt>
                <c:pt idx="3">
                  <c:v>1.6E-2</c:v>
                </c:pt>
                <c:pt idx="4">
                  <c:v>2.1000000000000001E-2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607754082370053E-2"/>
          <c:y val="0.75398848598142876"/>
          <c:w val="0.96392245917629948"/>
          <c:h val="0.208754784090012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447539909985397E-2"/>
          <c:y val="3.2178964242068342E-2"/>
          <c:w val="0.91017441127278897"/>
          <c:h val="0.73904247370538545"/>
        </c:manualLayout>
      </c:layout>
      <c:lineChart>
        <c:grouping val="standard"/>
        <c:varyColors val="0"/>
        <c:ser>
          <c:idx val="0"/>
          <c:order val="0"/>
          <c:tx>
            <c:strRef>
              <c:f>'Лист1 (2)'!$B$1</c:f>
              <c:strCache>
                <c:ptCount val="1"/>
                <c:pt idx="0">
                  <c:v>Индекс физического объема СХ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layout>
                <c:manualLayout>
                  <c:x val="-4.857315403847529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952841076926744E-2"/>
                  <c:y val="3.56853203568532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5620312961548606E-2"/>
                  <c:y val="-2.91970802919708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3E25FB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'Лист1 (2)'!$A$2:$A$6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'Лист1 (2)'!$B$2:$B$6</c:f>
              <c:numCache>
                <c:formatCode>General</c:formatCode>
                <c:ptCount val="5"/>
                <c:pt idx="0">
                  <c:v>101.2</c:v>
                </c:pt>
                <c:pt idx="1">
                  <c:v>102.7</c:v>
                </c:pt>
                <c:pt idx="2">
                  <c:v>99.5</c:v>
                </c:pt>
                <c:pt idx="3">
                  <c:v>106.2</c:v>
                </c:pt>
                <c:pt idx="4">
                  <c:v>103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'Лист1 (2)'!$C$1</c:f>
              <c:strCache>
                <c:ptCount val="1"/>
                <c:pt idx="0">
                  <c:v>ИФО растениеводства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9429261615390117E-2"/>
                  <c:y val="-4.2173560421735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8002415653865403E-2"/>
                  <c:y val="1.9464720194647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7146308076951175E-3"/>
                  <c:y val="-4.8661800486618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15875" cap="flat" cmpd="sng" algn="ctr">
                <a:noFill/>
                <a:prstDash val="solid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'Лист1 (2)'!$A$2:$A$6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'Лист1 (2)'!$C$2:$C$6</c:f>
              <c:numCache>
                <c:formatCode>General</c:formatCode>
                <c:ptCount val="5"/>
                <c:pt idx="0">
                  <c:v>100.7</c:v>
                </c:pt>
                <c:pt idx="1">
                  <c:v>104.8</c:v>
                </c:pt>
                <c:pt idx="2">
                  <c:v>95.4</c:v>
                </c:pt>
                <c:pt idx="3">
                  <c:v>110.1</c:v>
                </c:pt>
                <c:pt idx="4">
                  <c:v>103.7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'Лист1 (2)'!$D$1</c:f>
              <c:strCache>
                <c:ptCount val="1"/>
                <c:pt idx="0">
                  <c:v>ИФО животноводства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1333735942310902E-2"/>
                  <c:y val="4.2173560421735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5905682153853488E-2"/>
                  <c:y val="-3.8929440389294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1048366750006018E-2"/>
                  <c:y val="4.2173560421735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9143892423085176E-2"/>
                  <c:y val="-4.8661800486618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2952841076926744E-2"/>
                  <c:y val="3.56853203568532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15875" cap="flat" cmpd="sng" algn="ctr">
                <a:noFill/>
                <a:prstDash val="solid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C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'Лист1 (2)'!$A$2:$A$6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'Лист1 (2)'!$D$2:$D$6</c:f>
              <c:numCache>
                <c:formatCode>General</c:formatCode>
                <c:ptCount val="5"/>
                <c:pt idx="0">
                  <c:v>102</c:v>
                </c:pt>
                <c:pt idx="1">
                  <c:v>101.1</c:v>
                </c:pt>
                <c:pt idx="2">
                  <c:v>103.8</c:v>
                </c:pt>
                <c:pt idx="3">
                  <c:v>102.5</c:v>
                </c:pt>
                <c:pt idx="4">
                  <c:v>102.5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'Лист1 (2)'!$E$1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'Лист1 (2)'!$A$2:$A$6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'Лист1 (2)'!$E$2:$E$6</c:f>
              <c:numCache>
                <c:formatCode>General</c:formatCode>
                <c:ptCount val="5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208744"/>
        <c:axId val="214209528"/>
      </c:lineChart>
      <c:catAx>
        <c:axId val="214208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4209528"/>
        <c:crosses val="autoZero"/>
        <c:auto val="1"/>
        <c:lblAlgn val="ctr"/>
        <c:lblOffset val="100"/>
        <c:noMultiLvlLbl val="0"/>
      </c:catAx>
      <c:valAx>
        <c:axId val="214209528"/>
        <c:scaling>
          <c:orientation val="minMax"/>
          <c:max val="115"/>
          <c:min val="9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4208744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21330641200897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8535707486117719E-2"/>
          <c:y val="0.22171856997532693"/>
          <c:w val="0.74045013517016622"/>
          <c:h val="0.48897766319615282"/>
        </c:manualLayout>
      </c:layout>
      <c:pie3DChart>
        <c:varyColors val="1"/>
        <c:ser>
          <c:idx val="0"/>
          <c:order val="0"/>
          <c:tx>
            <c:strRef>
              <c:f>'Лист1 (2)'!$C$54</c:f>
              <c:strCache>
                <c:ptCount val="1"/>
                <c:pt idx="0">
                  <c:v>2015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bg1">
                  <a:lumMod val="65000"/>
                </a:schemeClr>
              </a:solidFill>
              <a:ln w="9525" cap="flat" cmpd="sng" algn="ctr">
                <a:solidFill>
                  <a:schemeClr val="dk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 contourW="9525">
                <a:contourClr>
                  <a:schemeClr val="dk1">
                    <a:shade val="95000"/>
                    <a:satMod val="105000"/>
                  </a:schemeClr>
                </a:contourClr>
              </a:sp3d>
            </c:spPr>
          </c:dPt>
          <c:dLbls>
            <c:dLbl>
              <c:idx val="0"/>
              <c:layout>
                <c:manualLayout>
                  <c:x val="2.4801390827750219E-2"/>
                  <c:y val="-1.4422752630660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4436495783882305E-2"/>
                  <c:y val="-6.60244099861920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0144686017173661E-2"/>
                  <c:y val="-2.14633889885250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4343615604707368E-2"/>
                  <c:y val="1.0210423048232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142232183541603E-3"/>
                  <c:y val="2.336917921818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0201563755395939E-2"/>
                  <c:y val="-7.4535369085974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8178736984135416E-2"/>
                  <c:y val="-1.01796724967067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'Лист1 (2)'!$B$55:$B$61</c:f>
              <c:strCache>
                <c:ptCount val="7"/>
                <c:pt idx="0">
                  <c:v>Пшеница </c:v>
                </c:pt>
                <c:pt idx="1">
                  <c:v>Ячмень </c:v>
                </c:pt>
                <c:pt idx="2">
                  <c:v>Кукуруза на зерно</c:v>
                </c:pt>
                <c:pt idx="3">
                  <c:v>Картофель</c:v>
                </c:pt>
                <c:pt idx="4">
                  <c:v>Овощи</c:v>
                </c:pt>
                <c:pt idx="5">
                  <c:v>Сахарная свекла (фабричная)</c:v>
                </c:pt>
                <c:pt idx="6">
                  <c:v>Кормовые культуры</c:v>
                </c:pt>
              </c:strCache>
            </c:strRef>
          </c:cat>
          <c:val>
            <c:numRef>
              <c:f>'Лист1 (2)'!$C$55:$C$61</c:f>
              <c:numCache>
                <c:formatCode>General</c:formatCode>
                <c:ptCount val="7"/>
                <c:pt idx="0">
                  <c:v>25.1</c:v>
                </c:pt>
                <c:pt idx="1">
                  <c:v>14.7</c:v>
                </c:pt>
                <c:pt idx="2">
                  <c:v>8.6</c:v>
                </c:pt>
                <c:pt idx="3">
                  <c:v>7.1</c:v>
                </c:pt>
                <c:pt idx="4">
                  <c:v>4.3</c:v>
                </c:pt>
                <c:pt idx="5">
                  <c:v>0.4</c:v>
                </c:pt>
                <c:pt idx="6">
                  <c:v>28.1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8142380881290963"/>
          <c:w val="1"/>
          <c:h val="0.209424647261415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3036656057823641E-2"/>
          <c:y val="0.25668424548572616"/>
          <c:w val="0.94178833070835277"/>
          <c:h val="0.63550267464371568"/>
        </c:manualLayout>
      </c:layout>
      <c:pie3DChart>
        <c:varyColors val="1"/>
        <c:ser>
          <c:idx val="0"/>
          <c:order val="0"/>
          <c:tx>
            <c:strRef>
              <c:f>'Лист1 (2)'!$C$69</c:f>
              <c:strCache>
                <c:ptCount val="1"/>
                <c:pt idx="0">
                  <c:v>2016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37000"/>
                      <a:hueMod val="100000"/>
                      <a:satMod val="200000"/>
                      <a:lumMod val="88000"/>
                    </a:schemeClr>
                  </a:gs>
                  <a:gs pos="100000">
                    <a:schemeClr val="accent4">
                      <a:tint val="53000"/>
                      <a:shade val="100000"/>
                      <a:hueMod val="100000"/>
                      <a:satMod val="350000"/>
                      <a:lumMod val="79000"/>
                    </a:schemeClr>
                  </a:gs>
                </a:gsLst>
                <a:lin ang="5400000" scaled="1"/>
              </a:gradFill>
              <a:ln w="15875" cap="flat" cmpd="sng" algn="ctr">
                <a:solidFill>
                  <a:schemeClr val="accent4"/>
                </a:solidFill>
                <a:prstDash val="solid"/>
              </a:ln>
              <a:effectLst>
                <a:outerShdw blurRad="50800" dist="12700" dir="5280000" rotWithShape="0">
                  <a:srgbClr val="000000">
                    <a:alpha val="40000"/>
                  </a:srgbClr>
                </a:outerShdw>
              </a:effectLst>
              <a:sp3d contourW="15875">
                <a:contourClr>
                  <a:schemeClr val="accent4"/>
                </a:contourClr>
              </a:sp3d>
            </c:spPr>
          </c:dPt>
          <c:dPt>
            <c:idx val="2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83000"/>
                      <a:shade val="100000"/>
                      <a:alpha val="100000"/>
                      <a:hueMod val="100000"/>
                      <a:satMod val="220000"/>
                      <a:lumMod val="90000"/>
                    </a:schemeClr>
                  </a:gs>
                  <a:gs pos="76000">
                    <a:schemeClr val="accent4">
                      <a:shade val="100000"/>
                    </a:schemeClr>
                  </a:gs>
                  <a:gs pos="100000">
                    <a:schemeClr val="accent4">
                      <a:shade val="93000"/>
                      <a:alpha val="100000"/>
                      <a:satMod val="100000"/>
                      <a:lumMod val="93000"/>
                    </a:schemeClr>
                  </a:gs>
                </a:gsLst>
                <a:path path="circle">
                  <a:fillToRect l="15000" t="15000" r="100000" b="100000"/>
                </a:path>
              </a:gradFill>
              <a:ln w="15875" cap="flat" cmpd="sng" algn="ctr">
                <a:solidFill>
                  <a:schemeClr val="accent4"/>
                </a:solidFill>
                <a:prstDash val="solid"/>
              </a:ln>
              <a:effectLst>
                <a:outerShdw blurRad="38100" dist="38100" dir="5400000" rotWithShape="0">
                  <a:srgbClr val="000000">
                    <a:alpha val="35000"/>
                  </a:srgbClr>
                </a:outerShdw>
              </a:effectLst>
              <a:sp3d contourW="15875">
                <a:contourClr>
                  <a:schemeClr val="accent4"/>
                </a:contourClr>
              </a:sp3d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1">
                      <a:tint val="37000"/>
                      <a:hueMod val="100000"/>
                      <a:satMod val="200000"/>
                      <a:lumMod val="88000"/>
                    </a:schemeClr>
                  </a:gs>
                  <a:gs pos="100000">
                    <a:schemeClr val="accent1">
                      <a:tint val="53000"/>
                      <a:shade val="100000"/>
                      <a:hueMod val="100000"/>
                      <a:satMod val="350000"/>
                      <a:lumMod val="79000"/>
                    </a:schemeClr>
                  </a:gs>
                </a:gsLst>
                <a:lin ang="5400000" scaled="1"/>
              </a:gradFill>
              <a:ln w="15875" cap="flat" cmpd="sng" algn="ctr">
                <a:solidFill>
                  <a:schemeClr val="accent1"/>
                </a:solidFill>
                <a:prstDash val="solid"/>
              </a:ln>
              <a:effectLst>
                <a:outerShdw blurRad="50800" dist="12700" dir="5280000" rotWithShape="0">
                  <a:srgbClr val="000000">
                    <a:alpha val="40000"/>
                  </a:srgbClr>
                </a:outerShdw>
              </a:effectLst>
              <a:sp3d contourW="15875">
                <a:contourClr>
                  <a:schemeClr val="accent1"/>
                </a:contourClr>
              </a:sp3d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tint val="37000"/>
                      <a:hueMod val="100000"/>
                      <a:satMod val="200000"/>
                      <a:lumMod val="88000"/>
                    </a:schemeClr>
                  </a:gs>
                  <a:gs pos="100000">
                    <a:schemeClr val="accent5">
                      <a:tint val="53000"/>
                      <a:shade val="100000"/>
                      <a:hueMod val="100000"/>
                      <a:satMod val="350000"/>
                      <a:lumMod val="79000"/>
                    </a:schemeClr>
                  </a:gs>
                </a:gsLst>
                <a:lin ang="5400000" scaled="1"/>
              </a:gradFill>
              <a:ln w="15875" cap="flat" cmpd="sng" algn="ctr">
                <a:solidFill>
                  <a:schemeClr val="accent5"/>
                </a:solidFill>
                <a:prstDash val="solid"/>
              </a:ln>
              <a:effectLst>
                <a:outerShdw blurRad="50800" dist="12700" dir="5280000" rotWithShape="0">
                  <a:srgbClr val="000000">
                    <a:alpha val="40000"/>
                  </a:srgbClr>
                </a:outerShdw>
              </a:effectLst>
              <a:sp3d contourW="15875">
                <a:contourClr>
                  <a:schemeClr val="accent5"/>
                </a:contourClr>
              </a:sp3d>
            </c:spPr>
          </c:dPt>
          <c:dPt>
            <c:idx val="6"/>
            <c:bubble3D val="0"/>
            <c:spPr>
              <a:solidFill>
                <a:schemeClr val="bg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2.6742126691805486E-2"/>
                  <c:y val="-9.40557432152925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1603242341266182E-3"/>
                  <c:y val="2.95640909875262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1167016301021019E-2"/>
                  <c:y val="4.43360903162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2360129920204944E-3"/>
                  <c:y val="7.0707273659900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808528899839016E-3"/>
                  <c:y val="2.6444461253714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9.7449684239877491E-3"/>
                  <c:y val="-1.0407236075424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0832380280186732E-3"/>
                  <c:y val="-5.0237916827208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'Лист1 (2)'!$B$70:$B$76</c:f>
              <c:strCache>
                <c:ptCount val="7"/>
                <c:pt idx="0">
                  <c:v>Пшеница </c:v>
                </c:pt>
                <c:pt idx="1">
                  <c:v>Ячмень </c:v>
                </c:pt>
                <c:pt idx="2">
                  <c:v>Кукуруза на зерно</c:v>
                </c:pt>
                <c:pt idx="3">
                  <c:v>Картофель</c:v>
                </c:pt>
                <c:pt idx="4">
                  <c:v>Овощи</c:v>
                </c:pt>
                <c:pt idx="5">
                  <c:v>Сахарная свекла (фабричная)</c:v>
                </c:pt>
                <c:pt idx="6">
                  <c:v>Кормовые культуры</c:v>
                </c:pt>
              </c:strCache>
            </c:strRef>
          </c:cat>
          <c:val>
            <c:numRef>
              <c:f>'Лист1 (2)'!$C$70:$C$76</c:f>
              <c:numCache>
                <c:formatCode>General</c:formatCode>
                <c:ptCount val="7"/>
                <c:pt idx="0">
                  <c:v>22.7</c:v>
                </c:pt>
                <c:pt idx="1">
                  <c:v>15.6</c:v>
                </c:pt>
                <c:pt idx="2">
                  <c:v>8.5</c:v>
                </c:pt>
                <c:pt idx="3">
                  <c:v>6.9</c:v>
                </c:pt>
                <c:pt idx="4">
                  <c:v>4.3</c:v>
                </c:pt>
                <c:pt idx="5">
                  <c:v>0.9</c:v>
                </c:pt>
                <c:pt idx="6">
                  <c:v>29.8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2199427336356564E-2"/>
          <c:y val="1.6742584157315853E-2"/>
          <c:w val="0.91072494470311383"/>
          <c:h val="0.5863281064008760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'Лист1 (2)'!$B$52</c:f>
              <c:strCache>
                <c:ptCount val="1"/>
                <c:pt idx="0">
                  <c:v>Зерно пшеницы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l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'Лист1 (2)'!$A$53:$A$61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'Лист1 (2)'!$B$53:$B$61</c:f>
              <c:numCache>
                <c:formatCode>General</c:formatCode>
                <c:ptCount val="9"/>
                <c:pt idx="0" formatCode="0.0">
                  <c:v>17</c:v>
                </c:pt>
                <c:pt idx="1">
                  <c:v>27.2</c:v>
                </c:pt>
                <c:pt idx="2">
                  <c:v>24.4</c:v>
                </c:pt>
                <c:pt idx="3">
                  <c:v>20.399999999999999</c:v>
                </c:pt>
                <c:pt idx="4">
                  <c:v>21.6</c:v>
                </c:pt>
                <c:pt idx="5">
                  <c:v>25.2</c:v>
                </c:pt>
                <c:pt idx="6">
                  <c:v>26.6</c:v>
                </c:pt>
                <c:pt idx="8">
                  <c:v>12.1</c:v>
                </c:pt>
              </c:numCache>
            </c:numRef>
          </c:val>
        </c:ser>
        <c:ser>
          <c:idx val="1"/>
          <c:order val="1"/>
          <c:tx>
            <c:strRef>
              <c:f>'Лист1 (2)'!$C$52</c:f>
              <c:strCache>
                <c:ptCount val="1"/>
                <c:pt idx="0">
                  <c:v>Кукуруза на зерно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l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'Лист1 (2)'!$A$53:$A$61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'Лист1 (2)'!$C$53:$C$61</c:f>
              <c:numCache>
                <c:formatCode>General</c:formatCode>
                <c:ptCount val="9"/>
                <c:pt idx="0">
                  <c:v>57.1</c:v>
                </c:pt>
                <c:pt idx="1">
                  <c:v>58.1</c:v>
                </c:pt>
                <c:pt idx="3" formatCode="0.0">
                  <c:v>50</c:v>
                </c:pt>
                <c:pt idx="4">
                  <c:v>65.099999999999994</c:v>
                </c:pt>
                <c:pt idx="5">
                  <c:v>63.6</c:v>
                </c:pt>
                <c:pt idx="6">
                  <c:v>67.3</c:v>
                </c:pt>
                <c:pt idx="8">
                  <c:v>67.3</c:v>
                </c:pt>
              </c:numCache>
            </c:numRef>
          </c:val>
        </c:ser>
        <c:ser>
          <c:idx val="2"/>
          <c:order val="2"/>
          <c:tx>
            <c:strRef>
              <c:f>'Лист1 (2)'!$D$52</c:f>
              <c:strCache>
                <c:ptCount val="1"/>
                <c:pt idx="0">
                  <c:v>Картофель</c:v>
                </c:pt>
              </c:strCache>
            </c:strRef>
          </c:tx>
          <c:spPr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l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C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'Лист1 (2)'!$A$53:$A$61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'Лист1 (2)'!$D$53:$D$61</c:f>
              <c:numCache>
                <c:formatCode>0.0</c:formatCode>
                <c:ptCount val="9"/>
                <c:pt idx="0" formatCode="General">
                  <c:v>141.69999999999999</c:v>
                </c:pt>
                <c:pt idx="1">
                  <c:v>143</c:v>
                </c:pt>
                <c:pt idx="2" formatCode="General">
                  <c:v>183.9</c:v>
                </c:pt>
                <c:pt idx="3" formatCode="General">
                  <c:v>142.4</c:v>
                </c:pt>
                <c:pt idx="4" formatCode="General">
                  <c:v>153.6</c:v>
                </c:pt>
                <c:pt idx="5" formatCode="General">
                  <c:v>173.5</c:v>
                </c:pt>
                <c:pt idx="6" formatCode="General">
                  <c:v>169.3</c:v>
                </c:pt>
                <c:pt idx="7">
                  <c:v>71</c:v>
                </c:pt>
                <c:pt idx="8" formatCode="General">
                  <c:v>162.30000000000001</c:v>
                </c:pt>
              </c:numCache>
            </c:numRef>
          </c:val>
        </c:ser>
        <c:ser>
          <c:idx val="3"/>
          <c:order val="3"/>
          <c:tx>
            <c:strRef>
              <c:f>'Лист1 (2)'!$E$52</c:f>
              <c:strCache>
                <c:ptCount val="1"/>
                <c:pt idx="0">
                  <c:v>Овощи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l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'Лист1 (2)'!$A$53:$A$61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'Лист1 (2)'!$E$53:$E$61</c:f>
              <c:numCache>
                <c:formatCode>General</c:formatCode>
                <c:ptCount val="9"/>
                <c:pt idx="0">
                  <c:v>164.1</c:v>
                </c:pt>
                <c:pt idx="1">
                  <c:v>224.3</c:v>
                </c:pt>
                <c:pt idx="2">
                  <c:v>174.1</c:v>
                </c:pt>
                <c:pt idx="3">
                  <c:v>115.3</c:v>
                </c:pt>
                <c:pt idx="4">
                  <c:v>167.3</c:v>
                </c:pt>
                <c:pt idx="5">
                  <c:v>193.5</c:v>
                </c:pt>
                <c:pt idx="6">
                  <c:v>198.7</c:v>
                </c:pt>
                <c:pt idx="7" formatCode="0.0">
                  <c:v>83</c:v>
                </c:pt>
                <c:pt idx="8">
                  <c:v>236.1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4211096"/>
        <c:axId val="214211488"/>
        <c:axId val="0"/>
      </c:bar3DChart>
      <c:catAx>
        <c:axId val="21421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4211488"/>
        <c:crosses val="autoZero"/>
        <c:auto val="1"/>
        <c:lblAlgn val="ctr"/>
        <c:lblOffset val="100"/>
        <c:noMultiLvlLbl val="0"/>
      </c:catAx>
      <c:valAx>
        <c:axId val="214211488"/>
        <c:scaling>
          <c:orientation val="minMax"/>
          <c:max val="50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4211096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588320994636961"/>
          <c:y val="0.92844306981763935"/>
          <c:w val="0.81264760120598312"/>
          <c:h val="5.30483591628696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1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Скот и птица на убой  (в живом весе) тыс. тонн</c:v>
                </c:pt>
                <c:pt idx="1">
                  <c:v>Молоко сырое тыс. тонн</c:v>
                </c:pt>
                <c:pt idx="2">
                  <c:v>Яйца млн.штук</c:v>
                </c:pt>
                <c:pt idx="3">
                  <c:v>Шерсть (в физ. весе), кг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104</c:v>
                </c:pt>
                <c:pt idx="1">
                  <c:v>102.7</c:v>
                </c:pt>
                <c:pt idx="2">
                  <c:v>105.56476438550793</c:v>
                </c:pt>
                <c:pt idx="3">
                  <c:v>101.9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Скот и птица на убой  (в живом весе) тыс. тонн</c:v>
                </c:pt>
                <c:pt idx="1">
                  <c:v>Молоко сырое тыс. тонн</c:v>
                </c:pt>
                <c:pt idx="2">
                  <c:v>Яйца млн.штук</c:v>
                </c:pt>
                <c:pt idx="3">
                  <c:v>Шерсть (в физ. весе), кг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102.2</c:v>
                </c:pt>
                <c:pt idx="1">
                  <c:v>102.93940989804875</c:v>
                </c:pt>
                <c:pt idx="2">
                  <c:v>108.50713790713793</c:v>
                </c:pt>
                <c:pt idx="3">
                  <c:v>102.3297520661157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214232"/>
        <c:axId val="218351288"/>
      </c:barChart>
      <c:catAx>
        <c:axId val="21421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8351288"/>
        <c:crosses val="autoZero"/>
        <c:auto val="0"/>
        <c:lblAlgn val="ctr"/>
        <c:lblOffset val="100"/>
        <c:noMultiLvlLbl val="0"/>
      </c:catAx>
      <c:valAx>
        <c:axId val="21835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421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685503333304808"/>
          <c:y val="0.93641539828907894"/>
          <c:w val="0.29573238568775623"/>
          <c:h val="4.84672337994191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85045310267156E-2"/>
          <c:y val="1.6969919532902819E-2"/>
          <c:w val="0.91028679624342645"/>
          <c:h val="0.867478920884799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КРС</c:v>
                </c:pt>
                <c:pt idx="1">
                  <c:v> коровы</c:v>
                </c:pt>
                <c:pt idx="2">
                  <c:v>Овцы и козы</c:v>
                </c:pt>
                <c:pt idx="3">
                  <c:v>Лошади</c:v>
                </c:pt>
                <c:pt idx="4">
                  <c:v>Свиньи</c:v>
                </c:pt>
                <c:pt idx="5">
                  <c:v>Домашняя птица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103.8598490243555</c:v>
                </c:pt>
                <c:pt idx="1">
                  <c:v>103.59081419624216</c:v>
                </c:pt>
                <c:pt idx="2">
                  <c:v>103.32907891937886</c:v>
                </c:pt>
                <c:pt idx="3">
                  <c:v>106.28375061364753</c:v>
                </c:pt>
                <c:pt idx="4">
                  <c:v>98.069498069498067</c:v>
                </c:pt>
                <c:pt idx="5">
                  <c:v>100.6368717158401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КРС</c:v>
                </c:pt>
                <c:pt idx="1">
                  <c:v> коровы</c:v>
                </c:pt>
                <c:pt idx="2">
                  <c:v>Овцы и козы</c:v>
                </c:pt>
                <c:pt idx="3">
                  <c:v>Лошади</c:v>
                </c:pt>
                <c:pt idx="4">
                  <c:v>Свиньи</c:v>
                </c:pt>
                <c:pt idx="5">
                  <c:v>Домашняя птица</c:v>
                </c:pt>
              </c:strCache>
            </c:strRef>
          </c:cat>
          <c:val>
            <c:numRef>
              <c:f>Лист1!$C$2:$C$7</c:f>
              <c:numCache>
                <c:formatCode>0.0</c:formatCode>
                <c:ptCount val="6"/>
                <c:pt idx="0">
                  <c:v>102.36515912897821</c:v>
                </c:pt>
                <c:pt idx="1">
                  <c:v>101.65038288883022</c:v>
                </c:pt>
                <c:pt idx="2">
                  <c:v>101.57011552407455</c:v>
                </c:pt>
                <c:pt idx="3">
                  <c:v>103.91459074733096</c:v>
                </c:pt>
                <c:pt idx="4">
                  <c:v>101.59045725646124</c:v>
                </c:pt>
                <c:pt idx="5">
                  <c:v>101.56456983280226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8352072"/>
        <c:axId val="218352464"/>
      </c:barChart>
      <c:catAx>
        <c:axId val="218352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8352464"/>
        <c:crosses val="autoZero"/>
        <c:auto val="1"/>
        <c:lblAlgn val="ctr"/>
        <c:lblOffset val="100"/>
        <c:noMultiLvlLbl val="0"/>
      </c:catAx>
      <c:valAx>
        <c:axId val="218352464"/>
        <c:scaling>
          <c:orientation val="minMax"/>
          <c:max val="1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8352072"/>
        <c:crosses val="autoZero"/>
        <c:crossBetween val="between"/>
        <c:minorUnit val="0.4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005627086118658"/>
          <c:y val="0.94219581662643548"/>
          <c:w val="0.25193562147028464"/>
          <c:h val="4.4061121635835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133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949"/>
            <a:ext cx="1080120" cy="98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Картинки по запросу фото итоги сельского хозяйств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61" y="1482127"/>
            <a:ext cx="2546309" cy="174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527715" y="335000"/>
            <a:ext cx="7736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 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Похоже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968" y="4437112"/>
            <a:ext cx="2677279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Картинки по запросу фото итоги сельского хозяйств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391" y="5140397"/>
            <a:ext cx="2515503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273964" y="1939329"/>
            <a:ext cx="63990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ПРОИЗВОДСТВА ПРОДУКЦИИ СЕЛЬСКОГО ХОЗЯЙСТВА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2016г.</a:t>
            </a:r>
          </a:p>
        </p:txBody>
      </p:sp>
      <p:pic>
        <p:nvPicPr>
          <p:cNvPr id="1026" name="Picture 2" descr="Картинки по запросу ФОТО ПЛОДЫ ЯГОДЫ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279" y="3322888"/>
            <a:ext cx="2681545" cy="183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149004" y="5322158"/>
            <a:ext cx="3303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ПРЕСС-КОНФЕРЕНЦИЯ </a:t>
            </a:r>
          </a:p>
          <a:p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 </a:t>
            </a:r>
          </a:p>
          <a:p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10.03.2017г.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5238" y="5968489"/>
            <a:ext cx="5076000" cy="61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Исманова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Венера 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Абдрасуловна</a:t>
            </a:r>
            <a:endPara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специалист  отдела статистики сельского хозяйства Управления статистики реального сектора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96616" y="310542"/>
            <a:ext cx="8136904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Предварительная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валового выпуска продукции сельского хозяйства за 2016г. (в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текущих ценах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Овал 4"/>
          <p:cNvSpPr/>
          <p:nvPr/>
        </p:nvSpPr>
        <p:spPr>
          <a:xfrm>
            <a:off x="6355291" y="3861048"/>
            <a:ext cx="3087417" cy="1512168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11883694"/>
              <a:satOff val="-60520"/>
              <a:lumOff val="11175"/>
              <a:alphaOff val="0"/>
            </a:schemeClr>
          </a:fillRef>
          <a:effectRef idx="3">
            <a:schemeClr val="accent5">
              <a:hueOff val="11883694"/>
              <a:satOff val="-60520"/>
              <a:lumOff val="11175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Овал 9"/>
          <p:cNvSpPr/>
          <p:nvPr/>
        </p:nvSpPr>
        <p:spPr>
          <a:xfrm>
            <a:off x="6249144" y="1484783"/>
            <a:ext cx="3024336" cy="1528563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11883694"/>
              <a:satOff val="-60520"/>
              <a:lumOff val="11175"/>
              <a:alphaOff val="0"/>
            </a:schemeClr>
          </a:fillRef>
          <a:effectRef idx="3">
            <a:schemeClr val="accent5">
              <a:hueOff val="11883694"/>
              <a:satOff val="-60520"/>
              <a:lumOff val="11175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2" name="Группа 11"/>
          <p:cNvGrpSpPr/>
          <p:nvPr/>
        </p:nvGrpSpPr>
        <p:grpSpPr>
          <a:xfrm>
            <a:off x="1385434" y="2348880"/>
            <a:ext cx="3639573" cy="2383561"/>
            <a:chOff x="3556028" y="3064096"/>
            <a:chExt cx="3315876" cy="1328666"/>
          </a:xfrm>
          <a:effectLst>
            <a:glow rad="635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13" name="Овал 12"/>
            <p:cNvSpPr/>
            <p:nvPr/>
          </p:nvSpPr>
          <p:spPr>
            <a:xfrm>
              <a:off x="3556028" y="3064096"/>
              <a:ext cx="3315876" cy="1328666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11883694"/>
                <a:satOff val="-60520"/>
                <a:lumOff val="11175"/>
                <a:alphaOff val="0"/>
              </a:schemeClr>
            </a:fillRef>
            <a:effectRef idx="3">
              <a:schemeClr val="accent5">
                <a:hueOff val="11883694"/>
                <a:satOff val="-60520"/>
                <a:lumOff val="1117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Овал 4"/>
            <p:cNvSpPr/>
            <p:nvPr/>
          </p:nvSpPr>
          <p:spPr>
            <a:xfrm>
              <a:off x="3988247" y="3264649"/>
              <a:ext cx="2344677" cy="9275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ru-RU" sz="16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Валовый выпуск </a:t>
              </a:r>
            </a:p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ru-RU" sz="16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продукции СХ</a:t>
              </a:r>
            </a:p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ru-RU" sz="1600" b="1" kern="1200" dirty="0" smtClean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197,1 миллиард сомов</a:t>
              </a:r>
            </a:p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600" b="1" i="1" dirty="0">
                  <a:solidFill>
                    <a:srgbClr val="63C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(индекс физического объема производства продукции СХ  103,0%)</a:t>
              </a:r>
            </a:p>
          </p:txBody>
        </p:sp>
      </p:grpSp>
      <p:sp>
        <p:nvSpPr>
          <p:cNvPr id="22" name="Стрелка вниз 21"/>
          <p:cNvSpPr/>
          <p:nvPr/>
        </p:nvSpPr>
        <p:spPr>
          <a:xfrm rot="15148805">
            <a:off x="5580686" y="2160364"/>
            <a:ext cx="216025" cy="1152896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Стрелка вниз 23"/>
          <p:cNvSpPr/>
          <p:nvPr/>
        </p:nvSpPr>
        <p:spPr>
          <a:xfrm rot="16999535">
            <a:off x="5563951" y="3657356"/>
            <a:ext cx="216025" cy="1135134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387925" y="1544063"/>
            <a:ext cx="28570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физического объема производства продукции растениеводства 103,7%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50%</a:t>
            </a:r>
          </a:p>
          <a:p>
            <a:pPr algn="ctr"/>
            <a:endParaRPr lang="ru-RU" sz="1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82237" y="3989004"/>
            <a:ext cx="28335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индекс 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 объема 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продукции животноводства 102,5%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47,7%</a:t>
            </a:r>
          </a:p>
          <a:p>
            <a:pPr algn="ctr"/>
            <a:endParaRPr lang="ru-RU" sz="1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" y="0"/>
            <a:ext cx="1077957" cy="101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59377" y="679874"/>
            <a:ext cx="70466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43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" y="0"/>
            <a:ext cx="111066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157535" y="386684"/>
            <a:ext cx="8352928" cy="6660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eaLnBrk="0" hangingPunct="0">
              <a:defRPr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Валовая продукция сельского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</a:rPr>
              <a:t>хозяйства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по категориям хозяйств </a:t>
            </a:r>
          </a:p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в 2016 г.         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                                                                                               </a:t>
            </a:r>
            <a:r>
              <a:rPr lang="ru-RU" sz="1800" i="1" dirty="0" smtClean="0">
                <a:solidFill>
                  <a:srgbClr val="002060"/>
                </a:solidFill>
                <a:latin typeface="Times New Roman" pitchFamily="18" charset="0"/>
              </a:rPr>
              <a:t>(в процентах)</a:t>
            </a:r>
          </a:p>
          <a:p>
            <a:pPr algn="ctr" eaLnBrk="0" hangingPunct="0">
              <a:defRPr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6108829"/>
              </p:ext>
            </p:extLst>
          </p:nvPr>
        </p:nvGraphicFramePr>
        <p:xfrm>
          <a:off x="1784648" y="1340768"/>
          <a:ext cx="7416824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85374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6" y="0"/>
            <a:ext cx="1070288" cy="101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424608" y="116632"/>
            <a:ext cx="7920880" cy="72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физического объема продукции сельского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 </a:t>
            </a:r>
          </a:p>
          <a:p>
            <a:pPr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в 2012-2016гг.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</a:p>
          <a:p>
            <a:pPr algn="ctr">
              <a:spcBef>
                <a:spcPts val="0"/>
              </a:spcBef>
            </a:pP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(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процентах)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9035663"/>
              </p:ext>
            </p:extLst>
          </p:nvPr>
        </p:nvGraphicFramePr>
        <p:xfrm>
          <a:off x="1431666" y="1556792"/>
          <a:ext cx="7843839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193864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" y="0"/>
            <a:ext cx="1126394" cy="104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280592" y="189672"/>
            <a:ext cx="8280920" cy="67339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видов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сельскохозяйственных культур </a:t>
            </a:r>
          </a:p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 категориях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491903"/>
              </p:ext>
            </p:extLst>
          </p:nvPr>
        </p:nvGraphicFramePr>
        <p:xfrm>
          <a:off x="1206462" y="1059167"/>
          <a:ext cx="8139028" cy="51237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04477"/>
                <a:gridCol w="1132572"/>
                <a:gridCol w="966072"/>
                <a:gridCol w="1132572"/>
                <a:gridCol w="1132572"/>
                <a:gridCol w="1038191"/>
                <a:gridCol w="1132572"/>
              </a:tblGrid>
              <a:tr h="397631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36963">
                <a:tc>
                  <a:txBody>
                    <a:bodyPr/>
                    <a:lstStyle/>
                    <a:p>
                      <a:endParaRPr lang="ru-RU" sz="12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Произ-водство</a:t>
                      </a:r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b="0" i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тонн</a:t>
                      </a:r>
                      <a:endParaRPr lang="ru-RU" sz="1100" b="0" i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201</a:t>
                      </a:r>
                      <a:r>
                        <a:rPr lang="en-US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</a:t>
                      </a:r>
                      <a:endParaRPr lang="ru-RU" sz="11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Урожай-</a:t>
                      </a:r>
                      <a:r>
                        <a:rPr lang="ru-RU" sz="13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ность</a:t>
                      </a:r>
                      <a:endParaRPr lang="ru-RU" sz="1300" b="1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b="0" i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ц/га</a:t>
                      </a:r>
                      <a:endParaRPr lang="ru-RU" sz="1100" b="0" i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Произ-водство</a:t>
                      </a:r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b="0" i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тонн</a:t>
                      </a:r>
                      <a:endParaRPr lang="ru-RU" sz="1100" b="0" i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201</a:t>
                      </a:r>
                      <a:r>
                        <a:rPr lang="en-US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</a:t>
                      </a:r>
                      <a:endParaRPr lang="ru-RU" sz="11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Урожай-</a:t>
                      </a:r>
                      <a:r>
                        <a:rPr lang="ru-RU" sz="13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ность</a:t>
                      </a:r>
                      <a:endParaRPr lang="ru-RU" sz="1300" b="1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b="0" i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ц/га</a:t>
                      </a:r>
                      <a:endParaRPr lang="ru-RU" sz="1100" b="0" i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66589"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 </a:t>
                      </a:r>
                    </a:p>
                    <a:p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 весе после доработки)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704,6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123,0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23,7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661,5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93,9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859159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Ячмень </a:t>
                      </a:r>
                    </a:p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(в весе после </a:t>
                      </a:r>
                    </a:p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доработки)</a:t>
                      </a:r>
                    </a:p>
                    <a:p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370,2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187,8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21,3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415,3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22,5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66589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 на зерно</a:t>
                      </a:r>
                    </a:p>
                    <a:p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641,9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115,4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61,6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648,7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101,1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62,4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4019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</a:p>
                    <a:p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1416,4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107,5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165,1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1388,4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166,3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4019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Овощи</a:t>
                      </a:r>
                    </a:p>
                    <a:p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1052,1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114,4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192,3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1069,3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194,4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859159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Сахарная свекла </a:t>
                      </a:r>
                    </a:p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(фабричная)</a:t>
                      </a:r>
                    </a:p>
                    <a:p>
                      <a:endParaRPr lang="ru-RU" sz="13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183,2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105,5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363,0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705,2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384,9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623,2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57951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136576" y="166328"/>
            <a:ext cx="8640960" cy="720080"/>
          </a:xfrm>
          <a:noFill/>
          <a:ln>
            <a:noFill/>
          </a:ln>
        </p:spPr>
        <p:txBody>
          <a:bodyPr anchor="t">
            <a:normAutofit fontScale="90000"/>
          </a:bodyPr>
          <a:lstStyle/>
          <a:p>
            <a:pPr algn="ctr">
              <a:defRPr/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посевных площадей основных </a:t>
            </a:r>
            <a:r>
              <a:rPr lang="ru-RU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видов сельскохозяйственных </a:t>
            </a:r>
            <a:r>
              <a:rPr lang="en-US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 по </a:t>
            </a:r>
            <a:r>
              <a:rPr lang="ru-RU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 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   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+mn-lt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effectLst/>
                <a:latin typeface="+mn-lt"/>
                <a:cs typeface="Times New Roman" pitchFamily="18" charset="0"/>
              </a:rPr>
            </a:br>
            <a:endParaRPr lang="ru-RU" sz="2200" b="1" i="1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81192" y="886408"/>
            <a:ext cx="2669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(в </a:t>
            </a: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процентах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 итогу)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0447222"/>
              </p:ext>
            </p:extLst>
          </p:nvPr>
        </p:nvGraphicFramePr>
        <p:xfrm>
          <a:off x="704528" y="1628800"/>
          <a:ext cx="532859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3748065"/>
              </p:ext>
            </p:extLst>
          </p:nvPr>
        </p:nvGraphicFramePr>
        <p:xfrm>
          <a:off x="5658398" y="1484784"/>
          <a:ext cx="3975121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578714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" y="0"/>
            <a:ext cx="1126394" cy="104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280592" y="189672"/>
            <a:ext cx="8280920" cy="67339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Урожайность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 сельскохозяйственных культур по регионам  республики в 2016г. </a:t>
            </a:r>
            <a:endParaRPr lang="ru-RU" sz="1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033120" y="879358"/>
            <a:ext cx="3456384" cy="3366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ru-RU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(центнеров с одного гектара)</a:t>
            </a:r>
            <a:endParaRPr lang="ru-RU" sz="1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7656747"/>
              </p:ext>
            </p:extLst>
          </p:nvPr>
        </p:nvGraphicFramePr>
        <p:xfrm>
          <a:off x="1568624" y="1216054"/>
          <a:ext cx="7920880" cy="5237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21358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80592" y="198687"/>
            <a:ext cx="8352928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Урожайность отдельных видов сельскохозяйственных культур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отдельных странам в 2014-2016гг.</a:t>
            </a:r>
            <a:endParaRPr lang="ru-RU" sz="1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149708"/>
              </p:ext>
            </p:extLst>
          </p:nvPr>
        </p:nvGraphicFramePr>
        <p:xfrm>
          <a:off x="1203201" y="1340768"/>
          <a:ext cx="8358312" cy="439248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47627"/>
                <a:gridCol w="703857"/>
                <a:gridCol w="703858"/>
                <a:gridCol w="727926"/>
                <a:gridCol w="767772"/>
                <a:gridCol w="703858"/>
                <a:gridCol w="791840"/>
                <a:gridCol w="703858"/>
                <a:gridCol w="703858"/>
                <a:gridCol w="703858"/>
              </a:tblGrid>
              <a:tr h="601205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Кыргызстан</a:t>
                      </a:r>
                      <a:endParaRPr kumimoji="0"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 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федерация 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01377">
                <a:tc>
                  <a:txBody>
                    <a:bodyPr/>
                    <a:lstStyle/>
                    <a:p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3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420883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 </a:t>
                      </a:r>
                    </a:p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(вкл. рис </a:t>
                      </a:r>
                    </a:p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зернобобовые культуры – всего</a:t>
                      </a:r>
                    </a:p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(в весе после доработки)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22,0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28,6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29,7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11,7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12,7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13,5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24,1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23,7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26,0</a:t>
                      </a:r>
                      <a:endParaRPr kumimoji="0"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07234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Овощи, всего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190,2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192,3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194,4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243,0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245,8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250,0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218,0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225,0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227,0</a:t>
                      </a:r>
                      <a:endParaRPr kumimoji="0"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21682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 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165,2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165,1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166,3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184,3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185,5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190,4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159,0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153,0</a:t>
                      </a:r>
                      <a:endParaRPr kumimoji="0"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740108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Сахарная свекла </a:t>
                      </a:r>
                    </a:p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(фабричная)</a:t>
                      </a:r>
                    </a:p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238,7</a:t>
                      </a:r>
                    </a:p>
                    <a:p>
                      <a:pPr algn="ctr" fontAlgn="b"/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363,0</a:t>
                      </a:r>
                    </a:p>
                    <a:p>
                      <a:pPr algn="ctr" fontAlgn="b"/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623,2</a:t>
                      </a:r>
                    </a:p>
                    <a:p>
                      <a:pPr algn="r"/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240,6</a:t>
                      </a:r>
                    </a:p>
                    <a:p>
                      <a:pPr algn="ctr" fontAlgn="b"/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232,5</a:t>
                      </a:r>
                    </a:p>
                    <a:p>
                      <a:pPr algn="ctr" fontAlgn="b"/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285,5</a:t>
                      </a:r>
                    </a:p>
                    <a:p>
                      <a:pPr algn="r"/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370,0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388,0</a:t>
                      </a:r>
                      <a:endParaRPr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3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460,0</a:t>
                      </a:r>
                      <a:endParaRPr kumimoji="0" lang="ru-RU" sz="13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689304" y="868070"/>
            <a:ext cx="1718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центнеров/га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8913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86404" y="274638"/>
            <a:ext cx="8124296" cy="77809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Производство основных видов продукции животноводства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987990"/>
              </p:ext>
            </p:extLst>
          </p:nvPr>
        </p:nvGraphicFramePr>
        <p:xfrm>
          <a:off x="344488" y="1988839"/>
          <a:ext cx="1872208" cy="2880321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70130"/>
                <a:gridCol w="702078"/>
              </a:tblGrid>
              <a:tr h="341694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2016г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717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Скот и птица </a:t>
                      </a:r>
                      <a:endParaRPr lang="ru-RU" sz="12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убой (в живом весе), </a:t>
                      </a:r>
                      <a:endParaRPr lang="ru-RU" sz="12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388,5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109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Молоко 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сырое,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1524,6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423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Яйца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млн. шт.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469,7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317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Шерсть                         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 физ. весе)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348797174"/>
              </p:ext>
            </p:extLst>
          </p:nvPr>
        </p:nvGraphicFramePr>
        <p:xfrm>
          <a:off x="2216696" y="1268760"/>
          <a:ext cx="7478464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281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64568" y="274638"/>
            <a:ext cx="8640960" cy="778098"/>
          </a:xfr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Поголовье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скота и домашней птицы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Кыргызской Республике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404983"/>
              </p:ext>
            </p:extLst>
          </p:nvPr>
        </p:nvGraphicFramePr>
        <p:xfrm>
          <a:off x="128464" y="1844824"/>
          <a:ext cx="1656184" cy="3168351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856647"/>
                <a:gridCol w="799537"/>
              </a:tblGrid>
              <a:tr h="655045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конец 2016г.    тыс. голов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092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скот, всего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1527,8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999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т.ч. коровы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769,9</a:t>
                      </a:r>
                      <a:endParaRPr kumimoji="0"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999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Овцы и козы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6022,6</a:t>
                      </a:r>
                      <a:endParaRPr kumimoji="0"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999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Свиньи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51,1</a:t>
                      </a:r>
                      <a:endParaRPr kumimoji="0"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999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Лошади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467,2</a:t>
                      </a:r>
                      <a:endParaRPr kumimoji="0"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408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Домашняя птица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5673,6</a:t>
                      </a:r>
                      <a:endParaRPr kumimoji="0"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5240884"/>
              </p:ext>
            </p:extLst>
          </p:nvPr>
        </p:nvGraphicFramePr>
        <p:xfrm>
          <a:off x="1856656" y="1052736"/>
          <a:ext cx="7820744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2927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86404" y="274638"/>
            <a:ext cx="8124296" cy="850106"/>
          </a:xfr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Продуктивность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продукции животноводства по отдельным странам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9826791"/>
              </p:ext>
            </p:extLst>
          </p:nvPr>
        </p:nvGraphicFramePr>
        <p:xfrm>
          <a:off x="1555750" y="1988839"/>
          <a:ext cx="8121651" cy="3951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3487"/>
                <a:gridCol w="841635"/>
                <a:gridCol w="936104"/>
                <a:gridCol w="936104"/>
                <a:gridCol w="1296144"/>
                <a:gridCol w="1152128"/>
                <a:gridCol w="1556049"/>
              </a:tblGrid>
              <a:tr h="576065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/>
                </a:tc>
                <a:tc gridSpan="3">
                  <a:txBody>
                    <a:bodyPr/>
                    <a:lstStyle/>
                    <a:p>
                      <a:pPr algn="ctr" rtl="0" fontAlgn="t"/>
                      <a:r>
                        <a:rPr lang="ru-RU" sz="18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Кыргызстан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u="none" strike="noStrike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Казахстан </a:t>
                      </a:r>
                      <a:endParaRPr lang="ru-RU" sz="1800" b="1" i="0" u="none" strike="noStrike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u="none" strike="noStrike" dirty="0" err="1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Таджи-кистан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u="none" strike="noStrike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Российская Федерация</a:t>
                      </a:r>
                      <a:endParaRPr lang="ru-RU" sz="1800" b="1" i="0" u="none" strike="noStrike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/>
                </a:tc>
              </a:tr>
              <a:tr h="3653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/>
                </a:tc>
              </a:tr>
              <a:tr h="129949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надой молока на одну корову, кг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1998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1978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2275</a:t>
                      </a:r>
                      <a:endParaRPr lang="ru-RU" sz="1800" b="0" i="0" u="none" strike="noStrike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1618</a:t>
                      </a:r>
                      <a:endParaRPr lang="ru-RU" sz="1800" b="0" i="0" u="none" strike="noStrike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4021</a:t>
                      </a:r>
                      <a:endParaRPr lang="ru-RU" sz="1800" b="0" i="0" u="none" strike="noStrike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/>
                </a:tc>
              </a:tr>
              <a:tr h="163050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 </a:t>
                      </a:r>
                      <a:r>
                        <a:rPr lang="ru-RU" sz="1800" b="1" u="none" strike="noStrike" dirty="0" err="1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яйценос</a:t>
                      </a:r>
                      <a:r>
                        <a:rPr lang="ru-RU" sz="1800" b="1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-кость </a:t>
                      </a:r>
                      <a:r>
                        <a:rPr lang="ru-RU" sz="18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одной курицы -несушки, </a:t>
                      </a:r>
                      <a:r>
                        <a:rPr lang="ru-RU" sz="1800" b="1" u="none" strike="noStrike" dirty="0" err="1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</a:t>
                      </a:r>
                      <a:endParaRPr lang="ru-RU" sz="1800" b="0" i="0" u="none" strike="noStrike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113 </a:t>
                      </a:r>
                      <a:endParaRPr lang="ru-RU" sz="1800" b="0" i="0" u="none" strike="noStrike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116 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222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308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32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920552" y="253664"/>
            <a:ext cx="8873608" cy="911024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Изменение поголовья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скота и домашней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птицы</a:t>
            </a:r>
          </a:p>
          <a:p>
            <a:pPr algn="just"/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категорий, на конец года,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голов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015457"/>
              </p:ext>
            </p:extLst>
          </p:nvPr>
        </p:nvGraphicFramePr>
        <p:xfrm>
          <a:off x="1136576" y="1484784"/>
          <a:ext cx="8208912" cy="4896543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545206"/>
                <a:gridCol w="1191098"/>
                <a:gridCol w="1223288"/>
                <a:gridCol w="1158905"/>
                <a:gridCol w="1062330"/>
                <a:gridCol w="1062330"/>
                <a:gridCol w="965755"/>
              </a:tblGrid>
              <a:tr h="772727">
                <a:tc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1990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</a:t>
                      </a:r>
                      <a:r>
                        <a:rPr lang="ru-RU" sz="18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1990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94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</a:t>
                      </a:r>
                      <a:endParaRPr lang="ru-RU" sz="16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r>
                        <a:rPr lang="ru-RU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скот</a:t>
                      </a:r>
                      <a:endParaRPr lang="ru-RU" sz="16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1205,3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1404,2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1458,4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1492,5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1527,8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126,8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57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Коровы</a:t>
                      </a:r>
                      <a:endParaRPr lang="ru-RU" sz="16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506,2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718,5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744,3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757,4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769,9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152,1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57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Овцы </a:t>
                      </a:r>
                      <a:endParaRPr lang="ru-RU" sz="16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r>
                        <a:rPr lang="ru-RU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козы</a:t>
                      </a:r>
                      <a:endParaRPr lang="ru-RU" sz="16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9969,4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5641,2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5829,0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5929,5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6022,6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57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Лошади</a:t>
                      </a:r>
                      <a:endParaRPr lang="ru-RU" sz="16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312,7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407,4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433,0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449,6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467,2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149,4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57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Свиньи</a:t>
                      </a:r>
                      <a:endParaRPr lang="ru-RU" sz="16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393,4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51,8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50,8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51,1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57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Домашняя птица</a:t>
                      </a:r>
                      <a:endParaRPr lang="ru-RU" sz="16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13914,7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5385,7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5420,0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5586,2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5673,6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80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896192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1315641" y="274639"/>
            <a:ext cx="8095059" cy="490065"/>
          </a:xfr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Пункты искусственного осеменения по регионам </a:t>
            </a:r>
            <a:endParaRPr lang="ru-RU" sz="2000" dirty="0" smtClean="0">
              <a:solidFill>
                <a:srgbClr val="000099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5221961"/>
              </p:ext>
            </p:extLst>
          </p:nvPr>
        </p:nvGraphicFramePr>
        <p:xfrm>
          <a:off x="1424607" y="1844823"/>
          <a:ext cx="7986092" cy="4818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7821"/>
                <a:gridCol w="995334"/>
                <a:gridCol w="883190"/>
                <a:gridCol w="936104"/>
                <a:gridCol w="936104"/>
                <a:gridCol w="864096"/>
                <a:gridCol w="1152128"/>
                <a:gridCol w="1001315"/>
              </a:tblGrid>
              <a:tr h="97808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Чуйская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Таласская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Нарынская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Иссык-  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Кульская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Ошская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Джалал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Абадская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Баткенская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</a:tr>
              <a:tr h="7366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</a:tr>
              <a:tr h="50796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</a:tr>
              <a:tr h="50796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 anchor="ctr"/>
                </a:tc>
              </a:tr>
              <a:tr h="2088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Осеменение по следующим породам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симментал.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</a:t>
                      </a: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симментал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</a:t>
                      </a: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симментал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</a:t>
                      </a: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симментал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</a:t>
                      </a: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</a:t>
                      </a: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</a:t>
                      </a: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4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голштин</a:t>
                      </a:r>
                      <a:endParaRPr lang="ru-RU" sz="14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</a:t>
                      </a:r>
                      <a:r>
                        <a:rPr lang="ru-RU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9525" marB="0"/>
                </a:tc>
              </a:tr>
            </a:tbl>
          </a:graphicData>
        </a:graphic>
      </p:graphicFrame>
      <p:sp>
        <p:nvSpPr>
          <p:cNvPr id="3" name="Стрелка вправо с вырезом 2"/>
          <p:cNvSpPr/>
          <p:nvPr/>
        </p:nvSpPr>
        <p:spPr>
          <a:xfrm>
            <a:off x="776536" y="980728"/>
            <a:ext cx="8568952" cy="100811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2014г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 пунктов ИО 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409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472 в 2016г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94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63205" y="2492896"/>
            <a:ext cx="7490799" cy="216024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Спасибо за внимание!</a:t>
            </a:r>
          </a:p>
          <a:p>
            <a:pPr algn="ctr"/>
            <a:endParaRPr lang="en-US" sz="2800" b="1" i="1" dirty="0" smtClean="0">
              <a:solidFill>
                <a:srgbClr val="00B050"/>
              </a:solidFill>
              <a:latin typeface="Times New Roman" pitchFamily="18" charset="0"/>
              <a:cs typeface="Mongolian Baiti" pitchFamily="66" charset="0"/>
            </a:endParaRPr>
          </a:p>
          <a:p>
            <a:pPr algn="ctr"/>
            <a:r>
              <a:rPr lang="ru-RU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Добро пожаловать на </a:t>
            </a:r>
          </a:p>
          <a:p>
            <a:pPr algn="ctr"/>
            <a:r>
              <a:rPr lang="ru-RU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en-US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</a:t>
            </a:r>
            <a:endParaRPr lang="ru-RU" sz="28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32697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11300</TotalTime>
  <Words>662</Words>
  <Application>Microsoft Office PowerPoint</Application>
  <PresentationFormat>Лист A4 (210x297 мм)</PresentationFormat>
  <Paragraphs>324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Corbel</vt:lpstr>
      <vt:lpstr>Gill Sans MT</vt:lpstr>
      <vt:lpstr>Kyrghyz Times</vt:lpstr>
      <vt:lpstr>Mongolian Baiti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посевных площадей основных видов сельскохозяйственных  культур по Кыргызской Республике     </vt:lpstr>
      <vt:lpstr>Презентация PowerPoint</vt:lpstr>
      <vt:lpstr>Презентация PowerPoint</vt:lpstr>
      <vt:lpstr>Производство основных видов продукции животноводства</vt:lpstr>
      <vt:lpstr>Поголовье скота и домашней птицы в Кыргызской Республике</vt:lpstr>
      <vt:lpstr>Продуктивность продукции животноводства по отдельным странам</vt:lpstr>
      <vt:lpstr>Презентация PowerPoint</vt:lpstr>
      <vt:lpstr>Пункты искусственного осеменения по регионам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Админ</cp:lastModifiedBy>
  <cp:revision>610</cp:revision>
  <cp:lastPrinted>2017-03-09T13:42:54Z</cp:lastPrinted>
  <dcterms:created xsi:type="dcterms:W3CDTF">2009-11-26T05:40:33Z</dcterms:created>
  <dcterms:modified xsi:type="dcterms:W3CDTF">2017-03-10T04:54:43Z</dcterms:modified>
</cp:coreProperties>
</file>