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2.xml" ContentType="application/vnd.openxmlformats-officedocument.themeOverride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theme/themeOverride13.xml" ContentType="application/vnd.openxmlformats-officedocument.themeOverride+xml"/>
  <Override PartName="/ppt/notesSlides/notesSlide11.xml" ContentType="application/vnd.openxmlformats-officedocument.presentationml.notesSlide+xml"/>
  <Override PartName="/ppt/charts/chart1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6"/>
  </p:notesMasterIdLst>
  <p:handoutMasterIdLst>
    <p:handoutMasterId r:id="rId17"/>
  </p:handoutMasterIdLst>
  <p:sldIdLst>
    <p:sldId id="340" r:id="rId2"/>
    <p:sldId id="403" r:id="rId3"/>
    <p:sldId id="406" r:id="rId4"/>
    <p:sldId id="387" r:id="rId5"/>
    <p:sldId id="402" r:id="rId6"/>
    <p:sldId id="398" r:id="rId7"/>
    <p:sldId id="395" r:id="rId8"/>
    <p:sldId id="382" r:id="rId9"/>
    <p:sldId id="401" r:id="rId10"/>
    <p:sldId id="392" r:id="rId11"/>
    <p:sldId id="405" r:id="rId12"/>
    <p:sldId id="404" r:id="rId13"/>
    <p:sldId id="396" r:id="rId14"/>
    <p:sldId id="378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DD8F5"/>
    <a:srgbClr val="7ACAF2"/>
    <a:srgbClr val="4D9505"/>
    <a:srgbClr val="DD23AC"/>
    <a:srgbClr val="FF0000"/>
    <a:srgbClr val="FFCC00"/>
    <a:srgbClr val="FFFF9F"/>
    <a:srgbClr val="FFFFB7"/>
    <a:srgbClr val="FFF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50" autoAdjust="0"/>
    <p:restoredTop sz="85087" autoAdjust="0"/>
  </p:normalViewPr>
  <p:slideViewPr>
    <p:cSldViewPr>
      <p:cViewPr>
        <p:scale>
          <a:sx n="89" d="100"/>
          <a:sy n="89" d="100"/>
        </p:scale>
        <p:origin x="66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6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524" y="-102"/>
      </p:cViewPr>
      <p:guideLst>
        <p:guide orient="horz" pos="3128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11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12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!!!&#1055;&#1088;&#1077;&#1089;&#1089;-&#1082;&#1086;&#1085;&#1092;&#1077;&#1088;&#1077;&#1085;&#1094;&#1080;&#1103;%2012062018\2017\&#1044;&#1048;&#1053;&#1040;&#1052;&#1048;&#1050;&#1040;\&#1041;&#1045;&#1044;&#1053;&#1054;&#1057;&#1058;&#1068;_&#1087;&#1086;&#1090;&#1088;&#1077;&#1073;&#1083;&#1077;&#1085;&#1080;&#1077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'Год динамика'!$A$101</c:f>
              <c:strCache>
                <c:ptCount val="1"/>
                <c:pt idx="0">
                  <c:v>Уровень бедности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'Год динамика'!$B$100:$S$100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'Год динамика'!$B$101:$S$101</c:f>
              <c:numCache>
                <c:formatCode>0.0</c:formatCode>
                <c:ptCount val="18"/>
                <c:pt idx="0">
                  <c:v>62.643895716742293</c:v>
                </c:pt>
                <c:pt idx="1">
                  <c:v>56.403963312850415</c:v>
                </c:pt>
                <c:pt idx="2">
                  <c:v>54.83438912211539</c:v>
                </c:pt>
                <c:pt idx="3">
                  <c:v>49.855685059716151</c:v>
                </c:pt>
                <c:pt idx="4">
                  <c:v>45.904317505373271</c:v>
                </c:pt>
                <c:pt idx="5">
                  <c:v>43.1</c:v>
                </c:pt>
                <c:pt idx="6">
                  <c:v>39.9</c:v>
                </c:pt>
                <c:pt idx="7">
                  <c:v>35.00955384844535</c:v>
                </c:pt>
                <c:pt idx="8">
                  <c:v>31.697455279518</c:v>
                </c:pt>
                <c:pt idx="9">
                  <c:v>31.711920577378883</c:v>
                </c:pt>
                <c:pt idx="10">
                  <c:v>33.703512889804053</c:v>
                </c:pt>
                <c:pt idx="11">
                  <c:v>36.808915231164569</c:v>
                </c:pt>
                <c:pt idx="12">
                  <c:v>38.026261780981613</c:v>
                </c:pt>
                <c:pt idx="13">
                  <c:v>36.980076801496985</c:v>
                </c:pt>
                <c:pt idx="14">
                  <c:v>30.55426555032815</c:v>
                </c:pt>
                <c:pt idx="15">
                  <c:v>32.080288492256258</c:v>
                </c:pt>
                <c:pt idx="16">
                  <c:v>25.357610464390028</c:v>
                </c:pt>
                <c:pt idx="17">
                  <c:v>25.58476193464751</c:v>
                </c:pt>
              </c:numCache>
            </c:numRef>
          </c:val>
        </c:ser>
        <c:ser>
          <c:idx val="1"/>
          <c:order val="1"/>
          <c:tx>
            <c:strRef>
              <c:f>'Год динамика'!$A$102</c:f>
              <c:strCache>
                <c:ptCount val="1"/>
                <c:pt idx="0">
                  <c:v>Уровень крайней бедности</c:v>
                </c:pt>
              </c:strCache>
            </c:strRef>
          </c:tx>
          <c:spPr>
            <a:pattFill prst="openDmnd">
              <a:fgClr>
                <a:schemeClr val="accent1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tx2"/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'Год динамика'!$B$100:$S$100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'Год динамика'!$B$102:$S$102</c:f>
              <c:numCache>
                <c:formatCode>0.0</c:formatCode>
                <c:ptCount val="18"/>
                <c:pt idx="0">
                  <c:v>32.859741605085077</c:v>
                </c:pt>
                <c:pt idx="1">
                  <c:v>24.672482279605887</c:v>
                </c:pt>
                <c:pt idx="2">
                  <c:v>23.309629495879665</c:v>
                </c:pt>
                <c:pt idx="3">
                  <c:v>17.224051153338323</c:v>
                </c:pt>
                <c:pt idx="4">
                  <c:v>13.410240570907725</c:v>
                </c:pt>
                <c:pt idx="5">
                  <c:v>11.121939764547498</c:v>
                </c:pt>
                <c:pt idx="6">
                  <c:v>9.1</c:v>
                </c:pt>
                <c:pt idx="7">
                  <c:v>6.5781243888903971</c:v>
                </c:pt>
                <c:pt idx="8">
                  <c:v>6.1084623480201392</c:v>
                </c:pt>
                <c:pt idx="9">
                  <c:v>3.0853114071771492</c:v>
                </c:pt>
                <c:pt idx="10">
                  <c:v>5.3438169958924879</c:v>
                </c:pt>
                <c:pt idx="11">
                  <c:v>4.545728690156194</c:v>
                </c:pt>
                <c:pt idx="12">
                  <c:v>4.3902104224137357</c:v>
                </c:pt>
                <c:pt idx="13">
                  <c:v>2.7520531699173962</c:v>
                </c:pt>
                <c:pt idx="14">
                  <c:v>1.2045438763134317</c:v>
                </c:pt>
                <c:pt idx="15">
                  <c:v>1.2463</c:v>
                </c:pt>
                <c:pt idx="16">
                  <c:v>0.79950533734625018</c:v>
                </c:pt>
                <c:pt idx="17">
                  <c:v>0.75126418709986076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overlap val="-10"/>
        <c:axId val="188816744"/>
        <c:axId val="188817136"/>
      </c:barChart>
      <c:catAx>
        <c:axId val="188816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817136"/>
        <c:crosses val="autoZero"/>
        <c:auto val="1"/>
        <c:lblAlgn val="ctr"/>
        <c:lblOffset val="100"/>
        <c:noMultiLvlLbl val="0"/>
      </c:catAx>
      <c:valAx>
        <c:axId val="18881713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816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984398283812851"/>
          <c:y val="0.89409663944553008"/>
          <c:w val="0.65227986956873463"/>
          <c:h val="9.06734758972458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331608408761989"/>
          <c:y val="3.5641955761112662E-2"/>
          <c:w val="0.45998557656928396"/>
          <c:h val="0.850683167250834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Лист1!$X$26</c:f>
              <c:strCache>
                <c:ptCount val="1"/>
                <c:pt idx="0">
                  <c:v>2016</c:v>
                </c:pt>
              </c:strCache>
            </c:strRef>
          </c:tx>
          <c:spPr>
            <a:pattFill prst="smCheck">
              <a:fgClr>
                <a:schemeClr val="tx2">
                  <a:lumMod val="40000"/>
                  <a:lumOff val="60000"/>
                </a:schemeClr>
              </a:fgClr>
              <a:bgClr>
                <a:schemeClr val="bg1"/>
              </a:bgClr>
            </a:pattFill>
          </c:spPr>
          <c:invertIfNegative val="0"/>
          <c:dLbls>
            <c:dLbl>
              <c:idx val="1"/>
              <c:layout>
                <c:manualLayout>
                  <c:x val="-9.1380045096816403E-17"/>
                  <c:y val="1.2960711185859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9.72053338939442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1380045096816403E-17"/>
                  <c:y val="9.7205333893943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6.480355592929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Лист1!$W$27:$W$36</c:f>
              <c:strCache>
                <c:ptCount val="10"/>
                <c:pt idx="0">
                  <c:v>Кыргызская Республика</c:v>
                </c:pt>
                <c:pt idx="1">
                  <c:v>Джалал-Абадская область</c:v>
                </c:pt>
                <c:pt idx="2">
                  <c:v>Ошская область</c:v>
                </c:pt>
                <c:pt idx="3">
                  <c:v>Таласская область</c:v>
                </c:pt>
                <c:pt idx="4">
                  <c:v>г. Бишкек</c:v>
                </c:pt>
                <c:pt idx="5">
                  <c:v>Иссык-Кульская область</c:v>
                </c:pt>
                <c:pt idx="6">
                  <c:v>г.Ош</c:v>
                </c:pt>
                <c:pt idx="7">
                  <c:v>Чуйская область</c:v>
                </c:pt>
                <c:pt idx="8">
                  <c:v>Нарынская область</c:v>
                </c:pt>
                <c:pt idx="9">
                  <c:v>Баткенская область</c:v>
                </c:pt>
              </c:strCache>
            </c:strRef>
          </c:cat>
          <c:val>
            <c:numRef>
              <c:f>Лист1!$X$27:$X$36</c:f>
              <c:numCache>
                <c:formatCode>0.0</c:formatCode>
                <c:ptCount val="10"/>
                <c:pt idx="0">
                  <c:v>0.79950533734625018</c:v>
                </c:pt>
                <c:pt idx="1">
                  <c:v>0.11107551172966013</c:v>
                </c:pt>
                <c:pt idx="2">
                  <c:v>0.82824784717641098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3.1263372864926211</c:v>
                </c:pt>
                <c:pt idx="8">
                  <c:v>2.566584561254897</c:v>
                </c:pt>
                <c:pt idx="9">
                  <c:v>0.32112435111554388</c:v>
                </c:pt>
              </c:numCache>
            </c:numRef>
          </c:val>
        </c:ser>
        <c:ser>
          <c:idx val="1"/>
          <c:order val="1"/>
          <c:tx>
            <c:strRef>
              <c:f>Лист1!$Y$26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Лист1!$W$27:$W$36</c:f>
              <c:strCache>
                <c:ptCount val="10"/>
                <c:pt idx="0">
                  <c:v>Кыргызская Республика</c:v>
                </c:pt>
                <c:pt idx="1">
                  <c:v>Джалал-Абадская область</c:v>
                </c:pt>
                <c:pt idx="2">
                  <c:v>Ошская область</c:v>
                </c:pt>
                <c:pt idx="3">
                  <c:v>Таласская область</c:v>
                </c:pt>
                <c:pt idx="4">
                  <c:v>г. Бишкек</c:v>
                </c:pt>
                <c:pt idx="5">
                  <c:v>Иссык-Кульская область</c:v>
                </c:pt>
                <c:pt idx="6">
                  <c:v>г.Ош</c:v>
                </c:pt>
                <c:pt idx="7">
                  <c:v>Чуйская область</c:v>
                </c:pt>
                <c:pt idx="8">
                  <c:v>Нарынская область</c:v>
                </c:pt>
                <c:pt idx="9">
                  <c:v>Баткенская область</c:v>
                </c:pt>
              </c:strCache>
            </c:strRef>
          </c:cat>
          <c:val>
            <c:numRef>
              <c:f>Лист1!$Y$27:$Y$36</c:f>
              <c:numCache>
                <c:formatCode>0.0</c:formatCode>
                <c:ptCount val="10"/>
                <c:pt idx="0">
                  <c:v>0.75126418709986076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1.0368879452299757</c:v>
                </c:pt>
                <c:pt idx="6">
                  <c:v>1.1812990540391501</c:v>
                </c:pt>
                <c:pt idx="7">
                  <c:v>1.6870705087645406</c:v>
                </c:pt>
                <c:pt idx="8">
                  <c:v>1.9537658797263695</c:v>
                </c:pt>
                <c:pt idx="9">
                  <c:v>3.3941360063781501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10"/>
        <c:axId val="190486008"/>
        <c:axId val="190486400"/>
      </c:barChart>
      <c:catAx>
        <c:axId val="19048600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90486400"/>
        <c:crosses val="autoZero"/>
        <c:auto val="1"/>
        <c:lblAlgn val="ctr"/>
        <c:lblOffset val="100"/>
        <c:noMultiLvlLbl val="0"/>
      </c:catAx>
      <c:valAx>
        <c:axId val="190486400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crossAx val="190486008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40649878578261828"/>
          <c:y val="0.9219670787730595"/>
          <c:w val="0.35896504525719325"/>
          <c:h val="6.1832032244616586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513160964493958"/>
          <c:y val="3.5115847588017016E-2"/>
          <c:w val="0.77209415927623126"/>
          <c:h val="0.781529927414495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Лист2!$C$17</c:f>
              <c:strCache>
                <c:ptCount val="1"/>
                <c:pt idx="0">
                  <c:v>Уровень детской бедности  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Лист2!$A$18:$A$28</c:f>
              <c:strCache>
                <c:ptCount val="11"/>
                <c:pt idx="1">
                  <c:v>Кыргызская Республика</c:v>
                </c:pt>
                <c:pt idx="2">
                  <c:v>Ошская область</c:v>
                </c:pt>
                <c:pt idx="3">
                  <c:v>г. Бишкек</c:v>
                </c:pt>
                <c:pt idx="4">
                  <c:v>Таласская область</c:v>
                </c:pt>
                <c:pt idx="5">
                  <c:v>Иссык-Кульская область</c:v>
                </c:pt>
                <c:pt idx="6">
                  <c:v>Нарынская область</c:v>
                </c:pt>
                <c:pt idx="7">
                  <c:v>Джалал-Абадская область</c:v>
                </c:pt>
                <c:pt idx="8">
                  <c:v>г.Ош</c:v>
                </c:pt>
                <c:pt idx="9">
                  <c:v>Чуйская область</c:v>
                </c:pt>
                <c:pt idx="10">
                  <c:v>Баткенская область</c:v>
                </c:pt>
              </c:strCache>
            </c:strRef>
          </c:cat>
          <c:val>
            <c:numRef>
              <c:f>Лист2!$C$18:$C$28</c:f>
              <c:numCache>
                <c:formatCode>0.0</c:formatCode>
                <c:ptCount val="11"/>
                <c:pt idx="1">
                  <c:v>31.952461531096333</c:v>
                </c:pt>
                <c:pt idx="2">
                  <c:v>18.491356370378956</c:v>
                </c:pt>
                <c:pt idx="3">
                  <c:v>25.320221708155934</c:v>
                </c:pt>
                <c:pt idx="4">
                  <c:v>25.746514064049251</c:v>
                </c:pt>
                <c:pt idx="5">
                  <c:v>30.924474634227479</c:v>
                </c:pt>
                <c:pt idx="6">
                  <c:v>35.163984099514813</c:v>
                </c:pt>
                <c:pt idx="7">
                  <c:v>37.139349749016787</c:v>
                </c:pt>
                <c:pt idx="8">
                  <c:v>38.602934263659265</c:v>
                </c:pt>
                <c:pt idx="9">
                  <c:v>44.252850615029772</c:v>
                </c:pt>
                <c:pt idx="10">
                  <c:v>45.702701957125456</c:v>
                </c:pt>
              </c:numCache>
            </c:numRef>
          </c:val>
        </c:ser>
        <c:ser>
          <c:idx val="1"/>
          <c:order val="1"/>
          <c:tx>
            <c:strRef>
              <c:f>Лист2!$D$17</c:f>
              <c:strCache>
                <c:ptCount val="1"/>
                <c:pt idx="0">
                  <c:v>Уровень крайней детской бедности 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Лист2!$A$18:$A$28</c:f>
              <c:strCache>
                <c:ptCount val="11"/>
                <c:pt idx="1">
                  <c:v>Кыргызская Республика</c:v>
                </c:pt>
                <c:pt idx="2">
                  <c:v>Ошская область</c:v>
                </c:pt>
                <c:pt idx="3">
                  <c:v>г. Бишкек</c:v>
                </c:pt>
                <c:pt idx="4">
                  <c:v>Таласская область</c:v>
                </c:pt>
                <c:pt idx="5">
                  <c:v>Иссык-Кульская область</c:v>
                </c:pt>
                <c:pt idx="6">
                  <c:v>Нарынская область</c:v>
                </c:pt>
                <c:pt idx="7">
                  <c:v>Джалал-Абадская область</c:v>
                </c:pt>
                <c:pt idx="8">
                  <c:v>г.Ош</c:v>
                </c:pt>
                <c:pt idx="9">
                  <c:v>Чуйская область</c:v>
                </c:pt>
                <c:pt idx="10">
                  <c:v>Баткенская область</c:v>
                </c:pt>
              </c:strCache>
            </c:strRef>
          </c:cat>
          <c:val>
            <c:numRef>
              <c:f>Лист2!$D$18:$D$28</c:f>
              <c:numCache>
                <c:formatCode>0.0</c:formatCode>
                <c:ptCount val="11"/>
                <c:pt idx="1">
                  <c:v>0.96212525170356611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1.4031649099784096</c:v>
                </c:pt>
                <c:pt idx="6">
                  <c:v>2.8018171639816054</c:v>
                </c:pt>
                <c:pt idx="7">
                  <c:v>0</c:v>
                </c:pt>
                <c:pt idx="8">
                  <c:v>1.1827512962994036</c:v>
                </c:pt>
                <c:pt idx="9">
                  <c:v>2.212038543507413</c:v>
                </c:pt>
                <c:pt idx="10">
                  <c:v>3.8663849154763854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191611840"/>
        <c:axId val="191612232"/>
      </c:barChart>
      <c:catAx>
        <c:axId val="191611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 rot="0"/>
          <a:lstStyle/>
          <a:p>
            <a:pPr>
              <a:defRPr/>
            </a:pPr>
            <a:endParaRPr lang="ru-RU"/>
          </a:p>
        </c:txPr>
        <c:crossAx val="191612232"/>
        <c:crosses val="autoZero"/>
        <c:auto val="1"/>
        <c:lblAlgn val="ctr"/>
        <c:lblOffset val="30"/>
        <c:noMultiLvlLbl val="0"/>
      </c:catAx>
      <c:valAx>
        <c:axId val="19161223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916118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9224856725278028"/>
          <c:y val="0.77834147886686578"/>
          <c:w val="0.80775143274721972"/>
          <c:h val="6.5464697659918941E-2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chemeClr val="tx1"/>
                </a:solidFill>
              </a:rPr>
              <a:t>2016</a:t>
            </a:r>
            <a:r>
              <a:rPr lang="ru-RU" sz="1600" b="1">
                <a:solidFill>
                  <a:schemeClr val="tx1"/>
                </a:solidFill>
              </a:rPr>
              <a:t> год</a:t>
            </a:r>
            <a:endParaRPr lang="en-US" sz="1600" b="1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3500847550306211"/>
          <c:y val="0.111196058414926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998934594063712E-2"/>
          <c:y val="0.23902383934034385"/>
          <c:w val="0.50650341540288435"/>
          <c:h val="0.5219523213193122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E3E7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B766E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Лист3!$B$62:$B$65</c:f>
              <c:strCache>
                <c:ptCount val="4"/>
                <c:pt idx="0">
                  <c:v>Доход от трудовой деятельности</c:v>
                </c:pt>
                <c:pt idx="1">
                  <c:v>Социальные трансферты</c:v>
                </c:pt>
                <c:pt idx="2">
                  <c:v>Доход от личного подсобного хозяйства </c:v>
                </c:pt>
                <c:pt idx="3">
                  <c:v>Прочий доход</c:v>
                </c:pt>
              </c:strCache>
            </c:strRef>
          </c:cat>
          <c:val>
            <c:numRef>
              <c:f>Лист3!$D$62:$D$65</c:f>
              <c:numCache>
                <c:formatCode>0.0</c:formatCode>
                <c:ptCount val="4"/>
                <c:pt idx="0">
                  <c:v>66.463128229215599</c:v>
                </c:pt>
                <c:pt idx="1">
                  <c:v>16.540629403475808</c:v>
                </c:pt>
                <c:pt idx="2">
                  <c:v>12.785345232503524</c:v>
                </c:pt>
                <c:pt idx="3">
                  <c:v>4.2132456552372011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237573818897633"/>
          <c:y val="0.23080648298811421"/>
          <c:w val="0.27240752919429084"/>
          <c:h val="0.542461901869795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2017 год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E3E7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B766E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Лист3!$B$62:$B$65</c:f>
              <c:strCache>
                <c:ptCount val="4"/>
                <c:pt idx="0">
                  <c:v>Доход от трудовой деятельности</c:v>
                </c:pt>
                <c:pt idx="1">
                  <c:v>Социальные трансферты</c:v>
                </c:pt>
                <c:pt idx="2">
                  <c:v>Доход от личного подсобного хозяйства </c:v>
                </c:pt>
                <c:pt idx="3">
                  <c:v>Прочий доход</c:v>
                </c:pt>
              </c:strCache>
            </c:strRef>
          </c:cat>
          <c:val>
            <c:numRef>
              <c:f>Лист3!$F$62:$F$65</c:f>
              <c:numCache>
                <c:formatCode>0.0</c:formatCode>
                <c:ptCount val="4"/>
                <c:pt idx="0">
                  <c:v>69.007019770681794</c:v>
                </c:pt>
                <c:pt idx="1">
                  <c:v>16.449906778714617</c:v>
                </c:pt>
                <c:pt idx="2">
                  <c:v>10.263273985972731</c:v>
                </c:pt>
                <c:pt idx="3">
                  <c:v>4.2797994646305124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0238721195476082E-2"/>
          <c:y val="6.3234529381175242E-2"/>
          <c:w val="0.93708289570680214"/>
          <c:h val="0.67126966968442514"/>
        </c:manualLayout>
      </c:layout>
      <c:lineChart>
        <c:grouping val="standard"/>
        <c:varyColors val="0"/>
        <c:ser>
          <c:idx val="0"/>
          <c:order val="0"/>
          <c:tx>
            <c:strRef>
              <c:f>Лист3!$E$31</c:f>
              <c:strCache>
                <c:ptCount val="1"/>
                <c:pt idx="0">
                  <c:v>Уровень бедности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8.8790233074361822E-3"/>
                  <c:y val="2.69360197947931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758046614872392E-2"/>
                  <c:y val="3.70370272178405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426364898105016E-2"/>
                  <c:y val="3.93680597617605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9237883832778451E-2"/>
                  <c:y val="3.36700247434913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677395486496493E-2"/>
                  <c:y val="3.70370272178405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6637069922308552E-2"/>
                  <c:y val="3.0303022269142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107658157602675E-2"/>
                  <c:y val="2.69360197947931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5859834274642371E-2"/>
                  <c:y val="4.0404020010319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6.6461639938985659E-3"/>
                  <c:y val="3.26340938151961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0358860525342318E-2"/>
                  <c:y val="3.0303022269142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 i="0" baseline="0">
                    <a:solidFill>
                      <a:sysClr val="windowText" lastClr="000000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Лист3!$B$32:$B$41</c:f>
              <c:strCache>
                <c:ptCount val="10"/>
                <c:pt idx="0">
                  <c:v>Кыргызская Республика</c:v>
                </c:pt>
                <c:pt idx="1">
                  <c:v>Баткенская область</c:v>
                </c:pt>
                <c:pt idx="2">
                  <c:v>Джалал-Абадская область</c:v>
                </c:pt>
                <c:pt idx="3">
                  <c:v>Иссык-Кульская область</c:v>
                </c:pt>
                <c:pt idx="4">
                  <c:v>Нарынская область</c:v>
                </c:pt>
                <c:pt idx="5">
                  <c:v>Ошская область</c:v>
                </c:pt>
                <c:pt idx="6">
                  <c:v>Таласская область</c:v>
                </c:pt>
                <c:pt idx="7">
                  <c:v>Чуйская область</c:v>
                </c:pt>
                <c:pt idx="8">
                  <c:v>г. Бишкек</c:v>
                </c:pt>
                <c:pt idx="9">
                  <c:v>г.Ош</c:v>
                </c:pt>
              </c:strCache>
            </c:strRef>
          </c:cat>
          <c:val>
            <c:numRef>
              <c:f>Лист3!$E$32:$E$41</c:f>
              <c:numCache>
                <c:formatCode>0.0</c:formatCode>
                <c:ptCount val="10"/>
                <c:pt idx="0">
                  <c:v>25.58476193464751</c:v>
                </c:pt>
                <c:pt idx="1">
                  <c:v>40.518930421912337</c:v>
                </c:pt>
                <c:pt idx="2">
                  <c:v>32.580650410531689</c:v>
                </c:pt>
                <c:pt idx="3">
                  <c:v>24.17032886118993</c:v>
                </c:pt>
                <c:pt idx="4">
                  <c:v>29.218339504344531</c:v>
                </c:pt>
                <c:pt idx="5">
                  <c:v>14.267617212396788</c:v>
                </c:pt>
                <c:pt idx="6">
                  <c:v>20.679702753300557</c:v>
                </c:pt>
                <c:pt idx="7">
                  <c:v>33.318028684500312</c:v>
                </c:pt>
                <c:pt idx="8">
                  <c:v>15.895976592336877</c:v>
                </c:pt>
                <c:pt idx="9">
                  <c:v>33.489020691882622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Лист3!$F$31</c:f>
              <c:strCache>
                <c:ptCount val="1"/>
                <c:pt idx="0">
                  <c:v>Уровень бедности без доходов трудовых мигрантов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8537521815008737E-2"/>
                  <c:y val="-3.7329115911793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7368237347294938E-2"/>
                  <c:y val="-4.63979099386770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0160558464223384E-2"/>
                  <c:y val="-4.33257133180933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Лист3!$B$32:$B$41</c:f>
              <c:strCache>
                <c:ptCount val="10"/>
                <c:pt idx="0">
                  <c:v>Кыргызская Республика</c:v>
                </c:pt>
                <c:pt idx="1">
                  <c:v>Баткенская область</c:v>
                </c:pt>
                <c:pt idx="2">
                  <c:v>Джалал-Абадская область</c:v>
                </c:pt>
                <c:pt idx="3">
                  <c:v>Иссык-Кульская область</c:v>
                </c:pt>
                <c:pt idx="4">
                  <c:v>Нарынская область</c:v>
                </c:pt>
                <c:pt idx="5">
                  <c:v>Ошская область</c:v>
                </c:pt>
                <c:pt idx="6">
                  <c:v>Таласская область</c:v>
                </c:pt>
                <c:pt idx="7">
                  <c:v>Чуйская область</c:v>
                </c:pt>
                <c:pt idx="8">
                  <c:v>г. Бишкек</c:v>
                </c:pt>
                <c:pt idx="9">
                  <c:v>г.Ош</c:v>
                </c:pt>
              </c:strCache>
            </c:strRef>
          </c:cat>
          <c:val>
            <c:numRef>
              <c:f>Лист3!$F$32:$F$41</c:f>
              <c:numCache>
                <c:formatCode>0.0</c:formatCode>
                <c:ptCount val="10"/>
                <c:pt idx="0">
                  <c:v>34.005324154707587</c:v>
                </c:pt>
                <c:pt idx="1">
                  <c:v>60.155856274343954</c:v>
                </c:pt>
                <c:pt idx="2">
                  <c:v>43.026543676331222</c:v>
                </c:pt>
                <c:pt idx="3">
                  <c:v>25.285148368734163</c:v>
                </c:pt>
                <c:pt idx="4">
                  <c:v>29.21833950434451</c:v>
                </c:pt>
                <c:pt idx="5">
                  <c:v>32.462938289130364</c:v>
                </c:pt>
                <c:pt idx="6">
                  <c:v>21.561675600910075</c:v>
                </c:pt>
                <c:pt idx="7">
                  <c:v>36.720014237198995</c:v>
                </c:pt>
                <c:pt idx="8">
                  <c:v>15.895976592336877</c:v>
                </c:pt>
                <c:pt idx="9">
                  <c:v>41.516903003215042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614192"/>
        <c:axId val="191614584"/>
      </c:lineChart>
      <c:catAx>
        <c:axId val="19161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400" b="1" i="0" baseline="45000">
                <a:latin typeface="Arial Narrow" pitchFamily="34" charset="0"/>
              </a:defRPr>
            </a:pPr>
            <a:endParaRPr lang="ru-RU"/>
          </a:p>
        </c:txPr>
        <c:crossAx val="191614584"/>
        <c:crosses val="autoZero"/>
        <c:auto val="1"/>
        <c:lblAlgn val="ctr"/>
        <c:lblOffset val="100"/>
        <c:noMultiLvlLbl val="0"/>
      </c:catAx>
      <c:valAx>
        <c:axId val="1916145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(процентов)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916141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1421071580712098"/>
          <c:y val="0.92171728533933261"/>
          <c:w val="0.61553926701570683"/>
          <c:h val="7.8282714660667413E-2"/>
        </c:manualLayout>
      </c:layout>
      <c:overlay val="0"/>
      <c:txPr>
        <a:bodyPr/>
        <a:lstStyle/>
        <a:p>
          <a:pPr>
            <a:defRPr sz="1400" b="1" i="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290467332728273E-2"/>
          <c:y val="2.320675490992307E-2"/>
          <c:w val="0.95004286417791606"/>
          <c:h val="0.78676497338200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[GINIDIN.XLS]Динамика!$AI$19</c:f>
              <c:strCache>
                <c:ptCount val="1"/>
                <c:pt idx="0">
                  <c:v>I квинтиль (с наменьшими доходами)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[GINIDIN.XLS]Динамика!$AJ$18:$AN$18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[GINIDIN.XLS]Динамика!$AJ$19:$AN$19</c:f>
              <c:numCache>
                <c:formatCode>0.0</c:formatCode>
                <c:ptCount val="5"/>
                <c:pt idx="0">
                  <c:v>4.3729497533652371</c:v>
                </c:pt>
                <c:pt idx="1">
                  <c:v>5.2348775698447598</c:v>
                </c:pt>
                <c:pt idx="2">
                  <c:v>5.8537943630238258</c:v>
                </c:pt>
                <c:pt idx="3">
                  <c:v>5.537104698113108</c:v>
                </c:pt>
                <c:pt idx="4">
                  <c:v>5.8663622583034449</c:v>
                </c:pt>
              </c:numCache>
            </c:numRef>
          </c:val>
        </c:ser>
        <c:ser>
          <c:idx val="1"/>
          <c:order val="1"/>
          <c:tx>
            <c:strRef>
              <c:f>[GINIDIN.XLS]Динамика!$AI$20</c:f>
              <c:strCache>
                <c:ptCount val="1"/>
                <c:pt idx="0">
                  <c:v>II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[GINIDIN.XLS]Динамика!$AJ$18:$AN$18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[GINIDIN.XLS]Динамика!$AJ$20:$AN$20</c:f>
              <c:numCache>
                <c:formatCode>0.0</c:formatCode>
                <c:ptCount val="5"/>
                <c:pt idx="0">
                  <c:v>8.7448781896816055</c:v>
                </c:pt>
                <c:pt idx="1">
                  <c:v>10.177778411619023</c:v>
                </c:pt>
                <c:pt idx="2">
                  <c:v>10.461662570797008</c:v>
                </c:pt>
                <c:pt idx="3">
                  <c:v>10.172769242411242</c:v>
                </c:pt>
                <c:pt idx="4">
                  <c:v>10.599338278033077</c:v>
                </c:pt>
              </c:numCache>
            </c:numRef>
          </c:val>
        </c:ser>
        <c:ser>
          <c:idx val="2"/>
          <c:order val="2"/>
          <c:tx>
            <c:strRef>
              <c:f>[GINIDIN.XLS]Динамика!$AI$21</c:f>
              <c:strCache>
                <c:ptCount val="1"/>
                <c:pt idx="0">
                  <c:v>III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[GINIDIN.XLS]Динамика!$AJ$18:$AN$18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[GINIDIN.XLS]Динамика!$AJ$21:$AN$21</c:f>
              <c:numCache>
                <c:formatCode>0.0</c:formatCode>
                <c:ptCount val="5"/>
                <c:pt idx="0">
                  <c:v>13.899494565262419</c:v>
                </c:pt>
                <c:pt idx="1">
                  <c:v>13.945310012786763</c:v>
                </c:pt>
                <c:pt idx="2">
                  <c:v>14.452291560201559</c:v>
                </c:pt>
                <c:pt idx="3">
                  <c:v>15.155229494743132</c:v>
                </c:pt>
                <c:pt idx="4">
                  <c:v>15.394989944736121</c:v>
                </c:pt>
              </c:numCache>
            </c:numRef>
          </c:val>
        </c:ser>
        <c:ser>
          <c:idx val="3"/>
          <c:order val="3"/>
          <c:tx>
            <c:strRef>
              <c:f>[GINIDIN.XLS]Динамика!$AI$22</c:f>
              <c:strCache>
                <c:ptCount val="1"/>
                <c:pt idx="0">
                  <c:v>IV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[GINIDIN.XLS]Динамика!$AJ$18:$AN$18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[GINIDIN.XLS]Динамика!$AJ$22:$AN$22</c:f>
              <c:numCache>
                <c:formatCode>0.0</c:formatCode>
                <c:ptCount val="5"/>
                <c:pt idx="0">
                  <c:v>21.984307133026213</c:v>
                </c:pt>
                <c:pt idx="1">
                  <c:v>19.989369594490668</c:v>
                </c:pt>
                <c:pt idx="2">
                  <c:v>24.704223038793309</c:v>
                </c:pt>
                <c:pt idx="3">
                  <c:v>22.604059441326498</c:v>
                </c:pt>
                <c:pt idx="4">
                  <c:v>22.80194547416346</c:v>
                </c:pt>
              </c:numCache>
            </c:numRef>
          </c:val>
        </c:ser>
        <c:ser>
          <c:idx val="4"/>
          <c:order val="4"/>
          <c:tx>
            <c:strRef>
              <c:f>[GINIDIN.XLS]Динамика!$AI$23</c:f>
              <c:strCache>
                <c:ptCount val="1"/>
                <c:pt idx="0">
                  <c:v>V (с наивысшими доходами)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[GINIDIN.XLS]Динамика!$AJ$18:$AN$18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[GINIDIN.XLS]Динамика!$AJ$23:$AN$23</c:f>
              <c:numCache>
                <c:formatCode>0.0</c:formatCode>
                <c:ptCount val="5"/>
                <c:pt idx="0">
                  <c:v>50.998370358664523</c:v>
                </c:pt>
                <c:pt idx="1">
                  <c:v>50.652664411258797</c:v>
                </c:pt>
                <c:pt idx="2">
                  <c:v>44.528028467184292</c:v>
                </c:pt>
                <c:pt idx="3">
                  <c:v>46.530837123406023</c:v>
                </c:pt>
                <c:pt idx="4">
                  <c:v>45.337364044763888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423768"/>
        <c:axId val="203424160"/>
      </c:barChart>
      <c:lineChart>
        <c:grouping val="standard"/>
        <c:varyColors val="0"/>
        <c:ser>
          <c:idx val="5"/>
          <c:order val="5"/>
          <c:tx>
            <c:strRef>
              <c:f>[GINIDIN.XLS]Динамика!$AI$24</c:f>
              <c:strCache>
                <c:ptCount val="1"/>
                <c:pt idx="0">
                  <c:v>Коэффициент Джини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[GINIDIN.XLS]Динамика!$AJ$18:$AN$18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[GINIDIN.XLS]Динамика!$AJ$24:$AN$24</c:f>
              <c:numCache>
                <c:formatCode>0.0</c:formatCode>
                <c:ptCount val="5"/>
                <c:pt idx="0">
                  <c:v>45.643163867324333</c:v>
                </c:pt>
                <c:pt idx="1">
                  <c:v>42.899144676618242</c:v>
                </c:pt>
                <c:pt idx="2">
                  <c:v>40.847579930617805</c:v>
                </c:pt>
                <c:pt idx="3">
                  <c:v>40.561759944324457</c:v>
                </c:pt>
                <c:pt idx="4">
                  <c:v>39.150641450854842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423768"/>
        <c:axId val="203424160"/>
      </c:lineChart>
      <c:catAx>
        <c:axId val="203423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424160"/>
        <c:crosses val="autoZero"/>
        <c:auto val="1"/>
        <c:lblAlgn val="ctr"/>
        <c:lblOffset val="100"/>
        <c:noMultiLvlLbl val="0"/>
      </c:catAx>
      <c:valAx>
        <c:axId val="20342416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423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657045456807239E-2"/>
          <c:y val="0.85455103778201935"/>
          <c:w val="0.89999998906386569"/>
          <c:h val="0.145449042401581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черты бедности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8507383223438532"/>
          <c:y val="6.3698885292305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2603127734033249E-2"/>
          <c:y val="0.16693029280968624"/>
          <c:w val="0.9075698584359515"/>
          <c:h val="0.61024782433650704"/>
        </c:manualLayout>
      </c:layout>
      <c:lineChart>
        <c:grouping val="standard"/>
        <c:varyColors val="0"/>
        <c:ser>
          <c:idx val="0"/>
          <c:order val="0"/>
          <c:tx>
            <c:strRef>
              <c:f>'Год динамика'!$A$103</c:f>
              <c:strCache>
                <c:ptCount val="1"/>
                <c:pt idx="0">
                  <c:v>Черта бедности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'Год динамика'!$B$100:$S$100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'Год динамика'!$B$103:$S$103</c:f>
              <c:numCache>
                <c:formatCode>0.0</c:formatCode>
                <c:ptCount val="18"/>
                <c:pt idx="0">
                  <c:v>543.75</c:v>
                </c:pt>
                <c:pt idx="1">
                  <c:v>581.25</c:v>
                </c:pt>
                <c:pt idx="2">
                  <c:v>593.45624999999995</c:v>
                </c:pt>
                <c:pt idx="3">
                  <c:v>727.66666666666663</c:v>
                </c:pt>
                <c:pt idx="4">
                  <c:v>757.50083333333339</c:v>
                </c:pt>
                <c:pt idx="5">
                  <c:v>800.39987166666685</c:v>
                </c:pt>
                <c:pt idx="6">
                  <c:v>860.4415606583334</c:v>
                </c:pt>
                <c:pt idx="7">
                  <c:v>963.14250127940011</c:v>
                </c:pt>
                <c:pt idx="8">
                  <c:v>1526.9166666666667</c:v>
                </c:pt>
                <c:pt idx="9">
                  <c:v>1618.1078986250002</c:v>
                </c:pt>
                <c:pt idx="10">
                  <c:v>1744.757005154325</c:v>
                </c:pt>
                <c:pt idx="11">
                  <c:v>2154.0833333333335</c:v>
                </c:pt>
                <c:pt idx="12">
                  <c:v>2181.8241416666665</c:v>
                </c:pt>
                <c:pt idx="13">
                  <c:v>2314.0416670133332</c:v>
                </c:pt>
                <c:pt idx="14">
                  <c:v>2485.423709191552</c:v>
                </c:pt>
                <c:pt idx="15">
                  <c:v>2631.0936594073501</c:v>
                </c:pt>
                <c:pt idx="16">
                  <c:v>2595.8849999999998</c:v>
                </c:pt>
                <c:pt idx="17">
                  <c:v>2674.4295651251946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'Год динамика'!$A$104</c:f>
              <c:strCache>
                <c:ptCount val="1"/>
                <c:pt idx="0">
                  <c:v>Черта крайней крайней бедности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'Год динамика'!$B$100:$S$100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'Год динамика'!$B$104:$S$104</c:f>
              <c:numCache>
                <c:formatCode>0.0</c:formatCode>
                <c:ptCount val="18"/>
                <c:pt idx="0">
                  <c:v>362.33333333333331</c:v>
                </c:pt>
                <c:pt idx="1">
                  <c:v>387.33333333333331</c:v>
                </c:pt>
                <c:pt idx="2">
                  <c:v>395.46733333333327</c:v>
                </c:pt>
                <c:pt idx="3">
                  <c:v>457.49166666666662</c:v>
                </c:pt>
                <c:pt idx="4">
                  <c:v>476.22250000000003</c:v>
                </c:pt>
                <c:pt idx="5">
                  <c:v>509.55807500000009</c:v>
                </c:pt>
                <c:pt idx="6">
                  <c:v>557.96609212500005</c:v>
                </c:pt>
                <c:pt idx="7">
                  <c:v>640.09870088579999</c:v>
                </c:pt>
                <c:pt idx="8">
                  <c:v>975.84149166666657</c:v>
                </c:pt>
                <c:pt idx="9">
                  <c:v>986.57574807499986</c:v>
                </c:pt>
                <c:pt idx="10">
                  <c:v>1050.7031716998747</c:v>
                </c:pt>
                <c:pt idx="11">
                  <c:v>1340.75</c:v>
                </c:pt>
                <c:pt idx="12">
                  <c:v>1286.1814750000001</c:v>
                </c:pt>
                <c:pt idx="13">
                  <c:v>1354.09185688</c:v>
                </c:pt>
                <c:pt idx="14">
                  <c:v>1465.6690258869119</c:v>
                </c:pt>
                <c:pt idx="15">
                  <c:v>1519.4590791369617</c:v>
                </c:pt>
                <c:pt idx="16">
                  <c:v>1420.9981308088863</c:v>
                </c:pt>
                <c:pt idx="17">
                  <c:v>1455.9546848267848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8817920"/>
        <c:axId val="188818312"/>
      </c:lineChart>
      <c:catAx>
        <c:axId val="18881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818312"/>
        <c:crosses val="autoZero"/>
        <c:auto val="1"/>
        <c:lblAlgn val="ctr"/>
        <c:lblOffset val="100"/>
        <c:noMultiLvlLbl val="0"/>
      </c:catAx>
      <c:valAx>
        <c:axId val="18881831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81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Лист1!$AD$26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9.1380045096816403E-17"/>
                  <c:y val="1.2960711185859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9.72053338939442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1380045096816403E-17"/>
                  <c:y val="9.7205333893943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6.480355592929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Лист1!$AC$27:$AC$36</c:f>
              <c:strCache>
                <c:ptCount val="10"/>
                <c:pt idx="0">
                  <c:v>Кыргызская Республика</c:v>
                </c:pt>
                <c:pt idx="1">
                  <c:v>Баткенская область</c:v>
                </c:pt>
                <c:pt idx="2">
                  <c:v>г.Ош</c:v>
                </c:pt>
                <c:pt idx="3">
                  <c:v>Чуйская область</c:v>
                </c:pt>
                <c:pt idx="4">
                  <c:v>Джалал-Абадская область</c:v>
                </c:pt>
                <c:pt idx="5">
                  <c:v>Нарынская область</c:v>
                </c:pt>
                <c:pt idx="6">
                  <c:v>Иссык-Кульская область</c:v>
                </c:pt>
                <c:pt idx="7">
                  <c:v>Таласская область</c:v>
                </c:pt>
                <c:pt idx="8">
                  <c:v>г. Бишкек</c:v>
                </c:pt>
                <c:pt idx="9">
                  <c:v>Ошская область</c:v>
                </c:pt>
              </c:strCache>
            </c:strRef>
          </c:cat>
          <c:val>
            <c:numRef>
              <c:f>Лист1!$AD$27:$AD$36</c:f>
              <c:numCache>
                <c:formatCode>0.0</c:formatCode>
                <c:ptCount val="10"/>
                <c:pt idx="0">
                  <c:v>25.357610464390028</c:v>
                </c:pt>
                <c:pt idx="1">
                  <c:v>37.049867142684349</c:v>
                </c:pt>
                <c:pt idx="2">
                  <c:v>24.599439857761848</c:v>
                </c:pt>
                <c:pt idx="3">
                  <c:v>30.306456532698704</c:v>
                </c:pt>
                <c:pt idx="4">
                  <c:v>32.247345241286048</c:v>
                </c:pt>
                <c:pt idx="5">
                  <c:v>37.798211508470992</c:v>
                </c:pt>
                <c:pt idx="6">
                  <c:v>24.744553421903142</c:v>
                </c:pt>
                <c:pt idx="7">
                  <c:v>18.115850908998567</c:v>
                </c:pt>
                <c:pt idx="8">
                  <c:v>9.7814403969714601</c:v>
                </c:pt>
                <c:pt idx="9">
                  <c:v>22.024662785484036</c:v>
                </c:pt>
              </c:numCache>
            </c:numRef>
          </c:val>
        </c:ser>
        <c:ser>
          <c:idx val="1"/>
          <c:order val="1"/>
          <c:tx>
            <c:strRef>
              <c:f>Лист1!$AE$26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Лист1!$AC$27:$AC$36</c:f>
              <c:strCache>
                <c:ptCount val="10"/>
                <c:pt idx="0">
                  <c:v>Кыргызская Республика</c:v>
                </c:pt>
                <c:pt idx="1">
                  <c:v>Баткенская область</c:v>
                </c:pt>
                <c:pt idx="2">
                  <c:v>г.Ош</c:v>
                </c:pt>
                <c:pt idx="3">
                  <c:v>Чуйская область</c:v>
                </c:pt>
                <c:pt idx="4">
                  <c:v>Джалал-Абадская область</c:v>
                </c:pt>
                <c:pt idx="5">
                  <c:v>Нарынская область</c:v>
                </c:pt>
                <c:pt idx="6">
                  <c:v>Иссык-Кульская область</c:v>
                </c:pt>
                <c:pt idx="7">
                  <c:v>Таласская область</c:v>
                </c:pt>
                <c:pt idx="8">
                  <c:v>г. Бишкек</c:v>
                </c:pt>
                <c:pt idx="9">
                  <c:v>Ошская область</c:v>
                </c:pt>
              </c:strCache>
            </c:strRef>
          </c:cat>
          <c:val>
            <c:numRef>
              <c:f>Лист1!$AE$27:$AE$36</c:f>
              <c:numCache>
                <c:formatCode>0.0</c:formatCode>
                <c:ptCount val="10"/>
                <c:pt idx="0">
                  <c:v>25.58476193464751</c:v>
                </c:pt>
                <c:pt idx="1">
                  <c:v>40.518930421912337</c:v>
                </c:pt>
                <c:pt idx="2">
                  <c:v>33.489020691882622</c:v>
                </c:pt>
                <c:pt idx="3">
                  <c:v>33.318028684500312</c:v>
                </c:pt>
                <c:pt idx="4">
                  <c:v>32.580650410531689</c:v>
                </c:pt>
                <c:pt idx="5">
                  <c:v>29.218339504344531</c:v>
                </c:pt>
                <c:pt idx="6">
                  <c:v>24.17032886118993</c:v>
                </c:pt>
                <c:pt idx="7">
                  <c:v>20.679702753300557</c:v>
                </c:pt>
                <c:pt idx="8">
                  <c:v>15.895976592336877</c:v>
                </c:pt>
                <c:pt idx="9">
                  <c:v>14.267617212396788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337361232"/>
        <c:axId val="337363584"/>
      </c:barChart>
      <c:catAx>
        <c:axId val="337361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0" anchor="ctr" anchorCtr="1"/>
          <a:lstStyle/>
          <a:p>
            <a:pPr>
              <a:defRPr sz="900" b="1">
                <a:latin typeface="Arial Narrow" pitchFamily="34" charset="0"/>
              </a:defRPr>
            </a:pPr>
            <a:endParaRPr lang="ru-RU"/>
          </a:p>
        </c:txPr>
        <c:crossAx val="337363584"/>
        <c:crosses val="autoZero"/>
        <c:auto val="1"/>
        <c:lblAlgn val="ctr"/>
        <c:lblOffset val="100"/>
        <c:noMultiLvlLbl val="0"/>
      </c:catAx>
      <c:valAx>
        <c:axId val="33736358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crossAx val="337361232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40649878578261828"/>
          <c:y val="0.9219670787730595"/>
          <c:w val="0.16815110982414327"/>
          <c:h val="5.2758317682937338E-2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356766327388487E-2"/>
          <c:y val="6.9638407589222531E-2"/>
          <c:w val="0.83613702979060844"/>
          <c:h val="0.6192676247551083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Лист4!$C$3</c:f>
              <c:strCache>
                <c:ptCount val="1"/>
                <c:pt idx="0">
                  <c:v>Численность населения, человек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0"/>
                  <c:y val="-2.4896265560165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4408602150537634E-3"/>
                  <c:y val="-3.15157310762511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5777672035799582E-2"/>
                  <c:y val="2.5268995508234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Лист4!$B$4:$B$12</c:f>
              <c:strCache>
                <c:ptCount val="9"/>
                <c:pt idx="0">
                  <c:v>Баткенская область</c:v>
                </c:pt>
                <c:pt idx="1">
                  <c:v>Джалал-Абадская область</c:v>
                </c:pt>
                <c:pt idx="2">
                  <c:v>Иссык-Кульская область</c:v>
                </c:pt>
                <c:pt idx="3">
                  <c:v>Нарынская область</c:v>
                </c:pt>
                <c:pt idx="4">
                  <c:v>Ошская область</c:v>
                </c:pt>
                <c:pt idx="5">
                  <c:v>Таласская область</c:v>
                </c:pt>
                <c:pt idx="6">
                  <c:v>Чуйская область</c:v>
                </c:pt>
                <c:pt idx="7">
                  <c:v>г. Бишкек</c:v>
                </c:pt>
                <c:pt idx="8">
                  <c:v>г.Ош</c:v>
                </c:pt>
              </c:strCache>
            </c:strRef>
          </c:cat>
          <c:val>
            <c:numRef>
              <c:f>Лист4!$C$4:$C$12</c:f>
              <c:numCache>
                <c:formatCode>0</c:formatCode>
                <c:ptCount val="9"/>
                <c:pt idx="0">
                  <c:v>208101.98513250824</c:v>
                </c:pt>
                <c:pt idx="1">
                  <c:v>388570.13128831849</c:v>
                </c:pt>
                <c:pt idx="2">
                  <c:v>116738.57944364083</c:v>
                </c:pt>
                <c:pt idx="3">
                  <c:v>82944.730001538148</c:v>
                </c:pt>
                <c:pt idx="4">
                  <c:v>187480.19975136907</c:v>
                </c:pt>
                <c:pt idx="5">
                  <c:v>53556.087393470167</c:v>
                </c:pt>
                <c:pt idx="6">
                  <c:v>308212.12109466607</c:v>
                </c:pt>
                <c:pt idx="7">
                  <c:v>158443.32150628266</c:v>
                </c:pt>
                <c:pt idx="8">
                  <c:v>96722.319781881568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228792"/>
        <c:axId val="190229184"/>
      </c:barChart>
      <c:lineChart>
        <c:grouping val="standard"/>
        <c:varyColors val="0"/>
        <c:ser>
          <c:idx val="0"/>
          <c:order val="1"/>
          <c:tx>
            <c:strRef>
              <c:f>Лист4!$D$3</c:f>
              <c:strCache>
                <c:ptCount val="1"/>
                <c:pt idx="0">
                  <c:v>Уровень бедности, %</c:v>
                </c:pt>
              </c:strCache>
            </c:strRef>
          </c:tx>
          <c:spPr>
            <a:ln w="1905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3289526725847438E-2"/>
                  <c:y val="-2.66075326087766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096587926509153E-2"/>
                  <c:y val="9.819975822524258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6344526289052577E-2"/>
                  <c:y val="-5.2074144258938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217864702396072E-2"/>
                  <c:y val="-3.38698119166639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483870967741935E-2"/>
                  <c:y val="-7.918450027771424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7299263398526797E-2"/>
                  <c:y val="-4.3775389072216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4086021505376344E-2"/>
                  <c:y val="-6.31320632724527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4022892760722274E-2"/>
                  <c:y val="-6.4414826390440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7.0716450766234867E-3"/>
                  <c:y val="-2.85274610383245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Лист4!$B$4:$B$12</c:f>
              <c:strCache>
                <c:ptCount val="9"/>
                <c:pt idx="0">
                  <c:v>Баткенская область</c:v>
                </c:pt>
                <c:pt idx="1">
                  <c:v>Джалал-Абадская область</c:v>
                </c:pt>
                <c:pt idx="2">
                  <c:v>Иссык-Кульская область</c:v>
                </c:pt>
                <c:pt idx="3">
                  <c:v>Нарынская область</c:v>
                </c:pt>
                <c:pt idx="4">
                  <c:v>Ошская область</c:v>
                </c:pt>
                <c:pt idx="5">
                  <c:v>Таласская область</c:v>
                </c:pt>
                <c:pt idx="6">
                  <c:v>Чуйская область</c:v>
                </c:pt>
                <c:pt idx="7">
                  <c:v>г. Бишкек</c:v>
                </c:pt>
                <c:pt idx="8">
                  <c:v>г.Ош</c:v>
                </c:pt>
              </c:strCache>
            </c:strRef>
          </c:cat>
          <c:val>
            <c:numRef>
              <c:f>Лист4!$D$4:$D$12</c:f>
              <c:numCache>
                <c:formatCode>0.0</c:formatCode>
                <c:ptCount val="9"/>
                <c:pt idx="0">
                  <c:v>40.518930421912337</c:v>
                </c:pt>
                <c:pt idx="1">
                  <c:v>32.580650410531689</c:v>
                </c:pt>
                <c:pt idx="2">
                  <c:v>24.17032886118993</c:v>
                </c:pt>
                <c:pt idx="3">
                  <c:v>29.218339504344531</c:v>
                </c:pt>
                <c:pt idx="4">
                  <c:v>14.267617212396788</c:v>
                </c:pt>
                <c:pt idx="5">
                  <c:v>20.679702753300557</c:v>
                </c:pt>
                <c:pt idx="6">
                  <c:v>33.318028684500312</c:v>
                </c:pt>
                <c:pt idx="7">
                  <c:v>15.895976592336877</c:v>
                </c:pt>
                <c:pt idx="8">
                  <c:v>33.489020691882622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229576"/>
        <c:axId val="190229968"/>
      </c:lineChart>
      <c:catAx>
        <c:axId val="19022879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 Narrow" pitchFamily="34" charset="0"/>
                <a:ea typeface="Arial"/>
                <a:cs typeface="Arial"/>
              </a:defRPr>
            </a:pPr>
            <a:endParaRPr lang="ru-RU"/>
          </a:p>
        </c:txPr>
        <c:crossAx val="19022918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90229184"/>
        <c:scaling>
          <c:orientation val="minMax"/>
        </c:scaling>
        <c:delete val="0"/>
        <c:axPos val="l"/>
        <c:numFmt formatCode="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"/>
                <a:cs typeface="Arial"/>
              </a:defRPr>
            </a:pPr>
            <a:endParaRPr lang="ru-RU"/>
          </a:p>
        </c:txPr>
        <c:crossAx val="190228792"/>
        <c:crosses val="autoZero"/>
        <c:crossBetween val="between"/>
      </c:valAx>
      <c:catAx>
        <c:axId val="190229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0229968"/>
        <c:crosses val="autoZero"/>
        <c:auto val="0"/>
        <c:lblAlgn val="ctr"/>
        <c:lblOffset val="100"/>
        <c:noMultiLvlLbl val="0"/>
      </c:catAx>
      <c:valAx>
        <c:axId val="190229968"/>
        <c:scaling>
          <c:orientation val="minMax"/>
        </c:scaling>
        <c:delete val="0"/>
        <c:axPos val="r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"/>
                <a:cs typeface="Arial"/>
              </a:defRPr>
            </a:pPr>
            <a:endParaRPr lang="ru-RU"/>
          </a:p>
        </c:txPr>
        <c:crossAx val="190229576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4468119549572431"/>
          <c:y val="0.92402187226596666"/>
          <c:w val="0.72330214207095078"/>
          <c:h val="5.8823709536308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50" b="1" i="0" u="none" strike="noStrike" baseline="0">
              <a:solidFill>
                <a:srgbClr val="000000"/>
              </a:solidFill>
              <a:latin typeface="Times New Roman" pitchFamily="18" charset="0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rgbClr val="33CCF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8115942028985508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5755693581780446E-2"/>
                  <c:y val="-2.00803212851405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87991718426501E-3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06521739130435"/>
                      <c:h val="0.17385542168674697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2.587991718426501E-3"/>
                  <c:y val="2.409638554216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Лист4!$B$17:$B$25</c:f>
              <c:strCache>
                <c:ptCount val="9"/>
                <c:pt idx="0">
                  <c:v>Баткенская область</c:v>
                </c:pt>
                <c:pt idx="1">
                  <c:v>Джалал-Абадская область</c:v>
                </c:pt>
                <c:pt idx="2">
                  <c:v>Иссык-Кульская область</c:v>
                </c:pt>
                <c:pt idx="3">
                  <c:v>Нарынская область</c:v>
                </c:pt>
                <c:pt idx="4">
                  <c:v>Ошская область</c:v>
                </c:pt>
                <c:pt idx="5">
                  <c:v>Таласская область</c:v>
                </c:pt>
                <c:pt idx="6">
                  <c:v>Чуйская область</c:v>
                </c:pt>
                <c:pt idx="7">
                  <c:v>г. Бишкек</c:v>
                </c:pt>
                <c:pt idx="8">
                  <c:v>г.Ош</c:v>
                </c:pt>
              </c:strCache>
            </c:strRef>
          </c:cat>
          <c:val>
            <c:numRef>
              <c:f>Лист4!$C$17:$C$25</c:f>
              <c:numCache>
                <c:formatCode>0</c:formatCode>
                <c:ptCount val="9"/>
                <c:pt idx="0">
                  <c:v>202734</c:v>
                </c:pt>
                <c:pt idx="1">
                  <c:v>516993</c:v>
                </c:pt>
                <c:pt idx="2">
                  <c:v>135820</c:v>
                </c:pt>
                <c:pt idx="3">
                  <c:v>105528</c:v>
                </c:pt>
                <c:pt idx="4">
                  <c:v>364601</c:v>
                </c:pt>
                <c:pt idx="5">
                  <c:v>53979</c:v>
                </c:pt>
                <c:pt idx="6">
                  <c:v>220217</c:v>
                </c:pt>
                <c:pt idx="7">
                  <c:v>225639</c:v>
                </c:pt>
                <c:pt idx="8">
                  <c:v>105555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Лист5!$C$54</c:f>
              <c:strCache>
                <c:ptCount val="1"/>
                <c:pt idx="0">
                  <c:v>Городские поселения, 2017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Лист5!$A$55:$A$64</c:f>
              <c:strCache>
                <c:ptCount val="10"/>
                <c:pt idx="0">
                  <c:v>Кыргызская Республика</c:v>
                </c:pt>
                <c:pt idx="1">
                  <c:v>Чуйская область</c:v>
                </c:pt>
                <c:pt idx="2">
                  <c:v>Иссык-Кульская область</c:v>
                </c:pt>
                <c:pt idx="3">
                  <c:v>Таласская область</c:v>
                </c:pt>
                <c:pt idx="4">
                  <c:v>г. Бишкек</c:v>
                </c:pt>
                <c:pt idx="5">
                  <c:v>Ошская область</c:v>
                </c:pt>
                <c:pt idx="6">
                  <c:v>Нарынская область</c:v>
                </c:pt>
                <c:pt idx="7">
                  <c:v>Джалал-Абадская область</c:v>
                </c:pt>
                <c:pt idx="8">
                  <c:v>Баткенская область</c:v>
                </c:pt>
                <c:pt idx="9">
                  <c:v>г.Ош</c:v>
                </c:pt>
              </c:strCache>
            </c:strRef>
          </c:cat>
          <c:val>
            <c:numRef>
              <c:f>Лист5!$C$55:$C$64</c:f>
              <c:numCache>
                <c:formatCode>0.0</c:formatCode>
                <c:ptCount val="10"/>
                <c:pt idx="0">
                  <c:v>20.447781862539333</c:v>
                </c:pt>
                <c:pt idx="1">
                  <c:v>12.615560571837209</c:v>
                </c:pt>
                <c:pt idx="2">
                  <c:v>14.130847598043761</c:v>
                </c:pt>
                <c:pt idx="3">
                  <c:v>14.448290703194624</c:v>
                </c:pt>
                <c:pt idx="4">
                  <c:v>15.895976592336877</c:v>
                </c:pt>
                <c:pt idx="5">
                  <c:v>18.1248619278498</c:v>
                </c:pt>
                <c:pt idx="6">
                  <c:v>22.313158010234872</c:v>
                </c:pt>
                <c:pt idx="7">
                  <c:v>25.514745906266835</c:v>
                </c:pt>
                <c:pt idx="8">
                  <c:v>32.374963589272298</c:v>
                </c:pt>
                <c:pt idx="9">
                  <c:v>33.489020691882622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axId val="190231144"/>
        <c:axId val="190231536"/>
      </c:barChart>
      <c:catAx>
        <c:axId val="1902311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90231536"/>
        <c:crosses val="autoZero"/>
        <c:auto val="1"/>
        <c:lblAlgn val="ctr"/>
        <c:lblOffset val="100"/>
        <c:noMultiLvlLbl val="0"/>
      </c:catAx>
      <c:valAx>
        <c:axId val="19023153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902311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Лист5!$D$68</c:f>
              <c:strCache>
                <c:ptCount val="1"/>
                <c:pt idx="0">
                  <c:v>Сельская местность, 2017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Лист5!$A$69:$A$76</c:f>
              <c:strCache>
                <c:ptCount val="8"/>
                <c:pt idx="0">
                  <c:v>Кыргызская Республика</c:v>
                </c:pt>
                <c:pt idx="1">
                  <c:v>Ошская область</c:v>
                </c:pt>
                <c:pt idx="2">
                  <c:v>Таласская область</c:v>
                </c:pt>
                <c:pt idx="3">
                  <c:v>Иссык-Кульская область</c:v>
                </c:pt>
                <c:pt idx="4">
                  <c:v>Нарынская область</c:v>
                </c:pt>
                <c:pt idx="5">
                  <c:v>Джалал-Абадская область</c:v>
                </c:pt>
                <c:pt idx="6">
                  <c:v>Чуйская область</c:v>
                </c:pt>
                <c:pt idx="7">
                  <c:v>Баткенская область</c:v>
                </c:pt>
              </c:strCache>
            </c:strRef>
          </c:cat>
          <c:val>
            <c:numRef>
              <c:f>Лист5!$D$69:$D$76</c:f>
              <c:numCache>
                <c:formatCode>0.0</c:formatCode>
                <c:ptCount val="8"/>
                <c:pt idx="0">
                  <c:v>28.414790439060177</c:v>
                </c:pt>
                <c:pt idx="1">
                  <c:v>13.950587669592117</c:v>
                </c:pt>
                <c:pt idx="2">
                  <c:v>21.765939916217249</c:v>
                </c:pt>
                <c:pt idx="3">
                  <c:v>28.255453857045534</c:v>
                </c:pt>
                <c:pt idx="4">
                  <c:v>30.367518453263308</c:v>
                </c:pt>
                <c:pt idx="5">
                  <c:v>34.962938633365695</c:v>
                </c:pt>
                <c:pt idx="6">
                  <c:v>37.835710495896713</c:v>
                </c:pt>
                <c:pt idx="7">
                  <c:v>43.945000937908041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axId val="190232320"/>
        <c:axId val="190482872"/>
      </c:barChart>
      <c:catAx>
        <c:axId val="1902323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90482872"/>
        <c:crosses val="autoZero"/>
        <c:auto val="1"/>
        <c:lblAlgn val="ctr"/>
        <c:lblOffset val="100"/>
        <c:noMultiLvlLbl val="0"/>
      </c:catAx>
      <c:valAx>
        <c:axId val="19048287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902323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Уровень бедности в городских поселениях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Лист5!$A$6</c:f>
              <c:strCache>
                <c:ptCount val="1"/>
                <c:pt idx="0">
                  <c:v>Кыргызская Республика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(Лист5!$I$5,Лист5!$L$5,Лист5!$O$5,Лист5!$R$5,Лист5!$U$5)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(Лист5!$I$6,Лист5!$L$6,Лист5!$O$6,Лист5!$R$6,Лист5!$U$6)</c:f>
              <c:numCache>
                <c:formatCode>0.0</c:formatCode>
                <c:ptCount val="5"/>
                <c:pt idx="0">
                  <c:v>28.520641133959316</c:v>
                </c:pt>
                <c:pt idx="1">
                  <c:v>26.883019474726069</c:v>
                </c:pt>
                <c:pt idx="2">
                  <c:v>29.313614488297905</c:v>
                </c:pt>
                <c:pt idx="3">
                  <c:v>18.638692136760941</c:v>
                </c:pt>
                <c:pt idx="4">
                  <c:v>20.447781862539333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483656"/>
        <c:axId val="190484048"/>
      </c:barChart>
      <c:catAx>
        <c:axId val="190483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90484048"/>
        <c:crosses val="autoZero"/>
        <c:auto val="1"/>
        <c:lblAlgn val="ctr"/>
        <c:lblOffset val="100"/>
        <c:noMultiLvlLbl val="0"/>
      </c:catAx>
      <c:valAx>
        <c:axId val="190484048"/>
        <c:scaling>
          <c:orientation val="minMax"/>
          <c:max val="5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904836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>
                <a:effectLst/>
              </a:rPr>
              <a:t>Уровень бедности в сельской местности</a:t>
            </a: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264040544655675E-2"/>
          <c:y val="0.28579983042281176"/>
          <c:w val="0.89802257797885765"/>
          <c:h val="0.59221045006449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Лист5!$A$6</c:f>
              <c:strCache>
                <c:ptCount val="1"/>
                <c:pt idx="0">
                  <c:v>Кыргызская Республика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(Лист5!$J$5,Лист5!$M$5,Лист5!$P$5,Лист5!$S$5,Лист5!$V$5)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(Лист5!$J$6,Лист5!$M$6,Лист5!$P$6,Лист5!$S$6,Лист5!$V$6)</c:f>
              <c:numCache>
                <c:formatCode>0.0</c:formatCode>
                <c:ptCount val="5"/>
                <c:pt idx="0">
                  <c:v>41.374467913894435</c:v>
                </c:pt>
                <c:pt idx="1">
                  <c:v>32.62818254499112</c:v>
                </c:pt>
                <c:pt idx="2">
                  <c:v>33.596218498793526</c:v>
                </c:pt>
                <c:pt idx="3">
                  <c:v>29.045360240019452</c:v>
                </c:pt>
                <c:pt idx="4">
                  <c:v>28.414790439060177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484832"/>
        <c:axId val="190485224"/>
      </c:barChart>
      <c:catAx>
        <c:axId val="19048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90485224"/>
        <c:crosses val="autoZero"/>
        <c:auto val="1"/>
        <c:lblAlgn val="ctr"/>
        <c:lblOffset val="100"/>
        <c:noMultiLvlLbl val="0"/>
      </c:catAx>
      <c:valAx>
        <c:axId val="1904852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904848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47" cy="495213"/>
          </a:xfrm>
          <a:prstGeom prst="rect">
            <a:avLst/>
          </a:prstGeom>
        </p:spPr>
        <p:txBody>
          <a:bodyPr vert="horz" lIns="91545" tIns="45773" rIns="91545" bIns="45773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26" y="1"/>
            <a:ext cx="2946246" cy="495213"/>
          </a:xfrm>
          <a:prstGeom prst="rect">
            <a:avLst/>
          </a:prstGeom>
        </p:spPr>
        <p:txBody>
          <a:bodyPr vert="horz" lIns="91545" tIns="45773" rIns="91545" bIns="45773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9F81D1-8CEF-40A0-9B36-607BFEF7DFEE}" type="datetimeFigureOut">
              <a:rPr lang="ru-RU"/>
              <a:pPr>
                <a:defRPr/>
              </a:pPr>
              <a:t>12.06.2018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414"/>
            <a:ext cx="2946247" cy="495213"/>
          </a:xfrm>
          <a:prstGeom prst="rect">
            <a:avLst/>
          </a:prstGeom>
        </p:spPr>
        <p:txBody>
          <a:bodyPr vert="horz" lIns="91545" tIns="45773" rIns="91545" bIns="45773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26" y="9431414"/>
            <a:ext cx="2946246" cy="495213"/>
          </a:xfrm>
          <a:prstGeom prst="rect">
            <a:avLst/>
          </a:prstGeom>
        </p:spPr>
        <p:txBody>
          <a:bodyPr vert="horz" lIns="91545" tIns="45773" rIns="91545" bIns="45773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7161EA-8DE0-4659-B5B4-B930DEEE2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211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247" cy="49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5" tIns="45773" rIns="91545" bIns="4577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26" y="1"/>
            <a:ext cx="2946246" cy="49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5" tIns="45773" rIns="91545" bIns="4577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4113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90" y="4715707"/>
            <a:ext cx="5435896" cy="446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5" tIns="45773" rIns="91545" bIns="45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414"/>
            <a:ext cx="2946247" cy="49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5" tIns="45773" rIns="91545" bIns="4577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26" y="9431414"/>
            <a:ext cx="2946246" cy="49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5" tIns="45773" rIns="91545" bIns="4577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760B9CE-FA60-4136-8706-C3A0BDCBA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3007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Бедность является следствием разнообразных и взаимосвязанных причин, которые объединяют в следующие группы: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экономические (безработица, низкая заработная плата, низкая производительность труда, неконкурентоспособность отрасли),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социально-медицинские (инвалидность, старость, высокий уровень заболеваемости),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демографические (неполные семьи, большое количество иждивенцев в семье),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социально-экономические ( низкий уровень социальных гарантий),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образовательно-квалификационные (низкий уровень образования, недостаточная профессиональная подготовка),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политические (военные конфликты, вынужденная миграция).</a:t>
            </a:r>
          </a:p>
          <a:p>
            <a:r>
              <a:rPr lang="ru-RU" dirty="0" smtClean="0"/>
              <a:t>В</a:t>
            </a:r>
            <a:r>
              <a:rPr lang="ru-RU" baseline="0" dirty="0" smtClean="0"/>
              <a:t> данной презентации мы будем рассматривать материальную бедность населения, осознавая, что предпосылками сложившегося благосостояния являются все упомянутые ранее причины.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0B9CE-FA60-4136-8706-C3A0BDCBAE5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961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Следует отметить, что 8,5 процента общих доходов приходится на трудовую деятельность населения, осуществляемую за пределами </a:t>
            </a:r>
            <a:r>
              <a:rPr lang="ru-RU" sz="120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Кыргызской</a:t>
            </a:r>
            <a:r>
              <a:rPr lang="ru-RU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Республики. Трудовая миграция по-прежнему в большей степени характерна для населения южных регионов, где доля доходов от трудовой деятельности, осуществляемой за пределами страны, в общих доходах составила в </a:t>
            </a:r>
            <a:r>
              <a:rPr lang="ru-RU" sz="120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Баткенской</a:t>
            </a:r>
            <a:r>
              <a:rPr lang="ru-RU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области 29,6 процента, </a:t>
            </a:r>
            <a:r>
              <a:rPr lang="ru-RU" sz="120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Джалал-Абадской</a:t>
            </a:r>
            <a:r>
              <a:rPr lang="ru-RU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области – 9,3, </a:t>
            </a:r>
            <a:r>
              <a:rPr lang="ru-RU" sz="120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Ошской</a:t>
            </a:r>
            <a:r>
              <a:rPr lang="ru-RU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области – 18,3 процента и </a:t>
            </a:r>
            <a:r>
              <a:rPr lang="ru-RU" sz="120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г.Ош</a:t>
            </a:r>
            <a:r>
              <a:rPr lang="ru-RU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- 6,6 процента. </a:t>
            </a:r>
            <a:endParaRPr lang="ru-RU" sz="1200" i="1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ru-RU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Влияние внешнего фактора на материальное благополучие населения южных регионов очевидно. Расчеты показывают, что при исключении доходов трудовых мигрантов из стоимости потребления, уровень бедности в среднем по республике возрастает 25,6 до 34,0 процента (на 8,4%п). При этом, бедность в </a:t>
            </a:r>
            <a:r>
              <a:rPr lang="ru-RU" sz="120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Баткенской</a:t>
            </a:r>
            <a:r>
              <a:rPr lang="ru-RU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области повышается с 40,5 до 60,2% </a:t>
            </a:r>
            <a:r>
              <a:rPr lang="ru-RU" sz="120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Джалал-Абадской</a:t>
            </a:r>
            <a:r>
              <a:rPr lang="ru-RU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- с 32,6 до 43,0% процента, процента, </a:t>
            </a:r>
            <a:r>
              <a:rPr lang="ru-RU" sz="120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Ошской</a:t>
            </a:r>
            <a:r>
              <a:rPr lang="ru-RU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- c 14,3 до 32,5 процента, городе Ош – с 33,5 до 41,5 процента, в то время как в остальных регионах она практически не меняется или меняется не столь значительно. Значительное воздействие оказывают доходы трудовых мигрантов и на крайнюю бедность, при исключении которых уровень крайней бедности возрастает с 0,8 до 8,1 процента.</a:t>
            </a:r>
            <a:endParaRPr lang="ru-RU" sz="1200" i="1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0B9CE-FA60-4136-8706-C3A0BDCBAE5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687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Распределение доходов населения складывается в пользу 20% </a:t>
            </a:r>
            <a:r>
              <a:rPr lang="ru-RU" sz="1200" i="0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самого богатого населения. </a:t>
            </a:r>
            <a:endParaRPr lang="ru-RU" sz="1200" i="1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0B9CE-FA60-4136-8706-C3A0BDCBAE5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516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Результаты оценок измерения благосостояния населения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Кыргызской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Республике произведены на основе выборочного интегрированного обследования бюджетов домашних хозяйств и рабочей силы с ежеквартальным охватом 5016 домашних хозяйств.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Для оценки уровня бедности в качестве порогового значения была применена черта бедности 2016г. (31150,62), проиндексированная на среднегодовой индекс потребительских цен (102,46%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прод.товары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безалког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напитки; 103,71%-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непродтовары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). Стоимостная величина общей черты бедности в 2017г. составила 32093 сома в год на душу населения (2674,43 в месяц), крайней – 17471 сома (1455,95 в месяц).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Уровень бедности в 2017г. Составил 25,6 процента и увеличился по сравнению с предыдущим годом на 0,2 процентных пункта, крайняя бедность составила 0,8 процента и осталась на уровне предыдущего года.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 2017г. за чертой бедности проживало 1’601 тыс. человек, а за чертой крайней бедности – 47 тыс. человек.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Из 1’601 тыс. населения, отнесенного к категории бедных,  71,6% проживали в сельской местности.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0B9CE-FA60-4136-8706-C3A0BDCBAE5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136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Распространенность бедности по регионам страны неравномерна. Снижение уровня бедности в 2017г. по сравнению с предыдущим годом отмечено в </a:t>
            </a:r>
            <a:r>
              <a:rPr lang="ru-RU" sz="120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Нарынской</a:t>
            </a:r>
            <a:r>
              <a:rPr lang="ru-RU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(на 8,6 процентных пункта), </a:t>
            </a:r>
            <a:r>
              <a:rPr lang="ru-RU" sz="120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Ошской</a:t>
            </a:r>
            <a:r>
              <a:rPr lang="ru-RU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(на 7,8 процентных пункта) и Иссык-Кульской (на 0,6 процентных пункта) областях. В остальных регионах наблюдался рост уровня. При этом, наибольший её рост отмечен в городах Ош (на 8,9 процентных пункта) и Бишкек (на 6,1 процентных пункта). </a:t>
            </a:r>
            <a:endParaRPr lang="ru-RU" sz="1200" i="1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0B9CE-FA60-4136-8706-C3A0BDCBAE5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2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Наряду с данными, характеризующими развитие регионов, мы говорим и о неравенстве в развитии регионов. Каждый житель Кыргызстана заслуживает достойных условий жизни, которые включают достойный труд, обеспечивающий образование, жилье, поддержание здоровья, культурное развитие. Показатели бедности в определенной мере характеризуют неравенство в развитии регионов. Существенна концентрация численности населения, отнесенного к категории бедных по территории. Так, при достаточно близких коэффициентах бедности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Джалал-Абадской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(32,6%)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Нарынской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(29,2%) областях, численность бедных, проживающих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Джалал-Абадской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области в 4,7 раза превышает аналогичный показатель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Нарынской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области.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0B9CE-FA60-4136-8706-C3A0BDCBAE5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195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Из 1601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тыс.бедных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около 27% проживали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Джалал-Абадской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области, около 19% -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Ошской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12% -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г.Бишкек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в пределах по 11% Чуйской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Баткенской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областях;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0B9CE-FA60-4136-8706-C3A0BDCBAE5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85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Уровень бедности в  сельской местности составил 28,4 процента и снизился на 0,6 процентных пункта, а в городских поселениях – 20,4 процента и возрос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1,8 процентных пункта.</a:t>
            </a:r>
          </a:p>
          <a:p>
            <a:endParaRPr lang="ru-RU" dirty="0" smtClean="0"/>
          </a:p>
          <a:p>
            <a:r>
              <a:rPr lang="ru-RU" dirty="0" smtClean="0"/>
              <a:t>За прошедшие</a:t>
            </a:r>
            <a:r>
              <a:rPr lang="ru-RU" baseline="0" dirty="0" smtClean="0"/>
              <a:t> пять лет </a:t>
            </a:r>
            <a:r>
              <a:rPr lang="ru-RU" dirty="0" smtClean="0"/>
              <a:t>снижение бедности в сельской местности </a:t>
            </a:r>
            <a:r>
              <a:rPr lang="ru-RU" baseline="0" dirty="0" smtClean="0"/>
              <a:t>имело значительно больший прогресс по сравнению с масштабами снижения бедности в городских поселениях. В 2017г. наиболее высокий уровень бедности наблюдался в сельской местности </a:t>
            </a:r>
            <a:r>
              <a:rPr lang="ru-RU" baseline="0" dirty="0" err="1" smtClean="0"/>
              <a:t>Баткенской</a:t>
            </a:r>
            <a:r>
              <a:rPr lang="ru-RU" baseline="0" dirty="0" smtClean="0"/>
              <a:t> области (43,9%), а наиболее высокий уровень бедности . в городских поселениях отмечен в городе Ош (33,5%).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0B9CE-FA60-4136-8706-C3A0BDCBAE5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593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Уровень крайней бедности в 2017г.  составил 0,8 процента и остался на уровне предыдущего года. За чертой крайней бедности (17052 сома в год) в 2017г. проживали 47 тысяч человек, из которых 85% являлись жителями сельских населенных пунктов.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Как и в предыдущем году, не наблюдалось явление крайней бедности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Таласской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области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г.Бишкек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практически нулевого уровня достигла крайняя бедность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Джалал-Абадской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Ошской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областях. В Чуйской области уровень крайней бедности снизился на 1,4 процентных пункта,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Ошской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– на 0,8,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Нарынской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области - на 0,6 процентных пункта. Рост крайней бедности отмечен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Баткенской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области (на 3,1 процентных пункта)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г.Ош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(на 1,2 процентных пункта).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0B9CE-FA60-4136-8706-C3A0BDCBAE5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665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Доля детей в возрасте 0-17 лет, проживавших в 2017г. в бедных домохозяйствах увеличилась на 0,5 процентных пункта и составила 32%;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На фоне устойчивого показателя крайней бедности, доля крайней детской бедности снизилась осталась на уровне предыдущего года (1,0%).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0B9CE-FA60-4136-8706-C3A0BDCBAE5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849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Для расчета уровня бедности используется стоимость потребления, которая напрямую зависит от доходов населения. Денежные доходы населения в 2017г составили 355,6 млрд. сомов и увеличились на 14,7%, а их реальный рост составил 111,2%.</a:t>
            </a:r>
            <a:endParaRPr lang="ru-RU" sz="1200" i="1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ru-RU" sz="120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Располагаемые денежные доходы в расчете на душу населения в 2017г. сложились на уровне 4739,4 сома в месяц и увеличились по сравнению с предыдущим годом на 11,3 процента, что в абсолютном значении составило 481,4 сома, а их реальная стоимость составила 109,0 процента. Рост располагаемых среднедушевых доходов населения в основном обусловлен ростом доходов от трудовой деятельности – на 15,6% и социальных трансфертов – на 10,7 процента. При этом, отмечено снижение доходов от продажи продукции личного подсобного хозяйства на 10,7 процента.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 структуре денежных доходов доля заработной платы составила 42,9%, ИТД-16,6%, доход от трудовой деятельности за пределами страны – 8,5% </a:t>
            </a:r>
            <a:endParaRPr lang="ru-RU" sz="1200" i="1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0B9CE-FA60-4136-8706-C3A0BDCBAE5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41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B1E47-1E1C-4FBB-A02B-71225E559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96221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C3018-A9EB-4C98-8FC0-856E91C9D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40437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21630-6DED-45C1-B24C-57F6CFD48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03580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888E5-6FC2-435A-ACDE-F6DA3F35C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77222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92DA9-EF09-402C-B69C-CAF7662B7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6931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353F1-2653-4A0E-BC95-C9C7BE46F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89988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17AC2-C82F-46C5-A3DE-22B80CEB1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04918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86D91-5A89-4F10-8CCC-BA6539C88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11048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C035D-B05A-43E9-BC50-B9BF775CC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76422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8080C-93A0-44C8-95AC-9E9EEA139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85064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AE71B-2345-4AF8-9450-56D2FE94F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6159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65722A2F-2B7B-4450-96EA-D07AFFEEC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3995" r:id="rId2"/>
    <p:sldLayoutId id="2147484004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5" r:id="rId9"/>
    <p:sldLayoutId id="2147484001" r:id="rId10"/>
    <p:sldLayoutId id="2147484002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Прямоугольник 5"/>
          <p:cNvSpPr>
            <a:spLocks noChangeArrowheads="1"/>
          </p:cNvSpPr>
          <p:nvPr/>
        </p:nvSpPr>
        <p:spPr bwMode="auto">
          <a:xfrm>
            <a:off x="835086" y="2719320"/>
            <a:ext cx="67849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rgbClr val="0070C0"/>
                </a:solidFill>
              </a:rPr>
              <a:t>Уровень</a:t>
            </a:r>
            <a:r>
              <a:rPr lang="ru-RU" altLang="ru-RU" sz="3200" dirty="0">
                <a:solidFill>
                  <a:schemeClr val="accent2"/>
                </a:solidFill>
              </a:rPr>
              <a:t> </a:t>
            </a:r>
            <a:r>
              <a:rPr lang="ru-RU" altLang="ru-RU" sz="3200" dirty="0">
                <a:solidFill>
                  <a:srgbClr val="0070C0"/>
                </a:solidFill>
              </a:rPr>
              <a:t>бедности населения</a:t>
            </a:r>
            <a:br>
              <a:rPr lang="ru-RU" altLang="ru-RU" sz="3200" dirty="0">
                <a:solidFill>
                  <a:srgbClr val="0070C0"/>
                </a:solidFill>
              </a:rPr>
            </a:br>
            <a:r>
              <a:rPr lang="ru-RU" altLang="ru-RU" sz="3200" dirty="0" err="1">
                <a:solidFill>
                  <a:srgbClr val="0070C0"/>
                </a:solidFill>
              </a:rPr>
              <a:t>Кыргызской</a:t>
            </a:r>
            <a:r>
              <a:rPr lang="ru-RU" altLang="ru-RU" sz="3200" dirty="0">
                <a:solidFill>
                  <a:srgbClr val="0070C0"/>
                </a:solidFill>
              </a:rPr>
              <a:t> </a:t>
            </a:r>
            <a:r>
              <a:rPr lang="ru-RU" altLang="ru-RU" sz="3200" dirty="0" smtClean="0">
                <a:solidFill>
                  <a:srgbClr val="0070C0"/>
                </a:solidFill>
              </a:rPr>
              <a:t>Республики в 201</a:t>
            </a:r>
            <a:r>
              <a:rPr lang="en-US" altLang="ru-RU" sz="3200" dirty="0" smtClean="0">
                <a:solidFill>
                  <a:srgbClr val="0070C0"/>
                </a:solidFill>
              </a:rPr>
              <a:t>7</a:t>
            </a:r>
            <a:r>
              <a:rPr lang="ru-RU" altLang="ru-RU" sz="3200" dirty="0" smtClean="0">
                <a:solidFill>
                  <a:srgbClr val="0070C0"/>
                </a:solidFill>
              </a:rPr>
              <a:t>г.</a:t>
            </a:r>
            <a:endParaRPr lang="ru-RU" altLang="ru-RU" sz="3200" dirty="0">
              <a:solidFill>
                <a:srgbClr val="0070C0"/>
              </a:solidFill>
            </a:endParaRPr>
          </a:p>
        </p:txBody>
      </p:sp>
      <p:pic>
        <p:nvPicPr>
          <p:cNvPr id="5125" name="Picture 4" descr="logo NS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76200"/>
            <a:ext cx="825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685800" y="6096000"/>
            <a:ext cx="822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/>
              <a:t>Отдел статистики домашних хозяйств</a:t>
            </a:r>
          </a:p>
          <a:p>
            <a:pPr algn="ctr"/>
            <a:r>
              <a:rPr lang="ru-RU" altLang="ru-RU" sz="1600" dirty="0" smtClean="0"/>
              <a:t>управления статистики устойчивого развития и окружающей среды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6298" y="76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НАЦИОНАЛЬНЫЙ СТАТИСТИЧЕСКИЙ КОМИТЕТ </a:t>
            </a:r>
            <a:br>
              <a:rPr lang="ru-RU" dirty="0" smtClean="0"/>
            </a:br>
            <a:r>
              <a:rPr lang="ru-RU" dirty="0" smtClean="0"/>
              <a:t>КЫРГЫЗСКОЙ РЕСПУБЛИКИ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sz="quarter" idx="13"/>
          </p:nvPr>
        </p:nvSpPr>
        <p:spPr>
          <a:xfrm>
            <a:off x="1447800" y="228600"/>
            <a:ext cx="6400800" cy="1066800"/>
          </a:xfrm>
        </p:spPr>
        <p:txBody>
          <a:bodyPr/>
          <a:lstStyle/>
          <a:p>
            <a:pPr marL="44450" indent="0" algn="ctr" eaLnBrk="1" hangingPunct="1">
              <a:buFont typeface="Georgia" pitchFamily="18" charset="0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бедности без доходов трудовых мигрантов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7г.</a:t>
            </a:r>
          </a:p>
        </p:txBody>
      </p:sp>
      <p:pic>
        <p:nvPicPr>
          <p:cNvPr id="4" name="Picture 4" descr="logo NS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76200"/>
            <a:ext cx="825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705743"/>
              </p:ext>
            </p:extLst>
          </p:nvPr>
        </p:nvGraphicFramePr>
        <p:xfrm>
          <a:off x="-26670" y="1287780"/>
          <a:ext cx="9197340" cy="4884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02029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sz="quarter" idx="13"/>
          </p:nvPr>
        </p:nvSpPr>
        <p:spPr>
          <a:xfrm>
            <a:off x="1447800" y="228600"/>
            <a:ext cx="6400800" cy="1066800"/>
          </a:xfrm>
        </p:spPr>
        <p:txBody>
          <a:bodyPr/>
          <a:lstStyle/>
          <a:p>
            <a:pPr marL="44450" indent="0" algn="ctr" eaLnBrk="1" hangingPunct="1">
              <a:buFont typeface="Georgia" pitchFamily="18" charset="0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Неравенство в распределении доходов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7г.</a:t>
            </a:r>
          </a:p>
        </p:txBody>
      </p:sp>
      <p:pic>
        <p:nvPicPr>
          <p:cNvPr id="4" name="Picture 4" descr="logo NS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76200"/>
            <a:ext cx="825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273190"/>
              </p:ext>
            </p:extLst>
          </p:nvPr>
        </p:nvGraphicFramePr>
        <p:xfrm>
          <a:off x="0" y="685800"/>
          <a:ext cx="9143999" cy="601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89793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9764916"/>
              </p:ext>
            </p:extLst>
          </p:nvPr>
        </p:nvGraphicFramePr>
        <p:xfrm>
          <a:off x="29584" y="838200"/>
          <a:ext cx="4237614" cy="33777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9034"/>
                <a:gridCol w="674645"/>
                <a:gridCol w="674645"/>
                <a:gridCol w="674645"/>
                <a:gridCol w="674645"/>
              </a:tblGrid>
              <a:tr h="702129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Доля населения, проживающего за чертой бедности, принятой на национальном уровне </a:t>
                      </a:r>
                      <a:r>
                        <a:rPr lang="ru-RU" sz="1200" u="none" strike="noStrike" dirty="0">
                          <a:effectLst/>
                        </a:rPr>
                        <a:t>(в % к численности населения)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40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2013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2014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2015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2016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276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Азербайджан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5,3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5,9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276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Армения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29,8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...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276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Беларусь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5,5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4,8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5,7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276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Казахстан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276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Кыргызстан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30,6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32,1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25,4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276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Молдова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12,7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11,4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9,6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...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276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 Россия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10,8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11,2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13,3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276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Таджикистан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...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30,3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276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Туркменистан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...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...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...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...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276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Узбекистан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14,1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...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...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...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340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Украина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8,3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8,6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6,4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662844"/>
              </p:ext>
            </p:extLst>
          </p:nvPr>
        </p:nvGraphicFramePr>
        <p:xfrm>
          <a:off x="4419601" y="3886198"/>
          <a:ext cx="3951044" cy="29372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4956"/>
                <a:gridCol w="629022"/>
                <a:gridCol w="629022"/>
                <a:gridCol w="629022"/>
                <a:gridCol w="629022"/>
              </a:tblGrid>
              <a:tr h="23975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Коэффициент Джини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97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2013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2014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2015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2016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79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Азербайджан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…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…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…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…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79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Армения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0,372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0,373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0,374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…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79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Беларусь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0,283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0,275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0,276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0,279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79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Казахстан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0,276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0,278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0,278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0,278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79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Кыргызстан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0,456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0,429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0,408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0,406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79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Молдова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0,389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0,37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0,367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0,368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79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 Россия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0,419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0,416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0,413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0,414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79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Таджикистан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…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…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…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…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79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Туркменистан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…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…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…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…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79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Узбекистан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…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…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…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…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88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Украина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0,251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0,24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0,243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0,244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Объект 2"/>
          <p:cNvSpPr txBox="1">
            <a:spLocks/>
          </p:cNvSpPr>
          <p:nvPr/>
        </p:nvSpPr>
        <p:spPr bwMode="auto">
          <a:xfrm>
            <a:off x="457200" y="0"/>
            <a:ext cx="807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algn="ctr" eaLnBrk="1" hangingPunct="1">
              <a:buFont typeface="Georgia" pitchFamily="18" charset="0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 бедности и неравенства в странах СНГ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42745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685800"/>
            <a:ext cx="8153400" cy="57861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75000"/>
              <a:buFont typeface="Monotype Sorts" pitchFamily="2" charset="2"/>
              <a:buChar char="n"/>
              <a:defRPr/>
            </a:pPr>
            <a:r>
              <a:rPr lang="ru-RU" sz="2000" i="1" u="sng" kern="0" dirty="0" smtClean="0">
                <a:solidFill>
                  <a:srgbClr val="000000"/>
                </a:solidFill>
                <a:latin typeface="Times New Roman"/>
                <a:cs typeface="+mn-cs"/>
              </a:rPr>
              <a:t>Выводы:   </a:t>
            </a:r>
            <a:r>
              <a:rPr lang="ru-RU" sz="2000" u="sng" kern="0" dirty="0" smtClean="0">
                <a:solidFill>
                  <a:srgbClr val="000000"/>
                </a:solidFill>
                <a:latin typeface="Times New Roman"/>
                <a:cs typeface="+mn-cs"/>
              </a:rPr>
              <a:t>В 2017 году</a:t>
            </a:r>
            <a:endParaRPr lang="ru-RU" sz="2000" kern="0" dirty="0">
              <a:solidFill>
                <a:srgbClr val="000000"/>
              </a:solidFill>
              <a:latin typeface="Times New Roman"/>
              <a:cs typeface="+mn-cs"/>
            </a:endParaRP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SzPct val="75000"/>
              <a:buFontTx/>
              <a:buChar char="–"/>
              <a:defRPr/>
            </a:pPr>
            <a:r>
              <a:rPr lang="ru-RU" sz="2200" kern="0" dirty="0" smtClean="0">
                <a:latin typeface="Times New Roman"/>
              </a:rPr>
              <a:t>Уровень бедности составил 25,6% и увеличился  на 0,2 процентных пункта;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SzPct val="75000"/>
              <a:buFontTx/>
              <a:buChar char="–"/>
              <a:defRPr/>
            </a:pPr>
            <a:r>
              <a:rPr lang="ru-RU" sz="2200" kern="0" dirty="0" smtClean="0">
                <a:latin typeface="Times New Roman"/>
              </a:rPr>
              <a:t>Доля крайне бедных составила менее 1 процента; 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SzPct val="75000"/>
              <a:buFontTx/>
              <a:buChar char="–"/>
              <a:defRPr/>
            </a:pPr>
            <a:r>
              <a:rPr lang="ru-RU" sz="2200" kern="0" dirty="0" smtClean="0">
                <a:latin typeface="Times New Roman"/>
              </a:rPr>
              <a:t>Из 1</a:t>
            </a:r>
            <a:r>
              <a:rPr lang="en-US" sz="2200" kern="0" dirty="0" smtClean="0">
                <a:latin typeface="Times New Roman"/>
              </a:rPr>
              <a:t>601</a:t>
            </a:r>
            <a:r>
              <a:rPr lang="ru-RU" sz="2200" kern="0" dirty="0" smtClean="0">
                <a:latin typeface="Times New Roman"/>
              </a:rPr>
              <a:t> </a:t>
            </a:r>
            <a:r>
              <a:rPr lang="ru-RU" sz="2200" kern="0" dirty="0" err="1" smtClean="0">
                <a:latin typeface="Times New Roman"/>
              </a:rPr>
              <a:t>тыс.бедных</a:t>
            </a:r>
            <a:r>
              <a:rPr lang="ru-RU" sz="2200" kern="0" dirty="0" smtClean="0">
                <a:latin typeface="Times New Roman"/>
              </a:rPr>
              <a:t> 2</a:t>
            </a:r>
            <a:r>
              <a:rPr lang="en-US" sz="2200" kern="0" dirty="0" smtClean="0">
                <a:latin typeface="Times New Roman"/>
              </a:rPr>
              <a:t>7</a:t>
            </a:r>
            <a:r>
              <a:rPr lang="ru-RU" sz="2200" kern="0" dirty="0" smtClean="0">
                <a:latin typeface="Times New Roman"/>
              </a:rPr>
              <a:t>% проживали в </a:t>
            </a:r>
            <a:r>
              <a:rPr lang="ru-RU" sz="2200" kern="0" dirty="0" err="1" smtClean="0">
                <a:latin typeface="Times New Roman"/>
              </a:rPr>
              <a:t>Джалал-Абадской</a:t>
            </a:r>
            <a:r>
              <a:rPr lang="ru-RU" sz="2200" kern="0" dirty="0" smtClean="0">
                <a:latin typeface="Times New Roman"/>
              </a:rPr>
              <a:t> области, 1</a:t>
            </a:r>
            <a:r>
              <a:rPr lang="en-US" sz="2200" kern="0" dirty="0" smtClean="0">
                <a:latin typeface="Times New Roman"/>
              </a:rPr>
              <a:t>9</a:t>
            </a:r>
            <a:r>
              <a:rPr lang="ru-RU" sz="2200" kern="0" dirty="0" smtClean="0">
                <a:latin typeface="Times New Roman"/>
              </a:rPr>
              <a:t>% - в </a:t>
            </a:r>
            <a:r>
              <a:rPr lang="ru-RU" sz="2200" kern="0" dirty="0" err="1" smtClean="0">
                <a:latin typeface="Times New Roman"/>
              </a:rPr>
              <a:t>Ошской</a:t>
            </a:r>
            <a:r>
              <a:rPr lang="ru-RU" sz="2200" kern="0" dirty="0" smtClean="0">
                <a:latin typeface="Times New Roman"/>
              </a:rPr>
              <a:t>,</a:t>
            </a:r>
            <a:r>
              <a:rPr lang="en-US" sz="2200" kern="0" dirty="0" smtClean="0">
                <a:latin typeface="Times New Roman"/>
              </a:rPr>
              <a:t> 12% </a:t>
            </a:r>
            <a:r>
              <a:rPr lang="ru-RU" sz="2200" kern="0" dirty="0" smtClean="0">
                <a:latin typeface="Times New Roman"/>
              </a:rPr>
              <a:t>- в </a:t>
            </a:r>
            <a:r>
              <a:rPr lang="ru-RU" sz="2200" kern="0" dirty="0" err="1" smtClean="0">
                <a:latin typeface="Times New Roman"/>
              </a:rPr>
              <a:t>г.Бишкек</a:t>
            </a:r>
            <a:r>
              <a:rPr lang="ru-RU" sz="2200" kern="0" dirty="0" smtClean="0">
                <a:latin typeface="Times New Roman"/>
              </a:rPr>
              <a:t>, по 11%-в </a:t>
            </a:r>
            <a:r>
              <a:rPr lang="ru-RU" sz="2200" kern="0" dirty="0" err="1" smtClean="0">
                <a:latin typeface="Times New Roman"/>
              </a:rPr>
              <a:t>Баткенской</a:t>
            </a:r>
            <a:r>
              <a:rPr lang="ru-RU" sz="2200" kern="0" dirty="0" smtClean="0">
                <a:latin typeface="Times New Roman"/>
              </a:rPr>
              <a:t> и Чуйской областях;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SzPct val="75000"/>
              <a:buFontTx/>
              <a:buChar char="–"/>
              <a:defRPr/>
            </a:pPr>
            <a:r>
              <a:rPr lang="ru-RU" sz="2200" kern="0" dirty="0" smtClean="0">
                <a:latin typeface="Times New Roman"/>
              </a:rPr>
              <a:t>7</a:t>
            </a:r>
            <a:r>
              <a:rPr lang="en-US" sz="2200" kern="0" dirty="0" smtClean="0">
                <a:latin typeface="Times New Roman"/>
              </a:rPr>
              <a:t>2</a:t>
            </a:r>
            <a:r>
              <a:rPr lang="ru-RU" sz="2200" kern="0" dirty="0" smtClean="0">
                <a:latin typeface="Times New Roman"/>
              </a:rPr>
              <a:t>% от общего числа бедных проживали в сельской местности;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SzPct val="75000"/>
              <a:buFontTx/>
              <a:buChar char="–"/>
              <a:defRPr/>
            </a:pPr>
            <a:r>
              <a:rPr lang="ru-RU" sz="2200" kern="0" dirty="0" smtClean="0">
                <a:latin typeface="Times New Roman"/>
              </a:rPr>
              <a:t>3</a:t>
            </a:r>
            <a:r>
              <a:rPr lang="en-US" sz="2200" kern="0" dirty="0" smtClean="0">
                <a:latin typeface="Times New Roman"/>
              </a:rPr>
              <a:t>2</a:t>
            </a:r>
            <a:r>
              <a:rPr lang="ru-RU" sz="2200" kern="0" dirty="0" smtClean="0">
                <a:latin typeface="Times New Roman"/>
              </a:rPr>
              <a:t>% детей в возрасте 0-17 лет проживали в бедных домохозяйствах;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SzPct val="75000"/>
              <a:buFontTx/>
              <a:buChar char="–"/>
              <a:defRPr/>
            </a:pPr>
            <a:r>
              <a:rPr lang="ru-RU" sz="2200" kern="0" dirty="0" smtClean="0">
                <a:latin typeface="Times New Roman"/>
              </a:rPr>
              <a:t>Основным фактором, влияющим на благосостояние населения является рост доходов;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SzPct val="75000"/>
              <a:buFontTx/>
              <a:buChar char="–"/>
              <a:defRPr/>
            </a:pPr>
            <a:r>
              <a:rPr lang="ru-RU" sz="2200" kern="0" dirty="0" smtClean="0">
                <a:latin typeface="Times New Roman"/>
              </a:rPr>
              <a:t>Рост среднедушевых располагаемых доходов населения составил 1</a:t>
            </a:r>
            <a:r>
              <a:rPr lang="en-US" sz="2200" kern="0" dirty="0" smtClean="0">
                <a:latin typeface="Times New Roman"/>
              </a:rPr>
              <a:t>11,3</a:t>
            </a:r>
            <a:r>
              <a:rPr lang="ru-RU" sz="2200" kern="0" dirty="0" smtClean="0">
                <a:latin typeface="Times New Roman"/>
              </a:rPr>
              <a:t>%, а их реальная стоимость сложилась на уровне 10</a:t>
            </a:r>
            <a:r>
              <a:rPr lang="en-US" sz="2200" kern="0" dirty="0" smtClean="0">
                <a:latin typeface="Times New Roman"/>
              </a:rPr>
              <a:t>9</a:t>
            </a:r>
            <a:r>
              <a:rPr lang="ru-RU" sz="2200" kern="0" dirty="0" smtClean="0">
                <a:latin typeface="Times New Roman"/>
              </a:rPr>
              <a:t>,</a:t>
            </a:r>
            <a:r>
              <a:rPr lang="en-US" sz="2200" kern="0" dirty="0" smtClean="0">
                <a:latin typeface="Times New Roman"/>
              </a:rPr>
              <a:t>0</a:t>
            </a:r>
            <a:r>
              <a:rPr lang="ru-RU" sz="2200" kern="0" dirty="0" smtClean="0">
                <a:latin typeface="Times New Roman"/>
              </a:rPr>
              <a:t>%;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SzPct val="75000"/>
              <a:buFontTx/>
              <a:buChar char="–"/>
              <a:defRPr/>
            </a:pPr>
            <a:r>
              <a:rPr lang="ru-RU" sz="2200" kern="0" dirty="0">
                <a:latin typeface="Times New Roman"/>
              </a:rPr>
              <a:t>–	</a:t>
            </a:r>
            <a:r>
              <a:rPr lang="ru-RU" sz="2200" kern="0" dirty="0" smtClean="0">
                <a:latin typeface="Times New Roman"/>
              </a:rPr>
              <a:t>Трудовая миграция по-прежнему вносит существенный </a:t>
            </a:r>
            <a:r>
              <a:rPr lang="ru-RU" sz="2200" kern="0" dirty="0">
                <a:latin typeface="Times New Roman"/>
              </a:rPr>
              <a:t>вклад в материальное благосостояние </a:t>
            </a:r>
            <a:r>
              <a:rPr lang="ru-RU" sz="2200" kern="0" dirty="0" smtClean="0">
                <a:latin typeface="Times New Roman"/>
              </a:rPr>
              <a:t>домохозяйств.</a:t>
            </a:r>
            <a:endParaRPr lang="ru-RU" sz="2200" kern="0" dirty="0">
              <a:latin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728788"/>
            <a:ext cx="6115050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 NS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76200"/>
            <a:ext cx="825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160428"/>
              </p:ext>
            </p:extLst>
          </p:nvPr>
        </p:nvGraphicFramePr>
        <p:xfrm>
          <a:off x="88900" y="762000"/>
          <a:ext cx="8902700" cy="3902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696201" cy="838199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Тенденции показателей бедности, 2000-2017гг.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911867"/>
              </p:ext>
            </p:extLst>
          </p:nvPr>
        </p:nvGraphicFramePr>
        <p:xfrm>
          <a:off x="-381000" y="4664869"/>
          <a:ext cx="9372600" cy="2193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6124852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696201" cy="838199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Численность бедных и уровень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</a:rPr>
              <a:t>бедности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населения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</a:rPr>
              <a:t>по регионам,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2017г.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logo NS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76200"/>
            <a:ext cx="825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60960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</a:rPr>
              <a:t>Кыргызская Республика: уровень бедности – 24,5%; численность бедных – 1557 </a:t>
            </a:r>
            <a:r>
              <a:rPr lang="ru-RU" sz="1200" dirty="0" err="1" smtClean="0">
                <a:solidFill>
                  <a:prstClr val="black"/>
                </a:solidFill>
              </a:rPr>
              <a:t>тыс.человек</a:t>
            </a:r>
            <a:r>
              <a:rPr lang="ru-RU" sz="1200" dirty="0" smtClean="0">
                <a:solidFill>
                  <a:prstClr val="black"/>
                </a:solidFill>
              </a:rPr>
              <a:t>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</a:rPr>
              <a:t>Из </a:t>
            </a:r>
            <a:r>
              <a:rPr lang="ru-RU" sz="1200" dirty="0" smtClean="0">
                <a:solidFill>
                  <a:prstClr val="black"/>
                </a:solidFill>
              </a:rPr>
              <a:t>1557 </a:t>
            </a:r>
            <a:r>
              <a:rPr lang="ru-RU" sz="1200" dirty="0" err="1">
                <a:solidFill>
                  <a:prstClr val="black"/>
                </a:solidFill>
              </a:rPr>
              <a:t>тыс.бедных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smtClean="0">
                <a:solidFill>
                  <a:prstClr val="black"/>
                </a:solidFill>
              </a:rPr>
              <a:t>24,2% проживали </a:t>
            </a:r>
            <a:r>
              <a:rPr lang="ru-RU" sz="1200" dirty="0">
                <a:solidFill>
                  <a:prstClr val="black"/>
                </a:solidFill>
              </a:rPr>
              <a:t>в </a:t>
            </a:r>
            <a:r>
              <a:rPr lang="ru-RU" sz="1200" dirty="0" err="1">
                <a:solidFill>
                  <a:prstClr val="black"/>
                </a:solidFill>
              </a:rPr>
              <a:t>Джалал-Абадской</a:t>
            </a:r>
            <a:r>
              <a:rPr lang="ru-RU" sz="1200" dirty="0">
                <a:solidFill>
                  <a:prstClr val="black"/>
                </a:solidFill>
              </a:rPr>
              <a:t> области, около </a:t>
            </a:r>
            <a:r>
              <a:rPr lang="ru-RU" sz="1200" dirty="0" smtClean="0">
                <a:solidFill>
                  <a:prstClr val="black"/>
                </a:solidFill>
              </a:rPr>
              <a:t>18,2%  </a:t>
            </a:r>
            <a:r>
              <a:rPr lang="ru-RU" sz="1200" dirty="0">
                <a:solidFill>
                  <a:prstClr val="black"/>
                </a:solidFill>
              </a:rPr>
              <a:t>в </a:t>
            </a:r>
            <a:r>
              <a:rPr lang="ru-RU" sz="1200" dirty="0" err="1">
                <a:solidFill>
                  <a:prstClr val="black"/>
                </a:solidFill>
              </a:rPr>
              <a:t>Ошской</a:t>
            </a:r>
            <a:r>
              <a:rPr lang="ru-RU" sz="1200" dirty="0">
                <a:solidFill>
                  <a:prstClr val="black"/>
                </a:solidFill>
              </a:rPr>
              <a:t>, </a:t>
            </a:r>
            <a:r>
              <a:rPr lang="ru-RU" sz="1200" dirty="0" smtClean="0">
                <a:solidFill>
                  <a:prstClr val="black"/>
                </a:solidFill>
              </a:rPr>
              <a:t>17,6% в Чуйской,  12,0% </a:t>
            </a:r>
            <a:r>
              <a:rPr lang="ru-RU" sz="1200" dirty="0">
                <a:solidFill>
                  <a:prstClr val="black"/>
                </a:solidFill>
              </a:rPr>
              <a:t>в </a:t>
            </a:r>
            <a:r>
              <a:rPr lang="ru-RU" sz="1200" dirty="0" err="1" smtClean="0">
                <a:solidFill>
                  <a:prstClr val="black"/>
                </a:solidFill>
              </a:rPr>
              <a:t>Баткенской</a:t>
            </a:r>
            <a:r>
              <a:rPr lang="ru-RU" sz="1200" dirty="0" smtClean="0">
                <a:solidFill>
                  <a:prstClr val="black"/>
                </a:solidFill>
              </a:rPr>
              <a:t>, 7,6% в Иссык-Кульской, 6,8% в </a:t>
            </a:r>
            <a:r>
              <a:rPr lang="ru-RU" sz="1200" dirty="0" err="1" smtClean="0">
                <a:solidFill>
                  <a:prstClr val="black"/>
                </a:solidFill>
              </a:rPr>
              <a:t>Нарынской</a:t>
            </a:r>
            <a:r>
              <a:rPr lang="ru-RU" sz="1200" dirty="0" smtClean="0">
                <a:solidFill>
                  <a:prstClr val="black"/>
                </a:solidFill>
              </a:rPr>
              <a:t>, 6,2% в </a:t>
            </a:r>
            <a:r>
              <a:rPr lang="ru-RU" sz="1200" dirty="0" err="1" smtClean="0">
                <a:solidFill>
                  <a:prstClr val="black"/>
                </a:solidFill>
              </a:rPr>
              <a:t>г.Бишкек</a:t>
            </a:r>
            <a:r>
              <a:rPr lang="ru-RU" sz="1200" dirty="0" smtClean="0">
                <a:solidFill>
                  <a:prstClr val="black"/>
                </a:solidFill>
              </a:rPr>
              <a:t>, 4,5% в </a:t>
            </a:r>
            <a:r>
              <a:rPr lang="ru-RU" sz="1200" dirty="0" err="1" smtClean="0">
                <a:solidFill>
                  <a:prstClr val="black"/>
                </a:solidFill>
              </a:rPr>
              <a:t>г.Ош</a:t>
            </a:r>
            <a:r>
              <a:rPr lang="ru-RU" sz="1200" dirty="0" smtClean="0">
                <a:solidFill>
                  <a:prstClr val="black"/>
                </a:solidFill>
              </a:rPr>
              <a:t>,  3% в </a:t>
            </a:r>
            <a:r>
              <a:rPr lang="ru-RU" sz="1200" dirty="0" err="1" smtClean="0">
                <a:solidFill>
                  <a:prstClr val="black"/>
                </a:solidFill>
              </a:rPr>
              <a:t>Таласской</a:t>
            </a:r>
            <a:r>
              <a:rPr lang="ru-RU" sz="1200" dirty="0" smtClean="0">
                <a:solidFill>
                  <a:prstClr val="black"/>
                </a:solidFill>
              </a:rPr>
              <a:t> области. </a:t>
            </a:r>
            <a:endParaRPr lang="ru-RU" sz="1200" dirty="0">
              <a:solidFill>
                <a:prstClr val="black"/>
              </a:solidFill>
            </a:endParaRPr>
          </a:p>
          <a:p>
            <a:endParaRPr lang="ru-RU" sz="1200" dirty="0">
              <a:solidFill>
                <a:prstClr val="black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191557"/>
              </p:ext>
            </p:extLst>
          </p:nvPr>
        </p:nvGraphicFramePr>
        <p:xfrm>
          <a:off x="0" y="1371600"/>
          <a:ext cx="9144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60927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696201" cy="838199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Численность бедных и уровень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</a:rPr>
              <a:t>бедности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населения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</a:rPr>
              <a:t>по регионам,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2017г.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logo NS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76200"/>
            <a:ext cx="825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3115" y="1095117"/>
            <a:ext cx="353943" cy="9454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100" dirty="0" smtClean="0"/>
              <a:t>(человек)</a:t>
            </a:r>
            <a:endParaRPr lang="ru-RU" sz="1100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2643187"/>
              </p:ext>
            </p:extLst>
          </p:nvPr>
        </p:nvGraphicFramePr>
        <p:xfrm>
          <a:off x="381000" y="1217294"/>
          <a:ext cx="8534401" cy="4878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1" cy="838199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Распределение численности бедных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</a:rPr>
              <a:t>по регионам,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2017г.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logo NS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76200"/>
            <a:ext cx="825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6172200"/>
            <a:ext cx="8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prstClr val="black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1116967"/>
              </p:ext>
            </p:extLst>
          </p:nvPr>
        </p:nvGraphicFramePr>
        <p:xfrm>
          <a:off x="457200" y="685800"/>
          <a:ext cx="8305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8105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76200"/>
            <a:ext cx="8001000" cy="685800"/>
          </a:xfrm>
        </p:spPr>
        <p:txBody>
          <a:bodyPr anchor="ctr"/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effectLst>
                  <a:outerShdw dist="38100" sx="1000" sy="1000" algn="tl">
                    <a:srgbClr val="000000"/>
                  </a:outerShdw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бедности населения  по </a:t>
            </a:r>
            <a:r>
              <a:rPr lang="ru-RU" sz="2800" dirty="0" smtClean="0">
                <a:solidFill>
                  <a:schemeClr val="tx1"/>
                </a:solidFill>
                <a:effectLst>
                  <a:outerShdw dist="38100" sx="1000" sy="1000" algn="tl">
                    <a:srgbClr val="000000"/>
                  </a:outerShdw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типу местности</a:t>
            </a:r>
            <a:endParaRPr lang="ru-RU" sz="2800" dirty="0">
              <a:solidFill>
                <a:schemeClr val="tx1"/>
              </a:solidFill>
              <a:effectLst>
                <a:outerShdw dist="38100" sx="1000" sy="1000" algn="tl">
                  <a:srgbClr val="000000"/>
                </a:outerShdw>
                <a:reflection blurRad="6350" endPos="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ogo NS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76200"/>
            <a:ext cx="825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278503"/>
              </p:ext>
            </p:extLst>
          </p:nvPr>
        </p:nvGraphicFramePr>
        <p:xfrm>
          <a:off x="-73025" y="968555"/>
          <a:ext cx="4645025" cy="2967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33405"/>
              </p:ext>
            </p:extLst>
          </p:nvPr>
        </p:nvGraphicFramePr>
        <p:xfrm>
          <a:off x="4343400" y="934688"/>
          <a:ext cx="4800600" cy="3032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202355"/>
              </p:ext>
            </p:extLst>
          </p:nvPr>
        </p:nvGraphicFramePr>
        <p:xfrm>
          <a:off x="19756" y="3936237"/>
          <a:ext cx="4597400" cy="2856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25096"/>
              </p:ext>
            </p:extLst>
          </p:nvPr>
        </p:nvGraphicFramePr>
        <p:xfrm>
          <a:off x="4597400" y="3967281"/>
          <a:ext cx="4597400" cy="2890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05812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sz="quarter" idx="13"/>
          </p:nvPr>
        </p:nvSpPr>
        <p:spPr>
          <a:xfrm>
            <a:off x="838200" y="228600"/>
            <a:ext cx="8153400" cy="609600"/>
          </a:xfrm>
        </p:spPr>
        <p:txBody>
          <a:bodyPr/>
          <a:lstStyle/>
          <a:p>
            <a:pPr marL="44450" indent="0" algn="ctr" eaLnBrk="1" hangingPunct="1">
              <a:buFont typeface="Georgia" pitchFamily="18" charset="0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Уровень крайней бедности населения по регионам, 2017г.</a:t>
            </a:r>
          </a:p>
        </p:txBody>
      </p:sp>
      <p:pic>
        <p:nvPicPr>
          <p:cNvPr id="4" name="Picture 4" descr="logo NS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76200"/>
            <a:ext cx="825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292710"/>
              </p:ext>
            </p:extLst>
          </p:nvPr>
        </p:nvGraphicFramePr>
        <p:xfrm>
          <a:off x="1145822" y="838200"/>
          <a:ext cx="8001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sz="quarter" idx="13"/>
          </p:nvPr>
        </p:nvSpPr>
        <p:spPr>
          <a:xfrm>
            <a:off x="1371600" y="228600"/>
            <a:ext cx="7467600" cy="533400"/>
          </a:xfrm>
        </p:spPr>
        <p:txBody>
          <a:bodyPr rtlCol="0">
            <a:normAutofit/>
          </a:bodyPr>
          <a:lstStyle/>
          <a:p>
            <a:pPr marL="4445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детской бедности, 2017г. </a:t>
            </a:r>
          </a:p>
        </p:txBody>
      </p:sp>
      <p:pic>
        <p:nvPicPr>
          <p:cNvPr id="5" name="Picture 4" descr="logo NS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76200"/>
            <a:ext cx="825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4419600"/>
            <a:ext cx="335280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Доля детей</a:t>
            </a:r>
            <a:r>
              <a:rPr lang="en-US" sz="1400" dirty="0" smtClean="0"/>
              <a:t> </a:t>
            </a:r>
            <a:r>
              <a:rPr lang="ru-RU" sz="1400" dirty="0" smtClean="0"/>
              <a:t>в возрасте 0-17 лет, проживавших в 2017г. в бедных домохозяйствах увеличилась на 0,5 процентных пункта;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 smtClean="0"/>
              <a:t>На фоне устойчивого показателя крайней бедности, доля крайней детской бедности осталась на уровне предыдущего года. 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77" y="4540392"/>
            <a:ext cx="2876174" cy="195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12" y="4570518"/>
            <a:ext cx="28829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87969"/>
              </p:ext>
            </p:extLst>
          </p:nvPr>
        </p:nvGraphicFramePr>
        <p:xfrm>
          <a:off x="-14176" y="609600"/>
          <a:ext cx="9138388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6012116"/>
              </p:ext>
            </p:extLst>
          </p:nvPr>
        </p:nvGraphicFramePr>
        <p:xfrm>
          <a:off x="5105400" y="1295400"/>
          <a:ext cx="3810000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4" descr="logo NS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76200"/>
            <a:ext cx="825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857224" y="357166"/>
            <a:ext cx="708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Располагаемые денежные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85873"/>
              </p:ext>
            </p:extLst>
          </p:nvPr>
        </p:nvGraphicFramePr>
        <p:xfrm>
          <a:off x="1676400" y="5234017"/>
          <a:ext cx="6553201" cy="1665740"/>
        </p:xfrm>
        <a:graphic>
          <a:graphicData uri="http://schemas.openxmlformats.org/drawingml/2006/table">
            <a:tbl>
              <a:tblPr/>
              <a:tblGrid>
                <a:gridCol w="3920218"/>
                <a:gridCol w="1658858"/>
                <a:gridCol w="974125"/>
              </a:tblGrid>
              <a:tr h="2145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3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всего, </a:t>
                      </a: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сомов в месяц на душу населения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4258,0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4739.4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45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трудовой деятельности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2830,0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3270.5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5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трансферты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779.6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5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личного подсобного хозяйства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486.4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5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Прочий доход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291560"/>
              </p:ext>
            </p:extLst>
          </p:nvPr>
        </p:nvGraphicFramePr>
        <p:xfrm>
          <a:off x="-239236" y="457200"/>
          <a:ext cx="7315200" cy="5891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107421"/>
              </p:ext>
            </p:extLst>
          </p:nvPr>
        </p:nvGraphicFramePr>
        <p:xfrm>
          <a:off x="5029200" y="1020093"/>
          <a:ext cx="4020150" cy="4213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045559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10698</TotalTime>
  <Words>1551</Words>
  <Application>Microsoft Office PowerPoint</Application>
  <PresentationFormat>Экран (4:3)</PresentationFormat>
  <Paragraphs>253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Georgia</vt:lpstr>
      <vt:lpstr>Monotype Sorts</vt:lpstr>
      <vt:lpstr>Times New Roman</vt:lpstr>
      <vt:lpstr>Trebuchet MS</vt:lpstr>
      <vt:lpstr>Воздушный поток</vt:lpstr>
      <vt:lpstr>Презентация PowerPoint</vt:lpstr>
      <vt:lpstr>Тенденции показателей бедности, 2000-2017гг.</vt:lpstr>
      <vt:lpstr>Численность бедных и уровень бедности населения  по регионам, 2017г.</vt:lpstr>
      <vt:lpstr>Численность бедных и уровень бедности населения  по регионам, 2017г.</vt:lpstr>
      <vt:lpstr>Распределение численности бедных по регионам, 2017г.</vt:lpstr>
      <vt:lpstr>Уровень бедности населения  по типу местности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UNICEF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Макроэкономические тенденции</dc:title>
  <dc:creator>mminbaev</dc:creator>
  <cp:lastModifiedBy>Samohleb</cp:lastModifiedBy>
  <cp:revision>453</cp:revision>
  <cp:lastPrinted>2018-06-12T03:46:25Z</cp:lastPrinted>
  <dcterms:created xsi:type="dcterms:W3CDTF">2009-04-16T08:20:23Z</dcterms:created>
  <dcterms:modified xsi:type="dcterms:W3CDTF">2018-06-12T03:50:25Z</dcterms:modified>
</cp:coreProperties>
</file>