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  <p:sldMasterId id="2147483825" r:id="rId2"/>
  </p:sldMasterIdLst>
  <p:notesMasterIdLst>
    <p:notesMasterId r:id="rId13"/>
  </p:notesMasterIdLst>
  <p:handoutMasterIdLst>
    <p:handoutMasterId r:id="rId14"/>
  </p:handoutMasterIdLst>
  <p:sldIdLst>
    <p:sldId id="571" r:id="rId3"/>
    <p:sldId id="586" r:id="rId4"/>
    <p:sldId id="531" r:id="rId5"/>
    <p:sldId id="582" r:id="rId6"/>
    <p:sldId id="584" r:id="rId7"/>
    <p:sldId id="541" r:id="rId8"/>
    <p:sldId id="568" r:id="rId9"/>
    <p:sldId id="592" r:id="rId10"/>
    <p:sldId id="590" r:id="rId11"/>
    <p:sldId id="594" r:id="rId12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66"/>
    <a:srgbClr val="00FFFF"/>
    <a:srgbClr val="0000FF"/>
    <a:srgbClr val="800080"/>
    <a:srgbClr val="66FF66"/>
    <a:srgbClr val="99CC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380" autoAdjust="0"/>
  </p:normalViewPr>
  <p:slideViewPr>
    <p:cSldViewPr>
      <p:cViewPr>
        <p:scale>
          <a:sx n="97" d="100"/>
          <a:sy n="97" d="100"/>
        </p:scale>
        <p:origin x="-107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8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992" y="-96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1%20&#1055;&#1088;&#1080;&#1088;&#1086;&#1089;&#1090;&#1099;%20&#1095;&#1080;&#1089;&#1083;%20&#1085;&#1072;&#1089;%20&#1050;&#1056;-&#1089;&#1090;&#1088;&#1072;&#1085;&#1099;-2015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Demographic_NSC\_\&#1055;&#1088;&#1077;&#1089;&#1089;-&#1082;&#1086;&#1085;&#1092;&#1077;&#1088;&#1077;&#1085;&#1094;&#1080;&#1080;\&#1055;&#1088;&#1077;&#1089;&#1089;-&#1082;&#1086;&#1085;&#1092;&#1077;&#1088;&#1077;&#1085;&#1094;&#1080;&#1103;%2011.07.2019\1%20&#1055;&#1088;&#1080;&#1088;&#1086;&#1089;&#1090;&#1099;%20&#1095;&#1080;&#1089;&#1083;%20&#1085;&#1072;&#1089;%20&#1050;&#1056;-&#1089;&#1090;&#1088;&#1072;&#1085;&#1099;-2017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55;&#1088;&#1077;&#1089;&#1089;-&#1082;&#1086;&#1085;&#1092;&#1077;&#1088;&#1077;&#1085;&#1094;&#1080;&#1103;%2011.07.2019\3%20&#1050;&#1086;&#1084;&#1087;&#1086;&#1085;&#1077;&#1085;&#1090;&#1099;%20&#1087;&#1088;&#1080;&#1088;&#1086;&#1089;&#1090;&#1072;%20&#1095;&#1080;&#1089;&#1083;%20&#1087;&#1086;&#1089;&#1090;%20&#1085;&#1072;&#1089;%20&#1050;&#1056;-2009-2018%20(&#1042;&#1086;&#1089;&#1089;&#1090;&#1072;&#1085;&#1086;&#1074;&#1083;&#1077;&#1085;&#1085;&#1099;&#1081;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file:///C:\Users\Jmaatkulova\Desktop\&#1055;&#1088;&#1077;&#1089;&#1089;-&#1082;&#1086;&#1085;&#1092;&#1077;&#1088;&#1077;&#1085;&#1094;&#1080;&#1103;%2011.07.2019\2%20%203%20&#1075;&#1088;&#1091;&#1087;&#1087;&#1099;%202015-2019.xlsx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oleObject" Target="file:///C:\Users\Jmaatkulova\Desktop\&#1055;&#1088;&#1077;&#1089;&#1089;-&#1082;&#1086;&#1085;&#1092;&#1077;&#1088;&#1077;&#1085;&#1094;&#1080;&#1103;%2011.07.2019\2%20%203%20&#1075;&#1088;&#1091;&#1087;&#1087;&#1099;%202015-2019.xlsx" TargetMode="External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Demographic_NSC\_\&#1055;&#1088;&#1077;&#1089;&#1089;-&#1082;&#1086;&#1085;&#1092;&#1077;&#1088;&#1077;&#1085;&#1094;&#1080;&#1080;\&#1055;&#1088;&#1077;&#1089;&#1089;-&#1082;&#1086;&#1085;&#1092;&#1077;&#1088;&#1077;&#1085;&#1094;&#1080;&#1103;%2011.07.2019\4%20%20&#1082;&#1086;&#1101;&#1092;&#1092;%20&#1092;&#1077;&#1088;&#1090;%20&#1050;&#1056;%201990-2018.xlsx" TargetMode="External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76;&#1080;&#1089;&#1082;%20D\&#1044;&#1045;&#1052;&#1054;&#1043;&#1056;&#1040;&#1060;&#1048;&#1063;&#1045;&#1057;&#1050;&#1040;&#1071;%20&#1057;&#1058;&#1040;&#1058;&#1048;&#1057;&#1058;&#1048;&#1050;&#1040;\&#1055;&#1056;&#1045;&#1047;&#1045;&#1053;&#1058;&#1040;&#1062;&#1048;&#1048;\&#1055;&#1088;&#1077;&#1089;&#1089;-&#1082;&#1086;&#1085;&#1092;&#1077;&#1088;&#1077;&#1085;&#1094;&#1080;&#1103;\&#1055;&#1088;&#1077;&#1089;&#1089;-&#1082;&#1086;&#1085;&#1092;&#1077;&#1088;&#1077;&#1085;&#1094;&#1080;&#1103;%2011.07.2019\7%20%20&#1084;&#1083;&#1072;&#1076;_&#1076;&#1077;&#1090;_&#1089;&#1084;&#1077;&#1088;&#1090;&#1100;-&#1050;&#1056;-1990-2018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maatkulova\Desktop\&#1055;&#1088;&#1077;&#1089;&#1089;-&#1082;&#1086;&#1085;&#1092;&#1077;&#1088;&#1077;&#1085;&#1094;&#1080;&#1103;%2011.07.2019\8%20%20&#1084;&#1072;&#1090;%20&#1089;&#1084;&#1077;&#1088;&#1090;-1990-2018.xlsx" TargetMode="External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maatkulova\Desktop\&#1055;&#1088;&#1077;&#1089;&#1089;-&#1082;&#1086;&#1085;&#1092;&#1077;&#1088;&#1077;&#1085;&#1094;&#1080;&#1103;%2011.07.2019\9%20%20&#1054;&#1078;&#1080;&#1076;_&#1087;&#1088;&#1086;&#1076;%20&#1078;&#1080;&#1079;&#1085;&#1080;-2010-2018.xlsx" TargetMode="External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maatkulova\Desktop\&#1055;&#1088;&#1077;&#1089;&#1089;-&#1082;&#1086;&#1085;&#1092;&#1077;&#1088;&#1077;&#1085;&#1094;&#1080;&#1103;%2011.07.2019\10%20&#1042;&#1085;&#1077;&#1096;&#1085;&#1103;&#1103;%20&#1084;&#1080;&#1075;&#1088;%20&#1050;&#1056;-2000-2018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776426578774008E-2"/>
          <c:y val="6.4846377228127208E-2"/>
          <c:w val="0.95895329972870114"/>
          <c:h val="0.733788395904436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06432"/>
        <c:axId val="115282688"/>
      </c:barChart>
      <c:catAx>
        <c:axId val="15990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528268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152826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59906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618356450634349E-2"/>
          <c:y val="5.1943103886207771E-2"/>
          <c:w val="0.91095389895107159"/>
          <c:h val="0.832092654550222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  <a:ln w="38100">
              <a:noFill/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656206322302004E-3"/>
                  <c:y val="-1.12156799512688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214305189845586E-3"/>
                  <c:y val="1.30212392392930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9315128000933517E-3"/>
                  <c:y val="-1.67298200352938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5511758267985951E-3"/>
                  <c:y val="4.07119758494356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344835763314363E-3"/>
                  <c:y val="-9.488233766001275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0033465204326584E-3"/>
                  <c:y val="-2.1821504393861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0017259565258119E-3"/>
                  <c:y val="-4.12290272589646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Mode val="edge"/>
                  <c:yMode val="edge"/>
                  <c:x val="0.77346400539796567"/>
                  <c:y val="0.4812286689419795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Mode val="edge"/>
                  <c:yMode val="edge"/>
                  <c:x val="0.84951590551031797"/>
                  <c:y val="0.283276450511945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Mode val="edge"/>
                  <c:yMode val="edge"/>
                  <c:x val="0.93851280989711316"/>
                  <c:y val="0.279863481228668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'[1 Приросты числ нас КР-страны-2017.xlsx]1'!$F$4:$F$9</c:f>
              <c:strCache>
                <c:ptCount val="6"/>
                <c:pt idx="0">
                  <c:v>Кыргызстан (2018г.)</c:v>
                </c:pt>
                <c:pt idx="1">
                  <c:v>Беларусь (2018г.)</c:v>
                </c:pt>
                <c:pt idx="2">
                  <c:v>Казахстан (2018г.)</c:v>
                </c:pt>
                <c:pt idx="3">
                  <c:v>Россия (2018г.)</c:v>
                </c:pt>
                <c:pt idx="4">
                  <c:v>Таджикистан (2017г.)</c:v>
                </c:pt>
                <c:pt idx="5">
                  <c:v>Украина (2018г.)</c:v>
                </c:pt>
              </c:strCache>
            </c:strRef>
          </c:cat>
          <c:val>
            <c:numRef>
              <c:f>'[1 Приросты числ нас КР-страны-2017.xlsx]1'!$G$4:$G$9</c:f>
              <c:numCache>
                <c:formatCode>0.0</c:formatCode>
                <c:ptCount val="6"/>
                <c:pt idx="0">
                  <c:v>102.1</c:v>
                </c:pt>
                <c:pt idx="1">
                  <c:v>99.8</c:v>
                </c:pt>
                <c:pt idx="2">
                  <c:v>101.3</c:v>
                </c:pt>
                <c:pt idx="3">
                  <c:v>99.9</c:v>
                </c:pt>
                <c:pt idx="4">
                  <c:v>102.2</c:v>
                </c:pt>
                <c:pt idx="5">
                  <c:v>99.4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289472"/>
        <c:axId val="115332224"/>
      </c:barChart>
      <c:catAx>
        <c:axId val="11528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/>
            </a:pPr>
            <a:endParaRPr lang="ru-RU"/>
          </a:p>
        </c:txPr>
        <c:crossAx val="11533222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1533222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115289472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855001300638059E-2"/>
          <c:y val="1.7737737737737739E-2"/>
          <c:w val="0.90000293904723105"/>
          <c:h val="0.88188408881322267"/>
        </c:manualLayout>
      </c:layout>
      <c:lineChart>
        <c:grouping val="standard"/>
        <c:varyColors val="0"/>
        <c:ser>
          <c:idx val="0"/>
          <c:order val="0"/>
          <c:tx>
            <c:strRef>
              <c:f>'1 (3)'!$G$3</c:f>
              <c:strCache>
                <c:ptCount val="1"/>
                <c:pt idx="0">
                  <c:v>Төрөлгөндөрдүн саны</c:v>
                </c:pt>
              </c:strCache>
            </c:strRef>
          </c:tx>
          <c:spPr>
            <a:ln w="57150" cap="rnd">
              <a:solidFill>
                <a:srgbClr val="00FFFF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 w="57150">
                <a:solidFill>
                  <a:srgbClr val="00FFFF"/>
                </a:solidFill>
              </a:ln>
              <a:effectLst/>
            </c:spPr>
          </c:marker>
          <c:dLbls>
            <c:spPr>
              <a:solidFill>
                <a:srgbClr val="00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 (3)'!$F$4:$F$13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'1 (3)'!$G$4:$G$13</c:f>
              <c:numCache>
                <c:formatCode>#,##0</c:formatCode>
                <c:ptCount val="10"/>
                <c:pt idx="0">
                  <c:v>135.5</c:v>
                </c:pt>
                <c:pt idx="1">
                  <c:v>146.1</c:v>
                </c:pt>
                <c:pt idx="2">
                  <c:v>149.6</c:v>
                </c:pt>
                <c:pt idx="3">
                  <c:v>154.9</c:v>
                </c:pt>
                <c:pt idx="4">
                  <c:v>155.5</c:v>
                </c:pt>
                <c:pt idx="5">
                  <c:v>161.80000000000001</c:v>
                </c:pt>
                <c:pt idx="6">
                  <c:v>163.4</c:v>
                </c:pt>
                <c:pt idx="7">
                  <c:v>158.1</c:v>
                </c:pt>
                <c:pt idx="8">
                  <c:v>153.6</c:v>
                </c:pt>
                <c:pt idx="9">
                  <c:v>171.1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 (3)'!$H$3</c:f>
              <c:strCache>
                <c:ptCount val="1"/>
                <c:pt idx="0">
                  <c:v>Өлгөндөрдүн саны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 w="57150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 (3)'!$F$4:$F$13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'1 (3)'!$H$4:$H$13</c:f>
              <c:numCache>
                <c:formatCode>#,##0</c:formatCode>
                <c:ptCount val="10"/>
                <c:pt idx="0">
                  <c:v>35.9</c:v>
                </c:pt>
                <c:pt idx="1">
                  <c:v>36.200000000000003</c:v>
                </c:pt>
                <c:pt idx="2">
                  <c:v>35.9</c:v>
                </c:pt>
                <c:pt idx="3">
                  <c:v>36.200000000000003</c:v>
                </c:pt>
                <c:pt idx="4">
                  <c:v>34.799999999999997</c:v>
                </c:pt>
                <c:pt idx="5">
                  <c:v>35.6</c:v>
                </c:pt>
                <c:pt idx="6">
                  <c:v>34.799999999999997</c:v>
                </c:pt>
                <c:pt idx="7">
                  <c:v>33.5</c:v>
                </c:pt>
                <c:pt idx="8">
                  <c:v>33.200000000000003</c:v>
                </c:pt>
                <c:pt idx="9">
                  <c:v>32.9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 (3)'!$I$3</c:f>
              <c:strCache>
                <c:ptCount val="1"/>
                <c:pt idx="0">
                  <c:v>Миграциянын сальдосу</c:v>
                </c:pt>
              </c:strCache>
            </c:strRef>
          </c:tx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 w="57150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3776209642478849E-2"/>
                  <c:y val="-5.68933200970501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 (3)'!$F$4:$F$13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'1 (3)'!$I$4:$I$13</c:f>
              <c:numCache>
                <c:formatCode>#,##0</c:formatCode>
                <c:ptCount val="10"/>
                <c:pt idx="0">
                  <c:v>-29.6</c:v>
                </c:pt>
                <c:pt idx="1">
                  <c:v>-50.6</c:v>
                </c:pt>
                <c:pt idx="2">
                  <c:v>-39.4</c:v>
                </c:pt>
                <c:pt idx="3">
                  <c:v>-7.5</c:v>
                </c:pt>
                <c:pt idx="4">
                  <c:v>-7.2</c:v>
                </c:pt>
                <c:pt idx="5">
                  <c:v>-7.7</c:v>
                </c:pt>
                <c:pt idx="6">
                  <c:v>-4.2</c:v>
                </c:pt>
                <c:pt idx="7">
                  <c:v>-3.9</c:v>
                </c:pt>
                <c:pt idx="8">
                  <c:v>-3.9</c:v>
                </c:pt>
                <c:pt idx="9">
                  <c:v>-5.4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'1 (3)'!$J$3</c:f>
              <c:strCache>
                <c:ptCount val="1"/>
                <c:pt idx="0">
                  <c:v>Жалпы өсүү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FF0000"/>
              </a:solidFill>
              <a:ln w="57150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 (3)'!$F$4:$F$13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'1 (3)'!$J$4:$J$13</c:f>
              <c:numCache>
                <c:formatCode>#,##0</c:formatCode>
                <c:ptCount val="10"/>
                <c:pt idx="0">
                  <c:v>70</c:v>
                </c:pt>
                <c:pt idx="1">
                  <c:v>59.29999999999999</c:v>
                </c:pt>
                <c:pt idx="2">
                  <c:v>74.299999999999983</c:v>
                </c:pt>
                <c:pt idx="3">
                  <c:v>111.2</c:v>
                </c:pt>
                <c:pt idx="4">
                  <c:v>113.5</c:v>
                </c:pt>
                <c:pt idx="5">
                  <c:v>118.50000000000001</c:v>
                </c:pt>
                <c:pt idx="6">
                  <c:v>124.4</c:v>
                </c:pt>
                <c:pt idx="7">
                  <c:v>120.7</c:v>
                </c:pt>
                <c:pt idx="8">
                  <c:v>116.5</c:v>
                </c:pt>
                <c:pt idx="9">
                  <c:v>132.80000000000001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0041216"/>
        <c:axId val="160063488"/>
      </c:lineChart>
      <c:catAx>
        <c:axId val="160041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cap="all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063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00634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04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59829986729E-2"/>
          <c:y val="0.93125293426178457"/>
          <c:w val="0.93352471092797662"/>
          <c:h val="5.1679069709100425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98" dirty="0" smtClean="0">
                <a:solidFill>
                  <a:srgbClr val="FF0000"/>
                </a:solidFill>
              </a:rPr>
              <a:t>201</a:t>
            </a:r>
            <a:r>
              <a:rPr lang="ru-RU" sz="1798" dirty="0" smtClean="0">
                <a:solidFill>
                  <a:srgbClr val="FF0000"/>
                </a:solidFill>
              </a:rPr>
              <a:t>7</a:t>
            </a:r>
            <a:endParaRPr lang="en-US" sz="1798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4083010335917312"/>
          <c:y val="2.4333799700657254E-2"/>
        </c:manualLayout>
      </c:layout>
      <c:overlay val="0"/>
      <c:spPr>
        <a:noFill/>
        <a:ln w="209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472948945898"/>
          <c:y val="0.1741420873203928"/>
          <c:w val="0.52375514351028707"/>
          <c:h val="0.5965841758323149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7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5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7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76" dirty="0" smtClean="0">
                <a:solidFill>
                  <a:srgbClr val="FF0000"/>
                </a:solidFill>
              </a:rPr>
              <a:t>201</a:t>
            </a:r>
            <a:r>
              <a:rPr lang="ru-RU" sz="1776" dirty="0" smtClean="0">
                <a:solidFill>
                  <a:srgbClr val="FF0000"/>
                </a:solidFill>
              </a:rPr>
              <a:t>4</a:t>
            </a:r>
            <a:endParaRPr lang="en-US" sz="1776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39449697040658022"/>
          <c:y val="2.8804461942257217E-2"/>
        </c:manualLayout>
      </c:layout>
      <c:overlay val="0"/>
      <c:spPr>
        <a:noFill/>
        <a:ln w="2366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094628252674911"/>
          <c:y val="0.14845387702801133"/>
          <c:w val="0.49347290985378567"/>
          <c:h val="0.5921208465007196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3.3950953346608935E-2"/>
          <c:y val="0.81345859436432522"/>
          <c:w val="0.92809909202184993"/>
          <c:h val="0.16426929937081799"/>
        </c:manualLayout>
      </c:layout>
      <c:overlay val="0"/>
      <c:spPr>
        <a:solidFill>
          <a:srgbClr val="FFFFFF"/>
        </a:solidFill>
        <a:ln w="2958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74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98" dirty="0" smtClean="0">
                <a:solidFill>
                  <a:srgbClr val="FF0000"/>
                </a:solidFill>
              </a:rPr>
              <a:t>201</a:t>
            </a:r>
            <a:r>
              <a:rPr lang="ru-RU" sz="1798" dirty="0" smtClean="0">
                <a:solidFill>
                  <a:srgbClr val="FF0000"/>
                </a:solidFill>
              </a:rPr>
              <a:t>8</a:t>
            </a:r>
            <a:endParaRPr lang="en-US" sz="1798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4083010335917312"/>
          <c:y val="2.4333799700657254E-2"/>
        </c:manualLayout>
      </c:layout>
      <c:overlay val="0"/>
      <c:spPr>
        <a:noFill/>
        <a:ln w="209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472948945898"/>
          <c:y val="0.1741420873203928"/>
          <c:w val="0.52375514351028707"/>
          <c:h val="0.5965841758323149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7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5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43890382523380084"/>
          <c:y val="2.35676220955921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'2015-2019 (2)'!$F$4</c:f>
              <c:strCache>
                <c:ptCount val="1"/>
                <c:pt idx="0">
                  <c:v>2015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1271809935675139E-2"/>
                  <c:y val="-4.4195036551320697E-2"/>
                </c:manualLayout>
              </c:layout>
              <c:tx>
                <c:rich>
                  <a:bodyPr/>
                  <a:lstStyle/>
                  <a:p>
                    <a:fld id="{9D8078C6-1279-4CDA-BDC9-5CAF9B0A0274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1390545741367822"/>
                  <c:y val="-7.6085979807068688E-2"/>
                </c:manualLayout>
              </c:layout>
              <c:tx>
                <c:rich>
                  <a:bodyPr/>
                  <a:lstStyle/>
                  <a:p>
                    <a:fld id="{32E8EBB1-9C66-4A0B-89E7-749A473476ED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1416194089728425"/>
                  <c:y val="3.8930411591282958E-2"/>
                </c:manualLayout>
              </c:layout>
              <c:tx>
                <c:rich>
                  <a:bodyPr/>
                  <a:lstStyle/>
                  <a:p>
                    <a:fld id="{EB7836C9-962F-4E35-B785-464E7E4F7952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'2015-2019 (2)'!$E$5:$E$7</c:f>
              <c:strCache>
                <c:ptCount val="3"/>
                <c:pt idx="0">
                  <c:v>эмгекке жарамдуу жашка чейинкилер</c:v>
                </c:pt>
                <c:pt idx="1">
                  <c:v>эмгекке жарамдуулар</c:v>
                </c:pt>
                <c:pt idx="2">
                  <c:v>эмгекке жарамдуу</c:v>
                </c:pt>
              </c:strCache>
            </c:strRef>
          </c:cat>
          <c:val>
            <c:numRef>
              <c:f>'2015-2019 (2)'!$F$5:$F$7</c:f>
              <c:numCache>
                <c:formatCode>0.0</c:formatCode>
                <c:ptCount val="3"/>
                <c:pt idx="0">
                  <c:v>33.064748689589656</c:v>
                </c:pt>
                <c:pt idx="1">
                  <c:v>60.007463825889296</c:v>
                </c:pt>
                <c:pt idx="2">
                  <c:v>6.9277874845210423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42487787745614525"/>
          <c:y val="2.38868178620733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'2015-2019 (2)'!$B$4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4.8899947506561681E-2"/>
                  <c:y val="2.935055344619756E-2"/>
                </c:manualLayout>
              </c:layout>
              <c:tx>
                <c:rich>
                  <a:bodyPr/>
                  <a:lstStyle/>
                  <a:p>
                    <a:fld id="{63EF7016-AD1F-4D6E-A625-E00B11548C55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9.0699716650699008E-2"/>
                  <c:y val="-3.9467418004265863E-2"/>
                </c:manualLayout>
              </c:layout>
              <c:tx>
                <c:rich>
                  <a:bodyPr/>
                  <a:lstStyle/>
                  <a:p>
                    <a:fld id="{BBDF7B44-A171-43EE-B530-F86A0A285715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7.7507331583552053E-2"/>
                  <c:y val="-9.7626956791180986E-3"/>
                </c:manualLayout>
              </c:layout>
              <c:tx>
                <c:rich>
                  <a:bodyPr/>
                  <a:lstStyle/>
                  <a:p>
                    <a:fld id="{123E4F5D-79AA-4EE7-AA33-4E663B66D4E6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'2015-2019 (2)'!$A$5:$A$7</c:f>
              <c:strCache>
                <c:ptCount val="3"/>
                <c:pt idx="0">
                  <c:v>эмгекке жарамдуу жашка чейинкилер</c:v>
                </c:pt>
                <c:pt idx="1">
                  <c:v>эмгекке жарамдуулар</c:v>
                </c:pt>
                <c:pt idx="2">
                  <c:v>эмгекке жарамдуу</c:v>
                </c:pt>
              </c:strCache>
            </c:strRef>
          </c:cat>
          <c:val>
            <c:numRef>
              <c:f>'2015-2019 (2)'!$B$5:$B$7</c:f>
              <c:numCache>
                <c:formatCode>0.0</c:formatCode>
                <c:ptCount val="3"/>
                <c:pt idx="0">
                  <c:v>34.299999999999997</c:v>
                </c:pt>
                <c:pt idx="1">
                  <c:v>57.9</c:v>
                </c:pt>
                <c:pt idx="2">
                  <c:v>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0436313136918423E-2"/>
          <c:y val="2.9288216802201946E-2"/>
          <c:w val="0.94971835434932927"/>
          <c:h val="0.89967390164786076"/>
        </c:manualLayout>
      </c:layout>
      <c:lineChart>
        <c:grouping val="standard"/>
        <c:varyColors val="0"/>
        <c:ser>
          <c:idx val="0"/>
          <c:order val="0"/>
          <c:tx>
            <c:strRef>
              <c:f>'[4  коэфф ферт КР 1990-2018.xlsx]Лист1'!$A$5</c:f>
              <c:strCache>
                <c:ptCount val="1"/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7640004667059384E-2"/>
                  <c:y val="-3.13961594251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673900608709758E-3"/>
                  <c:y val="-1.73885217761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0239101420322769E-2"/>
                  <c:y val="1.73885217761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565200811613009E-2"/>
                  <c:y val="-1.4904447236692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6724236551612268E-3"/>
                  <c:y val="-1.162312168757462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5878047461717308E-2"/>
                  <c:y val="2.691132910114838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6062083272860767E-2"/>
                  <c:y val="-1.871349192812692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2282505072581837E-3"/>
                  <c:y val="-1.2420372697243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0358652130484151E-2"/>
                  <c:y val="2.4840745394486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0239101420322769E-2"/>
                  <c:y val="-2.9808894473384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720414685300755E-2"/>
                  <c:y val="2.539584803566426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2.4664156699364542E-2"/>
                  <c:y val="-3.11907831837151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3521979288501211E-2"/>
                  <c:y val="2.05532718586823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1684751521774393E-2"/>
                  <c:y val="-2.9808894473384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2.1684751521774393E-2"/>
                  <c:y val="-1.4904447236692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2.0239101420322769E-2"/>
                  <c:y val="2.7324819933935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3.4695602434839136E-2"/>
                  <c:y val="-1.4904447236692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1.7347801217419516E-2"/>
                  <c:y val="2.235667085503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3.180430223193588E-2"/>
                  <c:y val="-1.987259631558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1.4456501014516262E-2"/>
                  <c:y val="2.7324819933935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2.9635827079758443E-2"/>
                  <c:y val="-2.7324819933935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997239605121243E-2"/>
                      <c:h val="3.8863443967884631E-2"/>
                    </c:manualLayout>
                  </c15:layout>
                </c:ext>
              </c:extLst>
            </c:dLbl>
            <c:dLbl>
              <c:idx val="23"/>
              <c:layout>
                <c:manualLayout>
                  <c:x val="-1.3010850913064635E-2"/>
                  <c:y val="1.73885217761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1.1565200811613009E-2"/>
                  <c:y val="-1.7388521776140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8793451318871141E-2"/>
                  <c:y val="2.4840745394486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1.670033210111593E-2"/>
                  <c:y val="-2.4392438398863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layout>
                <c:manualLayout>
                  <c:x val="-1.5161226981294662E-2"/>
                  <c:y val="2.3737777179687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-2.0184804168480949E-2"/>
                  <c:y val="-2.2114522486546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'[4  коэфф ферт КР 1990-2018.xlsx]Лист1'!$B$4:$AD$4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'[4  коэфф ферт КР 1990-2018.xlsx]Лист1'!$B$5:$AD$5</c:f>
              <c:numCache>
                <c:formatCode>0.0</c:formatCode>
                <c:ptCount val="29"/>
                <c:pt idx="0">
                  <c:v>3.6</c:v>
                </c:pt>
                <c:pt idx="1">
                  <c:v>3.6</c:v>
                </c:pt>
                <c:pt idx="2">
                  <c:v>3.5</c:v>
                </c:pt>
                <c:pt idx="3">
                  <c:v>3.2</c:v>
                </c:pt>
                <c:pt idx="4">
                  <c:v>3</c:v>
                </c:pt>
                <c:pt idx="5">
                  <c:v>3.1</c:v>
                </c:pt>
                <c:pt idx="6">
                  <c:v>2.8</c:v>
                </c:pt>
                <c:pt idx="7">
                  <c:v>2.6</c:v>
                </c:pt>
                <c:pt idx="8">
                  <c:v>2.7</c:v>
                </c:pt>
                <c:pt idx="9">
                  <c:v>2.6</c:v>
                </c:pt>
                <c:pt idx="10">
                  <c:v>2.4</c:v>
                </c:pt>
                <c:pt idx="11">
                  <c:v>2.39</c:v>
                </c:pt>
                <c:pt idx="12">
                  <c:v>2.4300000000000002</c:v>
                </c:pt>
                <c:pt idx="13">
                  <c:v>2.4900000000000002</c:v>
                </c:pt>
                <c:pt idx="14">
                  <c:v>2.5499999999999998</c:v>
                </c:pt>
                <c:pt idx="15">
                  <c:v>2.5</c:v>
                </c:pt>
                <c:pt idx="16">
                  <c:v>2.7</c:v>
                </c:pt>
                <c:pt idx="17">
                  <c:v>2.71</c:v>
                </c:pt>
                <c:pt idx="18">
                  <c:v>2.75664</c:v>
                </c:pt>
                <c:pt idx="19">
                  <c:v>2.88</c:v>
                </c:pt>
                <c:pt idx="20">
                  <c:v>3.06</c:v>
                </c:pt>
                <c:pt idx="21">
                  <c:v>3.09</c:v>
                </c:pt>
                <c:pt idx="22">
                  <c:v>3.15</c:v>
                </c:pt>
                <c:pt idx="23">
                  <c:v>3.11</c:v>
                </c:pt>
                <c:pt idx="24">
                  <c:v>3.19</c:v>
                </c:pt>
                <c:pt idx="25">
                  <c:v>3.19</c:v>
                </c:pt>
                <c:pt idx="26">
                  <c:v>3.1</c:v>
                </c:pt>
                <c:pt idx="27">
                  <c:v>3</c:v>
                </c:pt>
                <c:pt idx="28">
                  <c:v>3.3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1737728"/>
        <c:axId val="161747712"/>
      </c:lineChart>
      <c:catAx>
        <c:axId val="16173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1747712"/>
        <c:crosses val="autoZero"/>
        <c:auto val="1"/>
        <c:lblAlgn val="ctr"/>
        <c:lblOffset val="100"/>
        <c:noMultiLvlLbl val="0"/>
      </c:catAx>
      <c:valAx>
        <c:axId val="16174771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17377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90865814162572E-2"/>
          <c:y val="2.8789658291935815E-2"/>
          <c:w val="0.96339645734974333"/>
          <c:h val="0.84161402701287158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яз'!$A$6</c:f>
              <c:strCache>
                <c:ptCount val="1"/>
                <c:pt idx="0">
                  <c:v>Ымыркайлардын өлүмү</c:v>
                </c:pt>
              </c:strCache>
            </c:strRef>
          </c:tx>
          <c:spPr>
            <a:ln w="5715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ln w="57150"/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яз'!$B$5:$AD$5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'рус яз'!$B$6:$AD$6</c:f>
              <c:numCache>
                <c:formatCode>0</c:formatCode>
                <c:ptCount val="29"/>
                <c:pt idx="0">
                  <c:v>30</c:v>
                </c:pt>
                <c:pt idx="1">
                  <c:v>29.7</c:v>
                </c:pt>
                <c:pt idx="2">
                  <c:v>31.5</c:v>
                </c:pt>
                <c:pt idx="3">
                  <c:v>32</c:v>
                </c:pt>
                <c:pt idx="4">
                  <c:v>29.1</c:v>
                </c:pt>
                <c:pt idx="5">
                  <c:v>28.1</c:v>
                </c:pt>
                <c:pt idx="6">
                  <c:v>25.94</c:v>
                </c:pt>
                <c:pt idx="7">
                  <c:v>28.19</c:v>
                </c:pt>
                <c:pt idx="8">
                  <c:v>26.16</c:v>
                </c:pt>
                <c:pt idx="9">
                  <c:v>22.66</c:v>
                </c:pt>
                <c:pt idx="10">
                  <c:v>22.57</c:v>
                </c:pt>
                <c:pt idx="11">
                  <c:v>21.7</c:v>
                </c:pt>
                <c:pt idx="12">
                  <c:v>21.18</c:v>
                </c:pt>
                <c:pt idx="13">
                  <c:v>20.88</c:v>
                </c:pt>
                <c:pt idx="14">
                  <c:v>25.73</c:v>
                </c:pt>
                <c:pt idx="15">
                  <c:v>29.66</c:v>
                </c:pt>
                <c:pt idx="16">
                  <c:v>29.2</c:v>
                </c:pt>
                <c:pt idx="17">
                  <c:v>30.6</c:v>
                </c:pt>
                <c:pt idx="18">
                  <c:v>27.12</c:v>
                </c:pt>
                <c:pt idx="19">
                  <c:v>25.04</c:v>
                </c:pt>
                <c:pt idx="20">
                  <c:v>22.84</c:v>
                </c:pt>
                <c:pt idx="21">
                  <c:v>21.1</c:v>
                </c:pt>
                <c:pt idx="22">
                  <c:v>20</c:v>
                </c:pt>
                <c:pt idx="23">
                  <c:v>19.899999999999999</c:v>
                </c:pt>
                <c:pt idx="24">
                  <c:v>20.2</c:v>
                </c:pt>
                <c:pt idx="25">
                  <c:v>18</c:v>
                </c:pt>
                <c:pt idx="26">
                  <c:v>16.600000000000001</c:v>
                </c:pt>
                <c:pt idx="27">
                  <c:v>15.6</c:v>
                </c:pt>
                <c:pt idx="28">
                  <c:v>14.8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'рус яз'!$A$7</c:f>
              <c:strCache>
                <c:ptCount val="1"/>
                <c:pt idx="0">
                  <c:v>Балдардын өлүмү</c:v>
                </c:pt>
              </c:strCache>
            </c:strRef>
          </c:tx>
          <c:spPr>
            <a:ln w="57150">
              <a:solidFill>
                <a:srgbClr val="FF0000"/>
              </a:solidFill>
              <a:prstDash val="solid"/>
            </a:ln>
          </c:spPr>
          <c:marker>
            <c:symbol val="square"/>
            <c:size val="4"/>
            <c:spPr>
              <a:ln w="57150">
                <a:solidFill>
                  <a:srgbClr val="FF0000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яз'!$B$5:$AD$5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'рус яз'!$B$7:$AD$7</c:f>
              <c:numCache>
                <c:formatCode>0</c:formatCode>
                <c:ptCount val="29"/>
                <c:pt idx="0">
                  <c:v>41.3</c:v>
                </c:pt>
                <c:pt idx="1">
                  <c:v>38.6</c:v>
                </c:pt>
                <c:pt idx="2">
                  <c:v>42.2</c:v>
                </c:pt>
                <c:pt idx="3">
                  <c:v>44.6</c:v>
                </c:pt>
                <c:pt idx="4">
                  <c:v>41.9</c:v>
                </c:pt>
                <c:pt idx="5">
                  <c:v>41.3</c:v>
                </c:pt>
                <c:pt idx="6">
                  <c:v>36.369999999999997</c:v>
                </c:pt>
                <c:pt idx="7">
                  <c:v>42.13</c:v>
                </c:pt>
                <c:pt idx="8">
                  <c:v>40.74</c:v>
                </c:pt>
                <c:pt idx="9">
                  <c:v>35.47</c:v>
                </c:pt>
                <c:pt idx="10">
                  <c:v>33.19</c:v>
                </c:pt>
                <c:pt idx="11">
                  <c:v>29.47</c:v>
                </c:pt>
                <c:pt idx="12">
                  <c:v>29.03</c:v>
                </c:pt>
                <c:pt idx="13">
                  <c:v>27.65</c:v>
                </c:pt>
                <c:pt idx="14">
                  <c:v>31.82</c:v>
                </c:pt>
                <c:pt idx="15">
                  <c:v>35.090000000000003</c:v>
                </c:pt>
                <c:pt idx="16">
                  <c:v>35.31</c:v>
                </c:pt>
                <c:pt idx="17">
                  <c:v>35.340000000000003</c:v>
                </c:pt>
                <c:pt idx="18">
                  <c:v>31.53</c:v>
                </c:pt>
                <c:pt idx="19">
                  <c:v>29.34</c:v>
                </c:pt>
                <c:pt idx="20">
                  <c:v>26.48</c:v>
                </c:pt>
                <c:pt idx="21">
                  <c:v>24.5</c:v>
                </c:pt>
                <c:pt idx="22">
                  <c:v>23.4</c:v>
                </c:pt>
                <c:pt idx="23">
                  <c:v>23.3</c:v>
                </c:pt>
                <c:pt idx="24">
                  <c:v>23.1</c:v>
                </c:pt>
                <c:pt idx="25">
                  <c:v>21.5</c:v>
                </c:pt>
                <c:pt idx="26">
                  <c:v>19.8</c:v>
                </c:pt>
                <c:pt idx="27">
                  <c:v>18.5</c:v>
                </c:pt>
                <c:pt idx="28">
                  <c:v>17.600000000000001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910144"/>
        <c:axId val="161928320"/>
      </c:lineChart>
      <c:catAx>
        <c:axId val="16191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1928320"/>
        <c:crosses val="autoZero"/>
        <c:auto val="1"/>
        <c:lblAlgn val="ctr"/>
        <c:lblOffset val="100"/>
        <c:noMultiLvlLbl val="0"/>
      </c:catAx>
      <c:valAx>
        <c:axId val="161928320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19101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5.2170472169669781E-2"/>
          <c:y val="0.92951774973902246"/>
          <c:w val="0.83783932971033093"/>
          <c:h val="7.04822502609775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1600789610769413E-2"/>
          <c:y val="3.0513487210135699E-2"/>
          <c:w val="0.9415532320352733"/>
          <c:h val="0.82175325268273081"/>
        </c:manualLayout>
      </c:layout>
      <c:lineChart>
        <c:grouping val="standard"/>
        <c:varyColors val="0"/>
        <c:ser>
          <c:idx val="0"/>
          <c:order val="0"/>
          <c:tx>
            <c:strRef>
              <c:f>кырг!$A$5</c:f>
              <c:strCache>
                <c:ptCount val="1"/>
                <c:pt idx="0">
                  <c:v>Өлгөн аялдардын саны</c:v>
                </c:pt>
              </c:strCache>
            </c:strRef>
          </c:tx>
          <c:spPr>
            <a:ln w="57150">
              <a:solidFill>
                <a:srgbClr val="000080"/>
              </a:solidFill>
              <a:prstDash val="solid"/>
            </a:ln>
          </c:spPr>
          <c:marker>
            <c:symbol val="circle"/>
            <c:size val="5"/>
            <c:spPr>
              <a:ln w="57150"/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кырг!$B$4:$AD$4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кырг!$B$5:$AD$5</c:f>
              <c:numCache>
                <c:formatCode>General</c:formatCode>
                <c:ptCount val="29"/>
                <c:pt idx="0">
                  <c:v>81</c:v>
                </c:pt>
                <c:pt idx="1">
                  <c:v>72</c:v>
                </c:pt>
                <c:pt idx="2">
                  <c:v>64</c:v>
                </c:pt>
                <c:pt idx="3">
                  <c:v>52</c:v>
                </c:pt>
                <c:pt idx="4">
                  <c:v>47</c:v>
                </c:pt>
                <c:pt idx="5">
                  <c:v>52</c:v>
                </c:pt>
                <c:pt idx="6">
                  <c:v>34</c:v>
                </c:pt>
                <c:pt idx="7">
                  <c:v>64</c:v>
                </c:pt>
                <c:pt idx="8">
                  <c:v>35</c:v>
                </c:pt>
                <c:pt idx="9">
                  <c:v>44</c:v>
                </c:pt>
                <c:pt idx="10">
                  <c:v>44</c:v>
                </c:pt>
                <c:pt idx="11">
                  <c:v>43</c:v>
                </c:pt>
                <c:pt idx="12">
                  <c:v>54</c:v>
                </c:pt>
                <c:pt idx="13">
                  <c:v>52</c:v>
                </c:pt>
                <c:pt idx="14">
                  <c:v>56</c:v>
                </c:pt>
                <c:pt idx="15">
                  <c:v>66</c:v>
                </c:pt>
                <c:pt idx="16">
                  <c:v>67</c:v>
                </c:pt>
                <c:pt idx="17">
                  <c:v>64</c:v>
                </c:pt>
                <c:pt idx="18">
                  <c:v>70</c:v>
                </c:pt>
                <c:pt idx="19">
                  <c:v>86</c:v>
                </c:pt>
                <c:pt idx="20">
                  <c:v>75</c:v>
                </c:pt>
                <c:pt idx="21">
                  <c:v>82</c:v>
                </c:pt>
                <c:pt idx="22">
                  <c:v>76</c:v>
                </c:pt>
                <c:pt idx="23">
                  <c:v>56</c:v>
                </c:pt>
                <c:pt idx="24">
                  <c:v>81</c:v>
                </c:pt>
                <c:pt idx="25">
                  <c:v>63</c:v>
                </c:pt>
                <c:pt idx="26">
                  <c:v>48</c:v>
                </c:pt>
                <c:pt idx="27">
                  <c:v>49</c:v>
                </c:pt>
                <c:pt idx="28">
                  <c:v>49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кырг!$A$6</c:f>
              <c:strCache>
                <c:ptCount val="1"/>
                <c:pt idx="0">
                  <c:v>Энелик өлүмдүн коэффициенти</c:v>
                </c:pt>
              </c:strCache>
            </c:strRef>
          </c:tx>
          <c:spPr>
            <a:ln w="57150">
              <a:solidFill>
                <a:srgbClr val="800080"/>
              </a:solidFill>
              <a:prstDash val="solid"/>
            </a:ln>
          </c:spPr>
          <c:marker>
            <c:symbol val="circle"/>
            <c:size val="5"/>
            <c:spPr>
              <a:ln w="57150"/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кырг!$B$4:$AD$4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кырг!$B$6:$AD$6</c:f>
              <c:numCache>
                <c:formatCode>General</c:formatCode>
                <c:ptCount val="29"/>
                <c:pt idx="0">
                  <c:v>62.9</c:v>
                </c:pt>
                <c:pt idx="1">
                  <c:v>55.6</c:v>
                </c:pt>
                <c:pt idx="2">
                  <c:v>49.9</c:v>
                </c:pt>
                <c:pt idx="3">
                  <c:v>44.5</c:v>
                </c:pt>
                <c:pt idx="4">
                  <c:v>42.7</c:v>
                </c:pt>
                <c:pt idx="5">
                  <c:v>44.3</c:v>
                </c:pt>
                <c:pt idx="6">
                  <c:v>31.5</c:v>
                </c:pt>
                <c:pt idx="7">
                  <c:v>62.7</c:v>
                </c:pt>
                <c:pt idx="8">
                  <c:v>33.6</c:v>
                </c:pt>
                <c:pt idx="9">
                  <c:v>42.3</c:v>
                </c:pt>
                <c:pt idx="10">
                  <c:v>45.5</c:v>
                </c:pt>
                <c:pt idx="11">
                  <c:v>43.8</c:v>
                </c:pt>
                <c:pt idx="12">
                  <c:v>53.5</c:v>
                </c:pt>
                <c:pt idx="13">
                  <c:v>49.3</c:v>
                </c:pt>
                <c:pt idx="14">
                  <c:v>50.9</c:v>
                </c:pt>
                <c:pt idx="15">
                  <c:v>60.1</c:v>
                </c:pt>
                <c:pt idx="16">
                  <c:v>55.5</c:v>
                </c:pt>
                <c:pt idx="17">
                  <c:v>51.9</c:v>
                </c:pt>
                <c:pt idx="18" formatCode="0.0">
                  <c:v>55</c:v>
                </c:pt>
                <c:pt idx="19">
                  <c:v>63.5</c:v>
                </c:pt>
                <c:pt idx="20">
                  <c:v>51.3</c:v>
                </c:pt>
                <c:pt idx="21">
                  <c:v>54.8</c:v>
                </c:pt>
                <c:pt idx="22">
                  <c:v>49.1</c:v>
                </c:pt>
                <c:pt idx="23" formatCode="0.0">
                  <c:v>36</c:v>
                </c:pt>
                <c:pt idx="24" formatCode="0.0">
                  <c:v>50.1</c:v>
                </c:pt>
                <c:pt idx="25" formatCode="0.0">
                  <c:v>38.5</c:v>
                </c:pt>
                <c:pt idx="26" formatCode="0.0">
                  <c:v>30.3</c:v>
                </c:pt>
                <c:pt idx="27" formatCode="0.0">
                  <c:v>31.9</c:v>
                </c:pt>
                <c:pt idx="28" formatCode="0.0">
                  <c:v>28.6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107776"/>
        <c:axId val="162109312"/>
      </c:lineChart>
      <c:catAx>
        <c:axId val="16210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21093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2109312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2107776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0749064783921905"/>
          <c:y val="0.91866485548410715"/>
          <c:w val="0.83222483268953418"/>
          <c:h val="7.4918685932865201E-2"/>
        </c:manualLayout>
      </c:layout>
      <c:overlay val="0"/>
      <c:spPr>
        <a:solidFill>
          <a:srgbClr val="FFFFFF"/>
        </a:solidFill>
        <a:ln w="3175">
          <a:solidFill>
            <a:srgbClr val="FFFFFF"/>
          </a:solidFill>
          <a:prstDash val="solid"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670486417688483E-2"/>
          <c:y val="3.8524953058454069E-2"/>
          <c:w val="0.93953693254355752"/>
          <c:h val="0.81324010920204637"/>
        </c:manualLayout>
      </c:layout>
      <c:lineChart>
        <c:grouping val="standard"/>
        <c:varyColors val="0"/>
        <c:ser>
          <c:idx val="0"/>
          <c:order val="0"/>
          <c:tx>
            <c:strRef>
              <c:f>кырг!$A$4</c:f>
              <c:strCache>
                <c:ptCount val="1"/>
                <c:pt idx="0">
                  <c:v>Экөө тең</c:v>
                </c:pt>
              </c:strCache>
            </c:strRef>
          </c:tx>
          <c:spPr>
            <a:ln w="57150">
              <a:solidFill>
                <a:srgbClr val="C00000"/>
              </a:solidFill>
              <a:prstDash val="solid"/>
            </a:ln>
          </c:spPr>
          <c:marker>
            <c:symbol val="circle"/>
            <c:size val="5"/>
            <c:spPr>
              <a:solidFill>
                <a:schemeClr val="accent4"/>
              </a:solidFill>
              <a:ln w="57150">
                <a:solidFill>
                  <a:srgbClr val="C0000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кырг!$B$3:$J$3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кырг!$B$4:$J$4</c:f>
              <c:numCache>
                <c:formatCode>General</c:formatCode>
                <c:ptCount val="9"/>
                <c:pt idx="0">
                  <c:v>69.3</c:v>
                </c:pt>
                <c:pt idx="1">
                  <c:v>69.599999999999994</c:v>
                </c:pt>
                <c:pt idx="2" formatCode="0.0">
                  <c:v>70</c:v>
                </c:pt>
                <c:pt idx="3" formatCode="0.0">
                  <c:v>70.2</c:v>
                </c:pt>
                <c:pt idx="4" formatCode="0.0">
                  <c:v>70.400000000000006</c:v>
                </c:pt>
                <c:pt idx="5" formatCode="0.0">
                  <c:v>70.599999999999994</c:v>
                </c:pt>
                <c:pt idx="6" formatCode="0.0">
                  <c:v>70.900000000000006</c:v>
                </c:pt>
                <c:pt idx="7" formatCode="0.0">
                  <c:v>71.099999999999994</c:v>
                </c:pt>
                <c:pt idx="8" formatCode="0.0">
                  <c:v>71.3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кырг!$A$5</c:f>
              <c:strCache>
                <c:ptCount val="1"/>
                <c:pt idx="0">
                  <c:v>Эркек балдар</c:v>
                </c:pt>
              </c:strCache>
            </c:strRef>
          </c:tx>
          <c:spPr>
            <a:ln w="57150">
              <a:solidFill>
                <a:srgbClr val="000066"/>
              </a:solidFill>
              <a:prstDash val="solid"/>
            </a:ln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rgbClr val="000066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кырг!$B$3:$J$3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кырг!$B$5:$J$5</c:f>
              <c:numCache>
                <c:formatCode>General</c:formatCode>
                <c:ptCount val="9"/>
                <c:pt idx="0">
                  <c:v>65.3</c:v>
                </c:pt>
                <c:pt idx="1">
                  <c:v>65.7</c:v>
                </c:pt>
                <c:pt idx="2" formatCode="0.0">
                  <c:v>66.099999999999994</c:v>
                </c:pt>
                <c:pt idx="3" formatCode="0.0">
                  <c:v>66.3</c:v>
                </c:pt>
                <c:pt idx="4" formatCode="0.0">
                  <c:v>66.5</c:v>
                </c:pt>
                <c:pt idx="5" formatCode="0.0">
                  <c:v>66.7</c:v>
                </c:pt>
                <c:pt idx="6" formatCode="0.0">
                  <c:v>67</c:v>
                </c:pt>
                <c:pt idx="7" formatCode="0.0">
                  <c:v>67.2</c:v>
                </c:pt>
                <c:pt idx="8" formatCode="0.0">
                  <c:v>67.400000000000006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кырг!$A$6</c:f>
              <c:strCache>
                <c:ptCount val="1"/>
                <c:pt idx="0">
                  <c:v>Кыздар</c:v>
                </c:pt>
              </c:strCache>
            </c:strRef>
          </c:tx>
          <c:spPr>
            <a:ln w="57150">
              <a:solidFill>
                <a:srgbClr val="FFC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C00000"/>
              </a:solidFill>
              <a:ln w="57150">
                <a:solidFill>
                  <a:srgbClr val="FFC00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кырг!$B$3:$J$3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кырг!$B$6:$J$6</c:f>
              <c:numCache>
                <c:formatCode>General</c:formatCode>
                <c:ptCount val="9"/>
                <c:pt idx="0">
                  <c:v>73.5</c:v>
                </c:pt>
                <c:pt idx="1">
                  <c:v>73.7</c:v>
                </c:pt>
                <c:pt idx="2" formatCode="0.0">
                  <c:v>74.099999999999994</c:v>
                </c:pt>
                <c:pt idx="3" formatCode="0.0">
                  <c:v>74.3</c:v>
                </c:pt>
                <c:pt idx="4" formatCode="0.0">
                  <c:v>74.5</c:v>
                </c:pt>
                <c:pt idx="5" formatCode="0.0">
                  <c:v>74.8</c:v>
                </c:pt>
                <c:pt idx="6" formatCode="0.0">
                  <c:v>75.099999999999994</c:v>
                </c:pt>
                <c:pt idx="7" formatCode="0.0">
                  <c:v>75.400000000000006</c:v>
                </c:pt>
                <c:pt idx="8" formatCode="0.0">
                  <c:v>75.599999999999994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251520"/>
        <c:axId val="162253056"/>
      </c:lineChart>
      <c:catAx>
        <c:axId val="16225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2253056"/>
        <c:crosses val="autoZero"/>
        <c:auto val="1"/>
        <c:lblAlgn val="ctr"/>
        <c:lblOffset val="100"/>
        <c:noMultiLvlLbl val="0"/>
      </c:catAx>
      <c:valAx>
        <c:axId val="162253056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2251520"/>
        <c:crosses val="autoZero"/>
        <c:crossBetween val="between"/>
      </c:valAx>
      <c:spPr>
        <a:solidFill>
          <a:srgbClr val="FFFFFF"/>
        </a:solidFill>
        <a:ln w="381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3362806179430356"/>
          <c:y val="0.91746217992179668"/>
          <c:w val="0.71563466632362482"/>
          <c:h val="6.799377196494506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319237752191654E-2"/>
          <c:y val="2.3381543750537904E-2"/>
          <c:w val="0.91311972144506004"/>
          <c:h val="0.87144353687374221"/>
        </c:manualLayout>
      </c:layout>
      <c:lineChart>
        <c:grouping val="standard"/>
        <c:varyColors val="0"/>
        <c:ser>
          <c:idx val="0"/>
          <c:order val="0"/>
          <c:tx>
            <c:strRef>
              <c:f>кырг!$B$4:$B$6</c:f>
              <c:strCache>
                <c:ptCount val="3"/>
                <c:pt idx="0">
                  <c:v>Келгендердин саны</c:v>
                </c:pt>
              </c:strCache>
            </c:strRef>
          </c:tx>
          <c:spPr>
            <a:ln w="5715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кырг!$A$7:$A$35</c:f>
              <c:numCache>
                <c:formatCode>0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кырг!$B$7:$B$35</c:f>
              <c:numCache>
                <c:formatCode>0.0</c:formatCode>
                <c:ptCount val="29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,##0.0">
                  <c:v>1.974</c:v>
                </c:pt>
                <c:pt idx="28" formatCode="#,##0.0">
                  <c:v>1.7000000000000002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кырг!$C$4:$C$6</c:f>
              <c:strCache>
                <c:ptCount val="3"/>
                <c:pt idx="0">
                  <c:v>Кеткендердин саны</c:v>
                </c:pt>
              </c:strCache>
            </c:strRef>
          </c:tx>
          <c:spPr>
            <a:ln w="5715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кырг!$A$7:$A$35</c:f>
              <c:numCache>
                <c:formatCode>0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кырг!$C$7:$C$35</c:f>
              <c:numCache>
                <c:formatCode>0.0</c:formatCode>
                <c:ptCount val="29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,##0.0">
                  <c:v>5.899</c:v>
                </c:pt>
                <c:pt idx="28" formatCode="#,##0.0">
                  <c:v>7.1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кырг!$D$4:$D$6</c:f>
              <c:strCache>
                <c:ptCount val="3"/>
                <c:pt idx="0">
                  <c:v>Чыгып кетүү агымы (-)</c:v>
                </c:pt>
              </c:strCache>
            </c:strRef>
          </c:tx>
          <c:spPr>
            <a:ln w="57150">
              <a:solidFill>
                <a:srgbClr val="80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кырг!$A$7:$A$35</c:f>
              <c:numCache>
                <c:formatCode>0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кырг!$D$7:$D$35</c:f>
              <c:numCache>
                <c:formatCode>0.0</c:formatCode>
                <c:ptCount val="29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-3.9649999999999999</c:v>
                </c:pt>
                <c:pt idx="27" formatCode="#,##0.0">
                  <c:v>-3.9249999999999998</c:v>
                </c:pt>
                <c:pt idx="28" formatCode="#,##0.0">
                  <c:v>-5.3999999999999995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2563200"/>
        <c:axId val="162564736"/>
      </c:lineChart>
      <c:catAx>
        <c:axId val="16256320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625647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256473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62563200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2316872082724518"/>
          <c:y val="0.90758919834733243"/>
          <c:w val="0.84244322284245987"/>
          <c:h val="7.79662307438935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27" y="0"/>
            <a:ext cx="2946246" cy="49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552"/>
            <a:ext cx="2946247" cy="49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27" y="9378552"/>
            <a:ext cx="2946246" cy="49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2A37969F-0BEF-4C31-8FDC-72B8353C51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86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7" y="0"/>
            <a:ext cx="2946246" cy="49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1363"/>
            <a:ext cx="4938713" cy="3703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9" y="4690071"/>
            <a:ext cx="5439101" cy="444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552"/>
            <a:ext cx="2946247" cy="49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7" y="9378552"/>
            <a:ext cx="2946246" cy="49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3C98D216-73ED-4C20-844A-8F78842994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8709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FA94B-E798-422D-8BBE-A5D3341D0F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23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6DCE6-ABE1-4ED8-B1BF-A7859879BC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54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C4D3E-E4ED-4B47-B4CC-DC37E1CF4F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71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3B5B1-B6F5-40CA-9004-251FB6EDC2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95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28F17-6833-42CF-8A1E-3A4BDDE68A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38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440E-A1CD-4836-B14E-60AE4C5AF6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73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4E55C-03BB-49E9-A597-CF6CA9EAD3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47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F72B6-7DE0-4A7C-9BE4-347DAB29B3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4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28852-49BE-435D-A591-EEB6CD2F7E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69064-1A91-4A31-A7D7-5B26AC048A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6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82D77-9904-48CC-86FF-0B403E8407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4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24F0-E27C-41B1-AB7E-ECA5317183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63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ED4C-5081-4C72-9C76-512F740ED03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96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304BC-3BA5-4B8C-AE21-B7B4D1FEC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7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FF1E-4FFF-4B8D-8411-A6BC78D63B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86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E9A5-CF90-4C1E-87A7-2C3D8B6E2B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8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B8B4-E2C5-4CC3-8379-C7CE1D3136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48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6F88-5D80-4A20-80DC-5B336CB001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1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CE7B1-72C6-4CC1-9D50-756D3972EE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60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D2EF5-3932-4B47-9545-73BAFDC483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68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D550-E30D-426E-9123-031E3AEE00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966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E076D-2EFE-4ED0-97A6-6DDAE1B03F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64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731EB-901F-440F-B9C0-D4F3BD5DE1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15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1FF80-DFFB-4D77-A168-C813A92637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3532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24B6-4973-40F3-812E-BDC7C50DDC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5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B976DDC-C2D1-410C-9D6D-CFB1A7E2BA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CE9C2FC-E99E-438B-840A-3D5DC6DD49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chart" Target="../charts/chart8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ru/statistics/naselenie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at.kg/ru/publications/demograficheskij-ezhegodnik-kyrgyzskoj-respublik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37689" y="116632"/>
            <a:ext cx="7974639" cy="3312368"/>
          </a:xfrm>
        </p:spPr>
        <p:txBody>
          <a:bodyPr/>
          <a:lstStyle/>
          <a:p>
            <a:pPr eaLnBrk="1" hangingPunct="1"/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Улуттук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статистикалык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комитети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</a:br>
            <a:r>
              <a:rPr lang="ky-KG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Кыргыз Республикасынын 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2019-жылдын </a:t>
            </a:r>
            <a:r>
              <a:rPr lang="en-US" sz="2000" b="1" dirty="0">
                <a:solidFill>
                  <a:srgbClr val="000099"/>
                </a:solidFill>
                <a:latin typeface="Kyrghyz Times" pitchFamily="2" charset="0"/>
              </a:rPr>
              <a:t>I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</a:rPr>
              <a:t>жарым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Kyrghyz Times" pitchFamily="2" charset="0"/>
              </a:rPr>
              <a:t>жылдыгында</a:t>
            </a:r>
            <a:r>
              <a:rPr lang="ru-RU" sz="2000" dirty="0" smtClean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социалдык-экономикалык</a:t>
            </a:r>
            <a:r>
              <a:rPr lang="ru-RU" sz="20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абалынын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жыйынтыгы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пресс-конференция </a:t>
            </a:r>
            <a:r>
              <a:rPr lang="ru-RU" sz="20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2019-ж. 11-июлу</a:t>
            </a:r>
            <a:r>
              <a:rPr lang="ru-RU" sz="2000" b="1" dirty="0" smtClean="0">
                <a:solidFill>
                  <a:srgbClr val="000099"/>
                </a:solidFill>
                <a:latin typeface="Kyrghyz Times" pitchFamily="2" charset="0"/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000" b="1" dirty="0" smtClean="0">
                <a:solidFill>
                  <a:srgbClr val="000099"/>
                </a:solidFill>
                <a:latin typeface="Kyrghyz Times" pitchFamily="2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latin typeface="Kyrghyz Times" pitchFamily="2" charset="0"/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latin typeface="Kyrghyz Times" pitchFamily="2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2018-жылдагы </a:t>
            </a:r>
            <a:br>
              <a:rPr 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3200" b="1" i="1" dirty="0" err="1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Кыргыз</a:t>
            </a:r>
            <a:r>
              <a:rPr 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3200" b="1" i="1" dirty="0" err="1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Республикасынын</a:t>
            </a:r>
            <a:r>
              <a:rPr 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3200" b="1" i="1" dirty="0" err="1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демографиялык</a:t>
            </a:r>
            <a:r>
              <a:rPr 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 </a:t>
            </a:r>
            <a:r>
              <a:rPr lang="ru-RU" sz="3200" b="1" i="1" dirty="0" err="1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кырдаалы</a:t>
            </a:r>
            <a:r>
              <a:rPr 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3200" b="1" dirty="0" smtClean="0">
                <a:solidFill>
                  <a:srgbClr val="000099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</a:br>
            <a:endParaRPr lang="ru-RU" sz="3200" b="1" dirty="0" smtClean="0">
              <a:solidFill>
                <a:srgbClr val="000099"/>
              </a:solidFill>
              <a:latin typeface="Arial" panose="020B0604020202020204" pitchFamily="34" charset="0"/>
              <a:ea typeface="Times New Roman UniToktom" pitchFamily="18" charset="0"/>
              <a:cs typeface="Times New Roman UniToktom" pitchFamily="18" charset="0"/>
            </a:endParaRPr>
          </a:p>
        </p:txBody>
      </p:sp>
      <p:pic>
        <p:nvPicPr>
          <p:cNvPr id="2052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30185" cy="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423" y="6093296"/>
            <a:ext cx="8698905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r"/>
            <a:r>
              <a:rPr lang="ru-RU" sz="14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Гульхумар</a:t>
            </a:r>
            <a:r>
              <a:rPr lang="ru-RU" sz="1400" b="1" dirty="0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 Абдуллаева,</a:t>
            </a:r>
          </a:p>
          <a:p>
            <a:pPr algn="r"/>
            <a:r>
              <a:rPr lang="ru-RU" sz="14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демографиялык</a:t>
            </a:r>
            <a:r>
              <a:rPr lang="ru-RU" sz="1400" b="1" dirty="0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 статистика </a:t>
            </a:r>
            <a:r>
              <a:rPr lang="ru-RU" sz="14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бөлүмүнүн</a:t>
            </a:r>
            <a:r>
              <a:rPr lang="ru-RU" sz="1400" b="1" dirty="0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 </a:t>
            </a:r>
            <a:r>
              <a:rPr lang="ru-RU" sz="14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Times New Roman UniToktom" pitchFamily="18" charset="0"/>
              </a:rPr>
              <a:t>башчысы</a:t>
            </a:r>
            <a:endParaRPr lang="ru-RU" sz="1400" b="1" dirty="0">
              <a:solidFill>
                <a:srgbClr val="000066"/>
              </a:solidFill>
              <a:latin typeface="Arial" panose="020B0604020202020204" pitchFamily="34" charset="0"/>
              <a:cs typeface="Times New Roman UniToktom" pitchFamily="18" charset="0"/>
            </a:endParaRPr>
          </a:p>
        </p:txBody>
      </p:sp>
      <p:pic>
        <p:nvPicPr>
          <p:cNvPr id="6" name="Picture 2" descr="E:\диск D\Римма\презентация+графики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87579"/>
            <a:ext cx="6912768" cy="247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3608" y="116632"/>
            <a:ext cx="7920880" cy="864096"/>
          </a:xfrm>
        </p:spPr>
        <p:txBody>
          <a:bodyPr/>
          <a:lstStyle/>
          <a:p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КМШнын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айрым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ky-KG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өлкөлөрүнүн калкынын санынын өсүү темпи </a:t>
            </a:r>
            <a:r>
              <a:rPr lang="ru-RU" sz="2000" i="1" dirty="0" smtClean="0">
                <a:solidFill>
                  <a:srgbClr val="000099"/>
                </a:solidFill>
                <a:latin typeface="Arial" panose="020B0604020202020204" pitchFamily="34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пайыз</a:t>
            </a:r>
            <a:r>
              <a:rPr lang="ru-RU" sz="2000" i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менен</a:t>
            </a:r>
            <a:r>
              <a:rPr lang="ru-RU" sz="2000" i="1" dirty="0" smtClean="0">
                <a:solidFill>
                  <a:srgbClr val="000099"/>
                </a:solidFill>
                <a:latin typeface="Arial" panose="020B0604020202020204" pitchFamily="34" charset="0"/>
              </a:rPr>
              <a:t>)</a:t>
            </a:r>
            <a:endParaRPr lang="ru-RU" sz="2000" i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180975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70373" name="Rectangle 5"/>
          <p:cNvSpPr>
            <a:spLocks noChangeArrowheads="1"/>
          </p:cNvSpPr>
          <p:nvPr/>
        </p:nvSpPr>
        <p:spPr bwMode="auto">
          <a:xfrm>
            <a:off x="683568" y="5661248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Times New Roman" pitchFamily="18" charset="0"/>
              </a:rPr>
              <a:t>Кыргызстан 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КМШнын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бир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нече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өлкөлөрүнүн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ичиндеги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,  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калкынын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саны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азайбастан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өсүп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жаткан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өлкөлөрдүн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бири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болуп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саналат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.</a:t>
            </a:r>
          </a:p>
          <a:p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Кыргызстандын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калкынын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санынын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өсүү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темпи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графикте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келтирилген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Тажикстандан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башка,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өлкөлөргө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караганда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жогору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.</a:t>
            </a:r>
            <a:endParaRPr lang="ru-RU" sz="1400" b="1" dirty="0">
              <a:latin typeface="Arial" panose="020B0604020202020204" pitchFamily="34" charset="0"/>
            </a:endParaRPr>
          </a:p>
        </p:txBody>
      </p:sp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92088" cy="76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302317"/>
              </p:ext>
            </p:extLst>
          </p:nvPr>
        </p:nvGraphicFramePr>
        <p:xfrm>
          <a:off x="323181" y="1700808"/>
          <a:ext cx="8497638" cy="331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552716"/>
              </p:ext>
            </p:extLst>
          </p:nvPr>
        </p:nvGraphicFramePr>
        <p:xfrm>
          <a:off x="395536" y="1124745"/>
          <a:ext cx="849694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8971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22238"/>
            <a:ext cx="7992888" cy="80444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Калктын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санынын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өсүшүнүн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көрсөткүчтөрү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000099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адам</a:t>
            </a:r>
            <a:r>
              <a:rPr lang="ru-RU" sz="2000" i="1" dirty="0" smtClean="0">
                <a:solidFill>
                  <a:srgbClr val="000099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83568" y="6021288"/>
            <a:ext cx="80648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Өлкөдөгү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калктын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санынын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өсүшү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тышкы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миграциянын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терс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балансында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өлгөндөрдүн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санынан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төрөлгөндөрдүн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саны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ашкандын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эсебинен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" pitchFamily="18" charset="0"/>
              </a:rPr>
              <a:t>камсыздалат</a:t>
            </a:r>
            <a:r>
              <a:rPr lang="ru-RU" sz="1400" b="1" dirty="0" smtClean="0">
                <a:latin typeface="Arial" panose="020B0604020202020204" pitchFamily="34" charset="0"/>
                <a:cs typeface="Times New Roman" pitchFamily="18" charset="0"/>
              </a:rPr>
              <a:t>.</a:t>
            </a:r>
            <a:endParaRPr lang="ru-RU" sz="1400" b="1" dirty="0">
              <a:latin typeface="Arial" panose="020B0604020202020204" pitchFamily="34" charset="0"/>
              <a:cs typeface="Times New Roman" pitchFamily="18" charset="0"/>
            </a:endParaRPr>
          </a:p>
        </p:txBody>
      </p:sp>
      <p:pic>
        <p:nvPicPr>
          <p:cNvPr id="6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0" y="122238"/>
            <a:ext cx="788442" cy="77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 flipH="1" flipV="1">
            <a:off x="10260632" y="620685"/>
            <a:ext cx="432048" cy="979513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112994"/>
              </p:ext>
            </p:extLst>
          </p:nvPr>
        </p:nvGraphicFramePr>
        <p:xfrm>
          <a:off x="323528" y="1124745"/>
          <a:ext cx="8568951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971600" y="116632"/>
            <a:ext cx="7995429" cy="936104"/>
          </a:xfrm>
        </p:spPr>
        <p:txBody>
          <a:bodyPr/>
          <a:lstStyle/>
          <a:p>
            <a:pPr eaLnBrk="1" hangingPunct="1"/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Айрым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курактык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топтор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боюнча </a:t>
            </a:r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калктын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саны</a:t>
            </a:r>
            <a:b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жылдын</a:t>
            </a: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карата, 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жалпы</a:t>
            </a: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калктын</a:t>
            </a: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санына</a:t>
            </a: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пайыз</a:t>
            </a:r>
            <a:r>
              <a:rPr lang="ru-RU" sz="20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менен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)</a:t>
            </a:r>
            <a:endParaRPr lang="ru-RU" sz="1600" i="1" dirty="0" smtClean="0">
              <a:solidFill>
                <a:srgbClr val="000099"/>
              </a:solidFill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7450179"/>
              </p:ext>
            </p:extLst>
          </p:nvPr>
        </p:nvGraphicFramePr>
        <p:xfrm>
          <a:off x="5207000" y="980728"/>
          <a:ext cx="393700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1127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4437876"/>
              </p:ext>
            </p:extLst>
          </p:nvPr>
        </p:nvGraphicFramePr>
        <p:xfrm>
          <a:off x="618642" y="1044413"/>
          <a:ext cx="4038600" cy="3545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054033"/>
              </p:ext>
            </p:extLst>
          </p:nvPr>
        </p:nvGraphicFramePr>
        <p:xfrm>
          <a:off x="4572000" y="980728"/>
          <a:ext cx="388843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951907"/>
              </p:ext>
            </p:extLst>
          </p:nvPr>
        </p:nvGraphicFramePr>
        <p:xfrm>
          <a:off x="539553" y="1136595"/>
          <a:ext cx="4104455" cy="538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114590"/>
              </p:ext>
            </p:extLst>
          </p:nvPr>
        </p:nvGraphicFramePr>
        <p:xfrm>
          <a:off x="4716016" y="1136596"/>
          <a:ext cx="4080123" cy="531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57508" y="116632"/>
            <a:ext cx="8186492" cy="93610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15-49 </a:t>
            </a:r>
            <a:r>
              <a:rPr lang="ru-RU" sz="2400" b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жаштагы</a:t>
            </a:r>
            <a: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</a:t>
            </a:r>
            <a: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аялга</a:t>
            </a:r>
            <a: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төрөлгөн</a:t>
            </a:r>
            <a: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балдардын</a:t>
            </a:r>
            <a: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</a:t>
            </a:r>
            <a:br>
              <a:rPr lang="ru-RU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төрөлгөндөрдүн</a:t>
            </a:r>
            <a:r>
              <a:rPr lang="ru-RU" sz="20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суммардык</a:t>
            </a:r>
            <a:r>
              <a:rPr lang="ru-RU" sz="20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коэффициенти</a:t>
            </a:r>
            <a:r>
              <a:rPr lang="ru-RU" sz="20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pic>
        <p:nvPicPr>
          <p:cNvPr id="3584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82" y="90990"/>
            <a:ext cx="835912" cy="74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948848"/>
              </p:ext>
            </p:extLst>
          </p:nvPr>
        </p:nvGraphicFramePr>
        <p:xfrm>
          <a:off x="179512" y="1484784"/>
          <a:ext cx="8784975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5763582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7992888" cy="648072"/>
          </a:xfrm>
        </p:spPr>
        <p:txBody>
          <a:bodyPr/>
          <a:lstStyle/>
          <a:p>
            <a:pPr eaLnBrk="1" hangingPunct="1"/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Балдардын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жана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ымыркайлардын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өлүмү</a:t>
            </a:r>
            <a: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өлгөн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балдардын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саны,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тийиштүүлүгүнө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жараша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, 5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жашка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чейин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жана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бир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жашка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чейин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тирүү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cs typeface="Times New Roman" pitchFamily="18" charset="0"/>
              </a:rPr>
              <a:t>төрөлгөндөрдүн</a:t>
            </a:r>
            <a:r>
              <a:rPr lang="ru-RU" sz="2000" i="1" dirty="0" smtClean="0">
                <a:solidFill>
                  <a:srgbClr val="000099"/>
                </a:solidFill>
                <a:cs typeface="Times New Roman" pitchFamily="18" charset="0"/>
              </a:rPr>
              <a:t> 1000ине)</a:t>
            </a:r>
            <a:r>
              <a:rPr lang="ru-RU" sz="2000" i="1" dirty="0" smtClean="0">
                <a:solidFill>
                  <a:srgbClr val="000099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rgbClr val="000099"/>
                </a:solidFill>
                <a:latin typeface="+mn-lt"/>
                <a:cs typeface="Times New Roman" pitchFamily="18" charset="0"/>
              </a:rPr>
            </a:br>
            <a:endParaRPr lang="ru-RU" sz="2000" i="1" dirty="0" smtClean="0">
              <a:solidFill>
                <a:srgbClr val="000099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6" y="116632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444080"/>
              </p:ext>
            </p:extLst>
          </p:nvPr>
        </p:nvGraphicFramePr>
        <p:xfrm>
          <a:off x="323528" y="1556792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4624"/>
            <a:ext cx="8064896" cy="1054431"/>
          </a:xfrm>
        </p:spPr>
        <p:txBody>
          <a:bodyPr/>
          <a:lstStyle/>
          <a:p>
            <a:pPr eaLnBrk="1" hangingPunct="1"/>
            <a:r>
              <a:rPr lang="ru-RU" sz="26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Энелик</a:t>
            </a:r>
            <a:r>
              <a:rPr lang="ru-RU" sz="26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600" b="1" dirty="0" err="1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өлүм</a:t>
            </a:r>
            <a:r>
              <a:rPr lang="ru-RU" sz="26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6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(ЖААК 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органындагы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катталган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энелердин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b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</a:b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өлүмүнүн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саны (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), 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жана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тирүү</a:t>
            </a:r>
            <a:r>
              <a:rPr lang="ru-RU" sz="1800" i="1" dirty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төрөлгөндөрдүн</a:t>
            </a:r>
            <a:r>
              <a:rPr lang="ru-RU" sz="1800" i="1" dirty="0" smtClean="0">
                <a:solidFill>
                  <a:srgbClr val="000099"/>
                </a:solidFill>
                <a:ea typeface="Times New Roman UniToktom" pitchFamily="18" charset="0"/>
                <a:cs typeface="Times New Roman" pitchFamily="18" charset="0"/>
              </a:rPr>
              <a:t> 100 000ине)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548137"/>
              </p:ext>
            </p:extLst>
          </p:nvPr>
        </p:nvGraphicFramePr>
        <p:xfrm>
          <a:off x="393886" y="1171062"/>
          <a:ext cx="8644259" cy="542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16633"/>
            <a:ext cx="7920236" cy="720378"/>
          </a:xfrm>
        </p:spPr>
        <p:txBody>
          <a:bodyPr/>
          <a:lstStyle/>
          <a:p>
            <a:r>
              <a:rPr lang="ru-RU" sz="2400" b="1" dirty="0" err="1" smtClean="0">
                <a:solidFill>
                  <a:srgbClr val="000099"/>
                </a:solidFill>
              </a:rPr>
              <a:t>Төрөлгөндөгү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жашоонун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күтүлгөн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узактыгы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000" i="1" dirty="0" smtClean="0">
                <a:solidFill>
                  <a:srgbClr val="000099"/>
                </a:solidFill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</a:rPr>
              <a:t>жаш</a:t>
            </a:r>
            <a:r>
              <a:rPr lang="ru-RU" sz="2000" i="1" dirty="0" smtClean="0">
                <a:solidFill>
                  <a:srgbClr val="000099"/>
                </a:solidFill>
              </a:rPr>
              <a:t>)</a:t>
            </a:r>
            <a:endParaRPr lang="ru-RU" sz="2000" i="1" dirty="0">
              <a:solidFill>
                <a:srgbClr val="000099"/>
              </a:solidFill>
            </a:endParaRPr>
          </a:p>
        </p:txBody>
      </p:sp>
      <p:sp>
        <p:nvSpPr>
          <p:cNvPr id="545795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857717"/>
              </p:ext>
            </p:extLst>
          </p:nvPr>
        </p:nvGraphicFramePr>
        <p:xfrm>
          <a:off x="611560" y="1275840"/>
          <a:ext cx="8208912" cy="532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8856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98024" y="274638"/>
            <a:ext cx="7477664" cy="633412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000099"/>
                </a:solidFill>
              </a:rPr>
              <a:t>Калктын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тышкы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миграциясы</a:t>
            </a:r>
            <a:r>
              <a:rPr lang="ru-RU" sz="2800" b="1" dirty="0" smtClean="0">
                <a:solidFill>
                  <a:srgbClr val="000099"/>
                </a:solidFill>
              </a:rPr>
              <a:t/>
            </a:r>
            <a:br>
              <a:rPr lang="ru-RU" sz="2800" b="1" dirty="0" smtClean="0">
                <a:solidFill>
                  <a:srgbClr val="000099"/>
                </a:solidFill>
              </a:rPr>
            </a:br>
            <a:r>
              <a:rPr lang="ru-RU" sz="2000" i="1" dirty="0" smtClean="0">
                <a:solidFill>
                  <a:srgbClr val="000099"/>
                </a:solidFill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</a:rPr>
              <a:t>миң</a:t>
            </a:r>
            <a:r>
              <a:rPr lang="ru-RU" sz="2000" i="1" dirty="0" smtClean="0">
                <a:solidFill>
                  <a:srgbClr val="000099"/>
                </a:solidFill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</a:rPr>
              <a:t>адам</a:t>
            </a:r>
            <a:r>
              <a:rPr lang="ru-RU" sz="2000" i="1" dirty="0" smtClean="0">
                <a:solidFill>
                  <a:srgbClr val="000099"/>
                </a:solidFill>
              </a:rPr>
              <a:t>)</a:t>
            </a:r>
            <a:endParaRPr lang="ru-RU" sz="2000" i="1" dirty="0">
              <a:solidFill>
                <a:srgbClr val="000099"/>
              </a:solidFill>
            </a:endParaRPr>
          </a:p>
        </p:txBody>
      </p:sp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574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9132014"/>
              </p:ext>
            </p:extLst>
          </p:nvPr>
        </p:nvGraphicFramePr>
        <p:xfrm>
          <a:off x="251520" y="1052736"/>
          <a:ext cx="8712967" cy="5472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9903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" y="116632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4810546"/>
          </a:xfrm>
        </p:spPr>
        <p:txBody>
          <a:bodyPr/>
          <a:lstStyle/>
          <a:p>
            <a:r>
              <a:rPr lang="ky-KG" sz="3600" b="1" dirty="0" smtClean="0">
                <a:solidFill>
                  <a:srgbClr val="000099"/>
                </a:solidFill>
                <a:cs typeface="Times New Roman" pitchFamily="18" charset="0"/>
              </a:rPr>
              <a:t>К</a:t>
            </a:r>
            <a:r>
              <a:rPr lang="ru-RU" sz="3600" b="1" dirty="0" err="1" smtClean="0">
                <a:solidFill>
                  <a:srgbClr val="000099"/>
                </a:solidFill>
                <a:cs typeface="Times New Roman" pitchFamily="18" charset="0"/>
              </a:rPr>
              <a:t>ө</a:t>
            </a:r>
            <a:r>
              <a:rPr lang="ru-RU" sz="3600" b="1" dirty="0" err="1">
                <a:solidFill>
                  <a:srgbClr val="000099"/>
                </a:solidFill>
                <a:cs typeface="Times New Roman" pitchFamily="18" charset="0"/>
              </a:rPr>
              <a:t>ң</a:t>
            </a:r>
            <a:r>
              <a:rPr lang="ru-RU" sz="3600" b="1" dirty="0" err="1" smtClean="0">
                <a:solidFill>
                  <a:srgbClr val="000099"/>
                </a:solidFill>
                <a:cs typeface="Times New Roman" pitchFamily="18" charset="0"/>
              </a:rPr>
              <a:t>ү</a:t>
            </a:r>
            <a:r>
              <a:rPr lang="ky-KG" sz="3600" b="1" dirty="0" smtClean="0">
                <a:solidFill>
                  <a:srgbClr val="000099"/>
                </a:solidFill>
                <a:cs typeface="Times New Roman" pitchFamily="18" charset="0"/>
              </a:rPr>
              <a:t>л бурганы</a:t>
            </a:r>
            <a:r>
              <a:rPr lang="ru-RU" sz="3600" b="1" dirty="0">
                <a:solidFill>
                  <a:srgbClr val="000099"/>
                </a:solidFill>
                <a:cs typeface="Times New Roman" pitchFamily="18" charset="0"/>
              </a:rPr>
              <a:t>ң</a:t>
            </a:r>
            <a:r>
              <a:rPr lang="ky-KG" sz="3600" b="1" dirty="0" smtClean="0">
                <a:solidFill>
                  <a:srgbClr val="000099"/>
                </a:solidFill>
                <a:cs typeface="Times New Roman" pitchFamily="18" charset="0"/>
              </a:rPr>
              <a:t>ыздар </a:t>
            </a:r>
            <a:r>
              <a:rPr lang="ru-RU" sz="3600" b="1" dirty="0">
                <a:solidFill>
                  <a:srgbClr val="000099"/>
                </a:solidFill>
                <a:cs typeface="Times New Roman" pitchFamily="18" charset="0"/>
              </a:rPr>
              <a:t>ү</a:t>
            </a:r>
            <a:r>
              <a:rPr lang="ky-KG" sz="3600" b="1" dirty="0" smtClean="0">
                <a:solidFill>
                  <a:srgbClr val="000099"/>
                </a:solidFill>
                <a:cs typeface="Times New Roman" pitchFamily="18" charset="0"/>
              </a:rPr>
              <a:t>ч</a:t>
            </a:r>
            <a:r>
              <a:rPr lang="ru-RU" sz="3600" b="1" dirty="0">
                <a:solidFill>
                  <a:srgbClr val="000099"/>
                </a:solidFill>
                <a:cs typeface="Times New Roman" pitchFamily="18" charset="0"/>
              </a:rPr>
              <a:t>ү</a:t>
            </a:r>
            <a:r>
              <a:rPr lang="ky-KG" sz="3600" b="1" dirty="0" smtClean="0">
                <a:solidFill>
                  <a:srgbClr val="000099"/>
                </a:solidFill>
                <a:cs typeface="Times New Roman" pitchFamily="18" charset="0"/>
              </a:rPr>
              <a:t>н Рахмат</a:t>
            </a:r>
            <a:r>
              <a:rPr lang="ky-KG" sz="3600" b="1" dirty="0" smtClean="0">
                <a:solidFill>
                  <a:srgbClr val="000099"/>
                </a:solidFill>
                <a:cs typeface="Times New Roman" pitchFamily="18" charset="0"/>
              </a:rPr>
              <a:t>!</a:t>
            </a:r>
            <a:r>
              <a:rPr lang="ky-KG" sz="3600" dirty="0" smtClean="0">
                <a:solidFill>
                  <a:srgbClr val="000099"/>
                </a:solidFill>
                <a:cs typeface="Times New Roman" pitchFamily="18" charset="0"/>
              </a:rPr>
              <a:t/>
            </a:r>
            <a:br>
              <a:rPr lang="ky-KG" sz="3600" dirty="0" smtClean="0">
                <a:solidFill>
                  <a:srgbClr val="000099"/>
                </a:solidFill>
                <a:cs typeface="Times New Roman" pitchFamily="18" charset="0"/>
              </a:rPr>
            </a:br>
            <a:r>
              <a:rPr lang="ky-KG" dirty="0"/>
              <a:t/>
            </a:r>
            <a:br>
              <a:rPr lang="ky-KG" dirty="0"/>
            </a:br>
            <a:r>
              <a:rPr lang="en-US" sz="2800" b="1" i="1" dirty="0">
                <a:solidFill>
                  <a:srgbClr val="FF0000"/>
                </a:solidFill>
                <a:hlinkClick r:id="rId3"/>
              </a:rPr>
              <a:t>http://www.stat.kg/ru/statistics/naselenie/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/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en-US" sz="2800" b="1" i="1" dirty="0">
                <a:solidFill>
                  <a:srgbClr val="FF0000"/>
                </a:solidFill>
                <a:hlinkClick r:id="rId4"/>
              </a:rPr>
              <a:t>http://www.stat.kg/ru/publications/demograficheskij-ezhegodnik-kyrgyzskoj-respubliki/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36582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3537111</TotalTime>
  <Words>267</Words>
  <Application>Microsoft Office PowerPoint</Application>
  <PresentationFormat>Экран (4:3)</PresentationFormat>
  <Paragraphs>161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Оформление по умолчанию</vt:lpstr>
      <vt:lpstr>Тема Office</vt:lpstr>
      <vt:lpstr>  Кыргыз Республикасынын Улуттук статистикалык комитети Кыргыз Республикасынын 2019-жылдын I жарым жылдыгында социалдык-экономикалык абалынын жыйынтыгы боюнча  пресс-конференция 2019-ж. 11-июлу  2018-жылдагы  Кыргыз Республикасынын демографиялык  кырдаалы  </vt:lpstr>
      <vt:lpstr>КМШнын айрым өлкөлөрүнүн калкынын санынын өсүү темпи (пайыз менен)</vt:lpstr>
      <vt:lpstr>Калктын санынын өсүшүнүн көрсөткүчтөрү (миң адам)</vt:lpstr>
      <vt:lpstr>Айрым курактык топтор боюнча калктын саны (жылдын башына карата, жалпы калктын санына пайыз менен)</vt:lpstr>
      <vt:lpstr>15-49 жаштагы бир аялга төрөлгөн балдардын саны  (төрөлгөндөрдүн суммардык коэффициенти )</vt:lpstr>
      <vt:lpstr>Балдардын жана ымыркайлардын өлүмү (өлгөн балдардын саны, тийиштүүлүгүнө жараша, 5 жашка чейин жана бир жашка чейин, тирүү төрөлгөндөрдүн 1000ине) </vt:lpstr>
      <vt:lpstr>Энелик өлүм (ЖААК органындагы катталган энелердин  өлүмүнүн саны (адам), жана тирүү төрөлгөндөрдүн 100 000ине)</vt:lpstr>
      <vt:lpstr>Төрөлгөндөгү жашоонун күтүлгөн узактыгы (жаш)</vt:lpstr>
      <vt:lpstr>Калктын тышкы миграциясы (миң адам)</vt:lpstr>
      <vt:lpstr>Көңүл бурганыңыздар үчүн Рахмат!  http://www.stat.kg/ru/statistics/naselenie/   http://www.stat.kg/ru/publications/demograficheskij-ezhegodnik-kyrgyzskoj-respubliki/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 ситуация</dc:title>
  <dc:creator>Liudmila Torgasheva</dc:creator>
  <cp:lastModifiedBy>JMaatkulova</cp:lastModifiedBy>
  <cp:revision>907</cp:revision>
  <cp:lastPrinted>2019-07-04T12:45:22Z</cp:lastPrinted>
  <dcterms:created xsi:type="dcterms:W3CDTF">2005-12-05T06:59:51Z</dcterms:created>
  <dcterms:modified xsi:type="dcterms:W3CDTF">2019-07-10T11:05:37Z</dcterms:modified>
</cp:coreProperties>
</file>