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309" r:id="rId4"/>
    <p:sldId id="261" r:id="rId5"/>
    <p:sldId id="310" r:id="rId6"/>
    <p:sldId id="297" r:id="rId7"/>
    <p:sldId id="299" r:id="rId8"/>
    <p:sldId id="295" r:id="rId9"/>
    <p:sldId id="302" r:id="rId10"/>
    <p:sldId id="303" r:id="rId11"/>
    <p:sldId id="30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56"/>
          </p14:sldIdLst>
        </p14:section>
        <p14:section name="Основная часть" id="{1F1C8C30-0E0A-473A-85B6-DBD365E752C7}">
          <p14:sldIdLst>
            <p14:sldId id="309"/>
            <p14:sldId id="261"/>
            <p14:sldId id="310"/>
          </p14:sldIdLst>
        </p14:section>
        <p14:section name="Раздел без заголовка" id="{E66FFA75-655D-4846-9636-A9A538CD38DE}">
          <p14:sldIdLst>
            <p14:sldId id="297"/>
          </p14:sldIdLst>
        </p14:section>
        <p14:section name="Раздел без заголовка" id="{49A58466-5AA0-4E86-B227-0E984A441698}">
          <p14:sldIdLst>
            <p14:sldId id="299"/>
            <p14:sldId id="295"/>
            <p14:sldId id="302"/>
            <p14:sldId id="303"/>
          </p14:sldIdLst>
        </p14:section>
        <p14:section name="Последняя страница" id="{4FE91FCE-F239-445C-9A5B-61A7535B0391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9900"/>
    <a:srgbClr val="008000"/>
    <a:srgbClr val="009900"/>
    <a:srgbClr val="0099CC"/>
    <a:srgbClr val="FF6600"/>
    <a:srgbClr val="3366FF"/>
    <a:srgbClr val="33CC33"/>
    <a:srgbClr val="66CCFF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3" autoAdjust="0"/>
    <p:restoredTop sz="94068" autoAdjust="0"/>
  </p:normalViewPr>
  <p:slideViewPr>
    <p:cSldViewPr snapToGrid="0">
      <p:cViewPr varScale="1">
        <p:scale>
          <a:sx n="104" d="100"/>
          <a:sy n="104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15.07.2026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2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4BF7D-6C8D-1CDB-2AB1-1552C6E5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178F0-D41D-380B-7FD7-78F2F4F6A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3807F-57E1-354A-3C30-C92192695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7B7A-DFA3-9836-9260-1517C4D09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1F5E4-6299-6493-780B-57E6C3A5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AFCAA-A690-97DA-0A9B-47342E994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199EE-7587-B4DC-C669-D6F8A3427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85175-396F-273A-4D6D-549E989E9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9CE8-6C94-34C2-311F-88027506F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558F-B7D5-67A8-464B-39BB42C08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56FD9-AF9A-D5A8-7D50-BC5424606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846F-3881-208F-014C-358693AA1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8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13A8-9215-5DA1-41B5-594F101C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15A8C-8A5B-91BF-6DBB-05E40FE1D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B9799-CFCD-D9E1-8802-9890E1424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506E2-8997-6A99-A9BE-EACED366C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0B20-2974-BC7C-13EB-3E35D18C2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E6D61-415B-3B55-2A8A-65DD0316E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0EFC2-F7C1-296A-B1B8-434C8C2FA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E54C-B8C7-34AB-3E3E-CF29BED78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9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16D9E-E985-F05C-65B8-824B0E57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E0033-BE09-C5F1-2A6E-FFD9B70F4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6ADFC-A437-1C62-4900-E1DCB6914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5E943-C2FC-AC37-7C5C-2F6025DB3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FFEE43-4DC5-016E-8357-9A938A274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51" y="5599921"/>
            <a:ext cx="1154083" cy="11540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ov.k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6224104" y="2592754"/>
            <a:ext cx="5967896" cy="2401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2600" b="1" dirty="0"/>
              <a:t>РАЗВИТИЕ ПРОМЫШЛЕННОСТИ КЫРГЫЗСКОЙ РЕСПУБЛИКИ                         В ЯНВАРЕ – ИЮНЕ 2026 г.</a:t>
            </a:r>
          </a:p>
          <a:p>
            <a:pPr algn="l">
              <a:spcAft>
                <a:spcPts val="600"/>
              </a:spcAft>
            </a:pPr>
            <a:r>
              <a:rPr lang="ru-RU" sz="2000" dirty="0"/>
              <a:t>(ОПЕРАТИВНЫЕ ДАННЫЕ)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5858CC-FE9F-B17A-392A-9086447079FA}"/>
              </a:ext>
            </a:extLst>
          </p:cNvPr>
          <p:cNvSpPr/>
          <p:nvPr/>
        </p:nvSpPr>
        <p:spPr>
          <a:xfrm>
            <a:off x="7887061" y="5981915"/>
            <a:ext cx="37826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статистики промышленности и энергетики </a:t>
            </a:r>
            <a:r>
              <a:rPr lang="en-US" sz="1100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Нацстатком Кыргызской Республики</a:t>
            </a:r>
            <a:r>
              <a:rPr lang="en-US" sz="1100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a.mamanova@stat.kg</a:t>
            </a:r>
            <a:endParaRPr sz="1100" cap="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D05982-176F-E23D-2D78-EE78CD7D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0218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44832" y="2872715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DC75D3-0891-DA50-B661-575D7C725A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8" y="3613810"/>
            <a:ext cx="992878" cy="992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505DAF-50B7-66FD-3468-D5249F8075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00" y="3613810"/>
            <a:ext cx="992878" cy="992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D2AEE7-0ECA-C6B3-D1F8-CA258B0C14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42" y="3613810"/>
            <a:ext cx="992878" cy="99287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D896CA-896C-EF68-D4D6-B3F5F9168C67}"/>
              </a:ext>
            </a:extLst>
          </p:cNvPr>
          <p:cNvSpPr txBox="1">
            <a:spLocks/>
          </p:cNvSpPr>
          <p:nvPr/>
        </p:nvSpPr>
        <p:spPr>
          <a:xfrm>
            <a:off x="2759131" y="4621478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@</a:t>
            </a:r>
            <a:r>
              <a:rPr lang="en-US" sz="2800" dirty="0" err="1"/>
              <a:t>statistics.kg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62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C010-C046-ABFE-C995-C2E8A74D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8"/>
          <p:cNvSpPr/>
          <p:nvPr/>
        </p:nvSpPr>
        <p:spPr>
          <a:xfrm>
            <a:off x="3492263" y="1563996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8"/>
          <p:cNvSpPr/>
          <p:nvPr/>
        </p:nvSpPr>
        <p:spPr>
          <a:xfrm>
            <a:off x="6452386" y="1527210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8"/>
          <p:cNvSpPr/>
          <p:nvPr/>
        </p:nvSpPr>
        <p:spPr>
          <a:xfrm>
            <a:off x="639395" y="1487155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5FDB636-C2DE-BFCB-2B1B-6ED7D2935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895" y="170084"/>
            <a:ext cx="8181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Итоги деятельности промышленных предприятий                                            за январь-июнь 2026 г.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823" y="180786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450,4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251" y="2376822"/>
            <a:ext cx="2032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dirty="0" err="1">
                <a:solidFill>
                  <a:srgbClr val="64748B"/>
                </a:solidFill>
                <a:latin typeface="Aptos"/>
              </a:rPr>
              <a:t>млрд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sz="1000" dirty="0" err="1">
                <a:solidFill>
                  <a:srgbClr val="64748B"/>
                </a:solidFill>
                <a:latin typeface="Aptos"/>
              </a:rPr>
              <a:t>сомов</a:t>
            </a:r>
            <a:endParaRPr sz="100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7400" y="3041482"/>
            <a:ext cx="2032000" cy="431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dirty="0" err="1">
                <a:solidFill>
                  <a:srgbClr val="64748B"/>
                </a:solidFill>
                <a:latin typeface="Aptos"/>
              </a:rPr>
              <a:t>объем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производства</a:t>
            </a: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9609" y="178525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112,7%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4498" y="2361547"/>
            <a:ext cx="2032000" cy="355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64748B"/>
                </a:solidFill>
                <a:latin typeface="Aptos"/>
              </a:rPr>
              <a:t>к </a:t>
            </a:r>
            <a:r>
              <a:rPr sz="900" b="1" dirty="0" err="1">
                <a:solidFill>
                  <a:srgbClr val="64748B"/>
                </a:solidFill>
                <a:latin typeface="Aptos"/>
              </a:rPr>
              <a:t>январю</a:t>
            </a:r>
            <a:r>
              <a:rPr sz="900" b="1" dirty="0">
                <a:solidFill>
                  <a:srgbClr val="64748B"/>
                </a:solidFill>
                <a:latin typeface="Aptos"/>
              </a:rPr>
              <a:t>–</a:t>
            </a:r>
            <a:r>
              <a:rPr sz="900" b="1" dirty="0" err="1">
                <a:solidFill>
                  <a:srgbClr val="64748B"/>
                </a:solidFill>
                <a:latin typeface="Aptos"/>
              </a:rPr>
              <a:t>июню</a:t>
            </a:r>
            <a:r>
              <a:rPr sz="900" b="1" dirty="0">
                <a:solidFill>
                  <a:srgbClr val="64748B"/>
                </a:solidFill>
                <a:latin typeface="Aptos"/>
              </a:rPr>
              <a:t> 2025 г.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0826" y="2978315"/>
            <a:ext cx="2032000" cy="431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000" b="0" dirty="0">
                <a:solidFill>
                  <a:srgbClr val="64748B"/>
                </a:solidFill>
                <a:latin typeface="Aptos"/>
              </a:rPr>
              <a:t>и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ндекс</a:t>
            </a:r>
            <a:r>
              <a:rPr lang="ru-KG"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производства</a:t>
            </a: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8575" y="178525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278,4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58575" y="2333524"/>
            <a:ext cx="2032000" cy="355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 dirty="0" err="1">
                <a:solidFill>
                  <a:srgbClr val="64748B"/>
                </a:solidFill>
                <a:latin typeface="Aptos"/>
              </a:rPr>
              <a:t>млрд</a:t>
            </a:r>
            <a:r>
              <a:rPr sz="900" b="1" dirty="0">
                <a:solidFill>
                  <a:srgbClr val="64748B"/>
                </a:solidFill>
                <a:latin typeface="Aptos"/>
              </a:rPr>
              <a:t> </a:t>
            </a:r>
            <a:r>
              <a:rPr sz="900" b="1" dirty="0" err="1">
                <a:solidFill>
                  <a:srgbClr val="64748B"/>
                </a:solidFill>
                <a:latin typeface="Aptos"/>
              </a:rPr>
              <a:t>сомов</a:t>
            </a:r>
            <a:endParaRPr sz="900" b="1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2580" y="2979549"/>
            <a:ext cx="2032000" cy="431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dirty="0" err="1">
                <a:solidFill>
                  <a:srgbClr val="64748B"/>
                </a:solidFill>
                <a:latin typeface="Aptos"/>
              </a:rPr>
              <a:t>объем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без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учета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«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Кумтора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»</a:t>
            </a:r>
          </a:p>
        </p:txBody>
      </p:sp>
      <p:sp>
        <p:nvSpPr>
          <p:cNvPr id="55" name="Rounded Rectangle 9"/>
          <p:cNvSpPr/>
          <p:nvPr/>
        </p:nvSpPr>
        <p:spPr>
          <a:xfrm>
            <a:off x="588490" y="1550307"/>
            <a:ext cx="76200" cy="2184400"/>
          </a:xfrm>
          <a:prstGeom prst="roundRect">
            <a:avLst/>
          </a:prstGeom>
          <a:solidFill>
            <a:srgbClr val="155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ounded Rectangle 14"/>
          <p:cNvSpPr/>
          <p:nvPr/>
        </p:nvSpPr>
        <p:spPr>
          <a:xfrm>
            <a:off x="3458163" y="1550307"/>
            <a:ext cx="76200" cy="2184400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ounded Rectangle 19"/>
          <p:cNvSpPr/>
          <p:nvPr/>
        </p:nvSpPr>
        <p:spPr>
          <a:xfrm>
            <a:off x="6414286" y="1527210"/>
            <a:ext cx="76200" cy="2184400"/>
          </a:xfrm>
          <a:prstGeom prst="round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ounded Rectangle 8"/>
          <p:cNvSpPr/>
          <p:nvPr/>
        </p:nvSpPr>
        <p:spPr>
          <a:xfrm>
            <a:off x="9296805" y="1527210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24"/>
          <p:cNvSpPr/>
          <p:nvPr/>
        </p:nvSpPr>
        <p:spPr>
          <a:xfrm>
            <a:off x="9223621" y="1514121"/>
            <a:ext cx="76200" cy="21844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9507061" y="180786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>
                <a:solidFill>
                  <a:srgbClr val="172B3A"/>
                </a:solidFill>
                <a:latin typeface="Aptos Display"/>
              </a:rPr>
              <a:t>116,4%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536489" y="2361547"/>
            <a:ext cx="2032000" cy="355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>
                <a:solidFill>
                  <a:srgbClr val="64748B"/>
                </a:solidFill>
                <a:latin typeface="Aptos"/>
              </a:rPr>
              <a:t>к январю–июню 2025 г.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536489" y="3041482"/>
            <a:ext cx="2032000" cy="431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b="0" dirty="0" err="1">
                <a:solidFill>
                  <a:srgbClr val="64748B"/>
                </a:solidFill>
                <a:latin typeface="Aptos"/>
              </a:rPr>
              <a:t>индекс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без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учета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 «</a:t>
            </a:r>
            <a:r>
              <a:rPr sz="1000" b="0" dirty="0" err="1">
                <a:solidFill>
                  <a:srgbClr val="64748B"/>
                </a:solidFill>
                <a:latin typeface="Aptos"/>
              </a:rPr>
              <a:t>Кумтора</a:t>
            </a:r>
            <a:r>
              <a:rPr sz="1000" b="0" dirty="0">
                <a:solidFill>
                  <a:srgbClr val="64748B"/>
                </a:solidFill>
                <a:latin typeface="Aptos"/>
              </a:rPr>
              <a:t>»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9B1E7CA4-5552-CCB6-F804-40E9C45942D6}"/>
              </a:ext>
            </a:extLst>
          </p:cNvPr>
          <p:cNvSpPr/>
          <p:nvPr/>
        </p:nvSpPr>
        <p:spPr>
          <a:xfrm>
            <a:off x="588490" y="4495683"/>
            <a:ext cx="8708315" cy="11191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2188-196C-C063-3F06-899868FF9BFC}"/>
              </a:ext>
            </a:extLst>
          </p:cNvPr>
          <p:cNvSpPr txBox="1"/>
          <p:nvPr/>
        </p:nvSpPr>
        <p:spPr>
          <a:xfrm>
            <a:off x="700316" y="4597408"/>
            <a:ext cx="4699000" cy="2308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FFFFFF"/>
                </a:solidFill>
                <a:latin typeface="Aptos Display"/>
              </a:rPr>
              <a:t>Доля</a:t>
            </a:r>
            <a:r>
              <a:rPr sz="1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1500" b="1" dirty="0" err="1">
                <a:solidFill>
                  <a:srgbClr val="FFFFFF"/>
                </a:solidFill>
                <a:latin typeface="Aptos Display"/>
              </a:rPr>
              <a:t>предприятий</a:t>
            </a:r>
            <a:r>
              <a:rPr sz="1500" b="1" dirty="0">
                <a:solidFill>
                  <a:srgbClr val="FFFFFF"/>
                </a:solidFill>
                <a:latin typeface="Aptos Display"/>
              </a:rPr>
              <a:t> «</a:t>
            </a:r>
            <a:r>
              <a:rPr sz="1500" b="1" dirty="0" err="1">
                <a:solidFill>
                  <a:srgbClr val="FFFFFF"/>
                </a:solidFill>
                <a:latin typeface="Aptos Display"/>
              </a:rPr>
              <a:t>Кумтора</a:t>
            </a:r>
            <a:r>
              <a:rPr sz="1500" b="1" dirty="0">
                <a:solidFill>
                  <a:srgbClr val="FFFFFF"/>
                </a:solidFill>
                <a:latin typeface="Aptos Display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38493-AB05-EC24-22DB-45A496BD19D6}"/>
              </a:ext>
            </a:extLst>
          </p:cNvPr>
          <p:cNvSpPr txBox="1"/>
          <p:nvPr/>
        </p:nvSpPr>
        <p:spPr>
          <a:xfrm>
            <a:off x="2099895" y="4832110"/>
            <a:ext cx="2159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 Display"/>
              </a:rPr>
              <a:t>38,2</a:t>
            </a:r>
            <a:r>
              <a:rPr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 Display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566FE-BBA3-C27F-1617-9CCD14B02A1E}"/>
              </a:ext>
            </a:extLst>
          </p:cNvPr>
          <p:cNvSpPr txBox="1"/>
          <p:nvPr/>
        </p:nvSpPr>
        <p:spPr>
          <a:xfrm>
            <a:off x="1972895" y="5307073"/>
            <a:ext cx="2413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dirty="0">
                <a:solidFill>
                  <a:srgbClr val="B5C8D7"/>
                </a:solidFill>
                <a:latin typeface="Aptos"/>
              </a:rPr>
              <a:t>в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общем</a:t>
            </a:r>
            <a:r>
              <a:rPr sz="10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объеме</a:t>
            </a:r>
            <a:r>
              <a:rPr sz="10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промышленности</a:t>
            </a:r>
            <a:endParaRPr sz="1000" b="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84884-1602-C72E-4FEC-0CA1B12EDAF0}"/>
              </a:ext>
            </a:extLst>
          </p:cNvPr>
          <p:cNvSpPr txBox="1"/>
          <p:nvPr/>
        </p:nvSpPr>
        <p:spPr>
          <a:xfrm>
            <a:off x="5328217" y="4786538"/>
            <a:ext cx="2159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59E0B"/>
                </a:solidFill>
                <a:latin typeface="Aptos Display"/>
              </a:rPr>
              <a:t>48,3</a:t>
            </a:r>
            <a:r>
              <a:rPr sz="2800" b="1" dirty="0">
                <a:solidFill>
                  <a:srgbClr val="F59E0B"/>
                </a:solidFill>
                <a:latin typeface="Aptos Display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5744A-AB9C-570C-3AD4-4BB63C1D6F22}"/>
              </a:ext>
            </a:extLst>
          </p:cNvPr>
          <p:cNvSpPr txBox="1"/>
          <p:nvPr/>
        </p:nvSpPr>
        <p:spPr>
          <a:xfrm>
            <a:off x="4937549" y="5309171"/>
            <a:ext cx="3105873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dirty="0">
                <a:solidFill>
                  <a:srgbClr val="B5C8D7"/>
                </a:solidFill>
                <a:latin typeface="Aptos"/>
              </a:rPr>
              <a:t>в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объеме</a:t>
            </a:r>
            <a:r>
              <a:rPr sz="10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обрабатывающей</a:t>
            </a:r>
            <a:r>
              <a:rPr sz="10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000" b="0" dirty="0" err="1">
                <a:solidFill>
                  <a:srgbClr val="B5C8D7"/>
                </a:solidFill>
                <a:latin typeface="Aptos"/>
              </a:rPr>
              <a:t>промышленности</a:t>
            </a:r>
            <a:endParaRPr sz="1000" b="0" dirty="0">
              <a:solidFill>
                <a:srgbClr val="B5C8D7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230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FC010-C046-ABFE-C995-C2E8A74D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2"/>
          <p:cNvSpPr/>
          <p:nvPr/>
        </p:nvSpPr>
        <p:spPr>
          <a:xfrm>
            <a:off x="10908794" y="3790600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2"/>
          <p:cNvSpPr/>
          <p:nvPr/>
        </p:nvSpPr>
        <p:spPr>
          <a:xfrm>
            <a:off x="10908794" y="3237854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2"/>
          <p:cNvSpPr/>
          <p:nvPr/>
        </p:nvSpPr>
        <p:spPr>
          <a:xfrm>
            <a:off x="10877863" y="2549485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10846423" y="2046371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3911054" y="2117922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" y="2118382"/>
            <a:ext cx="36195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Обрабатывающая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промышленность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08299"/>
            <a:ext cx="3619500" cy="4001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Обеспечение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электроэнергией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,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газом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         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и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паром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08764"/>
            <a:ext cx="36195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Добыча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полезных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ископаемых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94220"/>
            <a:ext cx="3619500" cy="406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Водоснабжение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,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очистка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и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обработка</a:t>
            </a:r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отходов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3911054" y="2121936"/>
            <a:ext cx="4679031" cy="2015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2"/>
          <p:cNvSpPr/>
          <p:nvPr/>
        </p:nvSpPr>
        <p:spPr>
          <a:xfrm>
            <a:off x="3911054" y="2652093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8"/>
          <p:cNvSpPr/>
          <p:nvPr/>
        </p:nvSpPr>
        <p:spPr>
          <a:xfrm>
            <a:off x="3911054" y="3332103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24"/>
          <p:cNvSpPr/>
          <p:nvPr/>
        </p:nvSpPr>
        <p:spPr>
          <a:xfrm>
            <a:off x="3933913" y="3915232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3911875" y="2652092"/>
            <a:ext cx="687834" cy="200055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9"/>
          <p:cNvSpPr/>
          <p:nvPr/>
        </p:nvSpPr>
        <p:spPr>
          <a:xfrm>
            <a:off x="3911054" y="3330809"/>
            <a:ext cx="542541" cy="159044"/>
          </a:xfrm>
          <a:prstGeom prst="round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25"/>
          <p:cNvSpPr/>
          <p:nvPr/>
        </p:nvSpPr>
        <p:spPr>
          <a:xfrm>
            <a:off x="3911054" y="3917502"/>
            <a:ext cx="45719" cy="177800"/>
          </a:xfrm>
          <a:prstGeom prst="round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013913" y="2102057"/>
            <a:ext cx="1761392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72B3A"/>
                </a:solidFill>
                <a:latin typeface="Aptos Display"/>
              </a:rPr>
              <a:t>356</a:t>
            </a: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,2 млрд. сомов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30755" y="2613975"/>
            <a:ext cx="1506415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46,1 млрд. сомов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7083" y="3268674"/>
            <a:ext cx="161968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43,7 млрд. сомов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12542" y="3889131"/>
            <a:ext cx="149762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4,4 млрд. сомов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77863" y="2070064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55EEF"/>
                </a:solidFill>
                <a:latin typeface="Aptos"/>
              </a:rPr>
              <a:t>1</a:t>
            </a:r>
            <a:r>
              <a:rPr lang="ru-RU" sz="1400" b="1" dirty="0">
                <a:solidFill>
                  <a:srgbClr val="155EEF"/>
                </a:solidFill>
                <a:latin typeface="Aptos"/>
              </a:rPr>
              <a:t>15,1</a:t>
            </a:r>
            <a:r>
              <a:rPr sz="1400" b="1" dirty="0">
                <a:solidFill>
                  <a:srgbClr val="155EEF"/>
                </a:solidFill>
                <a:latin typeface="Aptos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98164" y="2613975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BC4C9"/>
                </a:solidFill>
                <a:latin typeface="Aptos"/>
              </a:rPr>
              <a:t>98,8</a:t>
            </a:r>
            <a:r>
              <a:rPr sz="1400" b="1" dirty="0">
                <a:solidFill>
                  <a:srgbClr val="2BC4C9"/>
                </a:solidFill>
                <a:latin typeface="Aptos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98164" y="3272880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59E0B"/>
                </a:solidFill>
                <a:latin typeface="Aptos"/>
              </a:rPr>
              <a:t>112,8</a:t>
            </a:r>
            <a:r>
              <a:rPr sz="1400" b="1" dirty="0">
                <a:solidFill>
                  <a:srgbClr val="F59E0B"/>
                </a:solidFill>
                <a:latin typeface="Aptos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8164" y="3859193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B5CF6"/>
                </a:solidFill>
                <a:latin typeface="Aptos"/>
              </a:rPr>
              <a:t>1</a:t>
            </a:r>
            <a:r>
              <a:rPr lang="ru-RU" sz="1400" b="1" dirty="0">
                <a:solidFill>
                  <a:srgbClr val="8B5CF6"/>
                </a:solidFill>
                <a:latin typeface="Aptos"/>
              </a:rPr>
              <a:t>16,2</a:t>
            </a:r>
            <a:r>
              <a:rPr sz="1400" b="1" dirty="0">
                <a:solidFill>
                  <a:srgbClr val="8B5CF6"/>
                </a:solidFill>
                <a:latin typeface="Aptos"/>
              </a:rPr>
              <a:t>%</a:t>
            </a:r>
          </a:p>
        </p:txBody>
      </p:sp>
      <p:sp>
        <p:nvSpPr>
          <p:cNvPr id="29" name="Rounded Rectangle 29"/>
          <p:cNvSpPr/>
          <p:nvPr/>
        </p:nvSpPr>
        <p:spPr>
          <a:xfrm>
            <a:off x="416990" y="5025969"/>
            <a:ext cx="8727009" cy="719980"/>
          </a:xfrm>
          <a:prstGeom prst="roundRect">
            <a:avLst/>
          </a:prstGeom>
          <a:solidFill>
            <a:srgbClr val="EEF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533400" y="5285931"/>
            <a:ext cx="7649195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79% общего объема приходится на обрабатывающую промышленность.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8A7E3E6-8528-B28F-8DA6-0C6F04A9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09" y="180172"/>
            <a:ext cx="9975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</a:pPr>
            <a:r>
              <a:rPr lang="ru-RU" sz="2400" b="1" dirty="0">
                <a:solidFill>
                  <a:srgbClr val="0059A3"/>
                </a:solidFill>
                <a:latin typeface="DIN Pro Regular"/>
                <a:ea typeface="+mn-ea"/>
                <a:cs typeface="+mn-cs"/>
                <a:sym typeface="+mn-ea"/>
              </a:rPr>
              <a:t>Объем промышленной продукции по видам экономической деятельности в январе – июне 2026 г.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DB259F9-0064-B2E6-8D4C-FD7122EFCB33}"/>
              </a:ext>
            </a:extLst>
          </p:cNvPr>
          <p:cNvSpPr/>
          <p:nvPr/>
        </p:nvSpPr>
        <p:spPr>
          <a:xfrm>
            <a:off x="1173121" y="924251"/>
            <a:ext cx="94050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59A3"/>
                </a:solidFill>
                <a:latin typeface="DIN Pro Regular"/>
              </a:rPr>
              <a:t> </a:t>
            </a:r>
            <a:r>
              <a:rPr lang="ru-RU" sz="1400" b="1" dirty="0">
                <a:solidFill>
                  <a:srgbClr val="0059A3"/>
                </a:solidFill>
                <a:latin typeface="DIN Pro Regular"/>
              </a:rPr>
              <a:t>Объемы промышленного производства (в текущих ценах) и индексы промышленного производства 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0059A3"/>
                </a:solidFill>
                <a:latin typeface="DIN Pro Regular"/>
              </a:rPr>
              <a:t>                   (в сопоставимых ценах, в % к январю</a:t>
            </a:r>
            <a:r>
              <a:rPr lang="ru-KG" sz="1400" b="1" dirty="0">
                <a:solidFill>
                  <a:srgbClr val="0059A3"/>
                </a:solidFill>
                <a:latin typeface="DIN Pro Regular"/>
              </a:rPr>
              <a:t> – </a:t>
            </a:r>
            <a:r>
              <a:rPr lang="ru-RU" sz="1400" b="1" dirty="0">
                <a:solidFill>
                  <a:srgbClr val="0059A3"/>
                </a:solidFill>
                <a:latin typeface="DIN Pro Regular"/>
              </a:rPr>
              <a:t>июню 2025 года) </a:t>
            </a:r>
          </a:p>
        </p:txBody>
      </p:sp>
    </p:spTree>
    <p:extLst>
      <p:ext uri="{BB962C8B-B14F-4D97-AF65-F5344CB8AC3E}">
        <p14:creationId xmlns:p14="http://schemas.microsoft.com/office/powerpoint/2010/main" val="230459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596E-843F-16A2-8F37-B65251A8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96AA1C4C-4015-E63E-37CB-B9C9D06FC520}"/>
              </a:ext>
            </a:extLst>
          </p:cNvPr>
          <p:cNvSpPr txBox="1">
            <a:spLocks/>
          </p:cNvSpPr>
          <p:nvPr/>
        </p:nvSpPr>
        <p:spPr>
          <a:xfrm>
            <a:off x="6293564" y="3915001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Текстовое поле 5">
            <a:extLst>
              <a:ext uri="{FF2B5EF4-FFF2-40B4-BE49-F238E27FC236}">
                <a16:creationId xmlns:a16="http://schemas.microsoft.com/office/drawing/2014/main" id="{FF6F37E0-4045-690E-D82F-9B63EE409492}"/>
              </a:ext>
            </a:extLst>
          </p:cNvPr>
          <p:cNvSpPr txBox="1"/>
          <p:nvPr/>
        </p:nvSpPr>
        <p:spPr>
          <a:xfrm>
            <a:off x="824923" y="218858"/>
            <a:ext cx="1081270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Индексы производства по основным видам обрабатывающих производств                       </a:t>
            </a:r>
            <a:r>
              <a:rPr lang="ru-RU" sz="2200" b="1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                                                                                                                                        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(январь – июнь 2026 г. к январю-июню 2025 г., %)</a:t>
            </a:r>
            <a:endParaRPr lang="ru-RU" sz="14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1BACA47-C9EA-2493-EB34-F1AAFCB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901" y="1190091"/>
            <a:ext cx="1687358" cy="9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172,6%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Производство деревянных    и бумажных изделий, полиграфическая деятельность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365D059-E58F-9B6E-1CD7-F793F13E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079" y="1325825"/>
            <a:ext cx="1689724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400" b="1" kern="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111,9%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Производство основных металлов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8CF8DA7-640B-4772-E922-A1B87F0B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71" y="1282458"/>
            <a:ext cx="1619363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182,8%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Производство фармацевтической продукции</a:t>
            </a:r>
            <a:endParaRPr lang="ru-RU" alt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Прямая соединительная линия 28">
            <a:extLst>
              <a:ext uri="{FF2B5EF4-FFF2-40B4-BE49-F238E27FC236}">
                <a16:creationId xmlns:a16="http://schemas.microsoft.com/office/drawing/2014/main" id="{3F9B359F-9609-C4DC-7132-74B2DEB33C99}"/>
              </a:ext>
            </a:extLst>
          </p:cNvPr>
          <p:cNvCxnSpPr>
            <a:cxnSpLocks/>
          </p:cNvCxnSpPr>
          <p:nvPr/>
        </p:nvCxnSpPr>
        <p:spPr>
          <a:xfrm>
            <a:off x="824671" y="2149866"/>
            <a:ext cx="1224787" cy="2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8">
            <a:extLst>
              <a:ext uri="{FF2B5EF4-FFF2-40B4-BE49-F238E27FC236}">
                <a16:creationId xmlns:a16="http://schemas.microsoft.com/office/drawing/2014/main" id="{B58319DE-3239-1E0F-0735-917E14EC5898}"/>
              </a:ext>
            </a:extLst>
          </p:cNvPr>
          <p:cNvCxnSpPr>
            <a:cxnSpLocks/>
          </p:cNvCxnSpPr>
          <p:nvPr/>
        </p:nvCxnSpPr>
        <p:spPr>
          <a:xfrm>
            <a:off x="2451575" y="2162091"/>
            <a:ext cx="1519069" cy="3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8">
            <a:extLst>
              <a:ext uri="{FF2B5EF4-FFF2-40B4-BE49-F238E27FC236}">
                <a16:creationId xmlns:a16="http://schemas.microsoft.com/office/drawing/2014/main" id="{DAB231EF-424B-DF5E-B61E-6C1D946297FB}"/>
              </a:ext>
            </a:extLst>
          </p:cNvPr>
          <p:cNvCxnSpPr>
            <a:cxnSpLocks/>
          </p:cNvCxnSpPr>
          <p:nvPr/>
        </p:nvCxnSpPr>
        <p:spPr>
          <a:xfrm>
            <a:off x="4246577" y="2149866"/>
            <a:ext cx="14973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8">
            <a:extLst>
              <a:ext uri="{FF2B5EF4-FFF2-40B4-BE49-F238E27FC236}">
                <a16:creationId xmlns:a16="http://schemas.microsoft.com/office/drawing/2014/main" id="{4E13F45D-1832-BDDD-F12A-E5537EF60F51}"/>
              </a:ext>
            </a:extLst>
          </p:cNvPr>
          <p:cNvCxnSpPr>
            <a:cxnSpLocks/>
          </p:cNvCxnSpPr>
          <p:nvPr/>
        </p:nvCxnSpPr>
        <p:spPr>
          <a:xfrm flipV="1">
            <a:off x="5860985" y="2148367"/>
            <a:ext cx="1566696" cy="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8">
            <a:extLst>
              <a:ext uri="{FF2B5EF4-FFF2-40B4-BE49-F238E27FC236}">
                <a16:creationId xmlns:a16="http://schemas.microsoft.com/office/drawing/2014/main" id="{5A1634CC-3975-C058-DEBE-86DC6698B8FA}"/>
              </a:ext>
            </a:extLst>
          </p:cNvPr>
          <p:cNvCxnSpPr>
            <a:cxnSpLocks/>
          </p:cNvCxnSpPr>
          <p:nvPr/>
        </p:nvCxnSpPr>
        <p:spPr>
          <a:xfrm>
            <a:off x="7785283" y="2143444"/>
            <a:ext cx="1581411" cy="11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8">
            <a:extLst>
              <a:ext uri="{FF2B5EF4-FFF2-40B4-BE49-F238E27FC236}">
                <a16:creationId xmlns:a16="http://schemas.microsoft.com/office/drawing/2014/main" id="{6D1F22F8-E71C-528F-33B9-80C842C9609F}"/>
              </a:ext>
            </a:extLst>
          </p:cNvPr>
          <p:cNvCxnSpPr>
            <a:cxnSpLocks/>
          </p:cNvCxnSpPr>
          <p:nvPr/>
        </p:nvCxnSpPr>
        <p:spPr>
          <a:xfrm flipV="1">
            <a:off x="9615751" y="2118332"/>
            <a:ext cx="1561052" cy="8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89">
            <a:extLst>
              <a:ext uri="{FF2B5EF4-FFF2-40B4-BE49-F238E27FC236}">
                <a16:creationId xmlns:a16="http://schemas.microsoft.com/office/drawing/2014/main" id="{6CE80E2F-0023-F8FB-A25D-661108203CD5}"/>
              </a:ext>
            </a:extLst>
          </p:cNvPr>
          <p:cNvSpPr txBox="1"/>
          <p:nvPr/>
        </p:nvSpPr>
        <p:spPr>
          <a:xfrm>
            <a:off x="9087247" y="4832001"/>
            <a:ext cx="384721" cy="93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основных</a:t>
            </a:r>
            <a:r>
              <a:rPr lang="ru-RU" sz="800" spc="-25" dirty="0">
                <a:solidFill>
                  <a:srgbClr val="585858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металлов</a:t>
            </a:r>
            <a:endParaRPr sz="800" dirty="0">
              <a:solidFill>
                <a:srgbClr val="58585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object 89">
            <a:extLst>
              <a:ext uri="{FF2B5EF4-FFF2-40B4-BE49-F238E27FC236}">
                <a16:creationId xmlns:a16="http://schemas.microsoft.com/office/drawing/2014/main" id="{51861B42-A7CA-4A40-25B2-DF8CFF24B735}"/>
              </a:ext>
            </a:extLst>
          </p:cNvPr>
          <p:cNvSpPr txBox="1"/>
          <p:nvPr/>
        </p:nvSpPr>
        <p:spPr>
          <a:xfrm>
            <a:off x="3134468" y="4531331"/>
            <a:ext cx="630942" cy="12529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 деревянных и </a:t>
            </a: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бумажных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изделий, полиграфическая деятельность </a:t>
            </a:r>
          </a:p>
        </p:txBody>
      </p:sp>
      <p:sp>
        <p:nvSpPr>
          <p:cNvPr id="29" name="object 89">
            <a:extLst>
              <a:ext uri="{FF2B5EF4-FFF2-40B4-BE49-F238E27FC236}">
                <a16:creationId xmlns:a16="http://schemas.microsoft.com/office/drawing/2014/main" id="{E1BF7254-D0BE-D8F8-47CD-E2DD8DD4A126}"/>
              </a:ext>
            </a:extLst>
          </p:cNvPr>
          <p:cNvSpPr txBox="1"/>
          <p:nvPr/>
        </p:nvSpPr>
        <p:spPr>
          <a:xfrm>
            <a:off x="10061410" y="4857943"/>
            <a:ext cx="384721" cy="870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700"/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пищевых                продуктов</a:t>
            </a:r>
            <a:endParaRPr lang="ru-RU" sz="800" spc="-25" dirty="0">
              <a:solidFill>
                <a:srgbClr val="58585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89">
            <a:extLst>
              <a:ext uri="{FF2B5EF4-FFF2-40B4-BE49-F238E27FC236}">
                <a16:creationId xmlns:a16="http://schemas.microsoft.com/office/drawing/2014/main" id="{2161FDC1-A8B4-6A62-B233-5497D52BE64E}"/>
              </a:ext>
            </a:extLst>
          </p:cNvPr>
          <p:cNvSpPr txBox="1"/>
          <p:nvPr/>
        </p:nvSpPr>
        <p:spPr>
          <a:xfrm>
            <a:off x="4289356" y="4857943"/>
            <a:ext cx="276999" cy="9224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  нефтепродуктов</a:t>
            </a:r>
          </a:p>
        </p:txBody>
      </p:sp>
      <p:sp>
        <p:nvSpPr>
          <p:cNvPr id="33" name="object 89">
            <a:extLst>
              <a:ext uri="{FF2B5EF4-FFF2-40B4-BE49-F238E27FC236}">
                <a16:creationId xmlns:a16="http://schemas.microsoft.com/office/drawing/2014/main" id="{D8406D39-4C72-F946-5C28-1DF353DAC28D}"/>
              </a:ext>
            </a:extLst>
          </p:cNvPr>
          <p:cNvSpPr txBox="1"/>
          <p:nvPr/>
        </p:nvSpPr>
        <p:spPr>
          <a:xfrm>
            <a:off x="6140949" y="4896503"/>
            <a:ext cx="384721" cy="894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 </a:t>
            </a: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строительных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700"/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материалов</a:t>
            </a:r>
          </a:p>
        </p:txBody>
      </p:sp>
      <p:sp>
        <p:nvSpPr>
          <p:cNvPr id="34" name="object 89">
            <a:extLst>
              <a:ext uri="{FF2B5EF4-FFF2-40B4-BE49-F238E27FC236}">
                <a16:creationId xmlns:a16="http://schemas.microsoft.com/office/drawing/2014/main" id="{4101B7E0-A207-F63A-24B2-4C8D1D2BD11B}"/>
              </a:ext>
            </a:extLst>
          </p:cNvPr>
          <p:cNvSpPr txBox="1"/>
          <p:nvPr/>
        </p:nvSpPr>
        <p:spPr>
          <a:xfrm>
            <a:off x="2249810" y="4538944"/>
            <a:ext cx="415498" cy="1197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 фармацевтической продукции</a:t>
            </a:r>
          </a:p>
        </p:txBody>
      </p:sp>
      <p:sp>
        <p:nvSpPr>
          <p:cNvPr id="35" name="object 89">
            <a:extLst>
              <a:ext uri="{FF2B5EF4-FFF2-40B4-BE49-F238E27FC236}">
                <a16:creationId xmlns:a16="http://schemas.microsoft.com/office/drawing/2014/main" id="{1A3C3CF1-3D85-1581-5141-542C46697217}"/>
              </a:ext>
            </a:extLst>
          </p:cNvPr>
          <p:cNvSpPr txBox="1"/>
          <p:nvPr/>
        </p:nvSpPr>
        <p:spPr>
          <a:xfrm>
            <a:off x="1310447" y="4720552"/>
            <a:ext cx="415498" cy="9836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 химической продукции</a:t>
            </a:r>
          </a:p>
        </p:txBody>
      </p:sp>
      <p:sp>
        <p:nvSpPr>
          <p:cNvPr id="36" name="object 89">
            <a:extLst>
              <a:ext uri="{FF2B5EF4-FFF2-40B4-BE49-F238E27FC236}">
                <a16:creationId xmlns:a16="http://schemas.microsoft.com/office/drawing/2014/main" id="{D3A39675-3743-B325-96A8-E94C3383CEB7}"/>
              </a:ext>
            </a:extLst>
          </p:cNvPr>
          <p:cNvSpPr txBox="1"/>
          <p:nvPr/>
        </p:nvSpPr>
        <p:spPr>
          <a:xfrm>
            <a:off x="7116187" y="4634492"/>
            <a:ext cx="507831" cy="1127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800" dirty="0">
                <a:solidFill>
                  <a:srgbClr val="585858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роизводство резиновых и </a:t>
            </a: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пластмассовых</a:t>
            </a: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изделий</a:t>
            </a:r>
          </a:p>
        </p:txBody>
      </p:sp>
      <p:sp>
        <p:nvSpPr>
          <p:cNvPr id="6" name="object 33">
            <a:extLst>
              <a:ext uri="{FF2B5EF4-FFF2-40B4-BE49-F238E27FC236}">
                <a16:creationId xmlns:a16="http://schemas.microsoft.com/office/drawing/2014/main" id="{F92228B1-1464-FC07-50EE-432A569050FC}"/>
              </a:ext>
            </a:extLst>
          </p:cNvPr>
          <p:cNvSpPr/>
          <p:nvPr/>
        </p:nvSpPr>
        <p:spPr>
          <a:xfrm>
            <a:off x="1008059" y="4338975"/>
            <a:ext cx="9705852" cy="169738"/>
          </a:xfrm>
          <a:custGeom>
            <a:avLst/>
            <a:gdLst/>
            <a:ahLst/>
            <a:cxnLst/>
            <a:rect l="l" t="t" r="r" b="b"/>
            <a:pathLst>
              <a:path w="7614284">
                <a:moveTo>
                  <a:pt x="0" y="0"/>
                </a:moveTo>
                <a:lnTo>
                  <a:pt x="7614284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1B10C0B-0C9E-AABA-4B23-9538FEEE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856" y="1379710"/>
            <a:ext cx="1803421" cy="63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          170,3%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Производство нефтепродуктов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C37666B3-A3FB-9B7B-F206-A6449BA5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587" y="1371183"/>
            <a:ext cx="1580472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400" b="1" kern="0" dirty="0">
                <a:solidFill>
                  <a:srgbClr val="FF0000"/>
                </a:solidFill>
                <a:latin typeface="Calibri"/>
                <a:cs typeface="Arial" panose="020B0604020202020204"/>
              </a:rPr>
              <a:t> 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140,7%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000" kern="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</a:rPr>
              <a:t>Производство транспортных средств</a:t>
            </a:r>
          </a:p>
        </p:txBody>
      </p:sp>
      <p:pic>
        <p:nvPicPr>
          <p:cNvPr id="1038" name="Picture 14" descr="Глубина переработки нефти">
            <a:extLst>
              <a:ext uri="{FF2B5EF4-FFF2-40B4-BE49-F238E27FC236}">
                <a16:creationId xmlns:a16="http://schemas.microsoft.com/office/drawing/2014/main" id="{F85BE1F2-B2A7-A45C-C129-8F509536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65" y="4397750"/>
            <a:ext cx="329533" cy="2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зделия из дерева кыргызов конца 19-го начала 20-го веков » Информационный  портал о Кыргызстане, новости Кыргызстана и туризма">
            <a:extLst>
              <a:ext uri="{FF2B5EF4-FFF2-40B4-BE49-F238E27FC236}">
                <a16:creationId xmlns:a16="http://schemas.microsoft.com/office/drawing/2014/main" id="{7B32633D-B710-6DCF-1982-C9D1F0E1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9" y="4430287"/>
            <a:ext cx="315639" cy="2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ри поддержке РКФР в КР запущено новое молочное производство - Российско -  Кыргызский Фонд развития">
            <a:extLst>
              <a:ext uri="{FF2B5EF4-FFF2-40B4-BE49-F238E27FC236}">
                <a16:creationId xmlns:a16="http://schemas.microsoft.com/office/drawing/2014/main" id="{22D9CE71-3FF4-CE73-4E75-6439DC84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1410" y="4371493"/>
            <a:ext cx="366528" cy="2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Замещающее содержимое 108">
            <a:extLst>
              <a:ext uri="{FF2B5EF4-FFF2-40B4-BE49-F238E27FC236}">
                <a16:creationId xmlns:a16="http://schemas.microsoft.com/office/drawing/2014/main" id="{9A2A245B-E7AD-1E4D-0F8A-4E94AC24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137" y="4356256"/>
            <a:ext cx="314832" cy="292077"/>
          </a:xfrm>
          <a:prstGeom prst="rect">
            <a:avLst/>
          </a:prstGeom>
        </p:spPr>
      </p:pic>
      <p:pic>
        <p:nvPicPr>
          <p:cNvPr id="19" name="Замещающее содержимое 104">
            <a:extLst>
              <a:ext uri="{FF2B5EF4-FFF2-40B4-BE49-F238E27FC236}">
                <a16:creationId xmlns:a16="http://schemas.microsoft.com/office/drawing/2014/main" id="{DE9102BB-57A8-229D-8E87-E15FAA80790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178780" y="4378434"/>
            <a:ext cx="319279" cy="24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Замещающее содержимое 102">
            <a:extLst>
              <a:ext uri="{FF2B5EF4-FFF2-40B4-BE49-F238E27FC236}">
                <a16:creationId xmlns:a16="http://schemas.microsoft.com/office/drawing/2014/main" id="{4254BF43-336F-8A73-0500-4EDA4CADD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053" y="4378533"/>
            <a:ext cx="459019" cy="335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Замещающее содержимое 103">
            <a:extLst>
              <a:ext uri="{FF2B5EF4-FFF2-40B4-BE49-F238E27FC236}">
                <a16:creationId xmlns:a16="http://schemas.microsoft.com/office/drawing/2014/main" id="{9F03AB04-4B11-19CE-EAB2-460B622484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352175" y="4431909"/>
            <a:ext cx="295119" cy="288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8" name="Picture 24" descr="Лекарственный рынок: Кто снабжает кыргызстанцев лекарственными препаратами?  (страны+компании+объемы) — Tazabek">
            <a:extLst>
              <a:ext uri="{FF2B5EF4-FFF2-40B4-BE49-F238E27FC236}">
                <a16:creationId xmlns:a16="http://schemas.microsoft.com/office/drawing/2014/main" id="{4029DC35-E9CD-5FB9-E465-0953C558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1496" y="4378533"/>
            <a:ext cx="329604" cy="2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1EBD8D1-818B-6358-010D-3540F26C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812" y="1223039"/>
            <a:ext cx="1687358" cy="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133,2%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Производство резиновых и пластмассовых изделий, строительных материалов</a:t>
            </a:r>
          </a:p>
        </p:txBody>
      </p:sp>
      <p:sp>
        <p:nvSpPr>
          <p:cNvPr id="39" name="object 89">
            <a:extLst>
              <a:ext uri="{FF2B5EF4-FFF2-40B4-BE49-F238E27FC236}">
                <a16:creationId xmlns:a16="http://schemas.microsoft.com/office/drawing/2014/main" id="{09D78D60-0D5E-A507-26AB-E7B453BDD1A4}"/>
              </a:ext>
            </a:extLst>
          </p:cNvPr>
          <p:cNvSpPr txBox="1"/>
          <p:nvPr/>
        </p:nvSpPr>
        <p:spPr>
          <a:xfrm>
            <a:off x="8217133" y="4947093"/>
            <a:ext cx="276999" cy="7928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напитков</a:t>
            </a:r>
            <a:endParaRPr sz="800" dirty="0">
              <a:solidFill>
                <a:srgbClr val="58585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20" descr="Соки кыргызстанского производства могут выйти на рынки России и Китая">
            <a:extLst>
              <a:ext uri="{FF2B5EF4-FFF2-40B4-BE49-F238E27FC236}">
                <a16:creationId xmlns:a16="http://schemas.microsoft.com/office/drawing/2014/main" id="{1687463E-9932-0E7D-6705-F9458F1C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767" y="4374105"/>
            <a:ext cx="308565" cy="2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bject 89">
            <a:extLst>
              <a:ext uri="{FF2B5EF4-FFF2-40B4-BE49-F238E27FC236}">
                <a16:creationId xmlns:a16="http://schemas.microsoft.com/office/drawing/2014/main" id="{2161FDC1-A8B4-6A62-B233-5497D52BE64E}"/>
              </a:ext>
            </a:extLst>
          </p:cNvPr>
          <p:cNvSpPr txBox="1"/>
          <p:nvPr/>
        </p:nvSpPr>
        <p:spPr>
          <a:xfrm>
            <a:off x="5189314" y="4730257"/>
            <a:ext cx="415498" cy="10661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Производство  транспортных средств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298684" y="2416993"/>
            <a:ext cx="5020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70155"/>
                </a:solidFill>
              </a:rPr>
              <a:t>294,5</a:t>
            </a:r>
            <a:endParaRPr lang="en-US" sz="1000" dirty="0">
              <a:solidFill>
                <a:srgbClr val="070155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5078785" y="2456620"/>
            <a:ext cx="505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70155"/>
                </a:solidFill>
              </a:rPr>
              <a:t>251,4</a:t>
            </a:r>
            <a:endParaRPr lang="en-US" sz="1000" dirty="0">
              <a:solidFill>
                <a:srgbClr val="07015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428C7-C979-CE10-0CD7-8D1BE6E574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215978" y="4409096"/>
            <a:ext cx="341564" cy="251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38F9B-9DB6-41A1-7030-8E7E5719A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671" y="2816671"/>
            <a:ext cx="999830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3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C9AB9-69C3-CCFC-D582-0B3F3A24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DB61400A-7BA9-B720-47D2-B4229A5067C1}"/>
              </a:ext>
            </a:extLst>
          </p:cNvPr>
          <p:cNvSpPr txBox="1">
            <a:spLocks/>
          </p:cNvSpPr>
          <p:nvPr/>
        </p:nvSpPr>
        <p:spPr>
          <a:xfrm>
            <a:off x="5114146" y="3761750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Текстовое поле 5">
            <a:extLst>
              <a:ext uri="{FF2B5EF4-FFF2-40B4-BE49-F238E27FC236}">
                <a16:creationId xmlns:a16="http://schemas.microsoft.com/office/drawing/2014/main" id="{2EE845D1-ED12-3318-7725-92265E05EA7B}"/>
              </a:ext>
            </a:extLst>
          </p:cNvPr>
          <p:cNvSpPr txBox="1"/>
          <p:nvPr/>
        </p:nvSpPr>
        <p:spPr>
          <a:xfrm>
            <a:off x="2127565" y="145711"/>
            <a:ext cx="825676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Индексы производства по добыче полезных ископаемых</a:t>
            </a:r>
            <a:endParaRPr lang="ru-RU" sz="22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17" name="Rounded Rectangle 5"/>
          <p:cNvSpPr/>
          <p:nvPr/>
        </p:nvSpPr>
        <p:spPr>
          <a:xfrm>
            <a:off x="413175" y="1702859"/>
            <a:ext cx="2667000" cy="4013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50150" y="2007786"/>
            <a:ext cx="2095499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Aptos"/>
              </a:rPr>
              <a:t>ИНДЕКСЫ ПРОИЗВОДСТВА                     ПО ДОБЫЧЕ ПОЛЕЗНЫХ ИСКОПАЕМЫХ</a:t>
            </a:r>
            <a:endParaRPr sz="10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375" y="2476498"/>
            <a:ext cx="2159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Aptos Display"/>
              </a:rPr>
              <a:t>11</a:t>
            </a:r>
            <a:r>
              <a:rPr lang="ru-RU" sz="2400" b="1" dirty="0">
                <a:solidFill>
                  <a:srgbClr val="FFFFFF"/>
                </a:solidFill>
                <a:latin typeface="Aptos Display"/>
              </a:rPr>
              <a:t>2</a:t>
            </a:r>
            <a:r>
              <a:rPr sz="2400" b="1" dirty="0">
                <a:solidFill>
                  <a:srgbClr val="FFFFFF"/>
                </a:solidFill>
                <a:latin typeface="Aptos Display"/>
              </a:rPr>
              <a:t>,</a:t>
            </a:r>
            <a:r>
              <a:rPr lang="ru-RU" sz="2400" b="1" dirty="0">
                <a:solidFill>
                  <a:srgbClr val="FFFFFF"/>
                </a:solidFill>
                <a:latin typeface="Aptos Display"/>
              </a:rPr>
              <a:t>8</a:t>
            </a:r>
            <a:r>
              <a:rPr sz="2400" b="1" dirty="0">
                <a:solidFill>
                  <a:srgbClr val="FFFFFF"/>
                </a:solidFill>
                <a:latin typeface="Aptos Display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375" y="3173302"/>
            <a:ext cx="2006600" cy="6924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 err="1">
                <a:solidFill>
                  <a:srgbClr val="FFFFFF"/>
                </a:solidFill>
                <a:latin typeface="Aptos"/>
              </a:rPr>
              <a:t>Рост</a:t>
            </a:r>
            <a:r>
              <a:rPr sz="1500" b="1" dirty="0">
                <a:solidFill>
                  <a:srgbClr val="FFFFFF"/>
                </a:solidFill>
                <a:latin typeface="Aptos"/>
              </a:rPr>
              <a:t> к </a:t>
            </a:r>
            <a:r>
              <a:rPr lang="ru-RU" sz="1500" b="1" dirty="0">
                <a:solidFill>
                  <a:srgbClr val="FFFFFF"/>
                </a:solidFill>
                <a:latin typeface="Aptos"/>
              </a:rPr>
              <a:t>январю – июню 2025 года с</a:t>
            </a:r>
            <a:r>
              <a:rPr sz="1500" b="1" dirty="0" err="1">
                <a:solidFill>
                  <a:srgbClr val="FFFFFF"/>
                </a:solidFill>
                <a:latin typeface="Aptos"/>
              </a:rPr>
              <a:t>оставил</a:t>
            </a:r>
            <a:r>
              <a:rPr sz="1500" b="1" dirty="0">
                <a:solidFill>
                  <a:srgbClr val="FFFFFF"/>
                </a:solidFill>
                <a:latin typeface="Aptos"/>
              </a:rPr>
              <a:t> 1</a:t>
            </a:r>
            <a:r>
              <a:rPr lang="ru-RU" sz="1500" b="1" dirty="0">
                <a:solidFill>
                  <a:srgbClr val="FFFFFF"/>
                </a:solidFill>
                <a:latin typeface="Aptos"/>
              </a:rPr>
              <a:t>2</a:t>
            </a:r>
            <a:r>
              <a:rPr sz="1500" b="1" dirty="0">
                <a:solidFill>
                  <a:srgbClr val="FFFFFF"/>
                </a:solidFill>
                <a:latin typeface="Aptos"/>
              </a:rPr>
              <a:t>,</a:t>
            </a:r>
            <a:r>
              <a:rPr lang="ru-RU" sz="1500" b="1" dirty="0">
                <a:solidFill>
                  <a:srgbClr val="FFFFFF"/>
                </a:solidFill>
                <a:latin typeface="Aptos"/>
              </a:rPr>
              <a:t>8</a:t>
            </a:r>
            <a:r>
              <a:rPr sz="1500" b="1" dirty="0">
                <a:solidFill>
                  <a:srgbClr val="FFFFFF"/>
                </a:solidFill>
                <a:latin typeface="Aptos"/>
              </a:rPr>
              <a:t>%.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150" y="4637618"/>
            <a:ext cx="20320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dirty="0" err="1">
                <a:solidFill>
                  <a:srgbClr val="B5C8D7"/>
                </a:solidFill>
                <a:latin typeface="Aptos"/>
              </a:rPr>
              <a:t>Три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из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четырех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RU" sz="1100" b="0" dirty="0">
                <a:solidFill>
                  <a:srgbClr val="B5C8D7"/>
                </a:solidFill>
                <a:latin typeface="Aptos"/>
              </a:rPr>
              <a:t>отраслей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показали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рост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.</a:t>
            </a:r>
          </a:p>
        </p:txBody>
      </p:sp>
      <p:sp>
        <p:nvSpPr>
          <p:cNvPr id="26" name="Rounded Rectangle 10"/>
          <p:cNvSpPr/>
          <p:nvPr/>
        </p:nvSpPr>
        <p:spPr>
          <a:xfrm>
            <a:off x="3492500" y="181951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0"/>
          <p:cNvSpPr/>
          <p:nvPr/>
        </p:nvSpPr>
        <p:spPr>
          <a:xfrm>
            <a:off x="3492500" y="280119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3508173" y="370945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0"/>
          <p:cNvSpPr/>
          <p:nvPr/>
        </p:nvSpPr>
        <p:spPr>
          <a:xfrm>
            <a:off x="3492500" y="4764618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5400" y="1981199"/>
            <a:ext cx="38100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72B3A"/>
                </a:solidFill>
                <a:latin typeface="Aptos"/>
              </a:rPr>
              <a:t>Добыча п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рочи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х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полезны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х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ископаемы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х</a:t>
            </a: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5400" y="2971800"/>
            <a:ext cx="38100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72B3A"/>
                </a:solidFill>
                <a:latin typeface="Aptos"/>
              </a:rPr>
              <a:t>Добыча м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етал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л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ически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х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руд</a:t>
            </a: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5400" y="3927479"/>
            <a:ext cx="38100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72B3A"/>
                </a:solidFill>
                <a:latin typeface="Aptos"/>
              </a:rPr>
              <a:t>Добыча у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г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ля</a:t>
            </a: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9049" y="4931969"/>
            <a:ext cx="38100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72B3A"/>
                </a:solidFill>
                <a:latin typeface="Aptos"/>
              </a:rPr>
              <a:t>Добыча сырой нефти 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и 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природн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ого</a:t>
            </a:r>
            <a:r>
              <a:rPr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sz="1300" b="1" dirty="0" err="1">
                <a:solidFill>
                  <a:srgbClr val="172B3A"/>
                </a:solidFill>
                <a:latin typeface="Aptos"/>
              </a:rPr>
              <a:t>газ</a:t>
            </a: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4" name="Rounded Rectangle 12"/>
          <p:cNvSpPr/>
          <p:nvPr/>
        </p:nvSpPr>
        <p:spPr>
          <a:xfrm>
            <a:off x="7645400" y="2101848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3"/>
          <p:cNvSpPr/>
          <p:nvPr/>
        </p:nvSpPr>
        <p:spPr>
          <a:xfrm>
            <a:off x="7645400" y="2105138"/>
            <a:ext cx="2136648" cy="1270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17"/>
          <p:cNvSpPr/>
          <p:nvPr/>
        </p:nvSpPr>
        <p:spPr>
          <a:xfrm>
            <a:off x="7746999" y="3149600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18"/>
          <p:cNvSpPr/>
          <p:nvPr/>
        </p:nvSpPr>
        <p:spPr>
          <a:xfrm>
            <a:off x="7747000" y="3149600"/>
            <a:ext cx="1572491" cy="1270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22"/>
          <p:cNvSpPr/>
          <p:nvPr/>
        </p:nvSpPr>
        <p:spPr>
          <a:xfrm>
            <a:off x="7746999" y="4099189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23"/>
          <p:cNvSpPr/>
          <p:nvPr/>
        </p:nvSpPr>
        <p:spPr>
          <a:xfrm>
            <a:off x="7746999" y="4091410"/>
            <a:ext cx="990601" cy="134779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27"/>
          <p:cNvSpPr/>
          <p:nvPr/>
        </p:nvSpPr>
        <p:spPr>
          <a:xfrm>
            <a:off x="7746999" y="5130800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28"/>
          <p:cNvSpPr/>
          <p:nvPr/>
        </p:nvSpPr>
        <p:spPr>
          <a:xfrm>
            <a:off x="7747000" y="5130800"/>
            <a:ext cx="860670" cy="119221"/>
          </a:xfrm>
          <a:prstGeom prst="roundRect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0248900" y="20320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211,7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48900" y="30226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6A34A"/>
                </a:solidFill>
                <a:latin typeface="Aptos Display"/>
              </a:rPr>
              <a:t>1</a:t>
            </a: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16,1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48900" y="40132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6A34A"/>
                </a:solidFill>
                <a:latin typeface="Aptos Display"/>
              </a:rPr>
              <a:t>1</a:t>
            </a: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08,0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48900" y="50038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EF4444"/>
                </a:solidFill>
                <a:latin typeface="Aptos Display"/>
              </a:rPr>
              <a:t>91,9</a:t>
            </a:r>
            <a:r>
              <a:rPr sz="1600" b="1" dirty="0">
                <a:solidFill>
                  <a:srgbClr val="EF4444"/>
                </a:solidFill>
                <a:latin typeface="Aptos Display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F68BF-5E97-6199-C196-19D19C5A55D3}"/>
              </a:ext>
            </a:extLst>
          </p:cNvPr>
          <p:cNvSpPr txBox="1"/>
          <p:nvPr/>
        </p:nvSpPr>
        <p:spPr>
          <a:xfrm>
            <a:off x="3963271" y="628889"/>
            <a:ext cx="6151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(январь – июнь 2026 г. к январю-июню 2025 г., %)</a:t>
            </a:r>
            <a:endParaRPr lang="ru-KG" sz="1400" dirty="0"/>
          </a:p>
        </p:txBody>
      </p:sp>
    </p:spTree>
    <p:extLst>
      <p:ext uri="{BB962C8B-B14F-4D97-AF65-F5344CB8AC3E}">
        <p14:creationId xmlns:p14="http://schemas.microsoft.com/office/powerpoint/2010/main" val="36667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BF821-A008-4B8F-10EF-C51D74A1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2EBDE623-84F8-7F2B-2F27-F27AD0B3A567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8" name="Текстовое поле 5">
            <a:extLst>
              <a:ext uri="{FF2B5EF4-FFF2-40B4-BE49-F238E27FC236}">
                <a16:creationId xmlns:a16="http://schemas.microsoft.com/office/drawing/2014/main" id="{54636CE4-CF58-F0D2-C39A-671D2FE8881C}"/>
              </a:ext>
            </a:extLst>
          </p:cNvPr>
          <p:cNvSpPr txBox="1"/>
          <p:nvPr/>
        </p:nvSpPr>
        <p:spPr>
          <a:xfrm>
            <a:off x="1115719" y="124070"/>
            <a:ext cx="1041552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Индексы производства по обеспечению электроэнергией, газом и паром</a:t>
            </a:r>
            <a:endParaRPr lang="ru-RU" sz="22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22" name="Rounded Rectangle 5"/>
          <p:cNvSpPr/>
          <p:nvPr/>
        </p:nvSpPr>
        <p:spPr>
          <a:xfrm>
            <a:off x="634211" y="1482849"/>
            <a:ext cx="11125200" cy="19087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78877" y="1724270"/>
            <a:ext cx="44450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BC4C9"/>
                </a:solidFill>
                <a:latin typeface="Aptos"/>
              </a:rPr>
              <a:t>ПРОИЗВЕДЕНО ЭЛЕКТРОЭНЕРГИИ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6231" y="2074910"/>
            <a:ext cx="44450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7 </a:t>
            </a:r>
            <a:r>
              <a:rPr sz="3600" b="1" dirty="0">
                <a:solidFill>
                  <a:srgbClr val="FFFFFF"/>
                </a:solidFill>
                <a:latin typeface="Aptos Display"/>
              </a:rPr>
              <a:t>3</a:t>
            </a: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59</a:t>
            </a:r>
            <a:r>
              <a:rPr sz="3600" b="1" dirty="0">
                <a:solidFill>
                  <a:srgbClr val="FFFFFF"/>
                </a:solidFill>
                <a:latin typeface="Aptos Display"/>
              </a:rPr>
              <a:t>,</a:t>
            </a: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2</a:t>
            </a:r>
            <a:endParaRPr sz="3600" b="1" dirty="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231" y="2882750"/>
            <a:ext cx="4445000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dirty="0" err="1">
                <a:solidFill>
                  <a:srgbClr val="B5C8D7"/>
                </a:solidFill>
                <a:latin typeface="Aptos"/>
              </a:rPr>
              <a:t>млн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200" b="0" dirty="0" err="1">
                <a:solidFill>
                  <a:srgbClr val="B5C8D7"/>
                </a:solidFill>
                <a:latin typeface="Aptos"/>
              </a:rPr>
              <a:t>кВт·ч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в </a:t>
            </a:r>
            <a:r>
              <a:rPr lang="ru-RU" sz="1200" b="0" dirty="0">
                <a:solidFill>
                  <a:srgbClr val="B5C8D7"/>
                </a:solidFill>
                <a:latin typeface="Aptos"/>
              </a:rPr>
              <a:t>январе – июне 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202</a:t>
            </a:r>
            <a:r>
              <a:rPr lang="ru-RU" sz="1200" b="0" dirty="0">
                <a:solidFill>
                  <a:srgbClr val="B5C8D7"/>
                </a:solidFill>
                <a:latin typeface="Aptos"/>
              </a:rPr>
              <a:t>6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200" b="0" dirty="0" err="1">
                <a:solidFill>
                  <a:srgbClr val="B5C8D7"/>
                </a:solidFill>
                <a:latin typeface="Aptos"/>
              </a:rPr>
              <a:t>год</a:t>
            </a:r>
            <a:r>
              <a:rPr lang="ru-RU" sz="1200" b="0" dirty="0">
                <a:solidFill>
                  <a:srgbClr val="B5C8D7"/>
                </a:solidFill>
                <a:latin typeface="Aptos"/>
              </a:rPr>
              <a:t>а</a:t>
            </a:r>
            <a:endParaRPr sz="1200" b="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7049" y="1637161"/>
            <a:ext cx="1333500" cy="5078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8</a:t>
            </a:r>
            <a:r>
              <a:rPr lang="ru-RU"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2</a:t>
            </a:r>
            <a:r>
              <a:rPr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5015" y="1736970"/>
            <a:ext cx="31115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srgbClr val="FFFFFF"/>
                </a:solidFill>
                <a:latin typeface="Aptos"/>
              </a:rPr>
              <a:t>доля</a:t>
            </a:r>
            <a:r>
              <a:rPr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Aptos"/>
              </a:rPr>
              <a:t>гидроэнергетики</a:t>
            </a:r>
            <a:r>
              <a:rPr sz="1200" b="1" dirty="0">
                <a:solidFill>
                  <a:srgbClr val="FFFFFF"/>
                </a:solidFill>
                <a:latin typeface="Aptos"/>
              </a:rPr>
              <a:t> в </a:t>
            </a:r>
            <a:r>
              <a:rPr sz="1200" b="1" dirty="0" err="1">
                <a:solidFill>
                  <a:srgbClr val="FFFFFF"/>
                </a:solidFill>
                <a:latin typeface="Aptos"/>
              </a:rPr>
              <a:t>общей</a:t>
            </a:r>
            <a:r>
              <a:rPr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Aptos"/>
              </a:rPr>
              <a:t>            </a:t>
            </a:r>
            <a:r>
              <a:rPr sz="1200" b="1" dirty="0" err="1">
                <a:solidFill>
                  <a:srgbClr val="FFFFFF"/>
                </a:solidFill>
                <a:latin typeface="Aptos"/>
              </a:rPr>
              <a:t>выработке</a:t>
            </a:r>
            <a:r>
              <a:rPr lang="ru-RU" sz="1200" b="1" dirty="0">
                <a:solidFill>
                  <a:srgbClr val="FFFFFF"/>
                </a:solidFill>
                <a:latin typeface="Aptos"/>
              </a:rPr>
              <a:t> электроэнергии</a:t>
            </a:r>
            <a:endParaRPr sz="1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8" name="Rounded Rectangle 11"/>
          <p:cNvSpPr/>
          <p:nvPr/>
        </p:nvSpPr>
        <p:spPr>
          <a:xfrm>
            <a:off x="6438182" y="2718477"/>
            <a:ext cx="4445000" cy="203200"/>
          </a:xfrm>
          <a:prstGeom prst="roundRect">
            <a:avLst/>
          </a:prstGeom>
          <a:solidFill>
            <a:srgbClr val="3150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12"/>
          <p:cNvSpPr/>
          <p:nvPr/>
        </p:nvSpPr>
        <p:spPr>
          <a:xfrm>
            <a:off x="6438182" y="2718477"/>
            <a:ext cx="3867150" cy="203200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699184" y="3118322"/>
            <a:ext cx="44450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dirty="0">
                <a:solidFill>
                  <a:srgbClr val="B5C8D7"/>
                </a:solidFill>
                <a:latin typeface="Aptos"/>
              </a:rPr>
              <a:t>ГЭС 8</a:t>
            </a:r>
            <a:r>
              <a:rPr lang="ru-RU" sz="1100" b="0" dirty="0">
                <a:solidFill>
                  <a:srgbClr val="B5C8D7"/>
                </a:solidFill>
                <a:latin typeface="Aptos"/>
              </a:rPr>
              <a:t>2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%   ·  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другие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B5C8D7"/>
                </a:solidFill>
                <a:latin typeface="Aptos"/>
              </a:rPr>
              <a:t>источники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1</a:t>
            </a:r>
            <a:r>
              <a:rPr lang="ru-RU" sz="1100" b="0" dirty="0">
                <a:solidFill>
                  <a:srgbClr val="B5C8D7"/>
                </a:solidFill>
                <a:latin typeface="Aptos"/>
              </a:rPr>
              <a:t>8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03" y="3988477"/>
            <a:ext cx="3542083" cy="16155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70" y="3988477"/>
            <a:ext cx="3542083" cy="16155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15" y="3988477"/>
            <a:ext cx="3542083" cy="16155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21054" y="4208510"/>
            <a:ext cx="30226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Выработка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,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передача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и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распределение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электроэнергии</a:t>
            </a:r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5719" y="4916966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97,4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3284" y="4220684"/>
            <a:ext cx="30226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Производство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и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распределение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                 газообразного топлива</a:t>
            </a:r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6882" y="4885517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55EEF"/>
                </a:solidFill>
                <a:latin typeface="Aptos Display"/>
              </a:rPr>
              <a:t>10</a:t>
            </a: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4,6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71757" y="4297628"/>
            <a:ext cx="30226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Обеспечение п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ар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ом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и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кондиционированны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м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воздух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ом</a:t>
            </a:r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08639" y="4916966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99,7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C5BC2-1C35-479B-863C-862C6977739C}"/>
              </a:ext>
            </a:extLst>
          </p:cNvPr>
          <p:cNvSpPr txBox="1"/>
          <p:nvPr/>
        </p:nvSpPr>
        <p:spPr>
          <a:xfrm>
            <a:off x="3704638" y="553267"/>
            <a:ext cx="6151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(январь – июнь 2026 г. к январю-июню 2025 г., %)</a:t>
            </a:r>
            <a:endParaRPr lang="ru-KG" sz="1400" dirty="0"/>
          </a:p>
        </p:txBody>
      </p:sp>
    </p:spTree>
    <p:extLst>
      <p:ext uri="{BB962C8B-B14F-4D97-AF65-F5344CB8AC3E}">
        <p14:creationId xmlns:p14="http://schemas.microsoft.com/office/powerpoint/2010/main" val="87737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59277-C59E-8534-B9A8-CF5FDD9B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E2127335-3CC9-C76C-EE90-DADFB460E092}"/>
              </a:ext>
            </a:extLst>
          </p:cNvPr>
          <p:cNvSpPr txBox="1">
            <a:spLocks/>
          </p:cNvSpPr>
          <p:nvPr/>
        </p:nvSpPr>
        <p:spPr>
          <a:xfrm>
            <a:off x="5220034" y="3713664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072E1-3623-C2F0-7969-5AC896457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9" y="78811"/>
            <a:ext cx="1148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srgbClr val="0059A3"/>
                </a:solidFill>
                <a:latin typeface="DIN Pro Regular"/>
                <a:ea typeface="+mn-ea"/>
                <a:cs typeface="+mn-cs"/>
                <a:sym typeface="+mn-ea"/>
              </a:rPr>
              <a:t>Структура промышленности по видам экономической деятельности                                                        в январе</a:t>
            </a:r>
            <a:r>
              <a:rPr lang="ru-KG" sz="2200" b="1" dirty="0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 – </a:t>
            </a:r>
            <a:r>
              <a:rPr lang="ru-RU" sz="2200" b="1" dirty="0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июне</a:t>
            </a:r>
            <a:r>
              <a:rPr lang="ru-RU" sz="2200" b="1" dirty="0">
                <a:solidFill>
                  <a:srgbClr val="0059A3"/>
                </a:solidFill>
                <a:latin typeface="DIN Pro Regular"/>
                <a:ea typeface="+mn-ea"/>
                <a:cs typeface="+mn-cs"/>
                <a:sym typeface="+mn-ea"/>
              </a:rPr>
              <a:t> 2026 г. 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A359535C-273A-A910-340B-007128D1F423}"/>
              </a:ext>
            </a:extLst>
          </p:cNvPr>
          <p:cNvSpPr/>
          <p:nvPr/>
        </p:nvSpPr>
        <p:spPr>
          <a:xfrm>
            <a:off x="405246" y="1293096"/>
            <a:ext cx="11125200" cy="1327564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9E7C97-6A10-CE8E-FB6A-99C4B835B1FE}"/>
              </a:ext>
            </a:extLst>
          </p:cNvPr>
          <p:cNvSpPr txBox="1"/>
          <p:nvPr/>
        </p:nvSpPr>
        <p:spPr>
          <a:xfrm>
            <a:off x="726564" y="1450814"/>
            <a:ext cx="3810000" cy="254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sz="1100" b="1" dirty="0">
                <a:solidFill>
                  <a:srgbClr val="172B3A"/>
                </a:solidFill>
                <a:latin typeface="Aptos"/>
              </a:rPr>
              <a:t>СТРУКТУРА ПРОМЫШЛЕННОСТИ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3E94EF-B45F-F57E-9611-3B66787224D5}"/>
              </a:ext>
            </a:extLst>
          </p:cNvPr>
          <p:cNvSpPr txBox="1"/>
          <p:nvPr/>
        </p:nvSpPr>
        <p:spPr>
          <a:xfrm>
            <a:off x="699655" y="1005017"/>
            <a:ext cx="11049000" cy="279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dirty="0" err="1">
                <a:solidFill>
                  <a:srgbClr val="64748B"/>
                </a:solidFill>
                <a:latin typeface="Aptos"/>
              </a:rPr>
              <a:t>Доля</a:t>
            </a:r>
            <a:r>
              <a:rPr sz="1100" b="0" dirty="0">
                <a:solidFill>
                  <a:srgbClr val="64748B"/>
                </a:solidFill>
                <a:latin typeface="Aptos"/>
              </a:rPr>
              <a:t> в </a:t>
            </a:r>
            <a:r>
              <a:rPr sz="1100" b="0" dirty="0" err="1">
                <a:solidFill>
                  <a:srgbClr val="64748B"/>
                </a:solidFill>
                <a:latin typeface="Aptos"/>
              </a:rPr>
              <a:t>общем</a:t>
            </a:r>
            <a:r>
              <a:rPr sz="1100" b="0" dirty="0">
                <a:solidFill>
                  <a:srgbClr val="64748B"/>
                </a:solidFill>
                <a:latin typeface="Aptos"/>
              </a:rPr>
              <a:t> </a:t>
            </a:r>
            <a:r>
              <a:rPr sz="1100" b="0" dirty="0" err="1">
                <a:solidFill>
                  <a:srgbClr val="64748B"/>
                </a:solidFill>
                <a:latin typeface="Aptos"/>
              </a:rPr>
              <a:t>объеме</a:t>
            </a:r>
            <a:r>
              <a:rPr sz="1100" b="0" dirty="0">
                <a:solidFill>
                  <a:srgbClr val="64748B"/>
                </a:solidFill>
                <a:latin typeface="Aptos"/>
              </a:rPr>
              <a:t>, %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F0FACAC-2925-E319-CB4E-01C6197BDA7F}"/>
              </a:ext>
            </a:extLst>
          </p:cNvPr>
          <p:cNvSpPr/>
          <p:nvPr/>
        </p:nvSpPr>
        <p:spPr>
          <a:xfrm>
            <a:off x="586103" y="1730566"/>
            <a:ext cx="8483600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EC42FBCD-CC78-7AFF-1848-98E2D0FB2972}"/>
              </a:ext>
            </a:extLst>
          </p:cNvPr>
          <p:cNvSpPr/>
          <p:nvPr/>
        </p:nvSpPr>
        <p:spPr>
          <a:xfrm>
            <a:off x="9048663" y="1723719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74CD0487-7577-0B46-B7DE-4A0A335FBC15}"/>
              </a:ext>
            </a:extLst>
          </p:cNvPr>
          <p:cNvSpPr/>
          <p:nvPr/>
        </p:nvSpPr>
        <p:spPr>
          <a:xfrm>
            <a:off x="10089800" y="1720907"/>
            <a:ext cx="954405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5890C3-5405-0B26-E3EF-89D1385B1242}"/>
              </a:ext>
            </a:extLst>
          </p:cNvPr>
          <p:cNvSpPr txBox="1"/>
          <p:nvPr/>
        </p:nvSpPr>
        <p:spPr>
          <a:xfrm>
            <a:off x="785771" y="1865964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79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E1C489-5A56-9560-B126-5EA7A2B3AA7F}"/>
              </a:ext>
            </a:extLst>
          </p:cNvPr>
          <p:cNvSpPr txBox="1"/>
          <p:nvPr/>
        </p:nvSpPr>
        <p:spPr>
          <a:xfrm>
            <a:off x="9016392" y="1844707"/>
            <a:ext cx="10604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E3F066-FB51-A224-1570-B2BC335B1664}"/>
              </a:ext>
            </a:extLst>
          </p:cNvPr>
          <p:cNvSpPr txBox="1"/>
          <p:nvPr/>
        </p:nvSpPr>
        <p:spPr>
          <a:xfrm>
            <a:off x="10102758" y="1848691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4084ADE-FF4E-888F-9718-3E268BC4B23D}"/>
              </a:ext>
            </a:extLst>
          </p:cNvPr>
          <p:cNvSpPr/>
          <p:nvPr/>
        </p:nvSpPr>
        <p:spPr>
          <a:xfrm>
            <a:off x="11004141" y="1720907"/>
            <a:ext cx="106044" cy="3556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11D7D8-1118-374A-A799-8651993D8E0F}"/>
              </a:ext>
            </a:extLst>
          </p:cNvPr>
          <p:cNvSpPr txBox="1"/>
          <p:nvPr/>
        </p:nvSpPr>
        <p:spPr>
          <a:xfrm>
            <a:off x="795251" y="2230876"/>
            <a:ext cx="19050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sz="900" dirty="0" err="1">
                <a:solidFill>
                  <a:srgbClr val="334155"/>
                </a:solidFill>
                <a:latin typeface="Aptos"/>
              </a:rPr>
              <a:t>Обрабатывающая</a:t>
            </a:r>
            <a:r>
              <a:rPr sz="900" dirty="0">
                <a:solidFill>
                  <a:srgbClr val="334155"/>
                </a:solidFill>
                <a:latin typeface="Aptos"/>
              </a:rPr>
              <a:t>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промышленность</a:t>
            </a: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65" name="Oval 14">
            <a:extLst>
              <a:ext uri="{FF2B5EF4-FFF2-40B4-BE49-F238E27FC236}">
                <a16:creationId xmlns:a16="http://schemas.microsoft.com/office/drawing/2014/main" id="{CF41415D-E660-1996-CFCC-BC6000B9CAE2}"/>
              </a:ext>
            </a:extLst>
          </p:cNvPr>
          <p:cNvSpPr/>
          <p:nvPr/>
        </p:nvSpPr>
        <p:spPr>
          <a:xfrm>
            <a:off x="612264" y="2227135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90920B-3D4C-D840-78D1-BBBD8F796794}"/>
              </a:ext>
            </a:extLst>
          </p:cNvPr>
          <p:cNvSpPr txBox="1"/>
          <p:nvPr/>
        </p:nvSpPr>
        <p:spPr>
          <a:xfrm>
            <a:off x="3725851" y="2273521"/>
            <a:ext cx="19050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lang="ky-KG" sz="900" dirty="0">
                <a:solidFill>
                  <a:srgbClr val="334155"/>
                </a:solidFill>
                <a:latin typeface="Aptos"/>
              </a:rPr>
              <a:t>Обеспечния э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лектроэнерги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ей</a:t>
            </a:r>
            <a:r>
              <a:rPr sz="900" dirty="0">
                <a:solidFill>
                  <a:srgbClr val="334155"/>
                </a:solidFill>
                <a:latin typeface="Aptos"/>
              </a:rPr>
              <a:t>,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газ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ом</a:t>
            </a:r>
            <a:r>
              <a:rPr sz="900" dirty="0">
                <a:solidFill>
                  <a:srgbClr val="334155"/>
                </a:solidFill>
                <a:latin typeface="Aptos"/>
              </a:rPr>
              <a:t> и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пар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ом</a:t>
            </a: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946B77-A033-3B97-AF04-BFAD1A3FE774}"/>
              </a:ext>
            </a:extLst>
          </p:cNvPr>
          <p:cNvSpPr txBox="1"/>
          <p:nvPr/>
        </p:nvSpPr>
        <p:spPr>
          <a:xfrm>
            <a:off x="2527638" y="2237125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79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68" name="Oval 17">
            <a:extLst>
              <a:ext uri="{FF2B5EF4-FFF2-40B4-BE49-F238E27FC236}">
                <a16:creationId xmlns:a16="http://schemas.microsoft.com/office/drawing/2014/main" id="{C921DF99-9DAE-2ADF-8D3C-6DD506BFE6A6}"/>
              </a:ext>
            </a:extLst>
          </p:cNvPr>
          <p:cNvSpPr/>
          <p:nvPr/>
        </p:nvSpPr>
        <p:spPr>
          <a:xfrm>
            <a:off x="3441700" y="2260490"/>
            <a:ext cx="114300" cy="114300"/>
          </a:xfrm>
          <a:prstGeom prst="ellipse">
            <a:avLst/>
          </a:prstGeom>
          <a:solidFill>
            <a:srgbClr val="2BC4C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992D86-13BF-E133-A592-2DC809D4E318}"/>
              </a:ext>
            </a:extLst>
          </p:cNvPr>
          <p:cNvSpPr txBox="1"/>
          <p:nvPr/>
        </p:nvSpPr>
        <p:spPr>
          <a:xfrm>
            <a:off x="5287235" y="2264549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70" name="Oval 20">
            <a:extLst>
              <a:ext uri="{FF2B5EF4-FFF2-40B4-BE49-F238E27FC236}">
                <a16:creationId xmlns:a16="http://schemas.microsoft.com/office/drawing/2014/main" id="{22FBEA42-531E-7697-840F-CB4CE055144B}"/>
              </a:ext>
            </a:extLst>
          </p:cNvPr>
          <p:cNvSpPr/>
          <p:nvPr/>
        </p:nvSpPr>
        <p:spPr>
          <a:xfrm>
            <a:off x="6167005" y="2288837"/>
            <a:ext cx="114300" cy="114300"/>
          </a:xfrm>
          <a:prstGeom prst="ellipse">
            <a:avLst/>
          </a:prstGeom>
          <a:solidFill>
            <a:srgbClr val="F59E0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72ABC7-CB76-F06F-5131-DF56BCB3854E}"/>
              </a:ext>
            </a:extLst>
          </p:cNvPr>
          <p:cNvSpPr txBox="1"/>
          <p:nvPr/>
        </p:nvSpPr>
        <p:spPr>
          <a:xfrm>
            <a:off x="6391420" y="2284285"/>
            <a:ext cx="19050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sz="900" dirty="0" err="1">
                <a:solidFill>
                  <a:srgbClr val="334155"/>
                </a:solidFill>
                <a:latin typeface="Aptos"/>
              </a:rPr>
              <a:t>Добы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ча</a:t>
            </a:r>
            <a:r>
              <a:rPr sz="900" dirty="0">
                <a:solidFill>
                  <a:srgbClr val="334155"/>
                </a:solidFill>
                <a:latin typeface="Aptos"/>
              </a:rPr>
              <a:t>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полезных</a:t>
            </a:r>
            <a:r>
              <a:rPr sz="900" dirty="0">
                <a:solidFill>
                  <a:srgbClr val="334155"/>
                </a:solidFill>
                <a:latin typeface="Aptos"/>
              </a:rPr>
              <a:t>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ископаемых</a:t>
            </a: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84D1CB-3F6E-1448-D86D-97D8B288196F}"/>
              </a:ext>
            </a:extLst>
          </p:cNvPr>
          <p:cNvSpPr txBox="1"/>
          <p:nvPr/>
        </p:nvSpPr>
        <p:spPr>
          <a:xfrm>
            <a:off x="9075255" y="2227712"/>
            <a:ext cx="19050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sz="900" dirty="0" err="1">
                <a:solidFill>
                  <a:srgbClr val="334155"/>
                </a:solidFill>
                <a:latin typeface="Aptos"/>
              </a:rPr>
              <a:t>Водоснабжени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я, очистки,</a:t>
            </a:r>
          </a:p>
          <a:p>
            <a:pPr defTabSz="457200"/>
            <a:r>
              <a:rPr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обработки </a:t>
            </a:r>
            <a:r>
              <a:rPr sz="900" dirty="0" err="1">
                <a:solidFill>
                  <a:srgbClr val="334155"/>
                </a:solidFill>
                <a:latin typeface="Aptos"/>
              </a:rPr>
              <a:t>отход</a:t>
            </a:r>
            <a:r>
              <a:rPr lang="ky-KG" sz="900" dirty="0">
                <a:solidFill>
                  <a:srgbClr val="334155"/>
                </a:solidFill>
                <a:latin typeface="Aptos"/>
              </a:rPr>
              <a:t>ов</a:t>
            </a: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74" name="Oval 23">
            <a:extLst>
              <a:ext uri="{FF2B5EF4-FFF2-40B4-BE49-F238E27FC236}">
                <a16:creationId xmlns:a16="http://schemas.microsoft.com/office/drawing/2014/main" id="{579F1F59-3F32-3C20-7445-2A714EAA0931}"/>
              </a:ext>
            </a:extLst>
          </p:cNvPr>
          <p:cNvSpPr/>
          <p:nvPr/>
        </p:nvSpPr>
        <p:spPr>
          <a:xfrm>
            <a:off x="8904855" y="2281676"/>
            <a:ext cx="114300" cy="114300"/>
          </a:xfrm>
          <a:prstGeom prst="ellipse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7180BC-1BCC-9779-E9DC-995402983884}"/>
              </a:ext>
            </a:extLst>
          </p:cNvPr>
          <p:cNvSpPr txBox="1"/>
          <p:nvPr/>
        </p:nvSpPr>
        <p:spPr>
          <a:xfrm>
            <a:off x="7904681" y="2290949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10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1CF8FC-C565-11A1-C637-9F936D1DE19F}"/>
              </a:ext>
            </a:extLst>
          </p:cNvPr>
          <p:cNvSpPr txBox="1"/>
          <p:nvPr/>
        </p:nvSpPr>
        <p:spPr>
          <a:xfrm>
            <a:off x="10350500" y="2268344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1%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55C3578-6F43-2678-3F6C-B98E61C31F7E}"/>
              </a:ext>
            </a:extLst>
          </p:cNvPr>
          <p:cNvSpPr/>
          <p:nvPr/>
        </p:nvSpPr>
        <p:spPr>
          <a:xfrm>
            <a:off x="479334" y="2953978"/>
            <a:ext cx="11125200" cy="1475517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28">
            <a:extLst>
              <a:ext uri="{FF2B5EF4-FFF2-40B4-BE49-F238E27FC236}">
                <a16:creationId xmlns:a16="http://schemas.microsoft.com/office/drawing/2014/main" id="{C44C54BA-CD5A-EDF7-9665-90DE85ED60C6}"/>
              </a:ext>
            </a:extLst>
          </p:cNvPr>
          <p:cNvSpPr/>
          <p:nvPr/>
        </p:nvSpPr>
        <p:spPr>
          <a:xfrm>
            <a:off x="612264" y="3267364"/>
            <a:ext cx="6984959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FB05D3-9CA8-9D24-4BC0-F84D24971D50}"/>
              </a:ext>
            </a:extLst>
          </p:cNvPr>
          <p:cNvSpPr txBox="1"/>
          <p:nvPr/>
        </p:nvSpPr>
        <p:spPr>
          <a:xfrm>
            <a:off x="693038" y="3039951"/>
            <a:ext cx="5334000" cy="254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72B3A"/>
                </a:solidFill>
                <a:latin typeface="Aptos"/>
              </a:rPr>
              <a:t>СТРУКТУРА ОБРАБАТЫВАЮЩИХ ПРОИЗВОДСТВ</a:t>
            </a:r>
          </a:p>
        </p:txBody>
      </p:sp>
      <p:sp>
        <p:nvSpPr>
          <p:cNvPr id="86" name="Rectangle 30">
            <a:extLst>
              <a:ext uri="{FF2B5EF4-FFF2-40B4-BE49-F238E27FC236}">
                <a16:creationId xmlns:a16="http://schemas.microsoft.com/office/drawing/2014/main" id="{4D461650-5E42-3C7D-F731-2B56360314D9}"/>
              </a:ext>
            </a:extLst>
          </p:cNvPr>
          <p:cNvSpPr/>
          <p:nvPr/>
        </p:nvSpPr>
        <p:spPr>
          <a:xfrm>
            <a:off x="7586441" y="3270490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Rectangle 32">
            <a:extLst>
              <a:ext uri="{FF2B5EF4-FFF2-40B4-BE49-F238E27FC236}">
                <a16:creationId xmlns:a16="http://schemas.microsoft.com/office/drawing/2014/main" id="{3538C028-4214-F4D9-EF21-C74538B4ED7F}"/>
              </a:ext>
            </a:extLst>
          </p:cNvPr>
          <p:cNvSpPr/>
          <p:nvPr/>
        </p:nvSpPr>
        <p:spPr>
          <a:xfrm>
            <a:off x="8631806" y="3271152"/>
            <a:ext cx="833964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34">
            <a:extLst>
              <a:ext uri="{FF2B5EF4-FFF2-40B4-BE49-F238E27FC236}">
                <a16:creationId xmlns:a16="http://schemas.microsoft.com/office/drawing/2014/main" id="{22C98755-A1D8-7C91-4366-8A06EBFDD001}"/>
              </a:ext>
            </a:extLst>
          </p:cNvPr>
          <p:cNvSpPr/>
          <p:nvPr/>
        </p:nvSpPr>
        <p:spPr>
          <a:xfrm>
            <a:off x="10014644" y="3271949"/>
            <a:ext cx="472835" cy="354141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Rectangle 35">
            <a:extLst>
              <a:ext uri="{FF2B5EF4-FFF2-40B4-BE49-F238E27FC236}">
                <a16:creationId xmlns:a16="http://schemas.microsoft.com/office/drawing/2014/main" id="{3108BB71-25BF-9B0F-C0C1-F14C59303217}"/>
              </a:ext>
            </a:extLst>
          </p:cNvPr>
          <p:cNvSpPr/>
          <p:nvPr/>
        </p:nvSpPr>
        <p:spPr>
          <a:xfrm>
            <a:off x="9453159" y="3267364"/>
            <a:ext cx="565120" cy="354140"/>
          </a:xfrm>
          <a:prstGeom prst="rect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C8DB2CFD-FDCC-CDB9-C714-58EBF2E4E43D}"/>
              </a:ext>
            </a:extLst>
          </p:cNvPr>
          <p:cNvSpPr/>
          <p:nvPr/>
        </p:nvSpPr>
        <p:spPr>
          <a:xfrm>
            <a:off x="10479664" y="3267363"/>
            <a:ext cx="642361" cy="354141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C279F53-A9B6-6C42-42A2-DBEFAE6D0E31}"/>
              </a:ext>
            </a:extLst>
          </p:cNvPr>
          <p:cNvSpPr txBox="1"/>
          <p:nvPr/>
        </p:nvSpPr>
        <p:spPr>
          <a:xfrm>
            <a:off x="1071666" y="3766669"/>
            <a:ext cx="25781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Основные</a:t>
            </a:r>
            <a:r>
              <a:rPr sz="900" b="0" dirty="0">
                <a:solidFill>
                  <a:srgbClr val="334155"/>
                </a:solidFill>
                <a:latin typeface="Aptos"/>
              </a:rPr>
              <a:t> </a:t>
            </a:r>
            <a:r>
              <a:rPr sz="900" b="0" dirty="0" err="1">
                <a:solidFill>
                  <a:srgbClr val="334155"/>
                </a:solidFill>
                <a:latin typeface="Aptos"/>
              </a:rPr>
              <a:t>металлы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7CC84A-2F79-7A62-56FB-AB8B1A1BE7D5}"/>
              </a:ext>
            </a:extLst>
          </p:cNvPr>
          <p:cNvSpPr txBox="1"/>
          <p:nvPr/>
        </p:nvSpPr>
        <p:spPr>
          <a:xfrm>
            <a:off x="1071666" y="4009850"/>
            <a:ext cx="25781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Текстиль</a:t>
            </a:r>
            <a:r>
              <a:rPr sz="900" b="0" dirty="0">
                <a:solidFill>
                  <a:srgbClr val="334155"/>
                </a:solidFill>
                <a:latin typeface="Aptos"/>
              </a:rPr>
              <a:t> и </a:t>
            </a:r>
            <a:r>
              <a:rPr sz="900" b="0" dirty="0" err="1">
                <a:solidFill>
                  <a:srgbClr val="334155"/>
                </a:solidFill>
                <a:latin typeface="Aptos"/>
              </a:rPr>
              <a:t>одежда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A8AD53-E863-2581-DDAD-E2058FFB40AE}"/>
              </a:ext>
            </a:extLst>
          </p:cNvPr>
          <p:cNvSpPr txBox="1"/>
          <p:nvPr/>
        </p:nvSpPr>
        <p:spPr>
          <a:xfrm>
            <a:off x="4803890" y="3700335"/>
            <a:ext cx="25781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>
                <a:solidFill>
                  <a:srgbClr val="334155"/>
                </a:solidFill>
                <a:latin typeface="Aptos"/>
              </a:rPr>
              <a:t>Пищевые </a:t>
            </a:r>
            <a:r>
              <a:rPr sz="900" b="0" dirty="0" err="1">
                <a:solidFill>
                  <a:srgbClr val="334155"/>
                </a:solidFill>
                <a:latin typeface="Aptos"/>
              </a:rPr>
              <a:t>продукты</a:t>
            </a:r>
            <a:r>
              <a:rPr lang="en-US" sz="900" b="0" dirty="0">
                <a:solidFill>
                  <a:srgbClr val="334155"/>
                </a:solidFill>
                <a:latin typeface="Aptos"/>
              </a:rPr>
              <a:t>, </a:t>
            </a:r>
            <a:r>
              <a:rPr lang="ky-KG" sz="900" b="0" dirty="0">
                <a:solidFill>
                  <a:srgbClr val="334155"/>
                </a:solidFill>
                <a:latin typeface="Aptos"/>
              </a:rPr>
              <a:t>напитки,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0">
                <a:solidFill>
                  <a:srgbClr val="334155"/>
                </a:solidFill>
                <a:latin typeface="Aptos"/>
              </a:rPr>
              <a:t>табачные изделия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603072-A20B-FF89-CFC7-9F24E5FA4E3E}"/>
              </a:ext>
            </a:extLst>
          </p:cNvPr>
          <p:cNvSpPr txBox="1"/>
          <p:nvPr/>
        </p:nvSpPr>
        <p:spPr>
          <a:xfrm>
            <a:off x="4824471" y="4017247"/>
            <a:ext cx="25781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Нефтепродукты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ABA5BC-80C5-5BD3-E00D-B1A9E870BD35}"/>
              </a:ext>
            </a:extLst>
          </p:cNvPr>
          <p:cNvSpPr txBox="1"/>
          <p:nvPr/>
        </p:nvSpPr>
        <p:spPr>
          <a:xfrm>
            <a:off x="8833021" y="3770060"/>
            <a:ext cx="25781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Строительные</a:t>
            </a:r>
            <a:r>
              <a:rPr sz="900" b="0" dirty="0">
                <a:solidFill>
                  <a:srgbClr val="334155"/>
                </a:solidFill>
                <a:latin typeface="Aptos"/>
              </a:rPr>
              <a:t> </a:t>
            </a:r>
            <a:r>
              <a:rPr sz="900" b="0" dirty="0" err="1">
                <a:solidFill>
                  <a:srgbClr val="334155"/>
                </a:solidFill>
                <a:latin typeface="Aptos"/>
              </a:rPr>
              <a:t>материалы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569B87-FEF8-95A8-6DDC-F9363E3AC159}"/>
              </a:ext>
            </a:extLst>
          </p:cNvPr>
          <p:cNvSpPr txBox="1"/>
          <p:nvPr/>
        </p:nvSpPr>
        <p:spPr>
          <a:xfrm>
            <a:off x="8800750" y="4039265"/>
            <a:ext cx="25781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Прочие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409002D7-D589-1E9E-3C62-C822CE066683}"/>
              </a:ext>
            </a:extLst>
          </p:cNvPr>
          <p:cNvSpPr/>
          <p:nvPr/>
        </p:nvSpPr>
        <p:spPr>
          <a:xfrm>
            <a:off x="681306" y="3768482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Oval 46">
            <a:extLst>
              <a:ext uri="{FF2B5EF4-FFF2-40B4-BE49-F238E27FC236}">
                <a16:creationId xmlns:a16="http://schemas.microsoft.com/office/drawing/2014/main" id="{54124C26-715F-4C00-6233-ECC85DBBD740}"/>
              </a:ext>
            </a:extLst>
          </p:cNvPr>
          <p:cNvSpPr/>
          <p:nvPr/>
        </p:nvSpPr>
        <p:spPr>
          <a:xfrm>
            <a:off x="680951" y="4041079"/>
            <a:ext cx="114300" cy="114300"/>
          </a:xfrm>
          <a:prstGeom prst="ellipse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54B93E7-1E40-3710-00C8-9AB49CD01B3D}"/>
              </a:ext>
            </a:extLst>
          </p:cNvPr>
          <p:cNvSpPr txBox="1"/>
          <p:nvPr/>
        </p:nvSpPr>
        <p:spPr>
          <a:xfrm>
            <a:off x="2333114" y="3772612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60%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E99F1A-44B4-219F-0732-50E98660A6E3}"/>
              </a:ext>
            </a:extLst>
          </p:cNvPr>
          <p:cNvSpPr txBox="1"/>
          <p:nvPr/>
        </p:nvSpPr>
        <p:spPr>
          <a:xfrm>
            <a:off x="2272480" y="4009850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1" dirty="0">
                <a:solidFill>
                  <a:srgbClr val="172B3A"/>
                </a:solidFill>
                <a:latin typeface="Aptos"/>
              </a:rPr>
              <a:t>3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16" name="Oval 40">
            <a:extLst>
              <a:ext uri="{FF2B5EF4-FFF2-40B4-BE49-F238E27FC236}">
                <a16:creationId xmlns:a16="http://schemas.microsoft.com/office/drawing/2014/main" id="{3D63F398-AAE2-99BC-F028-A9987BC3F9B2}"/>
              </a:ext>
            </a:extLst>
          </p:cNvPr>
          <p:cNvSpPr/>
          <p:nvPr/>
        </p:nvSpPr>
        <p:spPr>
          <a:xfrm>
            <a:off x="4479414" y="3774871"/>
            <a:ext cx="114300" cy="114300"/>
          </a:xfrm>
          <a:prstGeom prst="ellipse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Oval 49">
            <a:extLst>
              <a:ext uri="{FF2B5EF4-FFF2-40B4-BE49-F238E27FC236}">
                <a16:creationId xmlns:a16="http://schemas.microsoft.com/office/drawing/2014/main" id="{01852BEE-9B0D-5024-E631-886FCC82669E}"/>
              </a:ext>
            </a:extLst>
          </p:cNvPr>
          <p:cNvSpPr/>
          <p:nvPr/>
        </p:nvSpPr>
        <p:spPr>
          <a:xfrm>
            <a:off x="4479414" y="4014638"/>
            <a:ext cx="114300" cy="114300"/>
          </a:xfrm>
          <a:prstGeom prst="ellipse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61315FE-244E-9AAF-6CBC-09775D0100FD}"/>
              </a:ext>
            </a:extLst>
          </p:cNvPr>
          <p:cNvSpPr txBox="1"/>
          <p:nvPr/>
        </p:nvSpPr>
        <p:spPr>
          <a:xfrm>
            <a:off x="6341398" y="376890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</a:t>
            </a:r>
            <a:r>
              <a:rPr lang="ky-KG" sz="900" b="1" dirty="0">
                <a:solidFill>
                  <a:srgbClr val="172B3A"/>
                </a:solidFill>
                <a:latin typeface="Aptos"/>
              </a:rPr>
              <a:t>6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345B11-F984-0D69-FA1E-826AD706D5AC}"/>
              </a:ext>
            </a:extLst>
          </p:cNvPr>
          <p:cNvSpPr txBox="1"/>
          <p:nvPr/>
        </p:nvSpPr>
        <p:spPr>
          <a:xfrm>
            <a:off x="6312374" y="4026227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1" dirty="0">
                <a:solidFill>
                  <a:srgbClr val="172B3A"/>
                </a:solidFill>
                <a:latin typeface="Aptos"/>
              </a:rPr>
              <a:t>4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4" name="Oval 43">
            <a:extLst>
              <a:ext uri="{FF2B5EF4-FFF2-40B4-BE49-F238E27FC236}">
                <a16:creationId xmlns:a16="http://schemas.microsoft.com/office/drawing/2014/main" id="{5BF47B36-ED22-CA07-265D-32A0017FB574}"/>
              </a:ext>
            </a:extLst>
          </p:cNvPr>
          <p:cNvSpPr/>
          <p:nvPr/>
        </p:nvSpPr>
        <p:spPr>
          <a:xfrm>
            <a:off x="8462412" y="3786958"/>
            <a:ext cx="114300" cy="11430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Oval 52">
            <a:extLst>
              <a:ext uri="{FF2B5EF4-FFF2-40B4-BE49-F238E27FC236}">
                <a16:creationId xmlns:a16="http://schemas.microsoft.com/office/drawing/2014/main" id="{E34F5AAE-F743-9879-43E3-64DFBEF42A84}"/>
              </a:ext>
            </a:extLst>
          </p:cNvPr>
          <p:cNvSpPr/>
          <p:nvPr/>
        </p:nvSpPr>
        <p:spPr>
          <a:xfrm>
            <a:off x="8462412" y="4060650"/>
            <a:ext cx="114300" cy="11430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B99D937-2E79-3A0E-F43C-F735AFC26E79}"/>
              </a:ext>
            </a:extLst>
          </p:cNvPr>
          <p:cNvSpPr txBox="1"/>
          <p:nvPr/>
        </p:nvSpPr>
        <p:spPr>
          <a:xfrm>
            <a:off x="10398671" y="3793950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</a:t>
            </a:r>
            <a:r>
              <a:rPr lang="ky-KG" sz="900" b="1" dirty="0">
                <a:solidFill>
                  <a:srgbClr val="172B3A"/>
                </a:solidFill>
                <a:latin typeface="Aptos"/>
              </a:rPr>
              <a:t>0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9123E1E-01D2-7203-13C0-4C1F714FF2CD}"/>
              </a:ext>
            </a:extLst>
          </p:cNvPr>
          <p:cNvSpPr txBox="1"/>
          <p:nvPr/>
        </p:nvSpPr>
        <p:spPr>
          <a:xfrm>
            <a:off x="10396523" y="407379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ky-KG" sz="900" b="1" dirty="0">
                <a:solidFill>
                  <a:srgbClr val="172B3A"/>
                </a:solidFill>
                <a:latin typeface="Aptos"/>
              </a:rPr>
              <a:t>7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E1BCC44D-6DC6-AD33-825F-344039A4B291}"/>
              </a:ext>
            </a:extLst>
          </p:cNvPr>
          <p:cNvSpPr/>
          <p:nvPr/>
        </p:nvSpPr>
        <p:spPr>
          <a:xfrm>
            <a:off x="479334" y="4566190"/>
            <a:ext cx="11125200" cy="1060688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28">
            <a:extLst>
              <a:ext uri="{FF2B5EF4-FFF2-40B4-BE49-F238E27FC236}">
                <a16:creationId xmlns:a16="http://schemas.microsoft.com/office/drawing/2014/main" id="{110C289D-0650-E738-C4C8-A929D9161E5A}"/>
              </a:ext>
            </a:extLst>
          </p:cNvPr>
          <p:cNvSpPr/>
          <p:nvPr/>
        </p:nvSpPr>
        <p:spPr>
          <a:xfrm>
            <a:off x="602755" y="4885186"/>
            <a:ext cx="8010826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87EA960-C368-D412-CEA8-AE15F13F494A}"/>
              </a:ext>
            </a:extLst>
          </p:cNvPr>
          <p:cNvSpPr txBox="1"/>
          <p:nvPr/>
        </p:nvSpPr>
        <p:spPr>
          <a:xfrm>
            <a:off x="762000" y="4611357"/>
            <a:ext cx="53340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172B3A"/>
                </a:solidFill>
                <a:latin typeface="Aptos"/>
              </a:rPr>
              <a:t>СТРУКТУРА </a:t>
            </a:r>
            <a:r>
              <a:rPr lang="ru-RU" sz="1100" b="1" dirty="0">
                <a:solidFill>
                  <a:srgbClr val="172B3A"/>
                </a:solidFill>
                <a:latin typeface="Aptos"/>
              </a:rPr>
              <a:t>ДОБЫЧИ ПОЛЕЗНЫХ ИСКОПАЕМЫХ</a:t>
            </a:r>
            <a:endParaRPr sz="11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143" name="Rectangle 36">
            <a:extLst>
              <a:ext uri="{FF2B5EF4-FFF2-40B4-BE49-F238E27FC236}">
                <a16:creationId xmlns:a16="http://schemas.microsoft.com/office/drawing/2014/main" id="{0B8DF2E3-8B14-3BDD-75E7-6192879E7B71}"/>
              </a:ext>
            </a:extLst>
          </p:cNvPr>
          <p:cNvSpPr/>
          <p:nvPr/>
        </p:nvSpPr>
        <p:spPr>
          <a:xfrm>
            <a:off x="10559941" y="4884814"/>
            <a:ext cx="530225" cy="355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5" name="Прямоугольник 33">
            <a:extLst>
              <a:ext uri="{FF2B5EF4-FFF2-40B4-BE49-F238E27FC236}">
                <a16:creationId xmlns:a16="http://schemas.microsoft.com/office/drawing/2014/main" id="{F0D7FED2-9F9C-8A12-F1E3-C5DC1CF2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7" y="5316444"/>
            <a:ext cx="2340824" cy="2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Металлические</a:t>
            </a:r>
            <a:r>
              <a:rPr lang="en-US" altLang="ru-RU" sz="1000" b="1" dirty="0">
                <a:solidFill>
                  <a:srgbClr val="25972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руд</a:t>
            </a:r>
            <a:r>
              <a:rPr lang="ru-RU" altLang="en-US" sz="900" dirty="0">
                <a:solidFill>
                  <a:srgbClr val="334155"/>
                </a:solidFill>
                <a:latin typeface="Aptos"/>
              </a:rPr>
              <a:t>ы</a:t>
            </a:r>
          </a:p>
        </p:txBody>
      </p:sp>
      <p:sp>
        <p:nvSpPr>
          <p:cNvPr id="147" name="Oval 37">
            <a:extLst>
              <a:ext uri="{FF2B5EF4-FFF2-40B4-BE49-F238E27FC236}">
                <a16:creationId xmlns:a16="http://schemas.microsoft.com/office/drawing/2014/main" id="{A37641C6-7224-84B4-A4BC-1A8DCA482A89}"/>
              </a:ext>
            </a:extLst>
          </p:cNvPr>
          <p:cNvSpPr/>
          <p:nvPr/>
        </p:nvSpPr>
        <p:spPr>
          <a:xfrm>
            <a:off x="693038" y="5397551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9" name="Прямоугольник 33">
            <a:extLst>
              <a:ext uri="{FF2B5EF4-FFF2-40B4-BE49-F238E27FC236}">
                <a16:creationId xmlns:a16="http://schemas.microsoft.com/office/drawing/2014/main" id="{C9D226CA-DDE7-F73E-D2CD-6564E252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703" y="5316444"/>
            <a:ext cx="7207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Уголь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53" name="Oval 40">
            <a:extLst>
              <a:ext uri="{FF2B5EF4-FFF2-40B4-BE49-F238E27FC236}">
                <a16:creationId xmlns:a16="http://schemas.microsoft.com/office/drawing/2014/main" id="{BAD2635D-A85F-F307-334F-F12B0D5F9832}"/>
              </a:ext>
            </a:extLst>
          </p:cNvPr>
          <p:cNvSpPr/>
          <p:nvPr/>
        </p:nvSpPr>
        <p:spPr>
          <a:xfrm>
            <a:off x="3346913" y="5397551"/>
            <a:ext cx="114300" cy="114300"/>
          </a:xfrm>
          <a:prstGeom prst="ellipse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Прямоугольник 33">
            <a:extLst>
              <a:ext uri="{FF2B5EF4-FFF2-40B4-BE49-F238E27FC236}">
                <a16:creationId xmlns:a16="http://schemas.microsoft.com/office/drawing/2014/main" id="{B6243581-63E2-83BB-C1E4-AFF84153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91" y="5327698"/>
            <a:ext cx="1452924" cy="3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Нефт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ь</a:t>
            </a:r>
            <a:r>
              <a:rPr lang="en-US" altLang="ru-RU" sz="900" dirty="0">
                <a:solidFill>
                  <a:srgbClr val="334155"/>
                </a:solidFill>
                <a:latin typeface="Aptos"/>
              </a:rPr>
              <a:t> и </a:t>
            </a: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природный</a:t>
            </a:r>
            <a:r>
              <a:rPr lang="en-US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газ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57" name="Oval 20">
            <a:extLst>
              <a:ext uri="{FF2B5EF4-FFF2-40B4-BE49-F238E27FC236}">
                <a16:creationId xmlns:a16="http://schemas.microsoft.com/office/drawing/2014/main" id="{F37D5309-CEC4-6AE2-C629-E47D487B2E0F}"/>
              </a:ext>
            </a:extLst>
          </p:cNvPr>
          <p:cNvSpPr/>
          <p:nvPr/>
        </p:nvSpPr>
        <p:spPr>
          <a:xfrm>
            <a:off x="5441269" y="5392143"/>
            <a:ext cx="114300" cy="114300"/>
          </a:xfrm>
          <a:prstGeom prst="ellipse">
            <a:avLst/>
          </a:prstGeom>
          <a:solidFill>
            <a:srgbClr val="F59E0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33">
            <a:extLst>
              <a:ext uri="{FF2B5EF4-FFF2-40B4-BE49-F238E27FC236}">
                <a16:creationId xmlns:a16="http://schemas.microsoft.com/office/drawing/2014/main" id="{A7E8D1D9-AB5E-9D75-15AE-95672252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9" y="5337948"/>
            <a:ext cx="1891610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Прочие</a:t>
            </a:r>
            <a:r>
              <a:rPr lang="ky-KG" altLang="ru-RU" sz="1000" b="1" dirty="0">
                <a:solidFill>
                  <a:srgbClr val="0059A3"/>
                </a:solidFill>
                <a:latin typeface="+mn-lt"/>
              </a:rPr>
              <a:t> </a:t>
            </a:r>
            <a:r>
              <a:rPr lang="ky-KG" altLang="ru-RU" sz="900" dirty="0">
                <a:solidFill>
                  <a:srgbClr val="334155"/>
                </a:solidFill>
                <a:latin typeface="Aptos"/>
              </a:rPr>
              <a:t>полезные ископаемые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61" name="Oval 52">
            <a:extLst>
              <a:ext uri="{FF2B5EF4-FFF2-40B4-BE49-F238E27FC236}">
                <a16:creationId xmlns:a16="http://schemas.microsoft.com/office/drawing/2014/main" id="{045269C4-709A-24FF-94D7-03FD023E7FFD}"/>
              </a:ext>
            </a:extLst>
          </p:cNvPr>
          <p:cNvSpPr/>
          <p:nvPr/>
        </p:nvSpPr>
        <p:spPr>
          <a:xfrm>
            <a:off x="8327613" y="5398875"/>
            <a:ext cx="114300" cy="11430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F839929-A5FB-B598-FC24-E92CD3F92585}"/>
              </a:ext>
            </a:extLst>
          </p:cNvPr>
          <p:cNvSpPr txBox="1"/>
          <p:nvPr/>
        </p:nvSpPr>
        <p:spPr>
          <a:xfrm>
            <a:off x="-83431" y="3401631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60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3BCFB2A-AFE4-3527-69C1-142D4BDA1C6B}"/>
              </a:ext>
            </a:extLst>
          </p:cNvPr>
          <p:cNvSpPr txBox="1"/>
          <p:nvPr/>
        </p:nvSpPr>
        <p:spPr>
          <a:xfrm>
            <a:off x="7669674" y="3382880"/>
            <a:ext cx="106045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6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8C0EA28-A599-646E-9D3E-E9387A6BA16B}"/>
              </a:ext>
            </a:extLst>
          </p:cNvPr>
          <p:cNvSpPr txBox="1"/>
          <p:nvPr/>
        </p:nvSpPr>
        <p:spPr>
          <a:xfrm>
            <a:off x="8579128" y="3396209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0570B51-C1C5-9516-96CB-46EC9FF62BAE}"/>
              </a:ext>
            </a:extLst>
          </p:cNvPr>
          <p:cNvSpPr txBox="1"/>
          <p:nvPr/>
        </p:nvSpPr>
        <p:spPr>
          <a:xfrm>
            <a:off x="9277759" y="3369371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4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6030B2-41B9-333F-3773-292314E6CEBA}"/>
              </a:ext>
            </a:extLst>
          </p:cNvPr>
          <p:cNvSpPr txBox="1"/>
          <p:nvPr/>
        </p:nvSpPr>
        <p:spPr>
          <a:xfrm>
            <a:off x="9803458" y="3376132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3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EB7EA4D-676A-FD83-8642-0163171C5A74}"/>
              </a:ext>
            </a:extLst>
          </p:cNvPr>
          <p:cNvSpPr txBox="1"/>
          <p:nvPr/>
        </p:nvSpPr>
        <p:spPr>
          <a:xfrm>
            <a:off x="10317726" y="3367489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1000" b="1" dirty="0">
                <a:solidFill>
                  <a:srgbClr val="FFFFFF"/>
                </a:solidFill>
                <a:latin typeface="Aptos"/>
              </a:rPr>
              <a:t>7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6D123BD-56B4-3BD2-0F82-F029420A70C3}"/>
              </a:ext>
            </a:extLst>
          </p:cNvPr>
          <p:cNvSpPr txBox="1"/>
          <p:nvPr/>
        </p:nvSpPr>
        <p:spPr>
          <a:xfrm>
            <a:off x="782230" y="5038301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75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7" name="Rectangle 9">
            <a:extLst>
              <a:ext uri="{FF2B5EF4-FFF2-40B4-BE49-F238E27FC236}">
                <a16:creationId xmlns:a16="http://schemas.microsoft.com/office/drawing/2014/main" id="{CC95A5A1-D285-5732-E8C3-3DA7C1951A90}"/>
              </a:ext>
            </a:extLst>
          </p:cNvPr>
          <p:cNvSpPr/>
          <p:nvPr/>
        </p:nvSpPr>
        <p:spPr>
          <a:xfrm>
            <a:off x="8602645" y="4889999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A64452-2FFA-2852-9D52-06B6F7B55B17}"/>
              </a:ext>
            </a:extLst>
          </p:cNvPr>
          <p:cNvSpPr txBox="1"/>
          <p:nvPr/>
        </p:nvSpPr>
        <p:spPr>
          <a:xfrm>
            <a:off x="8559444" y="5000945"/>
            <a:ext cx="10604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10%</a:t>
            </a:r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69BEEA4E-D353-9FA0-932B-35F5D8835961}"/>
              </a:ext>
            </a:extLst>
          </p:cNvPr>
          <p:cNvSpPr/>
          <p:nvPr/>
        </p:nvSpPr>
        <p:spPr>
          <a:xfrm>
            <a:off x="9625555" y="4884814"/>
            <a:ext cx="954405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96B2588-0AFE-292B-266D-E546AA8BD847}"/>
              </a:ext>
            </a:extLst>
          </p:cNvPr>
          <p:cNvSpPr txBox="1"/>
          <p:nvPr/>
        </p:nvSpPr>
        <p:spPr>
          <a:xfrm>
            <a:off x="9661393" y="4996040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42CD3BB-FBE8-486D-55E2-B293A95A9F92}"/>
              </a:ext>
            </a:extLst>
          </p:cNvPr>
          <p:cNvSpPr txBox="1"/>
          <p:nvPr/>
        </p:nvSpPr>
        <p:spPr>
          <a:xfrm>
            <a:off x="10368401" y="4990855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5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0D75A-AAFF-E2DD-2AAD-1E906ADE75C9}"/>
              </a:ext>
            </a:extLst>
          </p:cNvPr>
          <p:cNvSpPr txBox="1"/>
          <p:nvPr/>
        </p:nvSpPr>
        <p:spPr>
          <a:xfrm>
            <a:off x="2087243" y="538677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7</a:t>
            </a:r>
            <a:r>
              <a:rPr lang="ru-RU" sz="900" b="1" dirty="0">
                <a:solidFill>
                  <a:srgbClr val="172B3A"/>
                </a:solidFill>
                <a:latin typeface="Aptos"/>
              </a:rPr>
              <a:t>5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A3381-A4DA-D8DB-FF74-237FD48F2721}"/>
              </a:ext>
            </a:extLst>
          </p:cNvPr>
          <p:cNvSpPr txBox="1"/>
          <p:nvPr/>
        </p:nvSpPr>
        <p:spPr>
          <a:xfrm>
            <a:off x="4075330" y="5372617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087CC-9089-AA83-D4FD-90927224515C}"/>
              </a:ext>
            </a:extLst>
          </p:cNvPr>
          <p:cNvSpPr txBox="1"/>
          <p:nvPr/>
        </p:nvSpPr>
        <p:spPr>
          <a:xfrm>
            <a:off x="7016318" y="5373662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14C1A-7FA2-7A88-823E-202BE1A96C51}"/>
              </a:ext>
            </a:extLst>
          </p:cNvPr>
          <p:cNvSpPr txBox="1"/>
          <p:nvPr/>
        </p:nvSpPr>
        <p:spPr>
          <a:xfrm>
            <a:off x="10269803" y="539604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ru-RU" sz="900" b="1" dirty="0">
                <a:solidFill>
                  <a:srgbClr val="172B3A"/>
                </a:solidFill>
                <a:latin typeface="Aptos"/>
              </a:rPr>
              <a:t>5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3165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02BD8-A731-5788-1F7B-10902F38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F54AF14F-02C5-19D5-8A36-96DCDB37818D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Текстовое поле 5">
            <a:extLst>
              <a:ext uri="{FF2B5EF4-FFF2-40B4-BE49-F238E27FC236}">
                <a16:creationId xmlns:a16="http://schemas.microsoft.com/office/drawing/2014/main" id="{769D7D93-CBF5-DB36-EEC1-7A4A8688AB92}"/>
              </a:ext>
            </a:extLst>
          </p:cNvPr>
          <p:cNvSpPr txBox="1"/>
          <p:nvPr/>
        </p:nvSpPr>
        <p:spPr>
          <a:xfrm>
            <a:off x="413887" y="159651"/>
            <a:ext cx="1136422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Производство промышленной продукции по регионам в январе – июне</a:t>
            </a:r>
            <a:r>
              <a:rPr lang="ky-KG" sz="2200" b="1" dirty="0">
                <a:solidFill>
                  <a:srgbClr val="0059A3"/>
                </a:solidFill>
                <a:latin typeface="DIN Pro Regular"/>
                <a:sym typeface="+mn-ea"/>
              </a:rPr>
              <a:t> </a:t>
            </a:r>
            <a:r>
              <a:rPr lang="ru-RU" sz="2400" b="1" dirty="0">
                <a:solidFill>
                  <a:srgbClr val="0059A3"/>
                </a:solidFill>
                <a:latin typeface="DIN Pro Regular"/>
                <a:sym typeface="+mn-ea"/>
              </a:rPr>
              <a:t>2026 г. </a:t>
            </a:r>
            <a:r>
              <a:rPr lang="ru-RU" sz="2800" b="1" dirty="0">
                <a:solidFill>
                  <a:srgbClr val="0059A3"/>
                </a:solidFill>
                <a:latin typeface="DIN Pro Regular"/>
                <a:sym typeface="+mn-ea"/>
              </a:rPr>
              <a:t> </a:t>
            </a:r>
            <a:r>
              <a:rPr lang="ru-RU" b="1" dirty="0">
                <a:solidFill>
                  <a:srgbClr val="0059A3"/>
                </a:solidFill>
                <a:sym typeface="+mn-ea"/>
              </a:rPr>
              <a:t>(млн. сомов, и.ф.о в%) </a:t>
            </a:r>
            <a:endParaRPr lang="ru-RU" b="1" dirty="0">
              <a:solidFill>
                <a:srgbClr val="0059A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ED4CC-7676-7483-D4A0-264790CA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46" y="1123718"/>
            <a:ext cx="982150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3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C5C66-2746-5A75-F3F1-9E3AAC7C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11EFB509-7097-0963-8382-9ACFE5C2EBBA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F562C-38ED-F8F0-3C8F-D24AB053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63" y="1371690"/>
            <a:ext cx="1003128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9pPr>
          </a:lstStyle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ky-KG" sz="2000" dirty="0">
                <a:solidFill>
                  <a:srgbClr val="0059A3"/>
                </a:solidFill>
                <a:latin typeface="DIN Pro Regular"/>
              </a:rPr>
              <a:t>Е</a:t>
            </a:r>
            <a:r>
              <a:rPr lang="ru-RU" sz="2000" dirty="0" err="1">
                <a:solidFill>
                  <a:srgbClr val="0059A3"/>
                </a:solidFill>
                <a:latin typeface="DIN Pro Regular"/>
              </a:rPr>
              <a:t>жемесячный</a:t>
            </a:r>
            <a:r>
              <a:rPr lang="ru-RU" sz="2000" dirty="0">
                <a:solidFill>
                  <a:srgbClr val="0059A3"/>
                </a:solidFill>
                <a:latin typeface="DIN Pro Regular"/>
              </a:rPr>
              <a:t> доклад «Социально-экономическое положение Кыргызской Республики»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59A3"/>
                </a:solidFill>
                <a:latin typeface="DIN Pro Regular"/>
              </a:rPr>
              <a:t>Ежемесячная экспресс-информация «Основные экономические показатели по промышленности Кыргызской Республики»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59A3"/>
                </a:solidFill>
                <a:latin typeface="DIN Pro Regular"/>
              </a:rPr>
              <a:t>Ежегодная публикация «Промышленность Кыргызской Республики»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59A3"/>
                </a:solidFill>
                <a:latin typeface="DIN Pro Regular"/>
              </a:rPr>
              <a:t>Ежегодная публикация «Топливно-энергетический баланс (ТЭБ) Кыргызской Республики»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ru-RU" sz="2000" dirty="0">
                <a:solidFill>
                  <a:srgbClr val="0059A3"/>
                </a:solidFill>
                <a:latin typeface="DIN Pro Regular"/>
              </a:rPr>
              <a:t>Официальный сайт Нацстаткома Кыргызской Республики 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DIN Pro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www.stat.gov.kg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DIN Pro Regular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277EE85C-9C2B-3842-DCD0-C7312885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0" y="340427"/>
            <a:ext cx="9742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ru-RU" sz="2400" b="1" dirty="0">
                <a:solidFill>
                  <a:srgbClr val="0059A3"/>
                </a:solidFill>
                <a:latin typeface="DIN Pro Regular"/>
              </a:rPr>
              <a:t>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209973078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699</Words>
  <Application>Microsoft Office PowerPoint</Application>
  <PresentationFormat>Широкоэкранный</PresentationFormat>
  <Paragraphs>160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DIN Pro Bold</vt:lpstr>
      <vt:lpstr>DIN Pro Regular</vt:lpstr>
      <vt:lpstr>Segoe UI</vt:lpstr>
      <vt:lpstr>Verdana</vt:lpstr>
      <vt:lpstr>Wingdings</vt:lpstr>
      <vt:lpstr>Обложка</vt:lpstr>
      <vt:lpstr>1_Обложка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Айнура Маманова</cp:lastModifiedBy>
  <cp:revision>205</cp:revision>
  <cp:lastPrinted>2026-07-14T05:18:46Z</cp:lastPrinted>
  <dcterms:created xsi:type="dcterms:W3CDTF">2024-10-02T10:12:32Z</dcterms:created>
  <dcterms:modified xsi:type="dcterms:W3CDTF">2026-07-15T02:40:40Z</dcterms:modified>
</cp:coreProperties>
</file>