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6"/>
  </p:notesMasterIdLst>
  <p:sldIdLst>
    <p:sldId id="256" r:id="rId3"/>
    <p:sldId id="273" r:id="rId4"/>
    <p:sldId id="274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539" autoAdjust="0"/>
  </p:normalViewPr>
  <p:slideViewPr>
    <p:cSldViewPr snapToGrid="0">
      <p:cViewPr varScale="1">
        <p:scale>
          <a:sx n="102" d="100"/>
          <a:sy n="102" d="100"/>
        </p:scale>
        <p:origin x="900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0;&#1102;&#1085;&#1100;\&#1075;&#1088;&#1072;&#1092;&#1080;&#1082;&#1080;%20&#1076;&#1083;&#1103;%20&#1101;&#1082;&#1089;&#1087;&#1088;&#1077;&#1089;&#1089;&#1082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019224928661131E-2"/>
          <c:y val="0.21435185185185182"/>
          <c:w val="0.89234667104651755"/>
          <c:h val="0.617330489938757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4D-4095-83BA-5713811AD3B0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4D-4095-83BA-5713811AD3B0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4D-4095-83BA-5713811AD3B0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E4D-4095-83BA-5713811AD3B0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E4D-4095-83BA-5713811AD3B0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E4D-4095-83BA-5713811AD3B0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E4D-4095-83BA-5713811AD3B0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E4D-4095-83BA-5713811AD3B0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E4D-4095-83BA-5713811AD3B0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E4D-4095-83BA-5713811AD3B0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E4D-4095-83BA-5713811AD3B0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E4D-4095-83BA-5713811AD3B0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3E4D-4095-83BA-5713811AD3B0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3E4D-4095-83BA-5713811AD3B0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E4D-4095-83BA-5713811AD3B0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3E4D-4095-83BA-5713811AD3B0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3E4D-4095-83BA-5713811AD3B0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3E4D-4095-83BA-5713811AD3B0}"/>
              </c:ext>
            </c:extLst>
          </c:dPt>
          <c:dLbls>
            <c:dLbl>
              <c:idx val="0"/>
              <c:layout>
                <c:manualLayout>
                  <c:x val="-1.2657953163792886E-17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4D-4095-83BA-5713811AD3B0}"/>
                </c:ext>
              </c:extLst>
            </c:dLbl>
            <c:dLbl>
              <c:idx val="2"/>
              <c:layout>
                <c:manualLayout>
                  <c:x val="-2.7617259139678671E-3"/>
                  <c:y val="-9.2592592592593021E-3"/>
                </c:manualLayout>
              </c:layout>
              <c:tx>
                <c:rich>
                  <a:bodyPr/>
                  <a:lstStyle/>
                  <a:p>
                    <a:fld id="{B565FE99-F982-41EF-919F-24358E15FC5C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E4D-4095-83BA-5713811AD3B0}"/>
                </c:ext>
              </c:extLst>
            </c:dLbl>
            <c:dLbl>
              <c:idx val="3"/>
              <c:layout>
                <c:manualLayout>
                  <c:x val="0"/>
                  <c:y val="-1.8518518518518604E-2"/>
                </c:manualLayout>
              </c:layout>
              <c:tx>
                <c:rich>
                  <a:bodyPr/>
                  <a:lstStyle/>
                  <a:p>
                    <a:fld id="{B1C80CE6-62EC-40BE-BB88-C69888439487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E4D-4095-83BA-5713811AD3B0}"/>
                </c:ext>
              </c:extLst>
            </c:dLbl>
            <c:dLbl>
              <c:idx val="4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E4D-4095-83BA-5713811AD3B0}"/>
                </c:ext>
              </c:extLst>
            </c:dLbl>
            <c:dLbl>
              <c:idx val="5"/>
              <c:layout>
                <c:manualLayout>
                  <c:x val="0"/>
                  <c:y val="-4.16666666666666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E4D-4095-83BA-5713811AD3B0}"/>
                </c:ext>
              </c:extLst>
            </c:dLbl>
            <c:dLbl>
              <c:idx val="6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E4D-4095-83BA-5713811AD3B0}"/>
                </c:ext>
              </c:extLst>
            </c:dLbl>
            <c:dLbl>
              <c:idx val="7"/>
              <c:layout>
                <c:manualLayout>
                  <c:x val="-2.7714069363732976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E4D-4095-83BA-5713811AD3B0}"/>
                </c:ext>
              </c:extLst>
            </c:dLbl>
            <c:dLbl>
              <c:idx val="9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E4D-4095-83BA-5713811AD3B0}"/>
                </c:ext>
              </c:extLst>
            </c:dLbl>
            <c:dLbl>
              <c:idx val="10"/>
              <c:layout>
                <c:manualLayout>
                  <c:x val="0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E4D-4095-83BA-5713811AD3B0}"/>
                </c:ext>
              </c:extLst>
            </c:dLbl>
            <c:dLbl>
              <c:idx val="11"/>
              <c:layout>
                <c:manualLayout>
                  <c:x val="-8.3142208091199939E-3"/>
                  <c:y val="-4.2437781360066642E-17"/>
                </c:manualLayout>
              </c:layout>
              <c:tx>
                <c:rich>
                  <a:bodyPr/>
                  <a:lstStyle/>
                  <a:p>
                    <a:fld id="{FDD5B779-B2B1-480C-9889-85B12703BCA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3E4D-4095-83BA-5713811AD3B0}"/>
                </c:ext>
              </c:extLst>
            </c:dLbl>
            <c:dLbl>
              <c:idx val="13"/>
              <c:layout>
                <c:manualLayout>
                  <c:x val="-2.7713354666353521E-3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E4D-4095-83BA-5713811AD3B0}"/>
                </c:ext>
              </c:extLst>
            </c:dLbl>
            <c:dLbl>
              <c:idx val="16"/>
              <c:layout>
                <c:manualLayout>
                  <c:x val="0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E4D-4095-83BA-5713811AD3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ВВП!$B$2:$B$19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ВВП!$C$2:$C$19</c:f>
              <c:numCache>
                <c:formatCode>General</c:formatCode>
                <c:ptCount val="18"/>
                <c:pt idx="0">
                  <c:v>113.9</c:v>
                </c:pt>
                <c:pt idx="1">
                  <c:v>111.6</c:v>
                </c:pt>
                <c:pt idx="2">
                  <c:v>110</c:v>
                </c:pt>
                <c:pt idx="3">
                  <c:v>109</c:v>
                </c:pt>
                <c:pt idx="4">
                  <c:v>109.1</c:v>
                </c:pt>
                <c:pt idx="5">
                  <c:v>108.6</c:v>
                </c:pt>
                <c:pt idx="6">
                  <c:v>108.1</c:v>
                </c:pt>
                <c:pt idx="7">
                  <c:v>108.3</c:v>
                </c:pt>
                <c:pt idx="8">
                  <c:v>110.1</c:v>
                </c:pt>
                <c:pt idx="9">
                  <c:v>109.8</c:v>
                </c:pt>
                <c:pt idx="10">
                  <c:v>109.7</c:v>
                </c:pt>
                <c:pt idx="11">
                  <c:v>109</c:v>
                </c:pt>
                <c:pt idx="12">
                  <c:v>110.6</c:v>
                </c:pt>
                <c:pt idx="13">
                  <c:v>110.7</c:v>
                </c:pt>
                <c:pt idx="14">
                  <c:v>113.1</c:v>
                </c:pt>
                <c:pt idx="15">
                  <c:v>111.7</c:v>
                </c:pt>
                <c:pt idx="16">
                  <c:v>112.2</c:v>
                </c:pt>
                <c:pt idx="17">
                  <c:v>111.7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3E4D-4095-83BA-5713811AD3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2449856"/>
        <c:axId val="472451032"/>
      </c:barChart>
      <c:catAx>
        <c:axId val="472449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9188888562695923"/>
              <c:y val="0.895833333333333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2451032"/>
        <c:crossesAt val="100"/>
        <c:auto val="1"/>
        <c:lblAlgn val="ctr"/>
        <c:lblOffset val="100"/>
        <c:noMultiLvlLbl val="0"/>
      </c:catAx>
      <c:valAx>
        <c:axId val="472451032"/>
        <c:scaling>
          <c:orientation val="minMax"/>
          <c:max val="116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2449856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765467254857385E-2"/>
          <c:y val="0.16218270735276419"/>
          <c:w val="0.90717027907935077"/>
          <c:h val="0.725370569478285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5C-4D73-B9EF-AA2FE8844E94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05C-4D73-B9EF-AA2FE8844E94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05C-4D73-B9EF-AA2FE8844E94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05C-4D73-B9EF-AA2FE8844E94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05C-4D73-B9EF-AA2FE8844E94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05C-4D73-B9EF-AA2FE8844E94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05C-4D73-B9EF-AA2FE8844E94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05C-4D73-B9EF-AA2FE8844E94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05C-4D73-B9EF-AA2FE8844E94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05C-4D73-B9EF-AA2FE8844E94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05C-4D73-B9EF-AA2FE8844E94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05C-4D73-B9EF-AA2FE8844E94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505C-4D73-B9EF-AA2FE8844E94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505C-4D73-B9EF-AA2FE8844E94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505C-4D73-B9EF-AA2FE8844E94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505C-4D73-B9EF-AA2FE8844E94}"/>
              </c:ext>
            </c:extLst>
          </c:dPt>
          <c:dLbls>
            <c:dLbl>
              <c:idx val="0"/>
              <c:layout>
                <c:manualLayout>
                  <c:x val="5.575884606409501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5C-4D73-B9EF-AA2FE8844E94}"/>
                </c:ext>
              </c:extLst>
            </c:dLbl>
            <c:dLbl>
              <c:idx val="1"/>
              <c:layout>
                <c:manualLayout>
                  <c:x val="1.8961226486336464E-3"/>
                  <c:y val="7.5478750023755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5C-4D73-B9EF-AA2FE8844E94}"/>
                </c:ext>
              </c:extLst>
            </c:dLbl>
            <c:dLbl>
              <c:idx val="3"/>
              <c:layout>
                <c:manualLayout>
                  <c:x val="2.7879383584947935E-3"/>
                  <c:y val="-1.20677313298576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05C-4D73-B9EF-AA2FE8844E94}"/>
                </c:ext>
              </c:extLst>
            </c:dLbl>
            <c:dLbl>
              <c:idx val="4"/>
              <c:layout>
                <c:manualLayout>
                  <c:x val="2.7879383584947506E-3"/>
                  <c:y val="-2.0697987674846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05C-4D73-B9EF-AA2FE8844E94}"/>
                </c:ext>
              </c:extLst>
            </c:dLbl>
            <c:dLbl>
              <c:idx val="5"/>
              <c:layout>
                <c:manualLayout>
                  <c:x val="2.7879423032047507E-3"/>
                  <c:y val="-8.4875562720133283E-17"/>
                </c:manualLayout>
              </c:layout>
              <c:tx>
                <c:rich>
                  <a:bodyPr/>
                  <a:lstStyle/>
                  <a:p>
                    <a:fld id="{D7C5FDB6-E0A1-4591-A675-E6B508F3CDF6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505C-4D73-B9EF-AA2FE8844E94}"/>
                </c:ext>
              </c:extLst>
            </c:dLbl>
            <c:dLbl>
              <c:idx val="6"/>
              <c:layout>
                <c:manualLayout>
                  <c:x val="-2.7879423032047507E-3"/>
                  <c:y val="-9.25780110819480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05C-4D73-B9EF-AA2FE8844E94}"/>
                </c:ext>
              </c:extLst>
            </c:dLbl>
            <c:dLbl>
              <c:idx val="7"/>
              <c:layout>
                <c:manualLayout>
                  <c:x val="-2.3420305035643059E-3"/>
                  <c:y val="2.2171684858006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05C-4D73-B9EF-AA2FE8844E94}"/>
                </c:ext>
              </c:extLst>
            </c:dLbl>
            <c:dLbl>
              <c:idx val="8"/>
              <c:layout>
                <c:manualLayout>
                  <c:x val="4.4590785493048768E-4"/>
                  <c:y val="4.39805603274254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05C-4D73-B9EF-AA2FE8844E94}"/>
                </c:ext>
              </c:extLst>
            </c:dLbl>
            <c:dLbl>
              <c:idx val="9"/>
              <c:layout>
                <c:manualLayout>
                  <c:x val="-5.1111685112205817E-17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05C-4D73-B9EF-AA2FE8844E94}"/>
                </c:ext>
              </c:extLst>
            </c:dLbl>
            <c:dLbl>
              <c:idx val="10"/>
              <c:layout>
                <c:manualLayout>
                  <c:x val="-2.34203050356422E-3"/>
                  <c:y val="1.1475142661834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05C-4D73-B9EF-AA2FE8844E94}"/>
                </c:ext>
              </c:extLst>
            </c:dLbl>
            <c:dLbl>
              <c:idx val="11"/>
              <c:layout>
                <c:manualLayout>
                  <c:x val="2.7879383584947935E-3"/>
                  <c:y val="3.89098672060048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05C-4D73-B9EF-AA2FE8844E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Пром.!$B$2:$B$19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Пром.!$C$2:$C$19</c:f>
              <c:numCache>
                <c:formatCode>General</c:formatCode>
                <c:ptCount val="18"/>
                <c:pt idx="0">
                  <c:v>124.6</c:v>
                </c:pt>
                <c:pt idx="1">
                  <c:v>113.1</c:v>
                </c:pt>
                <c:pt idx="2">
                  <c:v>104.5</c:v>
                </c:pt>
                <c:pt idx="3">
                  <c:v>102.4</c:v>
                </c:pt>
                <c:pt idx="4">
                  <c:v>102.6</c:v>
                </c:pt>
                <c:pt idx="5">
                  <c:v>101</c:v>
                </c:pt>
                <c:pt idx="6">
                  <c:v>100.8</c:v>
                </c:pt>
                <c:pt idx="7">
                  <c:v>100.7</c:v>
                </c:pt>
                <c:pt idx="8">
                  <c:v>104.1</c:v>
                </c:pt>
                <c:pt idx="9">
                  <c:v>105.3</c:v>
                </c:pt>
                <c:pt idx="10">
                  <c:v>104.6</c:v>
                </c:pt>
                <c:pt idx="11">
                  <c:v>105.5</c:v>
                </c:pt>
                <c:pt idx="12">
                  <c:v>110.7</c:v>
                </c:pt>
                <c:pt idx="13">
                  <c:v>114.7</c:v>
                </c:pt>
                <c:pt idx="14">
                  <c:v>116.3</c:v>
                </c:pt>
                <c:pt idx="15">
                  <c:v>114.5</c:v>
                </c:pt>
                <c:pt idx="16">
                  <c:v>113.8</c:v>
                </c:pt>
                <c:pt idx="17">
                  <c:v>110.2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505C-4D73-B9EF-AA2FE8844E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5391920"/>
        <c:axId val="475392704"/>
      </c:barChart>
      <c:catAx>
        <c:axId val="475391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0"/>
                  <a:t>2024                                                            2025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2038041855010042"/>
              <c:y val="0.905092519273528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5392704"/>
        <c:crossesAt val="100"/>
        <c:auto val="1"/>
        <c:lblAlgn val="ctr"/>
        <c:lblOffset val="100"/>
        <c:noMultiLvlLbl val="0"/>
      </c:catAx>
      <c:valAx>
        <c:axId val="475392704"/>
        <c:scaling>
          <c:orientation val="minMax"/>
          <c:min val="9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539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158899119505238E-2"/>
          <c:y val="0.17268518518518516"/>
          <c:w val="0.89234667104651755"/>
          <c:h val="0.709259259259259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61-4284-891F-EA19D03E3967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61-4284-891F-EA19D03E3967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61-4284-891F-EA19D03E3967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61-4284-891F-EA19D03E3967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61-4284-891F-EA19D03E3967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61-4284-891F-EA19D03E3967}"/>
              </c:ext>
            </c:extLst>
          </c:dPt>
          <c:dLbls>
            <c:dLbl>
              <c:idx val="0"/>
              <c:layout>
                <c:manualLayout>
                  <c:x val="8.34055118110235E-3"/>
                  <c:y val="-2.7777777777777863E-2"/>
                </c:manualLayout>
              </c:layout>
              <c:tx>
                <c:rich>
                  <a:bodyPr/>
                  <a:lstStyle/>
                  <a:p>
                    <a:fld id="{BD289C63-AD9B-4B0A-B43E-B80C2BB2FBB8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BA61-4284-891F-EA19D03E3967}"/>
                </c:ext>
              </c:extLst>
            </c:dLbl>
            <c:dLbl>
              <c:idx val="1"/>
              <c:layout>
                <c:manualLayout>
                  <c:x val="1.7546055246060053E-17"/>
                  <c:y val="6.50420213220220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A61-4284-891F-EA19D03E3967}"/>
                </c:ext>
              </c:extLst>
            </c:dLbl>
            <c:dLbl>
              <c:idx val="2"/>
              <c:layout>
                <c:manualLayout>
                  <c:x val="0"/>
                  <c:y val="-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A61-4284-891F-EA19D03E3967}"/>
                </c:ext>
              </c:extLst>
            </c:dLbl>
            <c:dLbl>
              <c:idx val="3"/>
              <c:layout>
                <c:manualLayout>
                  <c:x val="-2.7849185477110271E-3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A61-4284-891F-EA19D03E3967}"/>
                </c:ext>
              </c:extLst>
            </c:dLbl>
            <c:dLbl>
              <c:idx val="4"/>
              <c:layout>
                <c:manualLayout>
                  <c:x val="-5.5698370954220542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A61-4284-891F-EA19D03E3967}"/>
                </c:ext>
              </c:extLst>
            </c:dLbl>
            <c:dLbl>
              <c:idx val="5"/>
              <c:layout>
                <c:manualLayout>
                  <c:x val="2.784918547710976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A61-4284-891F-EA19D03E3967}"/>
                </c:ext>
              </c:extLst>
            </c:dLbl>
            <c:dLbl>
              <c:idx val="6"/>
              <c:layout>
                <c:manualLayout>
                  <c:x val="-8.3547556431330817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A61-4284-891F-EA19D03E3967}"/>
                </c:ext>
              </c:extLst>
            </c:dLbl>
            <c:dLbl>
              <c:idx val="7"/>
              <c:layout>
                <c:manualLayout>
                  <c:x val="2.7849185477110271E-3"/>
                  <c:y val="9.25962379702532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A61-4284-891F-EA19D03E3967}"/>
                </c:ext>
              </c:extLst>
            </c:dLbl>
            <c:dLbl>
              <c:idx val="8"/>
              <c:layout>
                <c:manualLayout>
                  <c:x val="-5.56983709542215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A61-4284-891F-EA19D03E3967}"/>
                </c:ext>
              </c:extLst>
            </c:dLbl>
            <c:dLbl>
              <c:idx val="9"/>
              <c:layout>
                <c:manualLayout>
                  <c:x val="-5.5555555555555558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A61-4284-891F-EA19D03E3967}"/>
                </c:ext>
              </c:extLst>
            </c:dLbl>
            <c:dLbl>
              <c:idx val="10"/>
              <c:layout>
                <c:manualLayout>
                  <c:x val="-1.0211250047041863E-16"/>
                  <c:y val="1.3888888888888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A61-4284-891F-EA19D03E3967}"/>
                </c:ext>
              </c:extLst>
            </c:dLbl>
            <c:dLbl>
              <c:idx val="11"/>
              <c:layout>
                <c:manualLayout>
                  <c:x val="5.5483377077865268E-3"/>
                  <c:y val="1.3888888888888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A61-4284-891F-EA19D03E3967}"/>
                </c:ext>
              </c:extLst>
            </c:dLbl>
            <c:dLbl>
              <c:idx val="12"/>
              <c:layout>
                <c:manualLayout>
                  <c:x val="-8.354755643133184E-3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61-4284-891F-EA19D03E3967}"/>
                </c:ext>
              </c:extLst>
            </c:dLbl>
            <c:dLbl>
              <c:idx val="13"/>
              <c:layout>
                <c:manualLayout>
                  <c:x val="0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61-4284-891F-EA19D03E3967}"/>
                </c:ext>
              </c:extLst>
            </c:dLbl>
            <c:dLbl>
              <c:idx val="14"/>
              <c:layout>
                <c:manualLayout>
                  <c:x val="8.3262486028809219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61-4284-891F-EA19D03E3967}"/>
                </c:ext>
              </c:extLst>
            </c:dLbl>
            <c:dLbl>
              <c:idx val="15"/>
              <c:layout>
                <c:manualLayout>
                  <c:x val="0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A61-4284-891F-EA19D03E3967}"/>
                </c:ext>
              </c:extLst>
            </c:dLbl>
            <c:dLbl>
              <c:idx val="16"/>
              <c:layout>
                <c:manualLayout>
                  <c:x val="0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A61-4284-891F-EA19D03E3967}"/>
                </c:ext>
              </c:extLst>
            </c:dLbl>
            <c:dLbl>
              <c:idx val="17"/>
              <c:layout>
                <c:manualLayout>
                  <c:x val="0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A61-4284-891F-EA19D03E3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'Сельхоз. (кырг.)'!$B$2:$B$19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'Сельхоз. (кырг.)'!$C$2:$C$19</c:f>
              <c:numCache>
                <c:formatCode>General</c:formatCode>
                <c:ptCount val="18"/>
                <c:pt idx="0">
                  <c:v>101.5</c:v>
                </c:pt>
                <c:pt idx="1">
                  <c:v>101.6</c:v>
                </c:pt>
                <c:pt idx="2">
                  <c:v>102.1</c:v>
                </c:pt>
                <c:pt idx="3">
                  <c:v>102.6</c:v>
                </c:pt>
                <c:pt idx="4">
                  <c:v>104.5</c:v>
                </c:pt>
                <c:pt idx="5">
                  <c:v>105.1</c:v>
                </c:pt>
                <c:pt idx="6">
                  <c:v>106.3</c:v>
                </c:pt>
                <c:pt idx="7">
                  <c:v>106.6</c:v>
                </c:pt>
                <c:pt idx="8">
                  <c:v>106.8</c:v>
                </c:pt>
                <c:pt idx="9">
                  <c:v>106.6</c:v>
                </c:pt>
                <c:pt idx="10">
                  <c:v>106.5</c:v>
                </c:pt>
                <c:pt idx="11">
                  <c:v>106.3</c:v>
                </c:pt>
                <c:pt idx="12">
                  <c:v>101.8</c:v>
                </c:pt>
                <c:pt idx="13">
                  <c:v>102.1</c:v>
                </c:pt>
                <c:pt idx="14">
                  <c:v>102.5</c:v>
                </c:pt>
                <c:pt idx="15">
                  <c:v>102.8</c:v>
                </c:pt>
                <c:pt idx="16" formatCode="0.0">
                  <c:v>103</c:v>
                </c:pt>
                <c:pt idx="17">
                  <c:v>103.8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A61-4284-891F-EA19D03E39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0544752"/>
        <c:axId val="480543968"/>
      </c:barChart>
      <c:catAx>
        <c:axId val="480544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8757498722117099"/>
              <c:y val="0.886574074074074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0543968"/>
        <c:crossesAt val="100"/>
        <c:auto val="1"/>
        <c:lblAlgn val="ctr"/>
        <c:lblOffset val="100"/>
        <c:noMultiLvlLbl val="0"/>
      </c:catAx>
      <c:valAx>
        <c:axId val="480543968"/>
        <c:scaling>
          <c:orientation val="minMax"/>
          <c:max val="110"/>
          <c:min val="9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054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C8-4486-AFA2-FA628FDB19CA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C8-4486-AFA2-FA628FDB19CA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C8-4486-AFA2-FA628FDB19CA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C8-4486-AFA2-FA628FDB19CA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7C8-4486-AFA2-FA628FDB19CA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7C8-4486-AFA2-FA628FDB19CA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7C8-4486-AFA2-FA628FDB19CA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7C8-4486-AFA2-FA628FDB19CA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7C8-4486-AFA2-FA628FDB19CA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7C8-4486-AFA2-FA628FDB19CA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7C8-4486-AFA2-FA628FDB19CA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7C8-4486-AFA2-FA628FDB19CA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7C8-4486-AFA2-FA628FDB19CA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17C8-4486-AFA2-FA628FDB19CA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17C8-4486-AFA2-FA628FDB19CA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17C8-4486-AFA2-FA628FDB19CA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17C8-4486-AFA2-FA628FDB19CA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17C8-4486-AFA2-FA628FDB19CA}"/>
              </c:ext>
            </c:extLst>
          </c:dPt>
          <c:dLbls>
            <c:dLbl>
              <c:idx val="0"/>
              <c:layout>
                <c:manualLayout>
                  <c:x val="0"/>
                  <c:y val="1.3580069795216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C8-4486-AFA2-FA628FDB19CA}"/>
                </c:ext>
              </c:extLst>
            </c:dLbl>
            <c:dLbl>
              <c:idx val="1"/>
              <c:layout>
                <c:manualLayout>
                  <c:x val="-2.771406331594185E-3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C8-4486-AFA2-FA628FDB19CA}"/>
                </c:ext>
              </c:extLst>
            </c:dLbl>
            <c:dLbl>
              <c:idx val="2"/>
              <c:layout>
                <c:manualLayout>
                  <c:x val="-1.662843798956511E-2"/>
                  <c:y val="-4.6296296296296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C8-4486-AFA2-FA628FDB19CA}"/>
                </c:ext>
              </c:extLst>
            </c:dLbl>
            <c:dLbl>
              <c:idx val="3"/>
              <c:layout>
                <c:manualLayout>
                  <c:x val="2.7714063315940835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C8-4486-AFA2-FA628FDB19CA}"/>
                </c:ext>
              </c:extLst>
            </c:dLbl>
            <c:dLbl>
              <c:idx val="4"/>
              <c:layout>
                <c:manualLayout>
                  <c:x val="-1.9354116174713304E-5"/>
                  <c:y val="9.15647655264541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7C8-4486-AFA2-FA628FDB19CA}"/>
                </c:ext>
              </c:extLst>
            </c:dLbl>
            <c:dLbl>
              <c:idx val="5"/>
              <c:layout>
                <c:manualLayout>
                  <c:x val="8.314218994782452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7C8-4486-AFA2-FA628FDB19CA}"/>
                </c:ext>
              </c:extLst>
            </c:dLbl>
            <c:dLbl>
              <c:idx val="9"/>
              <c:layout>
                <c:manualLayout>
                  <c:x val="2.8002579099076766E-3"/>
                  <c:y val="-1.84158013687017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7C8-4486-AFA2-FA628FDB19CA}"/>
                </c:ext>
              </c:extLst>
            </c:dLbl>
            <c:dLbl>
              <c:idx val="10"/>
              <c:layout>
                <c:manualLayout>
                  <c:x val="2.7714063315942864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7C8-4486-AFA2-FA628FDB19CA}"/>
                </c:ext>
              </c:extLst>
            </c:dLbl>
            <c:dLbl>
              <c:idx val="12"/>
              <c:layout>
                <c:manualLayout>
                  <c:x val="2.7617671395377412E-3"/>
                  <c:y val="-2.36625533571946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7C8-4486-AFA2-FA628FDB19CA}"/>
                </c:ext>
              </c:extLst>
            </c:dLbl>
            <c:dLbl>
              <c:idx val="14"/>
              <c:layout>
                <c:manualLayout>
                  <c:x val="-2.761767139537842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7C8-4486-AFA2-FA628FDB19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Строит.!$B$3:$B$20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Строит.!$C$3:$C$20</c:f>
              <c:numCache>
                <c:formatCode>0.0</c:formatCode>
                <c:ptCount val="18"/>
                <c:pt idx="0">
                  <c:v>121.5</c:v>
                </c:pt>
                <c:pt idx="1">
                  <c:v>137.1</c:v>
                </c:pt>
                <c:pt idx="2">
                  <c:v>151.1</c:v>
                </c:pt>
                <c:pt idx="3">
                  <c:v>146.69999999999999</c:v>
                </c:pt>
                <c:pt idx="4">
                  <c:v>146.5</c:v>
                </c:pt>
                <c:pt idx="5">
                  <c:v>142.69999999999999</c:v>
                </c:pt>
                <c:pt idx="6">
                  <c:v>138.69999999999999</c:v>
                </c:pt>
                <c:pt idx="7">
                  <c:v>135.30000000000001</c:v>
                </c:pt>
                <c:pt idx="8">
                  <c:v>133.69999999999999</c:v>
                </c:pt>
                <c:pt idx="9">
                  <c:v>133.1</c:v>
                </c:pt>
                <c:pt idx="10">
                  <c:v>131.19999999999999</c:v>
                </c:pt>
                <c:pt idx="11">
                  <c:v>118</c:v>
                </c:pt>
                <c:pt idx="12">
                  <c:v>119.6</c:v>
                </c:pt>
                <c:pt idx="13">
                  <c:v>108.8</c:v>
                </c:pt>
                <c:pt idx="14">
                  <c:v>169</c:v>
                </c:pt>
                <c:pt idx="15">
                  <c:v>153.30000000000001</c:v>
                </c:pt>
                <c:pt idx="16">
                  <c:v>148.30000000000001</c:v>
                </c:pt>
                <c:pt idx="17">
                  <c:v>142.5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17C8-4486-AFA2-FA628FDB19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0539656"/>
        <c:axId val="480544360"/>
      </c:barChart>
      <c:catAx>
        <c:axId val="4805396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</a:t>
                </a:r>
                <a:r>
                  <a:rPr lang="ru-RU" baseline="0"/>
                  <a:t>                                               2025 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.50381285588123026"/>
              <c:y val="0.956449442780708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0544360"/>
        <c:crossesAt val="100"/>
        <c:auto val="1"/>
        <c:lblAlgn val="ctr"/>
        <c:lblOffset val="100"/>
        <c:noMultiLvlLbl val="0"/>
      </c:catAx>
      <c:valAx>
        <c:axId val="480544360"/>
        <c:scaling>
          <c:orientation val="minMax"/>
          <c:max val="170"/>
          <c:min val="10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053965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2302687516173154E-2"/>
          <c:y val="0.17976190476190476"/>
          <c:w val="0.87818691677624805"/>
          <c:h val="0.668254009915427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D5-49F5-B91B-4899C14024CC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D5-49F5-B91B-4899C14024CC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D5-49F5-B91B-4899C14024CC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D5-49F5-B91B-4899C14024CC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0D5-49F5-B91B-4899C14024CC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0D5-49F5-B91B-4899C14024CC}"/>
              </c:ext>
            </c:extLst>
          </c:dPt>
          <c:dLbls>
            <c:dLbl>
              <c:idx val="0"/>
              <c:layout>
                <c:manualLayout>
                  <c:x val="5.5428138727465952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0D5-49F5-B91B-4899C14024CC}"/>
                </c:ext>
              </c:extLst>
            </c:dLbl>
            <c:dLbl>
              <c:idx val="1"/>
              <c:layout>
                <c:manualLayout>
                  <c:x val="-1.0997005655983168E-2"/>
                  <c:y val="7.275028121484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D5-49F5-B91B-4899C14024CC}"/>
                </c:ext>
              </c:extLst>
            </c:dLbl>
            <c:dLbl>
              <c:idx val="2"/>
              <c:layout>
                <c:manualLayout>
                  <c:x val="0"/>
                  <c:y val="-7.27502812148481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0D5-49F5-B91B-4899C14024CC}"/>
                </c:ext>
              </c:extLst>
            </c:dLbl>
            <c:dLbl>
              <c:idx val="3"/>
              <c:layout>
                <c:manualLayout>
                  <c:x val="2.7714845503466505E-3"/>
                  <c:y val="1.12432820897387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0D5-49F5-B91B-4899C14024CC}"/>
                </c:ext>
              </c:extLst>
            </c:dLbl>
            <c:dLbl>
              <c:idx val="4"/>
              <c:layout>
                <c:manualLayout>
                  <c:x val="2.5940419419403071E-3"/>
                  <c:y val="-3.3068678915135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0D5-49F5-B91B-4899C14024CC}"/>
                </c:ext>
              </c:extLst>
            </c:dLbl>
            <c:dLbl>
              <c:idx val="5"/>
              <c:layout>
                <c:manualLayout>
                  <c:x val="-4.918342467484585E-17"/>
                  <c:y val="3.30677415323084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0D5-49F5-B91B-4899C14024CC}"/>
                </c:ext>
              </c:extLst>
            </c:dLbl>
            <c:dLbl>
              <c:idx val="6"/>
              <c:layout>
                <c:manualLayout>
                  <c:x val="0"/>
                  <c:y val="4.005770844079755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0D5-49F5-B91B-4899C14024CC}"/>
                </c:ext>
              </c:extLst>
            </c:dLbl>
            <c:dLbl>
              <c:idx val="7"/>
              <c:layout>
                <c:manualLayout>
                  <c:x val="0"/>
                  <c:y val="-1.12432820897387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0D5-49F5-B91B-4899C14024CC}"/>
                </c:ext>
              </c:extLst>
            </c:dLbl>
            <c:dLbl>
              <c:idx val="8"/>
              <c:layout>
                <c:manualLayout>
                  <c:x val="-2.7714845503466995E-3"/>
                  <c:y val="-1.19047619047619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0D5-49F5-B91B-4899C14024CC}"/>
                </c:ext>
              </c:extLst>
            </c:dLbl>
            <c:dLbl>
              <c:idx val="9"/>
              <c:layout>
                <c:manualLayout>
                  <c:x val="0"/>
                  <c:y val="1.05821147356580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0D5-49F5-B91B-4899C14024CC}"/>
                </c:ext>
              </c:extLst>
            </c:dLbl>
            <c:dLbl>
              <c:idx val="10"/>
              <c:layout>
                <c:manualLayout>
                  <c:x val="8.0482897384305842E-3"/>
                  <c:y val="6.61386076740407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0D5-49F5-B91B-4899C14024CC}"/>
                </c:ext>
              </c:extLst>
            </c:dLbl>
            <c:dLbl>
              <c:idx val="11"/>
              <c:layout>
                <c:manualLayout>
                  <c:x val="-9.83668493496917E-17"/>
                  <c:y val="3.9682539682539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0D5-49F5-B91B-4899C14024CC}"/>
                </c:ext>
              </c:extLst>
            </c:dLbl>
            <c:dLbl>
              <c:idx val="12"/>
              <c:layout>
                <c:manualLayout>
                  <c:x val="-5.3655264922872524E-3"/>
                  <c:y val="-1.05821147356581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D5-49F5-B91B-4899C1402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Инвест.!$B$2:$B$19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Инвест.!$C$2:$C$19</c:f>
              <c:numCache>
                <c:formatCode>0.0</c:formatCode>
                <c:ptCount val="18"/>
                <c:pt idx="0">
                  <c:v>125.6</c:v>
                </c:pt>
                <c:pt idx="1">
                  <c:v>152.5</c:v>
                </c:pt>
                <c:pt idx="2">
                  <c:v>163.9</c:v>
                </c:pt>
                <c:pt idx="3">
                  <c:v>154.69999999999999</c:v>
                </c:pt>
                <c:pt idx="4">
                  <c:v>151.6</c:v>
                </c:pt>
                <c:pt idx="5">
                  <c:v>148.9</c:v>
                </c:pt>
                <c:pt idx="6">
                  <c:v>149.19999999999999</c:v>
                </c:pt>
                <c:pt idx="7">
                  <c:v>155.19999999999999</c:v>
                </c:pt>
                <c:pt idx="8">
                  <c:v>148.6</c:v>
                </c:pt>
                <c:pt idx="9">
                  <c:v>147.1</c:v>
                </c:pt>
                <c:pt idx="10">
                  <c:v>145.6</c:v>
                </c:pt>
                <c:pt idx="11">
                  <c:v>124.8</c:v>
                </c:pt>
                <c:pt idx="12">
                  <c:v>138.30000000000001</c:v>
                </c:pt>
                <c:pt idx="13">
                  <c:v>113.4</c:v>
                </c:pt>
                <c:pt idx="14">
                  <c:v>190.6</c:v>
                </c:pt>
                <c:pt idx="15">
                  <c:v>162</c:v>
                </c:pt>
                <c:pt idx="16">
                  <c:v>155.19999999999999</c:v>
                </c:pt>
                <c:pt idx="17">
                  <c:v>142.9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0D5-49F5-B91B-4899C14024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0541616"/>
        <c:axId val="480551416"/>
      </c:barChart>
      <c:catAx>
        <c:axId val="480541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5247569405936944"/>
              <c:y val="0.914484106153397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0551416"/>
        <c:crossesAt val="10"/>
        <c:auto val="1"/>
        <c:lblAlgn val="ctr"/>
        <c:lblOffset val="100"/>
        <c:noMultiLvlLbl val="0"/>
      </c:catAx>
      <c:valAx>
        <c:axId val="480551416"/>
        <c:scaling>
          <c:orientation val="minMax"/>
          <c:max val="200"/>
          <c:min val="10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054161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2C-4498-B9A9-CE8ED9E226E2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A2C-4498-B9A9-CE8ED9E226E2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A2C-4498-B9A9-CE8ED9E226E2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A2C-4498-B9A9-CE8ED9E226E2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A2C-4498-B9A9-CE8ED9E226E2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A2C-4498-B9A9-CE8ED9E226E2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A2C-4498-B9A9-CE8ED9E226E2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A2C-4498-B9A9-CE8ED9E226E2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A2C-4498-B9A9-CE8ED9E226E2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A2C-4498-B9A9-CE8ED9E226E2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A2C-4498-B9A9-CE8ED9E226E2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A2C-4498-B9A9-CE8ED9E226E2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CA2C-4498-B9A9-CE8ED9E226E2}"/>
              </c:ext>
            </c:extLst>
          </c:dPt>
          <c:dLbls>
            <c:dLbl>
              <c:idx val="0"/>
              <c:layout>
                <c:manualLayout>
                  <c:x val="-1.2819305913495919E-17"/>
                  <c:y val="-1.78970917225950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2C-4498-B9A9-CE8ED9E226E2}"/>
                </c:ext>
              </c:extLst>
            </c:dLbl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2C-4498-B9A9-CE8ED9E226E2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2C-4498-B9A9-CE8ED9E226E2}"/>
                </c:ext>
              </c:extLst>
            </c:dLbl>
            <c:dLbl>
              <c:idx val="5"/>
              <c:layout>
                <c:manualLayout>
                  <c:x val="-2.7840235629232072E-3"/>
                  <c:y val="-6.1441984181507517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A2C-4498-B9A9-CE8ED9E226E2}"/>
                </c:ext>
              </c:extLst>
            </c:dLbl>
            <c:dLbl>
              <c:idx val="6"/>
              <c:layout>
                <c:manualLayout>
                  <c:x val="-5.5584172416697185E-3"/>
                  <c:y val="9.7676548820659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A2C-4498-B9A9-CE8ED9E226E2}"/>
                </c:ext>
              </c:extLst>
            </c:dLbl>
            <c:dLbl>
              <c:idx val="7"/>
              <c:layout>
                <c:manualLayout>
                  <c:x val="-2.7637576920055877E-3"/>
                  <c:y val="2.23713646532438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A2C-4498-B9A9-CE8ED9E226E2}"/>
                </c:ext>
              </c:extLst>
            </c:dLbl>
            <c:dLbl>
              <c:idx val="8"/>
              <c:layout>
                <c:manualLayout>
                  <c:x val="-2.7872031820643326E-3"/>
                  <c:y val="2.33953808307460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A2C-4498-B9A9-CE8ED9E226E2}"/>
                </c:ext>
              </c:extLst>
            </c:dLbl>
            <c:dLbl>
              <c:idx val="9"/>
              <c:layout>
                <c:manualLayout>
                  <c:x val="-2.763757692005537E-3"/>
                  <c:y val="-3.57941834451901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A2C-4498-B9A9-CE8ED9E226E2}"/>
                </c:ext>
              </c:extLst>
            </c:dLbl>
            <c:dLbl>
              <c:idx val="10"/>
              <c:layout>
                <c:manualLayout>
                  <c:x val="-5.1098134714499237E-17"/>
                  <c:y val="-1.87163046645968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A2C-4498-B9A9-CE8ED9E226E2}"/>
                </c:ext>
              </c:extLst>
            </c:dLbl>
            <c:dLbl>
              <c:idx val="11"/>
              <c:layout>
                <c:manualLayout>
                  <c:x val="2.7873117797297072E-3"/>
                  <c:y val="5.08904507741909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A2C-4498-B9A9-CE8ED9E226E2}"/>
                </c:ext>
              </c:extLst>
            </c:dLbl>
            <c:dLbl>
              <c:idx val="12"/>
              <c:layout>
                <c:manualLayout>
                  <c:x val="1.0207968474062201E-16"/>
                  <c:y val="4.06489457274216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A2C-4498-B9A9-CE8ED9E226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(импорт)'!$B$2:$B$18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(импорт)'!$C$2:$C$18</c:f>
              <c:numCache>
                <c:formatCode>0.0</c:formatCode>
                <c:ptCount val="17"/>
                <c:pt idx="0">
                  <c:v>138.36245432249117</c:v>
                </c:pt>
                <c:pt idx="1">
                  <c:v>137.43246997338787</c:v>
                </c:pt>
                <c:pt idx="2">
                  <c:v>139.0536834708885</c:v>
                </c:pt>
                <c:pt idx="3">
                  <c:v>130.28947757832725</c:v>
                </c:pt>
                <c:pt idx="4">
                  <c:v>124.52767111244485</c:v>
                </c:pt>
                <c:pt idx="5">
                  <c:v>117.05677089788024</c:v>
                </c:pt>
                <c:pt idx="6">
                  <c:v>111.35166984796001</c:v>
                </c:pt>
                <c:pt idx="7">
                  <c:v>109.38904569050985</c:v>
                </c:pt>
                <c:pt idx="8">
                  <c:v>105.06881496817917</c:v>
                </c:pt>
                <c:pt idx="9">
                  <c:v>102.89053313079329</c:v>
                </c:pt>
                <c:pt idx="10">
                  <c:v>100.78372309760051</c:v>
                </c:pt>
                <c:pt idx="11">
                  <c:v>99.771167362972065</c:v>
                </c:pt>
                <c:pt idx="12">
                  <c:v>82.797944100671444</c:v>
                </c:pt>
                <c:pt idx="13">
                  <c:v>84.783001712015988</c:v>
                </c:pt>
                <c:pt idx="14">
                  <c:v>83.023390290037725</c:v>
                </c:pt>
                <c:pt idx="15">
                  <c:v>86.101086561599288</c:v>
                </c:pt>
                <c:pt idx="16">
                  <c:v>88.281688489136855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CA2C-4498-B9A9-CE8ED9E226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2454168"/>
        <c:axId val="482448288"/>
      </c:barChart>
      <c:catAx>
        <c:axId val="482454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6866916878044204"/>
              <c:y val="0.93209357219609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48288"/>
        <c:crossesAt val="100"/>
        <c:auto val="1"/>
        <c:lblAlgn val="ctr"/>
        <c:lblOffset val="100"/>
        <c:noMultiLvlLbl val="0"/>
      </c:catAx>
      <c:valAx>
        <c:axId val="482448288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541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3D-4D38-820F-D7F80E434520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3D-4D38-820F-D7F80E434520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3D-4D38-820F-D7F80E434520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3D-4D38-820F-D7F80E434520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93D-4D38-820F-D7F80E434520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93D-4D38-820F-D7F80E434520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93D-4D38-820F-D7F80E434520}"/>
                </c:ext>
              </c:extLst>
            </c:dLbl>
            <c:dLbl>
              <c:idx val="4"/>
              <c:layout>
                <c:manualLayout>
                  <c:x val="0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93D-4D38-820F-D7F80E434520}"/>
                </c:ext>
              </c:extLst>
            </c:dLbl>
            <c:dLbl>
              <c:idx val="5"/>
              <c:layout>
                <c:manualLayout>
                  <c:x val="-2.7777777777777779E-3"/>
                  <c:y val="1.85185185185184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93D-4D38-820F-D7F80E434520}"/>
                </c:ext>
              </c:extLst>
            </c:dLbl>
            <c:dLbl>
              <c:idx val="6"/>
              <c:layout>
                <c:manualLayout>
                  <c:x val="-8.3333333333333332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93D-4D38-820F-D7F80E434520}"/>
                </c:ext>
              </c:extLst>
            </c:dLbl>
            <c:dLbl>
              <c:idx val="7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93D-4D38-820F-D7F80E434520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93D-4D38-820F-D7F80E434520}"/>
                </c:ext>
              </c:extLst>
            </c:dLbl>
            <c:dLbl>
              <c:idx val="11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93D-4D38-820F-D7F80E434520}"/>
                </c:ext>
              </c:extLst>
            </c:dLbl>
            <c:dLbl>
              <c:idx val="12"/>
              <c:layout>
                <c:manualLayout>
                  <c:x val="2.7776821451853768E-3"/>
                  <c:y val="8.3274322253342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3D-4D38-820F-D7F80E4345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(экспорт)'!$B$2:$B$18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(экспорт)'!$C$2:$C$18</c:f>
              <c:numCache>
                <c:formatCode>0.0</c:formatCode>
                <c:ptCount val="17"/>
                <c:pt idx="0">
                  <c:v>154.84609383075284</c:v>
                </c:pt>
                <c:pt idx="1">
                  <c:v>134.10307948852378</c:v>
                </c:pt>
                <c:pt idx="2">
                  <c:v>124.63142346849405</c:v>
                </c:pt>
                <c:pt idx="3">
                  <c:v>130.45820518212872</c:v>
                </c:pt>
                <c:pt idx="4">
                  <c:v>113.67131966722468</c:v>
                </c:pt>
                <c:pt idx="5">
                  <c:v>107.10488690431667</c:v>
                </c:pt>
                <c:pt idx="6">
                  <c:v>103.68413903673476</c:v>
                </c:pt>
                <c:pt idx="7">
                  <c:v>119.06480236739473</c:v>
                </c:pt>
                <c:pt idx="8">
                  <c:v>133.67388686145929</c:v>
                </c:pt>
                <c:pt idx="9">
                  <c:v>156.33699111769732</c:v>
                </c:pt>
                <c:pt idx="10">
                  <c:v>160.65892723978752</c:v>
                </c:pt>
                <c:pt idx="11">
                  <c:v>151.9043445194998</c:v>
                </c:pt>
                <c:pt idx="12">
                  <c:v>73.795895415637119</c:v>
                </c:pt>
                <c:pt idx="13">
                  <c:v>88.594063753777348</c:v>
                </c:pt>
                <c:pt idx="14">
                  <c:v>88.349979593048673</c:v>
                </c:pt>
                <c:pt idx="15">
                  <c:v>86.947837108792172</c:v>
                </c:pt>
                <c:pt idx="16">
                  <c:v>72.759317505396453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93D-4D38-820F-D7F80E4345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2464752"/>
        <c:axId val="482471024"/>
      </c:barChart>
      <c:catAx>
        <c:axId val="482464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3540816701948534"/>
              <c:y val="0.914041113988268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71024"/>
        <c:crossesAt val="100"/>
        <c:auto val="1"/>
        <c:lblAlgn val="ctr"/>
        <c:lblOffset val="100"/>
        <c:noMultiLvlLbl val="0"/>
      </c:catAx>
      <c:valAx>
        <c:axId val="482471024"/>
        <c:scaling>
          <c:orientation val="minMax"/>
          <c:min val="7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6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672222222222222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77-4398-8499-6067B240A919}"/>
              </c:ext>
            </c:extLst>
          </c:dPt>
          <c:dPt>
            <c:idx val="1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77-4398-8499-6067B240A919}"/>
              </c:ext>
            </c:extLst>
          </c:dPt>
          <c:dPt>
            <c:idx val="1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D77-4398-8499-6067B240A919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D77-4398-8499-6067B240A919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D77-4398-8499-6067B240A919}"/>
              </c:ext>
            </c:extLst>
          </c:dPt>
          <c:dLbls>
            <c:dLbl>
              <c:idx val="0"/>
              <c:layout>
                <c:manualLayout>
                  <c:x val="-2.7777777777777779E-3"/>
                  <c:y val="1.3889253426655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D77-4398-8499-6067B240A919}"/>
                </c:ext>
              </c:extLst>
            </c:dLbl>
            <c:dLbl>
              <c:idx val="1"/>
              <c:layout>
                <c:manualLayout>
                  <c:x val="8.3333333333333332E-3"/>
                  <c:y val="-4.62926509186351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D77-4398-8499-6067B240A919}"/>
                </c:ext>
              </c:extLst>
            </c:dLbl>
            <c:dLbl>
              <c:idx val="2"/>
              <c:layout>
                <c:manualLayout>
                  <c:x val="-2.5462668816039986E-17"/>
                  <c:y val="-1.3888888888888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D77-4398-8499-6067B240A919}"/>
                </c:ext>
              </c:extLst>
            </c:dLbl>
            <c:dLbl>
              <c:idx val="3"/>
              <c:layout>
                <c:manualLayout>
                  <c:x val="-2.5462668816039986E-17"/>
                  <c:y val="9.25962379702528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D77-4398-8499-6067B240A919}"/>
                </c:ext>
              </c:extLst>
            </c:dLbl>
            <c:dLbl>
              <c:idx val="4"/>
              <c:layout>
                <c:manualLayout>
                  <c:x val="-8.3333333333333072E-3"/>
                  <c:y val="1.85185185185184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D77-4398-8499-6067B240A919}"/>
                </c:ext>
              </c:extLst>
            </c:dLbl>
            <c:dLbl>
              <c:idx val="5"/>
              <c:layout>
                <c:manualLayout>
                  <c:x val="-5.0925337632079971E-17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D77-4398-8499-6067B240A919}"/>
                </c:ext>
              </c:extLst>
            </c:dLbl>
            <c:dLbl>
              <c:idx val="6"/>
              <c:layout>
                <c:manualLayout>
                  <c:x val="-5.0925337632079971E-17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D77-4398-8499-6067B240A919}"/>
                </c:ext>
              </c:extLst>
            </c:dLbl>
            <c:dLbl>
              <c:idx val="7"/>
              <c:layout>
                <c:manualLayout>
                  <c:x val="0"/>
                  <c:y val="-1.3888524351122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D77-4398-8499-6067B240A919}"/>
                </c:ext>
              </c:extLst>
            </c:dLbl>
            <c:dLbl>
              <c:idx val="8"/>
              <c:layout>
                <c:manualLayout>
                  <c:x val="8.3333333333333332E-3"/>
                  <c:y val="-3.24063137941090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D77-4398-8499-6067B240A919}"/>
                </c:ext>
              </c:extLst>
            </c:dLbl>
            <c:dLbl>
              <c:idx val="10"/>
              <c:layout>
                <c:manualLayout>
                  <c:x val="8.3332528548639585E-3"/>
                  <c:y val="-1.32871132438691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D77-4398-8499-6067B240A919}"/>
                </c:ext>
              </c:extLst>
            </c:dLbl>
            <c:dLbl>
              <c:idx val="12"/>
              <c:layout>
                <c:manualLayout>
                  <c:x val="-5.5555555555555558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77-4398-8499-6067B240A9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 (кырг.)'!$B$31:$B$47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(импорт) (кырг.)'!$C$31:$C$47</c:f>
              <c:numCache>
                <c:formatCode>0.0</c:formatCode>
                <c:ptCount val="17"/>
                <c:pt idx="0">
                  <c:v>120.26966977782172</c:v>
                </c:pt>
                <c:pt idx="1">
                  <c:v>119.21311830557882</c:v>
                </c:pt>
                <c:pt idx="2">
                  <c:v>121.80313650581405</c:v>
                </c:pt>
                <c:pt idx="3">
                  <c:v>126.5989256331646</c:v>
                </c:pt>
                <c:pt idx="4">
                  <c:v>120.57035146123771</c:v>
                </c:pt>
                <c:pt idx="5">
                  <c:v>115.73641935867325</c:v>
                </c:pt>
                <c:pt idx="6">
                  <c:v>113.97810282747814</c:v>
                </c:pt>
                <c:pt idx="7">
                  <c:v>114.33594105859954</c:v>
                </c:pt>
                <c:pt idx="8">
                  <c:v>114.63824881499205</c:v>
                </c:pt>
                <c:pt idx="9">
                  <c:v>113.98140231577199</c:v>
                </c:pt>
                <c:pt idx="10">
                  <c:v>112.72934517783051</c:v>
                </c:pt>
                <c:pt idx="11">
                  <c:v>115.75309483234764</c:v>
                </c:pt>
                <c:pt idx="12">
                  <c:v>99.322133934149832</c:v>
                </c:pt>
                <c:pt idx="13">
                  <c:v>112.58567607902232</c:v>
                </c:pt>
                <c:pt idx="14">
                  <c:v>105.92595265003091</c:v>
                </c:pt>
                <c:pt idx="15">
                  <c:v>97.245888870411264</c:v>
                </c:pt>
                <c:pt idx="16">
                  <c:v>100.25371655282447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D77-4398-8499-6067B240A91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82453776"/>
        <c:axId val="482469064"/>
      </c:barChart>
      <c:catAx>
        <c:axId val="4824537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29497744115341162"/>
              <c:y val="0.932067977010852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69064"/>
        <c:crossesAt val="100"/>
        <c:auto val="1"/>
        <c:lblAlgn val="ctr"/>
        <c:lblOffset val="100"/>
        <c:noMultiLvlLbl val="0"/>
      </c:catAx>
      <c:valAx>
        <c:axId val="482469064"/>
        <c:scaling>
          <c:orientation val="minMax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5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089775333682774E-2"/>
          <c:y val="0.21419648047349785"/>
          <c:w val="0.87387270341207346"/>
          <c:h val="0.672222222222222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solidFill>
                <a:srgbClr val="3486CE"/>
              </a:solidFill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5C-4264-A21B-8D8527C7AFD5}"/>
              </c:ext>
            </c:extLst>
          </c:dPt>
          <c:dPt>
            <c:idx val="13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35C-4264-A21B-8D8527C7AFD5}"/>
              </c:ext>
            </c:extLst>
          </c:dPt>
          <c:dPt>
            <c:idx val="14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35C-4264-A21B-8D8527C7AFD5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35C-4264-A21B-8D8527C7AFD5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solidFill>
                  <a:srgbClr val="3486C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35C-4264-A21B-8D8527C7AFD5}"/>
              </c:ext>
            </c:extLst>
          </c:dPt>
          <c:dLbls>
            <c:dLbl>
              <c:idx val="1"/>
              <c:layout>
                <c:manualLayout>
                  <c:x val="0"/>
                  <c:y val="2.31481481481481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5C-4264-A21B-8D8527C7AFD5}"/>
                </c:ext>
              </c:extLst>
            </c:dLbl>
            <c:dLbl>
              <c:idx val="2"/>
              <c:layout>
                <c:manualLayout>
                  <c:x val="0"/>
                  <c:y val="-2.23713646532438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5C-4264-A21B-8D8527C7AFD5}"/>
                </c:ext>
              </c:extLst>
            </c:dLbl>
            <c:dLbl>
              <c:idx val="3"/>
              <c:layout>
                <c:manualLayout>
                  <c:x val="-2.5462668816039986E-17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35C-4264-A21B-8D8527C7AFD5}"/>
                </c:ext>
              </c:extLst>
            </c:dLbl>
            <c:dLbl>
              <c:idx val="4"/>
              <c:layout>
                <c:manualLayout>
                  <c:x val="0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35C-4264-A21B-8D8527C7AFD5}"/>
                </c:ext>
              </c:extLst>
            </c:dLbl>
            <c:dLbl>
              <c:idx val="5"/>
              <c:layout>
                <c:manualLayout>
                  <c:x val="-5.0925337632079971E-17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35C-4264-A21B-8D8527C7AFD5}"/>
                </c:ext>
              </c:extLst>
            </c:dLbl>
            <c:dLbl>
              <c:idx val="6"/>
              <c:layout>
                <c:manualLayout>
                  <c:x val="-5.5555555555555558E-3"/>
                  <c:y val="-1.3888888888888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35C-4264-A21B-8D8527C7AFD5}"/>
                </c:ext>
              </c:extLst>
            </c:dLbl>
            <c:dLbl>
              <c:idx val="7"/>
              <c:layout>
                <c:manualLayout>
                  <c:x val="0"/>
                  <c:y val="2.3148148148148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35C-4264-A21B-8D8527C7AFD5}"/>
                </c:ext>
              </c:extLst>
            </c:dLbl>
            <c:dLbl>
              <c:idx val="8"/>
              <c:layout>
                <c:manualLayout>
                  <c:x val="0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35C-4264-A21B-8D8527C7AFD5}"/>
                </c:ext>
              </c:extLst>
            </c:dLbl>
            <c:dLbl>
              <c:idx val="9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35C-4264-A21B-8D8527C7AFD5}"/>
                </c:ext>
              </c:extLst>
            </c:dLbl>
            <c:dLbl>
              <c:idx val="10"/>
              <c:layout>
                <c:manualLayout>
                  <c:x val="2.7777777777777779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35C-4264-A21B-8D8527C7AFD5}"/>
                </c:ext>
              </c:extLst>
            </c:dLbl>
            <c:dLbl>
              <c:idx val="11"/>
              <c:layout>
                <c:manualLayout>
                  <c:x val="5.5555555555555558E-3"/>
                  <c:y val="2.31488772236804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35C-4264-A21B-8D8527C7AFD5}"/>
                </c:ext>
              </c:extLst>
            </c:dLbl>
            <c:dLbl>
              <c:idx val="12"/>
              <c:layout>
                <c:manualLayout>
                  <c:x val="0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5C-4264-A21B-8D8527C7AF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 (кырг.)'!$B$33:$B$49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'ВЭД (экспорт) (кырг.)'!$C$33:$C$49</c:f>
              <c:numCache>
                <c:formatCode>0.0</c:formatCode>
                <c:ptCount val="17"/>
                <c:pt idx="0">
                  <c:v>77.495092708396811</c:v>
                </c:pt>
                <c:pt idx="1">
                  <c:v>83.458993590227479</c:v>
                </c:pt>
                <c:pt idx="2">
                  <c:v>100.27544573516795</c:v>
                </c:pt>
                <c:pt idx="3">
                  <c:v>101.64333041455693</c:v>
                </c:pt>
                <c:pt idx="4">
                  <c:v>93.150706034630389</c:v>
                </c:pt>
                <c:pt idx="5">
                  <c:v>92.821159828452394</c:v>
                </c:pt>
                <c:pt idx="6">
                  <c:v>94.991836275004701</c:v>
                </c:pt>
                <c:pt idx="7">
                  <c:v>120.43926135865703</c:v>
                </c:pt>
                <c:pt idx="8">
                  <c:v>141.49415439095719</c:v>
                </c:pt>
                <c:pt idx="9">
                  <c:v>139.17369984722865</c:v>
                </c:pt>
                <c:pt idx="10">
                  <c:v>132.02759210099481</c:v>
                </c:pt>
                <c:pt idx="11">
                  <c:v>129.32809499435945</c:v>
                </c:pt>
                <c:pt idx="12">
                  <c:v>82.687883981383138</c:v>
                </c:pt>
                <c:pt idx="13">
                  <c:v>101.88483644378434</c:v>
                </c:pt>
                <c:pt idx="14">
                  <c:v>85.407405848339209</c:v>
                </c:pt>
                <c:pt idx="15">
                  <c:v>88.799420440678318</c:v>
                </c:pt>
                <c:pt idx="16">
                  <c:v>70.190732859542621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B35C-4264-A21B-8D8527C7AF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2459264"/>
        <c:axId val="482471416"/>
      </c:barChart>
      <c:catAx>
        <c:axId val="4824592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0636280912800213"/>
              <c:y val="0.90509256812697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71416"/>
        <c:crossesAt val="100"/>
        <c:auto val="1"/>
        <c:lblAlgn val="ctr"/>
        <c:lblOffset val="100"/>
        <c:noMultiLvlLbl val="0"/>
      </c:catAx>
      <c:valAx>
        <c:axId val="482471416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5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E-4B09-95A2-9540CA2FDCD4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7E-4B09-95A2-9540CA2FDCD4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7E-4B09-95A2-9540CA2FDCD4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F7E-4B09-95A2-9540CA2FDCD4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F7E-4B09-95A2-9540CA2FDCD4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F7E-4B09-95A2-9540CA2FDCD4}"/>
              </c:ext>
            </c:extLst>
          </c:dPt>
          <c:dLbls>
            <c:dLbl>
              <c:idx val="1"/>
              <c:layout>
                <c:manualLayout>
                  <c:x val="-8.3469390003415196E-3"/>
                  <c:y val="4.6296296296296294E-3"/>
                </c:manualLayout>
              </c:layout>
              <c:tx>
                <c:rich>
                  <a:bodyPr/>
                  <a:lstStyle/>
                  <a:p>
                    <a:fld id="{8006BF24-FFC6-48D9-A9F8-75AB9364A7C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9F7E-4B09-95A2-9540CA2FDCD4}"/>
                </c:ext>
              </c:extLst>
            </c:dLbl>
            <c:dLbl>
              <c:idx val="3"/>
              <c:layout>
                <c:manualLayout>
                  <c:x val="-2.78630672849198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F7E-4B09-95A2-9540CA2FDCD4}"/>
                </c:ext>
              </c:extLst>
            </c:dLbl>
            <c:dLbl>
              <c:idx val="4"/>
              <c:layout>
                <c:manualLayout>
                  <c:x val="-2.7622583713917438E-3"/>
                  <c:y val="4.41615185610507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F7E-4B09-95A2-9540CA2FDCD4}"/>
                </c:ext>
              </c:extLst>
            </c:dLbl>
            <c:dLbl>
              <c:idx val="5"/>
              <c:layout>
                <c:manualLayout>
                  <c:x val="-8.3589382221864392E-3"/>
                  <c:y val="-9.47279563843653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F7E-4B09-95A2-9540CA2FDCD4}"/>
                </c:ext>
              </c:extLst>
            </c:dLbl>
            <c:dLbl>
              <c:idx val="6"/>
              <c:layout>
                <c:manualLayout>
                  <c:x val="-2.1170986445452635E-3"/>
                  <c:y val="-6.8657447639673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F7E-4B09-95A2-9540CA2FDCD4}"/>
                </c:ext>
              </c:extLst>
            </c:dLbl>
            <c:dLbl>
              <c:idx val="7"/>
              <c:layout>
                <c:manualLayout>
                  <c:x val="-7.2824154392431683E-3"/>
                  <c:y val="-6.8657447639675021E-3"/>
                </c:manualLayout>
              </c:layout>
              <c:tx>
                <c:rich>
                  <a:bodyPr/>
                  <a:lstStyle/>
                  <a:p>
                    <a:fld id="{EEBE3A4D-8178-4C36-8B6D-F02FFEA38A81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9F7E-4B09-95A2-9540CA2FDCD4}"/>
                </c:ext>
              </c:extLst>
            </c:dLbl>
            <c:dLbl>
              <c:idx val="8"/>
              <c:layout>
                <c:manualLayout>
                  <c:x val="-8.3231428539952187E-3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F7E-4B09-95A2-9540CA2FDCD4}"/>
                </c:ext>
              </c:extLst>
            </c:dLbl>
            <c:dLbl>
              <c:idx val="9"/>
              <c:layout>
                <c:manualLayout>
                  <c:x val="-1.1145226913967844E-2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F7E-4B09-95A2-9540CA2FDCD4}"/>
                </c:ext>
              </c:extLst>
            </c:dLbl>
            <c:dLbl>
              <c:idx val="10"/>
              <c:layout>
                <c:manualLayout>
                  <c:x val="-5.560586530940601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F7E-4B09-95A2-9540CA2FDCD4}"/>
                </c:ext>
              </c:extLst>
            </c:dLbl>
            <c:dLbl>
              <c:idx val="11"/>
              <c:layout>
                <c:manualLayout>
                  <c:x val="-7.1624577354408915E-5"/>
                  <c:y val="-2.1342328054901085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F7E-4B09-95A2-9540CA2FDCD4}"/>
                </c:ext>
              </c:extLst>
            </c:dLbl>
            <c:dLbl>
              <c:idx val="12"/>
              <c:layout>
                <c:manualLayout>
                  <c:x val="0"/>
                  <c:y val="-9.68621891898564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7E-4B09-95A2-9540CA2FDCD4}"/>
                </c:ext>
              </c:extLst>
            </c:dLbl>
            <c:dLbl>
              <c:idx val="13"/>
              <c:layout>
                <c:manualLayout>
                  <c:x val="0"/>
                  <c:y val="-1.2506693074003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7E-4B09-95A2-9540CA2FDCD4}"/>
                </c:ext>
              </c:extLst>
            </c:dLbl>
            <c:dLbl>
              <c:idx val="14"/>
              <c:layout>
                <c:manualLayout>
                  <c:x val="-1.0260133463501323E-16"/>
                  <c:y val="-9.25925925925934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7E-4B09-95A2-9540CA2FDCD4}"/>
                </c:ext>
              </c:extLst>
            </c:dLbl>
            <c:dLbl>
              <c:idx val="15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7E-4B09-95A2-9540CA2FDCD4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A3FB8107-F4C3-430E-9BA6-428229DF8761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F7E-4B09-95A2-9540CA2FDC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Цены!$B$30:$B$47</c:f>
              <c:strCache>
                <c:ptCount val="18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</c:strCache>
            </c:strRef>
          </c:cat>
          <c:val>
            <c:numRef>
              <c:f>Цены!$C$30:$C$47</c:f>
              <c:numCache>
                <c:formatCode>General</c:formatCode>
                <c:ptCount val="18"/>
                <c:pt idx="0">
                  <c:v>100.2</c:v>
                </c:pt>
                <c:pt idx="1">
                  <c:v>101</c:v>
                </c:pt>
                <c:pt idx="2">
                  <c:v>101.2</c:v>
                </c:pt>
                <c:pt idx="3">
                  <c:v>101.4</c:v>
                </c:pt>
                <c:pt idx="4">
                  <c:v>101.6</c:v>
                </c:pt>
                <c:pt idx="5">
                  <c:v>102.4</c:v>
                </c:pt>
                <c:pt idx="6">
                  <c:v>102.3</c:v>
                </c:pt>
                <c:pt idx="7">
                  <c:v>102</c:v>
                </c:pt>
                <c:pt idx="8">
                  <c:v>103.4</c:v>
                </c:pt>
                <c:pt idx="9">
                  <c:v>104.2</c:v>
                </c:pt>
                <c:pt idx="10">
                  <c:v>105.4</c:v>
                </c:pt>
                <c:pt idx="11">
                  <c:v>106.3</c:v>
                </c:pt>
                <c:pt idx="12">
                  <c:v>100.6</c:v>
                </c:pt>
                <c:pt idx="13">
                  <c:v>101.6</c:v>
                </c:pt>
                <c:pt idx="14">
                  <c:v>101.8</c:v>
                </c:pt>
                <c:pt idx="15">
                  <c:v>102.2</c:v>
                </c:pt>
                <c:pt idx="16">
                  <c:v>103.3</c:v>
                </c:pt>
                <c:pt idx="17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9F7E-4B09-95A2-9540CA2FDC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2471808"/>
        <c:axId val="482474552"/>
      </c:barChart>
      <c:catAx>
        <c:axId val="482471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2666935752484847"/>
              <c:y val="0.940747390117547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74552"/>
        <c:crossesAt val="100"/>
        <c:auto val="1"/>
        <c:lblAlgn val="ctr"/>
        <c:lblOffset val="100"/>
        <c:noMultiLvlLbl val="0"/>
      </c:catAx>
      <c:valAx>
        <c:axId val="482474552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47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23381452318462"/>
          <c:y val="0.11371066818816765"/>
          <c:w val="0.85921062992125985"/>
          <c:h val="0.62559821021376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9B-4663-89C3-6C3F56ADFDD6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9B-4663-89C3-6C3F56ADFDD6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9B-4663-89C3-6C3F56ADFDD6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9B-4663-89C3-6C3F56ADFDD6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9B-4663-89C3-6C3F56ADFDD6}"/>
              </c:ext>
            </c:extLst>
          </c:dPt>
          <c:dLbls>
            <c:dLbl>
              <c:idx val="0"/>
              <c:layout>
                <c:manualLayout>
                  <c:x val="0"/>
                  <c:y val="1.24290711079880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49B-4663-89C3-6C3F56ADFDD6}"/>
                </c:ext>
              </c:extLst>
            </c:dLbl>
            <c:dLbl>
              <c:idx val="1"/>
              <c:layout>
                <c:manualLayout>
                  <c:x val="0"/>
                  <c:y val="-2.07151185133134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49B-4663-89C3-6C3F56ADFDD6}"/>
                </c:ext>
              </c:extLst>
            </c:dLbl>
            <c:dLbl>
              <c:idx val="2"/>
              <c:layout>
                <c:manualLayout>
                  <c:x val="-3.5421853845643669E-17"/>
                  <c:y val="1.24290711079880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49B-4663-89C3-6C3F56ADFDD6}"/>
                </c:ext>
              </c:extLst>
            </c:dLbl>
            <c:dLbl>
              <c:idx val="3"/>
              <c:layout>
                <c:manualLayout>
                  <c:x val="-3.5421853845643669E-17"/>
                  <c:y val="-1.6572094810650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49B-4663-89C3-6C3F56ADFDD6}"/>
                </c:ext>
              </c:extLst>
            </c:dLbl>
            <c:dLbl>
              <c:idx val="4"/>
              <c:layout>
                <c:manualLayout>
                  <c:x val="0"/>
                  <c:y val="1.6572094810650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49B-4663-89C3-6C3F56ADFDD6}"/>
                </c:ext>
              </c:extLst>
            </c:dLbl>
            <c:dLbl>
              <c:idx val="5"/>
              <c:layout>
                <c:manualLayout>
                  <c:x val="1.9321234386502177E-3"/>
                  <c:y val="-2.0715118513313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49B-4663-89C3-6C3F56ADFDD6}"/>
                </c:ext>
              </c:extLst>
            </c:dLbl>
            <c:dLbl>
              <c:idx val="6"/>
              <c:layout>
                <c:manualLayout>
                  <c:x val="0"/>
                  <c:y val="1.24290711079880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49B-4663-89C3-6C3F56ADFDD6}"/>
                </c:ext>
              </c:extLst>
            </c:dLbl>
            <c:dLbl>
              <c:idx val="7"/>
              <c:layout>
                <c:manualLayout>
                  <c:x val="0"/>
                  <c:y val="-1.6572094810650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49B-4663-89C3-6C3F56ADFDD6}"/>
                </c:ext>
              </c:extLst>
            </c:dLbl>
            <c:dLbl>
              <c:idx val="8"/>
              <c:layout>
                <c:manualLayout>
                  <c:x val="0"/>
                  <c:y val="8.28604740532538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49B-4663-89C3-6C3F56ADFDD6}"/>
                </c:ext>
              </c:extLst>
            </c:dLbl>
            <c:dLbl>
              <c:idx val="9"/>
              <c:layout>
                <c:manualLayout>
                  <c:x val="0"/>
                  <c:y val="-1.6572094810650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49B-4663-89C3-6C3F56ADFDD6}"/>
                </c:ext>
              </c:extLst>
            </c:dLbl>
            <c:dLbl>
              <c:idx val="10"/>
              <c:layout>
                <c:manualLayout>
                  <c:x val="0"/>
                  <c:y val="1.24290711079880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49B-4663-89C3-6C3F56ADFDD6}"/>
                </c:ext>
              </c:extLst>
            </c:dLbl>
            <c:dLbl>
              <c:idx val="13"/>
              <c:layout>
                <c:manualLayout>
                  <c:x val="0"/>
                  <c:y val="-2.07151185133134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9B-4663-89C3-6C3F56ADFDD6}"/>
                </c:ext>
              </c:extLst>
            </c:dLbl>
            <c:dLbl>
              <c:idx val="14"/>
              <c:layout>
                <c:manualLayout>
                  <c:x val="0"/>
                  <c:y val="1.24290711079880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9B-4663-89C3-6C3F56ADFDD6}"/>
                </c:ext>
              </c:extLst>
            </c:dLbl>
            <c:dLbl>
              <c:idx val="15"/>
              <c:layout>
                <c:manualLayout>
                  <c:x val="0"/>
                  <c:y val="-8.28604740532538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9B-4663-89C3-6C3F56ADFDD6}"/>
                </c:ext>
              </c:extLst>
            </c:dLbl>
            <c:dLbl>
              <c:idx val="16"/>
              <c:layout>
                <c:manualLayout>
                  <c:x val="-1.4090617047788146E-16"/>
                  <c:y val="-3.31441896213015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49B-4663-89C3-6C3F56ADFD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Зарик!$B$1:$R$1</c:f>
              <c:strCache>
                <c:ptCount val="17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</c:strCache>
            </c:strRef>
          </c:cat>
          <c:val>
            <c:numRef>
              <c:f>Зарик!$B$2:$R$2</c:f>
              <c:numCache>
                <c:formatCode>#,##0</c:formatCode>
                <c:ptCount val="17"/>
                <c:pt idx="0">
                  <c:v>33664</c:v>
                </c:pt>
                <c:pt idx="1">
                  <c:v>33506</c:v>
                </c:pt>
                <c:pt idx="2">
                  <c:v>34046</c:v>
                </c:pt>
                <c:pt idx="3">
                  <c:v>34387</c:v>
                </c:pt>
                <c:pt idx="4">
                  <c:v>34710</c:v>
                </c:pt>
                <c:pt idx="5">
                  <c:v>35298</c:v>
                </c:pt>
                <c:pt idx="6">
                  <c:v>35621</c:v>
                </c:pt>
                <c:pt idx="7">
                  <c:v>35653</c:v>
                </c:pt>
                <c:pt idx="8">
                  <c:v>35791</c:v>
                </c:pt>
                <c:pt idx="9">
                  <c:v>36002</c:v>
                </c:pt>
                <c:pt idx="10">
                  <c:v>36055</c:v>
                </c:pt>
                <c:pt idx="11">
                  <c:v>37361</c:v>
                </c:pt>
                <c:pt idx="12">
                  <c:v>39342</c:v>
                </c:pt>
                <c:pt idx="13">
                  <c:v>39456</c:v>
                </c:pt>
                <c:pt idx="14">
                  <c:v>40264</c:v>
                </c:pt>
                <c:pt idx="15">
                  <c:v>40776</c:v>
                </c:pt>
                <c:pt idx="16">
                  <c:v>41339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849B-4663-89C3-6C3F56ADFD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6482200"/>
        <c:axId val="486479064"/>
      </c:barChart>
      <c:catAx>
        <c:axId val="486482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ysClr val="windowText" lastClr="000000"/>
                    </a:solidFill>
                  </a:rPr>
                  <a:t>2024</a:t>
                </a:r>
                <a:r>
                  <a:rPr lang="ky-KG">
                    <a:solidFill>
                      <a:sysClr val="windowText" lastClr="000000"/>
                    </a:solidFill>
                  </a:rPr>
                  <a:t>                                                                                                                         2025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32461525589668122"/>
              <c:y val="0.831276827709586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479064"/>
        <c:crosses val="autoZero"/>
        <c:auto val="1"/>
        <c:lblAlgn val="ctr"/>
        <c:lblOffset val="100"/>
        <c:noMultiLvlLbl val="0"/>
      </c:catAx>
      <c:valAx>
        <c:axId val="4864790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482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00437A"/>
        </a:solidFill>
      </dgm:spPr>
      <dgm:t>
        <a:bodyPr/>
        <a:lstStyle/>
        <a:p>
          <a:r>
            <a:rPr lang="ky-KG" sz="30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52,0%</a:t>
          </a:r>
          <a:endParaRPr lang="x-none" sz="30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 err="1">
              <a:solidFill>
                <a:schemeClr val="bg1"/>
              </a:solidFill>
            </a:rPr>
            <a:t>Кызмат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көрсөтүү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31,5%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Товар </a:t>
          </a:r>
          <a:r>
            <a:rPr lang="ru-RU" b="1" dirty="0" err="1">
              <a:solidFill>
                <a:schemeClr val="bg1"/>
              </a:solidFill>
            </a:rPr>
            <a:t>өндүрүү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16,5%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pPr algn="ctr"/>
          <a:r>
            <a:rPr lang="ru-RU" b="1" dirty="0" err="1">
              <a:solidFill>
                <a:schemeClr val="bg1"/>
              </a:solidFill>
            </a:rPr>
            <a:t>Продуктуларга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>
              <a:solidFill>
                <a:schemeClr val="bg1"/>
              </a:solidFill>
            </a:rPr>
            <a:t>таза салыктар</a:t>
          </a:r>
          <a:endParaRPr lang="x-none" b="1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85,5%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14,5%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/>
      <dgm:spPr>
        <a:noFill/>
      </dgm:spPr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1 856,7 млн. АКШ доллары</a:t>
          </a:r>
          <a:endParaRPr lang="x-none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(67,3%)</a:t>
          </a:r>
          <a:endParaRPr lang="x-none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(30,5%)</a:t>
          </a:r>
          <a:endParaRPr lang="x-none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7441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106,1%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103,4%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102,2%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101,3%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/>
            <a:t>Тамак-</a:t>
          </a:r>
          <a:r>
            <a:rPr lang="ru-RU" sz="2000" dirty="0" err="1"/>
            <a:t>аш</a:t>
          </a:r>
          <a:r>
            <a:rPr lang="ru-RU" sz="2000" dirty="0"/>
            <a:t> </a:t>
          </a:r>
          <a:r>
            <a:rPr lang="ru-RU" sz="2000" dirty="0" err="1"/>
            <a:t>азыктар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алкоголсуз</a:t>
          </a:r>
          <a:r>
            <a:rPr lang="ru-RU" sz="2000" dirty="0"/>
            <a:t> </a:t>
          </a:r>
          <a:r>
            <a:rPr lang="ru-RU" sz="2000" dirty="0" err="1"/>
            <a:t>суусундуктар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Алкоголдук</a:t>
          </a:r>
          <a:r>
            <a:rPr lang="ru-RU" sz="2000" dirty="0"/>
            <a:t> </a:t>
          </a:r>
          <a:r>
            <a:rPr lang="ru-RU" sz="2000" dirty="0" err="1"/>
            <a:t>ичимдиктер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тамеки</a:t>
          </a:r>
          <a:r>
            <a:rPr lang="ru-RU" sz="2000" dirty="0"/>
            <a:t> </a:t>
          </a:r>
          <a:r>
            <a:rPr lang="ru-RU" sz="2000" dirty="0" err="1"/>
            <a:t>азыктары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Азык-түлүк</a:t>
          </a:r>
          <a:r>
            <a:rPr lang="ru-RU" sz="2000" dirty="0"/>
            <a:t> </a:t>
          </a:r>
          <a:r>
            <a:rPr lang="ru-RU" sz="2000" dirty="0" err="1"/>
            <a:t>эмес</a:t>
          </a:r>
          <a:r>
            <a:rPr lang="ru-RU" sz="2000" dirty="0"/>
            <a:t> </a:t>
          </a:r>
          <a:r>
            <a:rPr lang="ru-RU" sz="2000" dirty="0" err="1"/>
            <a:t>товарлар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Кызмат</a:t>
          </a:r>
          <a:r>
            <a:rPr lang="ru-RU" sz="2000" dirty="0"/>
            <a:t> </a:t>
          </a:r>
          <a:r>
            <a:rPr lang="ru-RU" sz="2000" dirty="0" err="1"/>
            <a:t>көрсөтүү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Кызмат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көрсөтүү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2019" y="1863199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52,0%</a:t>
          </a:r>
          <a:endParaRPr lang="x-none" sz="30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223585" y="1477731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bg1"/>
              </a:solidFill>
            </a:rPr>
            <a:t>Товар </a:t>
          </a:r>
          <a:r>
            <a:rPr lang="ru-RU" sz="1900" b="1" kern="1200" dirty="0" err="1">
              <a:solidFill>
                <a:schemeClr val="bg1"/>
              </a:solidFill>
            </a:rPr>
            <a:t>өндүрүү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2671" y="1863199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31,5%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4024237" y="1477731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Продуктуларга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>
              <a:solidFill>
                <a:schemeClr val="bg1"/>
              </a:solidFill>
            </a:rPr>
            <a:t>таза салыктар</a:t>
          </a:r>
          <a:endParaRPr lang="x-none" sz="1900" b="1" kern="1200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9183323" y="1863199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16,5%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7824888" y="1477731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85,5%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14,5%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3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69291" y="1666299"/>
          <a:ext cx="5139605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1 856,7 млн. АКШ доллары</a:t>
          </a:r>
          <a:endParaRPr lang="x-none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69291" y="1666299"/>
        <a:ext cx="5139605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(67,3%)</a:t>
          </a:r>
          <a:endParaRPr lang="x-none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(30,5%)</a:t>
          </a:r>
          <a:endParaRPr lang="x-none" sz="27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70340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Тамак-</a:t>
          </a:r>
          <a:r>
            <a:rPr lang="ru-RU" sz="2000" kern="1200" dirty="0" err="1"/>
            <a:t>аш</a:t>
          </a:r>
          <a:r>
            <a:rPr lang="ru-RU" sz="2000" kern="1200" dirty="0"/>
            <a:t> </a:t>
          </a:r>
          <a:r>
            <a:rPr lang="ru-RU" sz="2000" kern="1200" dirty="0" err="1"/>
            <a:t>азыктар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алкоголсуз</a:t>
          </a:r>
          <a:r>
            <a:rPr lang="ru-RU" sz="2000" kern="1200" dirty="0"/>
            <a:t> </a:t>
          </a:r>
          <a:r>
            <a:rPr lang="ru-RU" sz="2000" kern="1200" dirty="0" err="1"/>
            <a:t>суусундуктар</a:t>
          </a:r>
          <a:endParaRPr lang="ru-RU" sz="2000" kern="1200" dirty="0"/>
        </a:p>
      </dsp:txBody>
      <dsp:txXfrm>
        <a:off x="0" y="370340"/>
        <a:ext cx="4026815" cy="1107225"/>
      </dsp:txXfrm>
    </dsp:sp>
    <dsp:sp modelId="{BB95F450-7D98-4615-9486-FAA4AD83CF41}">
      <dsp:nvSpPr>
        <dsp:cNvPr id="0" name=""/>
        <dsp:cNvSpPr/>
      </dsp:nvSpPr>
      <dsp:spPr>
        <a:xfrm>
          <a:off x="201340" y="89900"/>
          <a:ext cx="2818770" cy="56088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106,1%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117280"/>
        <a:ext cx="2764010" cy="506120"/>
      </dsp:txXfrm>
    </dsp:sp>
    <dsp:sp modelId="{A0896C94-F10B-49DE-A036-87A7A3C547C0}">
      <dsp:nvSpPr>
        <dsp:cNvPr id="0" name=""/>
        <dsp:cNvSpPr/>
      </dsp:nvSpPr>
      <dsp:spPr>
        <a:xfrm>
          <a:off x="0" y="1860605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Алкоголдук</a:t>
          </a:r>
          <a:r>
            <a:rPr lang="ru-RU" sz="2000" kern="1200" dirty="0"/>
            <a:t> </a:t>
          </a:r>
          <a:r>
            <a:rPr lang="ru-RU" sz="2000" kern="1200" dirty="0" err="1"/>
            <a:t>ичимдиктер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тамеки</a:t>
          </a:r>
          <a:r>
            <a:rPr lang="ru-RU" sz="2000" kern="1200" dirty="0"/>
            <a:t> </a:t>
          </a:r>
          <a:r>
            <a:rPr lang="ru-RU" sz="2000" kern="1200" dirty="0" err="1"/>
            <a:t>азыктары</a:t>
          </a:r>
          <a:endParaRPr lang="ru-RU" sz="2000" kern="1200" dirty="0"/>
        </a:p>
      </dsp:txBody>
      <dsp:txXfrm>
        <a:off x="0" y="1860605"/>
        <a:ext cx="4026815" cy="1107225"/>
      </dsp:txXfrm>
    </dsp:sp>
    <dsp:sp modelId="{7AE23A51-5396-4D14-8320-C381FE6C64CF}">
      <dsp:nvSpPr>
        <dsp:cNvPr id="0" name=""/>
        <dsp:cNvSpPr/>
      </dsp:nvSpPr>
      <dsp:spPr>
        <a:xfrm>
          <a:off x="201340" y="158016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103,4%</a:t>
          </a:r>
          <a:endParaRPr lang="ru-RU" sz="2400" b="1" kern="1200" dirty="0"/>
        </a:p>
      </dsp:txBody>
      <dsp:txXfrm>
        <a:off x="228720" y="1607545"/>
        <a:ext cx="2764010" cy="506120"/>
      </dsp:txXfrm>
    </dsp:sp>
    <dsp:sp modelId="{A7D6496A-9861-4B91-BC8D-9B3DF7EC2B53}">
      <dsp:nvSpPr>
        <dsp:cNvPr id="0" name=""/>
        <dsp:cNvSpPr/>
      </dsp:nvSpPr>
      <dsp:spPr>
        <a:xfrm>
          <a:off x="0" y="3350870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Азык-түлүк</a:t>
          </a:r>
          <a:r>
            <a:rPr lang="ru-RU" sz="2000" kern="1200" dirty="0"/>
            <a:t> </a:t>
          </a:r>
          <a:r>
            <a:rPr lang="ru-RU" sz="2000" kern="1200" dirty="0" err="1"/>
            <a:t>эмес</a:t>
          </a:r>
          <a:r>
            <a:rPr lang="ru-RU" sz="2000" kern="1200" dirty="0"/>
            <a:t> </a:t>
          </a:r>
          <a:r>
            <a:rPr lang="ru-RU" sz="2000" kern="1200" dirty="0" err="1"/>
            <a:t>товарлар</a:t>
          </a:r>
          <a:endParaRPr lang="ru-RU" sz="2000" kern="1200" dirty="0"/>
        </a:p>
      </dsp:txBody>
      <dsp:txXfrm>
        <a:off x="0" y="3350870"/>
        <a:ext cx="4026815" cy="822937"/>
      </dsp:txXfrm>
    </dsp:sp>
    <dsp:sp modelId="{20315F47-854D-483E-9BBF-2AFE3F5EE3D8}">
      <dsp:nvSpPr>
        <dsp:cNvPr id="0" name=""/>
        <dsp:cNvSpPr/>
      </dsp:nvSpPr>
      <dsp:spPr>
        <a:xfrm>
          <a:off x="229832" y="3072012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102,2%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7212" y="3099392"/>
        <a:ext cx="2764010" cy="506120"/>
      </dsp:txXfrm>
    </dsp:sp>
    <dsp:sp modelId="{CE7BBAD5-E584-4044-8207-D93A113A843B}">
      <dsp:nvSpPr>
        <dsp:cNvPr id="0" name=""/>
        <dsp:cNvSpPr/>
      </dsp:nvSpPr>
      <dsp:spPr>
        <a:xfrm>
          <a:off x="0" y="4556848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Кызмат</a:t>
          </a:r>
          <a:r>
            <a:rPr lang="ru-RU" sz="2000" kern="1200" dirty="0"/>
            <a:t> </a:t>
          </a:r>
          <a:r>
            <a:rPr lang="ru-RU" sz="2000" kern="1200" dirty="0" err="1"/>
            <a:t>көрсөтүү</a:t>
          </a:r>
          <a:endParaRPr lang="ru-RU" sz="2000" kern="1200" dirty="0"/>
        </a:p>
      </dsp:txBody>
      <dsp:txXfrm>
        <a:off x="0" y="4556848"/>
        <a:ext cx="4026815" cy="822937"/>
      </dsp:txXfrm>
    </dsp:sp>
    <dsp:sp modelId="{DC358B0A-C82A-4A84-8D0C-1FE6B93DB50C}">
      <dsp:nvSpPr>
        <dsp:cNvPr id="0" name=""/>
        <dsp:cNvSpPr/>
      </dsp:nvSpPr>
      <dsp:spPr>
        <a:xfrm>
          <a:off x="201340" y="4276407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101,3%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4303787"/>
        <a:ext cx="276401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6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8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5021165" y="4070173"/>
            <a:ext cx="71708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-жылдын январь</a:t>
            </a:r>
            <a:r>
              <a:rPr lang="en-US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июнундагы</a:t>
            </a: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асынын </a:t>
            </a:r>
            <a:b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социалдык-экономикалык өнүгүүсүнүн негизги көрсөткүчтөрү</a:t>
            </a:r>
            <a:endParaRPr lang="ru-RU" sz="28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Ички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0" y="2068247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11,7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 ИДПнын 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398314" y="4416368"/>
            <a:ext cx="5376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711,2 </a:t>
            </a:r>
            <a:r>
              <a:rPr lang="ky-KG" sz="32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млрд.сом</a:t>
            </a:r>
            <a:endParaRPr lang="x-none" sz="30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486425" y="390200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ИДП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endParaRPr lang="x-none" sz="2000" b="1" i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45F17F5-358D-4E82-85BF-6FAA682C68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313014"/>
              </p:ext>
            </p:extLst>
          </p:nvPr>
        </p:nvGraphicFramePr>
        <p:xfrm>
          <a:off x="5388993" y="1524077"/>
          <a:ext cx="6188237" cy="410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altLang="ru-RU" sz="3200" b="1" dirty="0"/>
              <a:t>Ички дүң продуктунун түзүмү</a:t>
            </a: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 err="1"/>
              <a:t>жыйынтыкка</a:t>
            </a:r>
            <a:r>
              <a:rPr lang="ru-RU" altLang="ru-RU" sz="1800" i="1" dirty="0"/>
              <a:t> карата </a:t>
            </a:r>
            <a:r>
              <a:rPr lang="ru-RU" altLang="ru-RU" sz="1800" i="1" dirty="0" err="1"/>
              <a:t>пайыз</a:t>
            </a:r>
            <a:r>
              <a:rPr lang="ru-RU" altLang="ru-RU" sz="1800" i="1" dirty="0"/>
              <a:t> </a:t>
            </a:r>
            <a:r>
              <a:rPr lang="ru-RU" altLang="ru-RU" sz="180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2013281"/>
              </p:ext>
            </p:extLst>
          </p:nvPr>
        </p:nvGraphicFramePr>
        <p:xfrm>
          <a:off x="254000" y="1434855"/>
          <a:ext cx="11099800" cy="463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69377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н</a:t>
            </a: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р жай п</a:t>
            </a:r>
            <a:r>
              <a:rPr lang="ru-RU" altLang="ru-RU" sz="3200" b="1" dirty="0" err="1">
                <a:latin typeface="+mj-lt"/>
                <a:ea typeface="+mj-ea"/>
                <a:cs typeface="+mj-cs"/>
              </a:rPr>
              <a:t>родукция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сы </a:t>
            </a:r>
            <a:endParaRPr lang="ru-RU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10,2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309555" y="4069306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313,7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1800" b="1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Өнөр жай өндүрүшүнүн көлөмү </a:t>
            </a:r>
            <a:endParaRPr lang="x-none" sz="2000" b="1" i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052693"/>
              </p:ext>
            </p:extLst>
          </p:nvPr>
        </p:nvGraphicFramePr>
        <p:xfrm>
          <a:off x="267087" y="1368303"/>
          <a:ext cx="6649115" cy="4582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38939" y="333940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Айыл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чарбасынын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дүң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продукциясы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580187" y="820681"/>
            <a:ext cx="7277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103,8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443299" y="1115040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259660" y="2865304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117,6</a:t>
            </a:r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385780" y="2621427"/>
            <a:ext cx="479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Айыл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чарбасы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нын дүң продукциясы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206CD2-70A6-BF53-3893-EC5891D7F00F}"/>
              </a:ext>
            </a:extLst>
          </p:cNvPr>
          <p:cNvSpPr txBox="1"/>
          <p:nvPr/>
        </p:nvSpPr>
        <p:spPr>
          <a:xfrm>
            <a:off x="7573847" y="4627206"/>
            <a:ext cx="374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103,0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мал чарбачылык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775218"/>
              </p:ext>
            </p:extLst>
          </p:nvPr>
        </p:nvGraphicFramePr>
        <p:xfrm>
          <a:off x="407744" y="1249826"/>
          <a:ext cx="6634843" cy="4578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-288544" y="53195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Курулуштун дүң</a:t>
            </a:r>
            <a:r>
              <a:rPr lang="ru-RU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 продукция</a:t>
            </a:r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сы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199782" y="104409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42,5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155677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115673" y="4092605"/>
            <a:ext cx="5095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116,7 </a:t>
            </a:r>
            <a:r>
              <a:rPr lang="ky-KG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5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7E620808-3024-45E3-A183-AE41B477D6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121326"/>
              </p:ext>
            </p:extLst>
          </p:nvPr>
        </p:nvGraphicFramePr>
        <p:xfrm>
          <a:off x="371707" y="1465255"/>
          <a:ext cx="6641085" cy="4348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1536115" y="442046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жүгүртүү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0" y="104147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12,1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396743" y="4296521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851,4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83005" y="3463919"/>
            <a:ext cx="4730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автоунааларды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мотоциклдерди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оңдоонун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жалпы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көлөмү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C54526-6026-78B1-8C2F-C00700A91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88" y="1801025"/>
            <a:ext cx="6486495" cy="389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-228325" y="547682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Негизги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капиталга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инвестициялар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28209" y="114036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81612" y="1944591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42,9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355211" y="4092605"/>
            <a:ext cx="4989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117,4</a:t>
            </a:r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млрд.сом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194795" y="353315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01C8547-1AF8-4F52-BCD3-FF87A354F2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69234"/>
              </p:ext>
            </p:extLst>
          </p:nvPr>
        </p:nvGraphicFramePr>
        <p:xfrm>
          <a:off x="482221" y="1613552"/>
          <a:ext cx="6655916" cy="4104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Импорттун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44" y="73055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/>
              <a:t>мурунку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жылдын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тийиштүү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мезгилине</a:t>
            </a:r>
            <a:r>
              <a:rPr lang="ru-RU" altLang="ru-RU" sz="1400" b="0" i="1" dirty="0"/>
              <a:t> карата </a:t>
            </a:r>
            <a:r>
              <a:rPr lang="ru-RU" altLang="ru-RU" sz="1400" b="0" i="1" dirty="0" err="1"/>
              <a:t>пайыз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27760" y="3250103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Экспорттун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56275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2343304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777505" y="523399"/>
            <a:ext cx="4700261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5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2025-жылдын январь-</a:t>
            </a:r>
            <a:r>
              <a:rPr lang="ru-RU" altLang="ru-RU" sz="35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майындагы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экспорт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жана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импорт товар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жүгүртүүсүнүн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түзүмү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BB759352-F799-97AA-8637-566155AAC8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709206"/>
              </p:ext>
            </p:extLst>
          </p:nvPr>
        </p:nvGraphicFramePr>
        <p:xfrm>
          <a:off x="114151" y="1285796"/>
          <a:ext cx="5681385" cy="1874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8C36CEB-F115-0B33-3896-F079AE398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212090"/>
              </p:ext>
            </p:extLst>
          </p:nvPr>
        </p:nvGraphicFramePr>
        <p:xfrm>
          <a:off x="182981" y="4033193"/>
          <a:ext cx="5822623" cy="205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633859" y="154511"/>
            <a:ext cx="422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импорттун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50" y="80084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00663" y="3112234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экспорттун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691" y="371080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17549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236947" y="892558"/>
            <a:ext cx="5138652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2025-жылдын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январь-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майындагы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өз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ара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соодасынын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D17EF69E-4EFE-339F-3BC6-376E84F3AA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620189"/>
              </p:ext>
            </p:extLst>
          </p:nvPr>
        </p:nvGraphicFramePr>
        <p:xfrm>
          <a:off x="383663" y="1158589"/>
          <a:ext cx="5366891" cy="1713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B2AD3288-169C-A3E5-5526-10B7E7517C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543086"/>
              </p:ext>
            </p:extLst>
          </p:nvPr>
        </p:nvGraphicFramePr>
        <p:xfrm>
          <a:off x="236816" y="4207765"/>
          <a:ext cx="5735359" cy="1912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724193" y="329194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Керектөө бааларынын индекси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995222" y="818027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i="1" dirty="0">
                <a:effectLst/>
              </a:rPr>
              <a:t>(</a:t>
            </a:r>
            <a:r>
              <a:rPr lang="ru-RU" i="1" dirty="0" err="1"/>
              <a:t>мурунку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жылдын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декабрына</a:t>
            </a:r>
            <a:r>
              <a:rPr lang="ru-RU" i="1" dirty="0">
                <a:effectLst/>
              </a:rPr>
              <a:t> карата)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963494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C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558197"/>
              </p:ext>
            </p:extLst>
          </p:nvPr>
        </p:nvGraphicFramePr>
        <p:xfrm>
          <a:off x="207103" y="1338712"/>
          <a:ext cx="7427618" cy="4502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975151" y="263998"/>
            <a:ext cx="9879289" cy="7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Январь-</a:t>
            </a:r>
            <a:r>
              <a:rPr lang="ru-RU" altLang="ru-RU" sz="3200" b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майдагы 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</a:t>
            </a:r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мгек акы</a:t>
            </a:r>
          </a:p>
          <a:p>
            <a:pPr algn="ctr">
              <a:lnSpc>
                <a:spcPct val="150000"/>
              </a:lnSpc>
            </a:pPr>
            <a:r>
              <a:rPr lang="ky-KG" sz="20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(СОМ)</a:t>
            </a:r>
            <a:endParaRPr lang="ru-RU" sz="2000" i="1" dirty="0">
              <a:solidFill>
                <a:schemeClr val="tx2">
                  <a:lumMod val="75000"/>
                </a:schemeClr>
              </a:solidFill>
              <a:latin typeface="+mn-lt"/>
              <a:cs typeface="DIN Pro Bold" panose="020B0804020101020102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16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217710"/>
              </p:ext>
            </p:extLst>
          </p:nvPr>
        </p:nvGraphicFramePr>
        <p:xfrm>
          <a:off x="975151" y="1222533"/>
          <a:ext cx="9580554" cy="4843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  <p:pic>
        <p:nvPicPr>
          <p:cNvPr id="4" name="Graphic 18">
            <a:extLst>
              <a:ext uri="{FF2B5EF4-FFF2-40B4-BE49-F238E27FC236}">
                <a16:creationId xmlns:a16="http://schemas.microsoft.com/office/drawing/2014/main" id="{EEF8D7B6-1F9B-3246-11F8-DBFFFD7CC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886" y="2558586"/>
            <a:ext cx="2916236" cy="2916236"/>
          </a:xfrm>
          <a:prstGeom prst="rect">
            <a:avLst/>
          </a:prstGeom>
        </p:spPr>
      </p:pic>
      <p:pic>
        <p:nvPicPr>
          <p:cNvPr id="6" name="Graphic 20">
            <a:extLst>
              <a:ext uri="{FF2B5EF4-FFF2-40B4-BE49-F238E27FC236}">
                <a16:creationId xmlns:a16="http://schemas.microsoft.com/office/drawing/2014/main" id="{1213D5B2-702B-453B-626B-042821D9F1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1991" y="2622685"/>
            <a:ext cx="2916235" cy="2916235"/>
          </a:xfrm>
          <a:prstGeom prst="rect">
            <a:avLst/>
          </a:prstGeom>
        </p:spPr>
      </p:pic>
      <p:pic>
        <p:nvPicPr>
          <p:cNvPr id="7" name="Graphic 22">
            <a:extLst>
              <a:ext uri="{FF2B5EF4-FFF2-40B4-BE49-F238E27FC236}">
                <a16:creationId xmlns:a16="http://schemas.microsoft.com/office/drawing/2014/main" id="{91433158-4CA5-B375-C340-E5B82A6D58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0870" y="2705847"/>
            <a:ext cx="2916235" cy="29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2064</TotalTime>
  <Words>463</Words>
  <Application>Microsoft Office PowerPoint</Application>
  <PresentationFormat>Широкоэкранный</PresentationFormat>
  <Paragraphs>131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Times New Roman</vt:lpstr>
      <vt:lpstr>Wingdings</vt:lpstr>
      <vt:lpstr>Основной блок</vt:lpstr>
      <vt:lpstr>Титульный 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Гульзамира Жамалдинова</cp:lastModifiedBy>
  <cp:revision>95</cp:revision>
  <dcterms:created xsi:type="dcterms:W3CDTF">2024-10-02T10:12:32Z</dcterms:created>
  <dcterms:modified xsi:type="dcterms:W3CDTF">2025-07-15T04:27:57Z</dcterms:modified>
</cp:coreProperties>
</file>