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10"/>
  </p:notesMasterIdLst>
  <p:handoutMasterIdLst>
    <p:handoutMasterId r:id="rId11"/>
  </p:handoutMasterIdLst>
  <p:sldIdLst>
    <p:sldId id="379" r:id="rId2"/>
    <p:sldId id="388" r:id="rId3"/>
    <p:sldId id="387" r:id="rId4"/>
    <p:sldId id="406" r:id="rId5"/>
    <p:sldId id="391" r:id="rId6"/>
    <p:sldId id="392" r:id="rId7"/>
    <p:sldId id="394" r:id="rId8"/>
    <p:sldId id="378" r:id="rId9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177D"/>
    <a:srgbClr val="B9CD76"/>
    <a:srgbClr val="006600"/>
    <a:srgbClr val="69BFFF"/>
    <a:srgbClr val="003300"/>
    <a:srgbClr val="4D9505"/>
    <a:srgbClr val="DD23AC"/>
    <a:srgbClr val="FF0000"/>
    <a:srgbClr val="0080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617" autoAdjust="0"/>
    <p:restoredTop sz="86417" autoAdjust="0"/>
  </p:normalViewPr>
  <p:slideViewPr>
    <p:cSldViewPr>
      <p:cViewPr varScale="1">
        <p:scale>
          <a:sx n="104" d="100"/>
          <a:sy n="104" d="100"/>
        </p:scale>
        <p:origin x="886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2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valuyskaya\Desktop\&#1075;&#1088;&#1072;&#1092;&#1080;&#1082;&#1080;2016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PLAN\present\&#1075;&#1088;&#1072;&#1092;&#1080;&#1082;&#1080;2016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PLAN\present\&#1075;&#1088;&#1072;&#1092;&#1080;&#1082;&#1080;20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04475756319932"/>
          <c:y val="0.11218993752541495"/>
          <c:w val="0.6409990330156099"/>
          <c:h val="0.857674762485675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25149129086138"/>
          <c:y val="4.5356367633512383E-2"/>
          <c:w val="0.76102123598186588"/>
          <c:h val="0.9287257080044805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129745080"/>
        <c:axId val="129742336"/>
      </c:barChart>
      <c:catAx>
        <c:axId val="129745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9742336"/>
        <c:crosses val="autoZero"/>
        <c:auto val="1"/>
        <c:lblAlgn val="ctr"/>
        <c:lblOffset val="100"/>
        <c:noMultiLvlLbl val="0"/>
      </c:catAx>
      <c:valAx>
        <c:axId val="129742336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29745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'кр влож'!$M$311:$M$318</c:f>
              <c:strCache>
                <c:ptCount val="8"/>
                <c:pt idx="0">
                  <c:v>Торговля</c:v>
                </c:pt>
                <c:pt idx="1">
                  <c:v>Сельское хозяйство</c:v>
                </c:pt>
                <c:pt idx="2">
                  <c:v>Прочие</c:v>
                </c:pt>
                <c:pt idx="3">
                  <c:v>Потребительские кредиты</c:v>
                </c:pt>
                <c:pt idx="4">
                  <c:v>Ипотека</c:v>
                </c:pt>
                <c:pt idx="5">
                  <c:v>Промышленность</c:v>
                </c:pt>
                <c:pt idx="6">
                  <c:v>Строительство</c:v>
                </c:pt>
                <c:pt idx="7">
                  <c:v>Транспорт и связь</c:v>
                </c:pt>
              </c:strCache>
            </c:strRef>
          </c:cat>
          <c:val>
            <c:numRef>
              <c:f>'кр влож'!$N$311:$N$318</c:f>
              <c:numCache>
                <c:formatCode>0.0</c:formatCode>
                <c:ptCount val="8"/>
                <c:pt idx="0">
                  <c:v>27.6</c:v>
                </c:pt>
                <c:pt idx="1">
                  <c:v>18.7</c:v>
                </c:pt>
                <c:pt idx="2">
                  <c:v>13.2</c:v>
                </c:pt>
                <c:pt idx="3">
                  <c:v>10.6</c:v>
                </c:pt>
                <c:pt idx="4">
                  <c:v>9.5</c:v>
                </c:pt>
                <c:pt idx="5">
                  <c:v>9.1999999999999993</c:v>
                </c:pt>
                <c:pt idx="6">
                  <c:v>8.9</c:v>
                </c:pt>
                <c:pt idx="7">
                  <c:v>2.2999999999999998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129746256"/>
        <c:axId val="129742728"/>
      </c:barChart>
      <c:catAx>
        <c:axId val="129746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29742728"/>
        <c:crosses val="autoZero"/>
        <c:auto val="1"/>
        <c:lblAlgn val="ctr"/>
        <c:lblOffset val="100"/>
        <c:noMultiLvlLbl val="0"/>
      </c:catAx>
      <c:valAx>
        <c:axId val="129742728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297462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4"/>
        <c:axId val="129743904"/>
        <c:axId val="129743512"/>
      </c:barChart>
      <c:catAx>
        <c:axId val="129743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9743512"/>
        <c:crosses val="autoZero"/>
        <c:auto val="1"/>
        <c:lblAlgn val="ctr"/>
        <c:lblOffset val="100"/>
        <c:noMultiLvlLbl val="0"/>
      </c:catAx>
      <c:valAx>
        <c:axId val="129743512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29743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'кр влож'!$M$332:$M$339</c:f>
              <c:strCache>
                <c:ptCount val="8"/>
                <c:pt idx="0">
                  <c:v>Сельское хозяйство </c:v>
                </c:pt>
                <c:pt idx="1">
                  <c:v> Потребительские кредиты</c:v>
                </c:pt>
                <c:pt idx="2">
                  <c:v>Прочие</c:v>
                </c:pt>
                <c:pt idx="3">
                  <c:v>Торговля </c:v>
                </c:pt>
                <c:pt idx="4">
                  <c:v>Строительство</c:v>
                </c:pt>
                <c:pt idx="5">
                  <c:v>Транспорт  и связь</c:v>
                </c:pt>
                <c:pt idx="6">
                  <c:v>Ипотека </c:v>
                </c:pt>
                <c:pt idx="7">
                  <c:v>Промышленность</c:v>
                </c:pt>
              </c:strCache>
            </c:strRef>
          </c:cat>
          <c:val>
            <c:numRef>
              <c:f>'кр влож'!$N$332:$N$339</c:f>
              <c:numCache>
                <c:formatCode>0.0</c:formatCode>
                <c:ptCount val="8"/>
                <c:pt idx="0">
                  <c:v>26.7</c:v>
                </c:pt>
                <c:pt idx="1">
                  <c:v>26.4</c:v>
                </c:pt>
                <c:pt idx="2">
                  <c:v>19.100000000000001</c:v>
                </c:pt>
                <c:pt idx="3">
                  <c:v>13.8</c:v>
                </c:pt>
                <c:pt idx="4">
                  <c:v>8.8000000000000007</c:v>
                </c:pt>
                <c:pt idx="5">
                  <c:v>2.8</c:v>
                </c:pt>
                <c:pt idx="6">
                  <c:v>1.2</c:v>
                </c:pt>
                <c:pt idx="7">
                  <c:v>1.1000000000000001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4"/>
        <c:axId val="129745472"/>
        <c:axId val="44849208"/>
      </c:barChart>
      <c:catAx>
        <c:axId val="129745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4849208"/>
        <c:crosses val="autoZero"/>
        <c:auto val="1"/>
        <c:lblAlgn val="ctr"/>
        <c:lblOffset val="100"/>
        <c:noMultiLvlLbl val="0"/>
      </c:catAx>
      <c:valAx>
        <c:axId val="44849208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297454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BAE4D1-B24E-407F-A436-C036A7E2E030}" type="datetimeFigureOut">
              <a:rPr lang="ru-RU"/>
              <a:pPr>
                <a:defRPr/>
              </a:pPr>
              <a:t>14.05.2019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907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26" y="9429907"/>
            <a:ext cx="2946246" cy="495134"/>
          </a:xfrm>
          <a:prstGeom prst="rect">
            <a:avLst/>
          </a:prstGeom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2466E51-D5E8-46F3-9CF8-A4E89344EA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633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0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90" y="4714953"/>
            <a:ext cx="5435896" cy="446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907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29907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/>
            </a:lvl1pPr>
          </a:lstStyle>
          <a:p>
            <a:pPr>
              <a:defRPr/>
            </a:pPr>
            <a:fld id="{D8B9F9B1-CB0C-495E-874D-F64E758C25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6825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44FF9-7106-4B0C-957D-9CF39ABA9901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63124-6979-4E5D-8F9B-7B33620166C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18834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3E7E7-E71D-4FC9-B419-577C760DB4C7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DA04E-F3B3-4F61-896D-6585468D29A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09132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5A1798-480A-47BE-B489-1F51BE577D69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C8ABD-CC13-4E35-9A36-515D96ED149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77045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A0601B-F43C-43D2-BD19-DBEFE29B39CF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E41EF-14D7-41F5-AD8F-2EF52CEA099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1254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3C634E-D59B-4384-941F-3FF551528039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3AF802-0749-4D32-999A-D84A45788B7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88544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47F4FB-553C-4245-8076-D3D4CAE4A598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5686FA-6EF4-482A-BE88-91ABCD88804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26092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3F310-C185-46AD-8D92-0D51B9537B12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E13DC8-8536-4C2C-BBDE-C9AA499ACD1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98199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4C7BC-F127-4F17-9E5E-B26BFA72BE34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A0AEA-516A-4B8A-8A5D-8C7F52CDA3F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05002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46D43C-87BE-4BBB-AB1C-6F4AECB3A88D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BB1C4-766B-4E43-83BE-411E31FCB3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1459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C7887A-8EF7-4099-9103-E2BFC85AFD80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3CDEC4-E253-4DA2-83A8-D7AAA9F6EBD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829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908578-FBA1-497E-BD26-5BDFCE16571A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B1D4E-509E-4C3E-A541-B1C44F115D0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0178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0C6186-7611-480F-A0F4-24999665FAF4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642577-4283-4A5C-9527-7E3B029A774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112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WordArt 11"/>
          <p:cNvSpPr>
            <a:spLocks noChangeArrowheads="1" noChangeShapeType="1" noTextEdit="1"/>
          </p:cNvSpPr>
          <p:nvPr/>
        </p:nvSpPr>
        <p:spPr bwMode="auto">
          <a:xfrm>
            <a:off x="1524000" y="228600"/>
            <a:ext cx="67437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8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</a:endParaRPr>
          </a:p>
        </p:txBody>
      </p:sp>
      <p:sp>
        <p:nvSpPr>
          <p:cNvPr id="10247" name="WordArt 16"/>
          <p:cNvSpPr>
            <a:spLocks noChangeArrowheads="1" noChangeShapeType="1" noTextEdit="1"/>
          </p:cNvSpPr>
          <p:nvPr/>
        </p:nvSpPr>
        <p:spPr bwMode="auto">
          <a:xfrm>
            <a:off x="3200400" y="5486400"/>
            <a:ext cx="2590799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000" i="1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60350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4601" y="5562600"/>
            <a:ext cx="42672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Бишкек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мая 2019 года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статистики финансов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71600" y="265113"/>
            <a:ext cx="73152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</a:p>
          <a:p>
            <a:pPr algn="ctr"/>
            <a:r>
              <a:rPr lang="ru-RU" sz="2800" b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 </a:t>
            </a:r>
            <a:endParaRPr lang="ru-RU" sz="2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1752600"/>
            <a:ext cx="8077200" cy="297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деятельности коммерческих банков и небанковских финансово-кредитных организаций (НФКО) в 2018 году</a:t>
            </a:r>
            <a:r>
              <a:rPr lang="ru-RU" sz="32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Коммерческие банки</a:t>
            </a:r>
            <a:endParaRPr lang="ru-RU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76690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−"/>
              <a:defRPr/>
            </a:pP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2018 году в республике осуществляли деятельность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коммерческих банков.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ru-RU" alt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с участием иностранного капитала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−"/>
              <a:defRPr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В стадии ликвидации - 3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банка, у двух – отозваны лицензии на осуществление деятельности.</a:t>
            </a:r>
            <a:endParaRPr lang="ru-RU" alt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−"/>
              <a:defRPr/>
            </a:pP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Сеть 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банковских учреждений 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представлена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330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их филиалами 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всем регионам 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−"/>
              <a:defRPr/>
            </a:pP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Численность 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занятых в банковской системе 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составила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15,8 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человек.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−"/>
              <a:defRPr/>
            </a:pP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Количество 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счетов клиентов –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3,5 </a:t>
            </a: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в том числе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3,3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млн. - депозитные счета физических лиц</a:t>
            </a:r>
            <a:endParaRPr lang="ru-RU" alt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044575" y="62595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2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699173" cy="914400"/>
          </a:xfrm>
        </p:spPr>
        <p:txBody>
          <a:bodyPr>
            <a:normAutofit/>
          </a:bodyPr>
          <a:lstStyle/>
          <a:p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Финансовые показатели деятельности коммерческих банков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92645"/>
            <a:ext cx="7826375" cy="3917556"/>
          </a:xfrm>
        </p:spPr>
        <p:txBody>
          <a:bodyPr>
            <a:normAutofit lnSpcReduction="10000"/>
          </a:bodyPr>
          <a:lstStyle/>
          <a:p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−"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Доходы банков составили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27,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alt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сомов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(рост по сравнению с 2017 годом на 10,4%).</a:t>
            </a:r>
          </a:p>
          <a:p>
            <a:pPr>
              <a:buFontTx/>
              <a:buChar char="−"/>
            </a:pPr>
            <a:endParaRPr lang="ru-RU" altLang="ru-RU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−"/>
            </a:pP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итогам 2018 г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ода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получена прибыль на сумму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3,3 млрд. сомов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(на 38% больше уровня 2017 года)</a:t>
            </a:r>
          </a:p>
          <a:p>
            <a:pPr>
              <a:buFontTx/>
              <a:buChar char="−"/>
            </a:pPr>
            <a:endParaRPr lang="ru-RU" altLang="ru-RU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−"/>
            </a:pP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21 банк получил прибыль, 4 банка - убытки.</a:t>
            </a:r>
          </a:p>
          <a:p>
            <a:pPr>
              <a:buFontTx/>
              <a:buChar char="−"/>
            </a:pPr>
            <a:endParaRPr lang="ru-RU" altLang="ru-RU" sz="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−"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Лидерами по объему прибыли  в 2018 году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стали «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Оптима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Банк»,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ФИНКА Банк»,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Демир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Интернэшнл Банк» и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Айыл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Банк».</a:t>
            </a:r>
            <a:endParaRPr lang="ru-RU" alt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−"/>
            </a:pPr>
            <a:endParaRPr lang="ru-RU" alt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044575" y="62595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96000"/>
            <a:ext cx="64139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3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1" y="533400"/>
            <a:ext cx="8229600" cy="18288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Депозиты населения в банках</a:t>
            </a:r>
            <a:br>
              <a:rPr 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На 1.01.2019 года  остаток вкладов населения в банках составлял 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75,5 млрд. сомов.</a:t>
            </a:r>
            <a:b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Доля депозитов в национальной валюте  - 61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в иностранной валюте - 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39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%. </a:t>
            </a:r>
            <a:b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044575" y="62595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4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2362200"/>
            <a:ext cx="6858000" cy="389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9592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0999" y="190499"/>
            <a:ext cx="8512175" cy="1952663"/>
          </a:xfrm>
        </p:spPr>
        <p:txBody>
          <a:bodyPr>
            <a:normAutofit fontScale="90000"/>
          </a:bodyPr>
          <a:lstStyle/>
          <a:p>
            <a:pPr>
              <a:spcBef>
                <a:spcPts val="1200"/>
              </a:spcBef>
            </a:pPr>
            <a: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Кредиты банков</a:t>
            </a:r>
            <a:b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В 2018 году объем кредитов банков составил  </a:t>
            </a:r>
            <a:r>
              <a:rPr lang="ru-RU" alt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127,9 млрд. сомов</a:t>
            </a: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что на 17,6% больше уровня 2017 года.  </a:t>
            </a:r>
            <a:b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62% кредитов - в национальной валюте, 38% - в иностранной валюте. </a:t>
            </a:r>
            <a:b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Кредиты физических лиц составили 47,4% кредитного портфеля.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685587"/>
              </p:ext>
            </p:extLst>
          </p:nvPr>
        </p:nvGraphicFramePr>
        <p:xfrm>
          <a:off x="609600" y="2438400"/>
          <a:ext cx="6477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0" y="1547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4405770"/>
              </p:ext>
            </p:extLst>
          </p:nvPr>
        </p:nvGraphicFramePr>
        <p:xfrm>
          <a:off x="381000" y="2362201"/>
          <a:ext cx="6934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333500" y="2143163"/>
            <a:ext cx="6477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Кредиты банков по целям получения </a:t>
            </a:r>
          </a:p>
          <a:p>
            <a:pPr eaLnBrk="1" hangingPunct="1"/>
            <a:r>
              <a:rPr lang="ru-RU" altLang="ru-RU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alt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процентах к общему объему кредитов)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044575" y="62595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5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5284323"/>
              </p:ext>
            </p:extLst>
          </p:nvPr>
        </p:nvGraphicFramePr>
        <p:xfrm>
          <a:off x="1295400" y="2895600"/>
          <a:ext cx="67056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467600" cy="1066800"/>
          </a:xfrm>
        </p:spPr>
        <p:txBody>
          <a:bodyPr/>
          <a:lstStyle/>
          <a:p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Небанковские финансово-кредитные организации</a:t>
            </a: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(НФКО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448252"/>
          </a:xfrm>
        </p:spPr>
        <p:txBody>
          <a:bodyPr/>
          <a:lstStyle/>
          <a:p>
            <a:pPr>
              <a:buFont typeface="Times New Roman" panose="02020603050405020304" pitchFamily="18" charset="0"/>
              <a:buChar char="˗"/>
            </a:pPr>
            <a:r>
              <a:rPr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организаций   - 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626. </a:t>
            </a:r>
          </a:p>
          <a:p>
            <a:pPr marL="1714500" lvl="3" indent="-342900">
              <a:buFont typeface="Times New Roman" panose="02020603050405020304" pitchFamily="18" charset="0"/>
              <a:buChar char="˗"/>
            </a:pPr>
            <a:r>
              <a:rPr lang="en-US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alt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микрокредитная</a:t>
            </a: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организация</a:t>
            </a:r>
          </a:p>
          <a:p>
            <a:pPr marL="1714500" lvl="3" indent="-342900">
              <a:buFont typeface="Times New Roman" panose="02020603050405020304" pitchFamily="18" charset="0"/>
              <a:buChar char="˗"/>
            </a:pP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296 ломбардов </a:t>
            </a:r>
          </a:p>
          <a:p>
            <a:pPr marL="1714500" lvl="3" indent="-342900">
              <a:buFont typeface="Times New Roman" panose="02020603050405020304" pitchFamily="18" charset="0"/>
              <a:buChar char="˗"/>
            </a:pP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 кредитных союзов </a:t>
            </a:r>
          </a:p>
          <a:p>
            <a:pPr marL="1714500" lvl="3" indent="-342900">
              <a:buFont typeface="Times New Roman" panose="02020603050405020304" pitchFamily="18" charset="0"/>
              <a:buChar char="˗"/>
            </a:pP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специализированное финансово-кредитное учреждение (ФККС)</a:t>
            </a:r>
          </a:p>
          <a:p>
            <a:pPr>
              <a:buFont typeface="Times New Roman" panose="02020603050405020304" pitchFamily="18" charset="0"/>
              <a:buChar char="˗"/>
            </a:pPr>
            <a:r>
              <a:rPr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 работников  -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человек.</a:t>
            </a:r>
          </a:p>
          <a:p>
            <a:pPr>
              <a:buFont typeface="Times New Roman" panose="02020603050405020304" pitchFamily="18" charset="0"/>
              <a:buChar char="˗"/>
            </a:pPr>
            <a:r>
              <a:rPr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филиалов –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267 </a:t>
            </a:r>
            <a:r>
              <a:rPr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единиц. Количество клиентов </a:t>
            </a:r>
            <a:r>
              <a:rPr lang="ru-RU" alt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(юридических и физических лиц)</a:t>
            </a:r>
            <a:r>
              <a:rPr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450,8 тысяч.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Times New Roman" panose="02020603050405020304" pitchFamily="18" charset="0"/>
              <a:buChar char="˗"/>
            </a:pP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Доходы в 2018 году составили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5,6 млрд. сомов,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увеличившись на 29% по сравнению с 2017 годом. </a:t>
            </a:r>
          </a:p>
          <a:p>
            <a:pPr>
              <a:buFont typeface="Times New Roman" panose="02020603050405020304" pitchFamily="18" charset="0"/>
              <a:buChar char="˗"/>
            </a:pP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 итогам года получена прибыль 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- 2,1 млрд. сомов (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рост на 32,6% в сравнении с уровнем 2017 года). </a:t>
            </a:r>
          </a:p>
          <a:p>
            <a:pPr>
              <a:buFont typeface="Times New Roman" panose="02020603050405020304" pitchFamily="18" charset="0"/>
              <a:buChar char="˗"/>
            </a:pP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86% общего объема прибыли получено 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микрокредитными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организациями.</a:t>
            </a:r>
          </a:p>
          <a:p>
            <a:pPr marL="533400" indent="-533400"/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044575" y="62595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6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>
          <a:xfrm>
            <a:off x="323850" y="247649"/>
            <a:ext cx="8569325" cy="1990763"/>
          </a:xfrm>
        </p:spPr>
        <p:txBody>
          <a:bodyPr>
            <a:normAutofit fontScale="90000"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Кредиты НФКО</a:t>
            </a:r>
            <a:r>
              <a:rPr lang="ru-RU" alt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2018 году выдано кредитов на сумму 26,3 млрд. сомов. На конец года объем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кредитов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составил 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18,2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млрд. сомов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что на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31,6% 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больше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объема 2017 года. 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98,8% общего объема кредитов  выдано в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национальной валюте,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1,2%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в иностранной валюте. </a:t>
            </a:r>
            <a:b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долю кредитования физических лиц пришлось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93%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кредитного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портфеля.</a:t>
            </a:r>
            <a:endParaRPr lang="ru-RU" altLang="ru-RU" sz="20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0851529"/>
              </p:ext>
            </p:extLst>
          </p:nvPr>
        </p:nvGraphicFramePr>
        <p:xfrm>
          <a:off x="605366" y="2438400"/>
          <a:ext cx="6553200" cy="431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990600" y="2362200"/>
            <a:ext cx="684953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Кредиты по целям получения </a:t>
            </a:r>
          </a:p>
          <a:p>
            <a:pPr eaLnBrk="1" hangingPunct="1"/>
            <a:r>
              <a:rPr lang="ru-RU" altLang="ru-RU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alt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процентах к общему объему кредитов)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044575" y="62595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7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7704639"/>
              </p:ext>
            </p:extLst>
          </p:nvPr>
        </p:nvGraphicFramePr>
        <p:xfrm>
          <a:off x="1295400" y="3086176"/>
          <a:ext cx="6781800" cy="3173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17701"/>
            <a:ext cx="611505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3962400" y="52578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044575" y="62595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9533</TotalTime>
  <Words>376</Words>
  <Application>Microsoft Office PowerPoint</Application>
  <PresentationFormat>Экран (4:3)</PresentationFormat>
  <Paragraphs>52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Коммерческие банки</vt:lpstr>
      <vt:lpstr>Финансовые показатели деятельности коммерческих банков </vt:lpstr>
      <vt:lpstr>Депозиты населения в банках  На 1.01.2019 года  остаток вкладов населения в банках составлял 75,5 млрд. сомов. Доля депозитов в национальной валюте  - 61% , в иностранной валюте -  39%.          </vt:lpstr>
      <vt:lpstr>Кредиты банков   В 2018 году объем кредитов банков составил  127,9 млрд. сомов, что на 17,6% больше уровня 2017 года.   62% кредитов - в национальной валюте, 38% - в иностранной валюте.  Кредиты физических лиц составили 47,4% кредитного портфеля.</vt:lpstr>
      <vt:lpstr>Небанковские финансово-кредитные организации (НФКО)</vt:lpstr>
      <vt:lpstr>Кредиты НФКО  В 2018 году выдано кредитов на сумму 26,3 млрд. сомов. На конец года объем кредитов составил  18,2 млрд. сомов, что на 31,6%  больше объема 2017 года.   98,8% общего объема кредитов  выдано в национальной валюте, 1,2% - в иностранной валюте.  На долю кредитования физических лиц пришлось 93% кредитного портфеля.</vt:lpstr>
      <vt:lpstr>Презентация PowerPoint</vt:lpstr>
    </vt:vector>
  </TitlesOfParts>
  <Company>UNICEF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Svaluyskaya</cp:lastModifiedBy>
  <cp:revision>425</cp:revision>
  <cp:lastPrinted>2018-11-30T05:25:51Z</cp:lastPrinted>
  <dcterms:created xsi:type="dcterms:W3CDTF">2009-04-16T08:20:23Z</dcterms:created>
  <dcterms:modified xsi:type="dcterms:W3CDTF">2019-05-14T02:40:27Z</dcterms:modified>
</cp:coreProperties>
</file>