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theme/themeOverride2.xml" ContentType="application/vnd.openxmlformats-officedocument.themeOverr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theme/themeOverride3.xml" ContentType="application/vnd.openxmlformats-officedocument.themeOverrid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theme/themeOverride4.xml" ContentType="application/vnd.openxmlformats-officedocument.themeOverrid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theme/themeOverride5.xml" ContentType="application/vnd.openxmlformats-officedocument.themeOverrid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theme/themeOverride6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sldIdLst>
    <p:sldId id="275" r:id="rId2"/>
    <p:sldId id="287" r:id="rId3"/>
    <p:sldId id="290" r:id="rId4"/>
    <p:sldId id="291" r:id="rId5"/>
    <p:sldId id="292" r:id="rId6"/>
    <p:sldId id="274" r:id="rId7"/>
    <p:sldId id="294" r:id="rId8"/>
    <p:sldId id="293" r:id="rId9"/>
    <p:sldId id="296" r:id="rId10"/>
    <p:sldId id="297" r:id="rId11"/>
    <p:sldId id="298" r:id="rId12"/>
    <p:sldId id="276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21" d="100"/>
          <a:sy n="121" d="100"/>
        </p:scale>
        <p:origin x="1314" y="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oleObject" Target="../embeddings/oleObject1.bin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.xml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oleObject" Target="../embeddings/oleObject2.bin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3.xml"/><Relationship Id="rId2" Type="http://schemas.microsoft.com/office/2011/relationships/chartColorStyle" Target="colors3.xml"/><Relationship Id="rId1" Type="http://schemas.microsoft.com/office/2011/relationships/chartStyle" Target="style3.xml"/><Relationship Id="rId4" Type="http://schemas.openxmlformats.org/officeDocument/2006/relationships/oleObject" Target="../embeddings/oleObject3.bin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4.xml"/><Relationship Id="rId2" Type="http://schemas.microsoft.com/office/2011/relationships/chartColorStyle" Target="colors4.xml"/><Relationship Id="rId1" Type="http://schemas.microsoft.com/office/2011/relationships/chartStyle" Target="style4.xml"/><Relationship Id="rId4" Type="http://schemas.openxmlformats.org/officeDocument/2006/relationships/oleObject" Target="../embeddings/oleObject4.bin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5.xml"/><Relationship Id="rId2" Type="http://schemas.microsoft.com/office/2011/relationships/chartColorStyle" Target="colors5.xml"/><Relationship Id="rId1" Type="http://schemas.microsoft.com/office/2011/relationships/chartStyle" Target="style5.xml"/><Relationship Id="rId4" Type="http://schemas.openxmlformats.org/officeDocument/2006/relationships/oleObject" Target="../embeddings/oleObject5.bin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6.xml"/><Relationship Id="rId2" Type="http://schemas.microsoft.com/office/2011/relationships/chartColorStyle" Target="colors6.xml"/><Relationship Id="rId1" Type="http://schemas.microsoft.com/office/2011/relationships/chartStyle" Target="style6.xml"/><Relationship Id="rId4" Type="http://schemas.openxmlformats.org/officeDocument/2006/relationships/oleObject" Target="../embeddings/oleObject6.bin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dLbl>
              <c:idx val="1"/>
              <c:layout>
                <c:manualLayout>
                  <c:x val="-5.5555555555555558E-3"/>
                  <c:y val="-1.388888888888888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-5.5555555555556061E-3"/>
                  <c:y val="-3.703703703703703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-8.3333333333333332E-3"/>
                  <c:y val="-4.166666666666683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-1.1111111111111112E-2"/>
                  <c:y val="-3.703703703703703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5"/>
              <c:layout>
                <c:manualLayout>
                  <c:x val="-3.888888888888889E-2"/>
                  <c:y val="-4.629629629629629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6"/>
              <c:layout>
                <c:manualLayout>
                  <c:x val="-3.3333333333333333E-2"/>
                  <c:y val="-9.259259259259258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7"/>
              <c:layout>
                <c:manualLayout>
                  <c:x val="-2.7777777777777779E-3"/>
                  <c:y val="1.388888888888888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'[график РМ-2022.xlsx]СРМ_район (кырг.)'!$A$27:$A$36</c:f>
              <c:strCache>
                <c:ptCount val="10"/>
                <c:pt idx="0">
                  <c:v>Кыргыз Республикасы</c:v>
                </c:pt>
                <c:pt idx="1">
                  <c:v>Баткен облусу</c:v>
                </c:pt>
                <c:pt idx="2">
                  <c:v>Жалал-Абад облусу</c:v>
                </c:pt>
                <c:pt idx="3">
                  <c:v>Ысык-К¼л облусу</c:v>
                </c:pt>
                <c:pt idx="4">
                  <c:v>Нарын облусу</c:v>
                </c:pt>
                <c:pt idx="5">
                  <c:v>Ош облусу</c:v>
                </c:pt>
                <c:pt idx="6">
                  <c:v>Таласс облусу</c:v>
                </c:pt>
                <c:pt idx="7">
                  <c:v>Чій облусу</c:v>
                </c:pt>
                <c:pt idx="8">
                  <c:v>Бишкек ш.</c:v>
                </c:pt>
                <c:pt idx="9">
                  <c:v>Ош ш.</c:v>
                </c:pt>
              </c:strCache>
            </c:strRef>
          </c:cat>
          <c:val>
            <c:numRef>
              <c:f>'[график РМ-2022.xlsx]СРМ_район (кырг.)'!$B$27:$B$36</c:f>
              <c:numCache>
                <c:formatCode>General</c:formatCode>
                <c:ptCount val="10"/>
                <c:pt idx="0">
                  <c:v>8537</c:v>
                </c:pt>
                <c:pt idx="1">
                  <c:v>263</c:v>
                </c:pt>
                <c:pt idx="2">
                  <c:v>280</c:v>
                </c:pt>
                <c:pt idx="3">
                  <c:v>337</c:v>
                </c:pt>
                <c:pt idx="4">
                  <c:v>73</c:v>
                </c:pt>
                <c:pt idx="5">
                  <c:v>100</c:v>
                </c:pt>
                <c:pt idx="6">
                  <c:v>515</c:v>
                </c:pt>
                <c:pt idx="7">
                  <c:v>727</c:v>
                </c:pt>
                <c:pt idx="8">
                  <c:v>5599</c:v>
                </c:pt>
                <c:pt idx="9">
                  <c:v>643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74340832"/>
        <c:axId val="274338480"/>
      </c:barChart>
      <c:catAx>
        <c:axId val="274340832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+mn-cs"/>
              </a:defRPr>
            </a:pPr>
            <a:endParaRPr lang="ru-RU"/>
          </a:p>
        </c:txPr>
        <c:crossAx val="274338480"/>
        <c:crosses val="autoZero"/>
        <c:auto val="1"/>
        <c:lblAlgn val="ctr"/>
        <c:lblOffset val="100"/>
        <c:noMultiLvlLbl val="0"/>
      </c:catAx>
      <c:valAx>
        <c:axId val="2743384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+mn-cs"/>
              </a:defRPr>
            </a:pPr>
            <a:endParaRPr lang="ru-RU"/>
          </a:p>
        </c:txPr>
        <c:crossAx val="27434083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4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dLbl>
              <c:idx val="2"/>
              <c:layout>
                <c:manualLayout>
                  <c:x val="-5.5555555555556061E-3"/>
                  <c:y val="-3.703703703703703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-3.888888888888889E-2"/>
                  <c:y val="-4.629629629629629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-5.5555555555555558E-3"/>
                  <c:y val="-1.388888888888888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5"/>
              <c:layout>
                <c:manualLayout>
                  <c:x val="-8.3333333333333332E-3"/>
                  <c:y val="-4.166666666666683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7"/>
              <c:layout>
                <c:manualLayout>
                  <c:x val="-1.1111111111111112E-2"/>
                  <c:y val="-3.703703703703703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8"/>
              <c:layout>
                <c:manualLayout>
                  <c:x val="-3.3333333333333333E-2"/>
                  <c:y val="-9.259259259259258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0" i="0" u="none" strike="noStrike" kern="1200" baseline="0">
                    <a:solidFill>
                      <a:sysClr val="windowText" lastClr="000000"/>
                    </a:solidFill>
                    <a:latin typeface="Times New Roman" panose="02020603050405020304" pitchFamily="18" charset="0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'[график РМ-2022.xlsx]СРМ_район (нф) (кырг)'!$A$27:$A$35</c:f>
              <c:strCache>
                <c:ptCount val="9"/>
                <c:pt idx="0">
                  <c:v>Чій облусу</c:v>
                </c:pt>
                <c:pt idx="1">
                  <c:v>Бишкек ш.</c:v>
                </c:pt>
                <c:pt idx="2">
                  <c:v>Жалал-Абад облусу</c:v>
                </c:pt>
                <c:pt idx="3">
                  <c:v>Ош облусу</c:v>
                </c:pt>
                <c:pt idx="4">
                  <c:v>Баткен облусу</c:v>
                </c:pt>
                <c:pt idx="5">
                  <c:v>Ысык-К¼л облусу</c:v>
                </c:pt>
                <c:pt idx="6">
                  <c:v> Ош ш.</c:v>
                </c:pt>
                <c:pt idx="7">
                  <c:v>Нарын облусу</c:v>
                </c:pt>
                <c:pt idx="8">
                  <c:v>Талас облусу</c:v>
                </c:pt>
              </c:strCache>
            </c:strRef>
          </c:cat>
          <c:val>
            <c:numRef>
              <c:f>'[график РМ-2022.xlsx]СРМ_район (нф) (кырг)'!$B$27:$B$35</c:f>
              <c:numCache>
                <c:formatCode>#,##0</c:formatCode>
                <c:ptCount val="9"/>
                <c:pt idx="0">
                  <c:v>29786</c:v>
                </c:pt>
                <c:pt idx="1">
                  <c:v>25534</c:v>
                </c:pt>
                <c:pt idx="2">
                  <c:v>23196</c:v>
                </c:pt>
                <c:pt idx="3">
                  <c:v>4842</c:v>
                </c:pt>
                <c:pt idx="4">
                  <c:v>4689</c:v>
                </c:pt>
                <c:pt idx="5">
                  <c:v>2266</c:v>
                </c:pt>
                <c:pt idx="6">
                  <c:v>1996</c:v>
                </c:pt>
                <c:pt idx="7">
                  <c:v>1484</c:v>
                </c:pt>
                <c:pt idx="8">
                  <c:v>1371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74338088"/>
        <c:axId val="274340048"/>
      </c:barChart>
      <c:catAx>
        <c:axId val="274338088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Kyrghyz Times" pitchFamily="2" charset="0"/>
                <a:ea typeface="+mn-ea"/>
                <a:cs typeface="+mn-cs"/>
              </a:defRPr>
            </a:pPr>
            <a:endParaRPr lang="ru-RU"/>
          </a:p>
        </c:txPr>
        <c:crossAx val="274340048"/>
        <c:crosses val="autoZero"/>
        <c:auto val="1"/>
        <c:lblAlgn val="ctr"/>
        <c:lblOffset val="100"/>
        <c:noMultiLvlLbl val="0"/>
      </c:catAx>
      <c:valAx>
        <c:axId val="2743400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+mn-cs"/>
              </a:defRPr>
            </a:pPr>
            <a:endParaRPr lang="ru-RU"/>
          </a:p>
        </c:txPr>
        <c:crossAx val="27433808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4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5.5555555555555552E-2"/>
          <c:y val="0.29671296296296296"/>
          <c:w val="0.93888888888888888"/>
          <c:h val="0.52215113735783025"/>
        </c:manualLayout>
      </c:layout>
      <c:pie3D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Pt>
            <c:idx val="1"/>
            <c:bubble3D val="0"/>
            <c:spPr>
              <a:solidFill>
                <a:schemeClr val="accent2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Pt>
            <c:idx val="2"/>
            <c:bubble3D val="0"/>
            <c:spPr>
              <a:solidFill>
                <a:schemeClr val="accent3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Pt>
            <c:idx val="3"/>
            <c:bubble3D val="0"/>
            <c:spPr>
              <a:solidFill>
                <a:schemeClr val="accent4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Pt>
            <c:idx val="4"/>
            <c:bubble3D val="0"/>
            <c:spPr>
              <a:solidFill>
                <a:schemeClr val="accent5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Pt>
            <c:idx val="5"/>
            <c:bubble3D val="0"/>
            <c:spPr>
              <a:solidFill>
                <a:schemeClr val="accent6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Pt>
            <c:idx val="8"/>
            <c:bubble3D val="0"/>
            <c:spPr>
              <a:solidFill>
                <a:schemeClr val="accent3">
                  <a:lumMod val="6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Pt>
            <c:idx val="9"/>
            <c:bubble3D val="0"/>
            <c:spPr>
              <a:solidFill>
                <a:schemeClr val="accent4">
                  <a:lumMod val="6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Pt>
            <c:idx val="10"/>
            <c:bubble3D val="0"/>
            <c:spPr>
              <a:solidFill>
                <a:schemeClr val="accent5">
                  <a:lumMod val="6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Pt>
            <c:idx val="11"/>
            <c:bubble3D val="0"/>
            <c:spPr>
              <a:solidFill>
                <a:schemeClr val="accent6">
                  <a:lumMod val="6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Lbls>
            <c:dLbl>
              <c:idx val="0"/>
              <c:layout>
                <c:manualLayout>
                  <c:x val="-8.5066408714469053E-3"/>
                  <c:y val="-0.15103407038149008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0.12505046207900575"/>
                  <c:y val="-2.5693759721142095E-3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1.3063718374448228E-2"/>
                  <c:y val="0.10332185312743018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6"/>
              <c:layout>
                <c:manualLayout>
                  <c:x val="-0.12326329402685179"/>
                  <c:y val="2.6419364246135901E-2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9"/>
              <c:layout>
                <c:manualLayout>
                  <c:x val="9.4495188101487215E-2"/>
                  <c:y val="-0.13347149314668999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0"/>
              <c:layout>
                <c:manualLayout>
                  <c:x val="5.7371488507784063E-2"/>
                  <c:y val="-0.14828952566496198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1"/>
              <c:layout>
                <c:manualLayout>
                  <c:x val="-0.13658803587051618"/>
                  <c:y val="-8.5281423155438907E-2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Kyrghyz Times" pitchFamily="2" charset="0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'[график РМ-2022.xlsx]СРМ_ГКЭД  (кырг) (новые)'!$A$6:$A$17</c:f>
              <c:strCache>
                <c:ptCount val="11"/>
                <c:pt idx="0">
                  <c:v>Айыл чарбасы, токой чарбасы жана балык уулоочулук</c:v>
                </c:pt>
                <c:pt idx="1">
                  <c:v>Иштет³³ ¼нд³р³ш³ (иштет³³ ¼н¼р жайы)</c:v>
                </c:pt>
                <c:pt idx="2">
                  <c:v>Курулуш</c:v>
                </c:pt>
                <c:pt idx="3">
                  <c:v>Д³¾ жана чекене соода, автоунааларды жана мотоциклдерди о¾доо</c:v>
                </c:pt>
                <c:pt idx="4">
                  <c:v>Транспорт ишмердиги жана ж³кт¼рд³ сактоо</c:v>
                </c:pt>
                <c:pt idx="5">
                  <c:v>Административдик жана к¼м¼кч³ ишмердик</c:v>
                </c:pt>
                <c:pt idx="6">
                  <c:v>Маалымат жана байланыш</c:v>
                </c:pt>
                <c:pt idx="7">
                  <c:v>Кесиптик, илимий жана техникалык ишмердик</c:v>
                </c:pt>
                <c:pt idx="8">
                  <c:v>Финансылык ортомчулук</c:v>
                </c:pt>
                <c:pt idx="9">
                  <c:v>Билим бер³³</c:v>
                </c:pt>
                <c:pt idx="10">
                  <c:v>Экономикалык ишмердиктин башка т³рл¼р³</c:v>
                </c:pt>
              </c:strCache>
            </c:strRef>
          </c:cat>
          <c:val>
            <c:numRef>
              <c:f>'[график РМ-2022.xlsx]СРМ_ГКЭД  (кырг) (новые)'!$B$6:$B$17</c:f>
              <c:numCache>
                <c:formatCode>#\ ##0.0</c:formatCode>
                <c:ptCount val="12"/>
                <c:pt idx="0">
                  <c:v>2.5</c:v>
                </c:pt>
                <c:pt idx="1">
                  <c:v>8.9</c:v>
                </c:pt>
                <c:pt idx="2">
                  <c:v>6.8</c:v>
                </c:pt>
                <c:pt idx="3">
                  <c:v>33</c:v>
                </c:pt>
                <c:pt idx="4">
                  <c:v>4.0999999999999996</c:v>
                </c:pt>
                <c:pt idx="5">
                  <c:v>7.2</c:v>
                </c:pt>
                <c:pt idx="6">
                  <c:v>4.3</c:v>
                </c:pt>
                <c:pt idx="7">
                  <c:v>4.8</c:v>
                </c:pt>
                <c:pt idx="8">
                  <c:v>6.2</c:v>
                </c:pt>
                <c:pt idx="9">
                  <c:v>9.6999999999999993</c:v>
                </c:pt>
                <c:pt idx="10">
                  <c:v>12.4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4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5.5555555555555552E-2"/>
          <c:y val="0.29671296296296296"/>
          <c:w val="0.93888888888888888"/>
          <c:h val="0.52215113735783025"/>
        </c:manualLayout>
      </c:layout>
      <c:pie3D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Pt>
            <c:idx val="1"/>
            <c:bubble3D val="0"/>
            <c:spPr>
              <a:solidFill>
                <a:schemeClr val="accent2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Pt>
            <c:idx val="2"/>
            <c:bubble3D val="0"/>
            <c:spPr>
              <a:solidFill>
                <a:schemeClr val="accent3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Pt>
            <c:idx val="3"/>
            <c:bubble3D val="0"/>
            <c:spPr>
              <a:solidFill>
                <a:schemeClr val="accent4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Pt>
            <c:idx val="4"/>
            <c:bubble3D val="0"/>
            <c:spPr>
              <a:solidFill>
                <a:schemeClr val="accent5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Pt>
            <c:idx val="5"/>
            <c:bubble3D val="0"/>
            <c:spPr>
              <a:solidFill>
                <a:schemeClr val="accent6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Pt>
            <c:idx val="8"/>
            <c:bubble3D val="0"/>
            <c:spPr>
              <a:solidFill>
                <a:schemeClr val="accent3">
                  <a:lumMod val="6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Lbls>
            <c:dLbl>
              <c:idx val="0"/>
              <c:layout>
                <c:manualLayout>
                  <c:x val="-8.5066408714469053E-3"/>
                  <c:y val="-0.15103407038149008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-7.6797830947843371E-2"/>
                  <c:y val="4.427879848352289E-2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-7.3247812773403351E-2"/>
                  <c:y val="-3.326735199766704E-2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5"/>
              <c:layout>
                <c:manualLayout>
                  <c:x val="-0.12326329402685179"/>
                  <c:y val="2.6419364246135901E-2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6"/>
              <c:layout>
                <c:manualLayout>
                  <c:x val="9.4495188101487215E-2"/>
                  <c:y val="-0.13347149314668999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7"/>
              <c:layout>
                <c:manualLayout>
                  <c:x val="0.17593625051674516"/>
                  <c:y val="-8.2310044577761116E-2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8"/>
              <c:layout>
                <c:manualLayout>
                  <c:x val="-0.13658803587051618"/>
                  <c:y val="-8.5281423155438907E-2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Kyrghyz Times" pitchFamily="2" charset="0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'[график РМ-2022.xlsx]СРМ_ГКЭД нф (кырг)'!$A$6:$A$14</c:f>
              <c:strCache>
                <c:ptCount val="8"/>
                <c:pt idx="0">
                  <c:v>Айыл чарбасы, токой чарбасы жана балык уулоочулук</c:v>
                </c:pt>
                <c:pt idx="1">
                  <c:v>Иштет³³ ¼нд³р³ш³ (иштет³³ ¼н¼р жайы)</c:v>
                </c:pt>
                <c:pt idx="2">
                  <c:v>Курулуш</c:v>
                </c:pt>
                <c:pt idx="3">
                  <c:v>Д³¾ жана чекене соода, автоунааларды жана мотоциклдерди о¾доо</c:v>
                </c:pt>
                <c:pt idx="4">
                  <c:v>Транспорт ишмердиги жана ж³кт¼рд³ сактоо</c:v>
                </c:pt>
                <c:pt idx="5">
                  <c:v>   Башка тейл¼¼ ишмердиги</c:v>
                </c:pt>
                <c:pt idx="6">
                  <c:v>Билим бер³³</c:v>
                </c:pt>
                <c:pt idx="7">
                  <c:v>Экономикалык ишмердиктин башка т³рл¼р³</c:v>
                </c:pt>
              </c:strCache>
            </c:strRef>
          </c:cat>
          <c:val>
            <c:numRef>
              <c:f>'[график РМ-2022.xlsx]СРМ_ГКЭД нф (кырг)'!$B$6:$B$14</c:f>
              <c:numCache>
                <c:formatCode>#,##0</c:formatCode>
                <c:ptCount val="9"/>
                <c:pt idx="0">
                  <c:v>32.882182337858858</c:v>
                </c:pt>
                <c:pt idx="1">
                  <c:v>7.3452145769408599</c:v>
                </c:pt>
                <c:pt idx="2">
                  <c:v>10.864402505149005</c:v>
                </c:pt>
                <c:pt idx="3">
                  <c:v>14.10722542137783</c:v>
                </c:pt>
                <c:pt idx="4">
                  <c:v>7.1686772308856286</c:v>
                </c:pt>
                <c:pt idx="5">
                  <c:v>10.6</c:v>
                </c:pt>
                <c:pt idx="6">
                  <c:v>2.8466647051405993</c:v>
                </c:pt>
                <c:pt idx="7">
                  <c:v>14.2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4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'[график РМ-2022.xlsx]ЛРМ_район (кырг.)'!$A$26:$A$35</c:f>
              <c:strCache>
                <c:ptCount val="10"/>
                <c:pt idx="0">
                  <c:v>Кыргыз Республикасы</c:v>
                </c:pt>
                <c:pt idx="1">
                  <c:v>Баткен облусу</c:v>
                </c:pt>
                <c:pt idx="2">
                  <c:v>Жалал-Абад облусу</c:v>
                </c:pt>
                <c:pt idx="3">
                  <c:v>Ысык-Кол облусу</c:v>
                </c:pt>
                <c:pt idx="4">
                  <c:v>Нарын облусу</c:v>
                </c:pt>
                <c:pt idx="5">
                  <c:v>Ош облусу</c:v>
                </c:pt>
                <c:pt idx="6">
                  <c:v>Талас  облусу</c:v>
                </c:pt>
                <c:pt idx="7">
                  <c:v>Чуй облусу</c:v>
                </c:pt>
                <c:pt idx="8">
                  <c:v>Бишкек ш.</c:v>
                </c:pt>
                <c:pt idx="9">
                  <c:v>Ош ш.</c:v>
                </c:pt>
              </c:strCache>
            </c:strRef>
          </c:cat>
          <c:val>
            <c:numRef>
              <c:f>'[график РМ-2022.xlsx]ЛРМ_район (кырг.)'!$B$26:$B$35</c:f>
              <c:numCache>
                <c:formatCode>General</c:formatCode>
                <c:ptCount val="10"/>
                <c:pt idx="0">
                  <c:v>2443</c:v>
                </c:pt>
                <c:pt idx="1">
                  <c:v>275</c:v>
                </c:pt>
                <c:pt idx="2">
                  <c:v>57</c:v>
                </c:pt>
                <c:pt idx="3">
                  <c:v>134</c:v>
                </c:pt>
                <c:pt idx="4">
                  <c:v>22</c:v>
                </c:pt>
                <c:pt idx="5">
                  <c:v>42</c:v>
                </c:pt>
                <c:pt idx="6">
                  <c:v>122</c:v>
                </c:pt>
                <c:pt idx="7">
                  <c:v>98</c:v>
                </c:pt>
                <c:pt idx="8">
                  <c:v>1441</c:v>
                </c:pt>
                <c:pt idx="9">
                  <c:v>252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320016936"/>
        <c:axId val="320016544"/>
      </c:barChart>
      <c:catAx>
        <c:axId val="320016936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+mn-cs"/>
              </a:defRPr>
            </a:pPr>
            <a:endParaRPr lang="ru-RU"/>
          </a:p>
        </c:txPr>
        <c:crossAx val="320016544"/>
        <c:crosses val="autoZero"/>
        <c:auto val="1"/>
        <c:lblAlgn val="ctr"/>
        <c:lblOffset val="100"/>
        <c:noMultiLvlLbl val="0"/>
      </c:catAx>
      <c:valAx>
        <c:axId val="3200165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+mn-cs"/>
              </a:defRPr>
            </a:pPr>
            <a:endParaRPr lang="ru-RU"/>
          </a:p>
        </c:txPr>
        <c:crossAx val="32001693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4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5.5555555555555552E-2"/>
          <c:y val="0.29671296296296296"/>
          <c:w val="0.93888888888888888"/>
          <c:h val="0.52215113735783025"/>
        </c:manualLayout>
      </c:layout>
      <c:pie3D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Pt>
            <c:idx val="1"/>
            <c:bubble3D val="0"/>
            <c:spPr>
              <a:solidFill>
                <a:schemeClr val="accent2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Pt>
            <c:idx val="2"/>
            <c:bubble3D val="0"/>
            <c:spPr>
              <a:solidFill>
                <a:schemeClr val="accent3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Pt>
            <c:idx val="3"/>
            <c:bubble3D val="0"/>
            <c:spPr>
              <a:solidFill>
                <a:schemeClr val="accent4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Pt>
            <c:idx val="4"/>
            <c:bubble3D val="0"/>
            <c:spPr>
              <a:solidFill>
                <a:schemeClr val="accent5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Pt>
            <c:idx val="5"/>
            <c:bubble3D val="0"/>
            <c:spPr>
              <a:solidFill>
                <a:schemeClr val="accent6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Lbls>
            <c:dLbl>
              <c:idx val="0"/>
              <c:layout>
                <c:manualLayout>
                  <c:x val="-2.8955927384076992E-2"/>
                  <c:y val="-0.10386920384951881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6.286329833770779E-2"/>
                  <c:y val="-0.12585994459025954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0.24283147419072615"/>
                  <c:y val="-3.2101195683872847E-3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9.4495188101487215E-2"/>
                  <c:y val="-0.13347149314668999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5"/>
              <c:layout>
                <c:manualLayout>
                  <c:x val="-0.20887915573053367"/>
                  <c:y val="0.1377956401283173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6"/>
              <c:layout>
                <c:manualLayout>
                  <c:x val="-0.13658803587051618"/>
                  <c:y val="-8.5281423155438907E-2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Kyrghyz Times" pitchFamily="2" charset="0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'[график РМ-2022.xlsx]ЛРМ_район (кырг.)'!$A$44:$A$50</c:f>
              <c:strCache>
                <c:ptCount val="7"/>
                <c:pt idx="0">
                  <c:v>Ысык-К¼л облусу</c:v>
                </c:pt>
                <c:pt idx="1">
                  <c:v>Нарын облусу</c:v>
                </c:pt>
                <c:pt idx="2">
                  <c:v>Ош облусу</c:v>
                </c:pt>
                <c:pt idx="3">
                  <c:v>Талас облусу</c:v>
                </c:pt>
                <c:pt idx="4">
                  <c:v>Чій облусу</c:v>
                </c:pt>
                <c:pt idx="5">
                  <c:v> Бишкек ш.</c:v>
                </c:pt>
                <c:pt idx="6">
                  <c:v>Ош ш.</c:v>
                </c:pt>
              </c:strCache>
            </c:strRef>
          </c:cat>
          <c:val>
            <c:numRef>
              <c:f>'[график РМ-2022.xlsx]ЛРМ_район (кырг.)'!$B$44:$B$50</c:f>
              <c:numCache>
                <c:formatCode>#,##0</c:formatCode>
                <c:ptCount val="7"/>
                <c:pt idx="0">
                  <c:v>199</c:v>
                </c:pt>
                <c:pt idx="1">
                  <c:v>704</c:v>
                </c:pt>
                <c:pt idx="2">
                  <c:v>0</c:v>
                </c:pt>
                <c:pt idx="3">
                  <c:v>887</c:v>
                </c:pt>
                <c:pt idx="4">
                  <c:v>21303</c:v>
                </c:pt>
                <c:pt idx="5">
                  <c:v>5410</c:v>
                </c:pt>
                <c:pt idx="6">
                  <c:v>348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4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4F3298-3914-4699-A784-90D2C1000AE9}" type="datetimeFigureOut">
              <a:rPr lang="ru-RU" smtClean="0"/>
              <a:t>11.03.2023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2E3432-8905-4ABC-8419-27DF9FD3D4B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114353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4F3298-3914-4699-A784-90D2C1000AE9}" type="datetimeFigureOut">
              <a:rPr lang="ru-RU" smtClean="0"/>
              <a:t>11.03.2023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2E3432-8905-4ABC-8419-27DF9FD3D4B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842683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4F3298-3914-4699-A784-90D2C1000AE9}" type="datetimeFigureOut">
              <a:rPr lang="ru-RU" smtClean="0"/>
              <a:t>11.03.2023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2E3432-8905-4ABC-8419-27DF9FD3D4B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776782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4F3298-3914-4699-A784-90D2C1000AE9}" type="datetimeFigureOut">
              <a:rPr lang="ru-RU" smtClean="0"/>
              <a:t>11.03.2023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2E3432-8905-4ABC-8419-27DF9FD3D4B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995561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4F3298-3914-4699-A784-90D2C1000AE9}" type="datetimeFigureOut">
              <a:rPr lang="ru-RU" smtClean="0"/>
              <a:t>11.03.2023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2E3432-8905-4ABC-8419-27DF9FD3D4B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662287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4F3298-3914-4699-A784-90D2C1000AE9}" type="datetimeFigureOut">
              <a:rPr lang="ru-RU" smtClean="0"/>
              <a:t>11.03.2023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2E3432-8905-4ABC-8419-27DF9FD3D4B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670191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4F3298-3914-4699-A784-90D2C1000AE9}" type="datetimeFigureOut">
              <a:rPr lang="ru-RU" smtClean="0"/>
              <a:t>11.03.2023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2E3432-8905-4ABC-8419-27DF9FD3D4B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400025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4F3298-3914-4699-A784-90D2C1000AE9}" type="datetimeFigureOut">
              <a:rPr lang="ru-RU" smtClean="0"/>
              <a:t>11.03.2023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2E3432-8905-4ABC-8419-27DF9FD3D4B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848641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4F3298-3914-4699-A784-90D2C1000AE9}" type="datetimeFigureOut">
              <a:rPr lang="ru-RU" smtClean="0"/>
              <a:t>11.03.2023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2E3432-8905-4ABC-8419-27DF9FD3D4B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882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4F3298-3914-4699-A784-90D2C1000AE9}" type="datetimeFigureOut">
              <a:rPr lang="ru-RU" smtClean="0"/>
              <a:t>11.03.2023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2E3432-8905-4ABC-8419-27DF9FD3D4B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060424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4F3298-3914-4699-A784-90D2C1000AE9}" type="datetimeFigureOut">
              <a:rPr lang="ru-RU" smtClean="0"/>
              <a:t>11.03.2023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2E3432-8905-4ABC-8419-27DF9FD3D4B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31376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F4F3298-3914-4699-A784-90D2C1000AE9}" type="datetimeFigureOut">
              <a:rPr lang="ru-RU" smtClean="0"/>
              <a:t>11.03.2023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92E3432-8905-4ABC-8419-27DF9FD3D4B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780977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59632" y="332656"/>
            <a:ext cx="7200800" cy="864096"/>
          </a:xfrm>
        </p:spPr>
        <p:txBody>
          <a:bodyPr/>
          <a:lstStyle/>
          <a:p>
            <a:pPr marL="0" indent="0" algn="ctr">
              <a:buNone/>
            </a:pPr>
            <a:r>
              <a:rPr lang="ru-RU" sz="2000" dirty="0" err="1">
                <a:effectLst/>
                <a:latin typeface="Kyrghyz Times" pitchFamily="2" charset="0"/>
              </a:rPr>
              <a:t>Кыргыз</a:t>
            </a:r>
            <a:r>
              <a:rPr lang="ru-RU" sz="2000" dirty="0">
                <a:effectLst/>
                <a:latin typeface="Kyrghyz Times" pitchFamily="2" charset="0"/>
              </a:rPr>
              <a:t> </a:t>
            </a:r>
            <a:r>
              <a:rPr lang="ru-RU" sz="2000" dirty="0" err="1">
                <a:effectLst/>
                <a:latin typeface="Kyrghyz Times" pitchFamily="2" charset="0"/>
              </a:rPr>
              <a:t>Республикасынын</a:t>
            </a:r>
            <a:r>
              <a:rPr lang="ru-RU" sz="2000" dirty="0">
                <a:effectLst/>
                <a:latin typeface="Kyrghyz Times" pitchFamily="2" charset="0"/>
              </a:rPr>
              <a:t> </a:t>
            </a:r>
            <a:r>
              <a:rPr lang="ru-RU" sz="2000" dirty="0" err="1">
                <a:effectLst/>
                <a:latin typeface="Kyrghyz Times" pitchFamily="2" charset="0"/>
              </a:rPr>
              <a:t>Улуттук</a:t>
            </a:r>
            <a:r>
              <a:rPr lang="ru-RU" sz="2000" dirty="0">
                <a:effectLst/>
                <a:latin typeface="Kyrghyz Times" pitchFamily="2" charset="0"/>
              </a:rPr>
              <a:t> статистика </a:t>
            </a:r>
            <a:r>
              <a:rPr lang="ru-RU" sz="2000" dirty="0" err="1">
                <a:effectLst/>
                <a:latin typeface="Kyrghyz Times" pitchFamily="2" charset="0"/>
              </a:rPr>
              <a:t>комитети</a:t>
            </a:r>
            <a:r>
              <a:rPr lang="ru-RU" sz="2000" dirty="0">
                <a:latin typeface="Kyrghyz Times" pitchFamily="2" charset="0"/>
              </a:rPr>
              <a:t> </a:t>
            </a:r>
            <a:r>
              <a:rPr lang="ru-RU" sz="1600" dirty="0" smtClean="0">
                <a:latin typeface="Kyrghyz Times" pitchFamily="2" charset="0"/>
              </a:rPr>
              <a:t/>
            </a:r>
            <a:br>
              <a:rPr lang="ru-RU" sz="1600" dirty="0" smtClean="0">
                <a:latin typeface="Kyrghyz Times" pitchFamily="2" charset="0"/>
              </a:rPr>
            </a:br>
            <a:endParaRPr lang="ru-RU" sz="1600" dirty="0">
              <a:latin typeface="Kyrghyz Times" pitchFamily="2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55576" y="1988840"/>
            <a:ext cx="7992888" cy="2952328"/>
          </a:xfrm>
        </p:spPr>
        <p:txBody>
          <a:bodyPr>
            <a:noAutofit/>
          </a:bodyPr>
          <a:lstStyle/>
          <a:p>
            <a:pPr marL="45720" indent="0" algn="ctr">
              <a:buNone/>
            </a:pPr>
            <a:r>
              <a:rPr lang="ru-RU" sz="3200" b="1" i="1" dirty="0" err="1">
                <a:latin typeface="Kyrghyz Times" pitchFamily="2" charset="0"/>
              </a:rPr>
              <a:t>Кыргыз</a:t>
            </a:r>
            <a:r>
              <a:rPr lang="ru-RU" sz="3200" b="1" i="1" dirty="0">
                <a:latin typeface="Kyrghyz Times" pitchFamily="2" charset="0"/>
              </a:rPr>
              <a:t> </a:t>
            </a:r>
            <a:r>
              <a:rPr lang="ru-RU" sz="3200" b="1" i="1" dirty="0" err="1">
                <a:latin typeface="Kyrghyz Times" pitchFamily="2" charset="0"/>
              </a:rPr>
              <a:t>Республикасында</a:t>
            </a:r>
            <a:r>
              <a:rPr lang="ru-RU" sz="3200" b="1" i="1" dirty="0">
                <a:latin typeface="Kyrghyz Times" pitchFamily="2" charset="0"/>
              </a:rPr>
              <a:t>, </a:t>
            </a:r>
            <a:endParaRPr lang="ru-RU" sz="3200" b="1" i="1" dirty="0" smtClean="0">
              <a:latin typeface="Kyrghyz Times" pitchFamily="2" charset="0"/>
            </a:endParaRPr>
          </a:p>
          <a:p>
            <a:pPr marL="45720" indent="0" algn="ctr">
              <a:buNone/>
            </a:pPr>
            <a:r>
              <a:rPr lang="ru-RU" sz="3200" b="1" i="1" dirty="0" smtClean="0">
                <a:latin typeface="Kyrghyz Times" pitchFamily="2" charset="0"/>
              </a:rPr>
              <a:t>2022-ж</a:t>
            </a:r>
            <a:r>
              <a:rPr lang="ru-RU" sz="3200" b="1" i="1" dirty="0">
                <a:latin typeface="Kyrghyz Times" pitchFamily="2" charset="0"/>
              </a:rPr>
              <a:t>. 12 </a:t>
            </a:r>
            <a:r>
              <a:rPr lang="ru-RU" sz="3200" b="1" i="1" dirty="0" err="1">
                <a:latin typeface="Kyrghyz Times" pitchFamily="2" charset="0"/>
              </a:rPr>
              <a:t>айында</a:t>
            </a:r>
            <a:r>
              <a:rPr lang="ru-RU" sz="3200" b="1" i="1" dirty="0">
                <a:latin typeface="Kyrghyz Times" pitchFamily="2" charset="0"/>
              </a:rPr>
              <a:t>, т³з³лгјн жа¾ы </a:t>
            </a:r>
            <a:r>
              <a:rPr lang="ru-RU" sz="3200" b="1" i="1" dirty="0" err="1">
                <a:latin typeface="Kyrghyz Times" pitchFamily="2" charset="0"/>
              </a:rPr>
              <a:t>жумуш</a:t>
            </a:r>
            <a:r>
              <a:rPr lang="ru-RU" sz="3200" b="1" i="1" dirty="0">
                <a:latin typeface="Kyrghyz Times" pitchFamily="2" charset="0"/>
              </a:rPr>
              <a:t> </a:t>
            </a:r>
            <a:r>
              <a:rPr lang="ru-RU" sz="3200" b="1" i="1" dirty="0" err="1">
                <a:latin typeface="Kyrghyz Times" pitchFamily="2" charset="0"/>
              </a:rPr>
              <a:t>орундарынын</a:t>
            </a:r>
            <a:r>
              <a:rPr lang="ru-RU" sz="3200" b="1" i="1" dirty="0">
                <a:latin typeface="Kyrghyz Times" pitchFamily="2" charset="0"/>
              </a:rPr>
              <a:t> </a:t>
            </a:r>
            <a:r>
              <a:rPr lang="ru-RU" sz="3200" b="1" i="1" dirty="0" err="1">
                <a:latin typeface="Kyrghyz Times" pitchFamily="2" charset="0"/>
              </a:rPr>
              <a:t>жана</a:t>
            </a:r>
            <a:r>
              <a:rPr lang="ru-RU" sz="3200" b="1" i="1" dirty="0">
                <a:latin typeface="Kyrghyz Times" pitchFamily="2" charset="0"/>
              </a:rPr>
              <a:t> </a:t>
            </a:r>
            <a:r>
              <a:rPr lang="ru-RU" sz="3200" b="1" i="1" dirty="0" err="1">
                <a:latin typeface="Kyrghyz Times" pitchFamily="2" charset="0"/>
              </a:rPr>
              <a:t>жоюлган</a:t>
            </a:r>
            <a:r>
              <a:rPr lang="ru-RU" sz="3200" b="1" i="1" dirty="0">
                <a:latin typeface="Kyrghyz Times" pitchFamily="2" charset="0"/>
              </a:rPr>
              <a:t> </a:t>
            </a:r>
            <a:r>
              <a:rPr lang="ru-RU" sz="3200" b="1" i="1" dirty="0" err="1">
                <a:latin typeface="Kyrghyz Times" pitchFamily="2" charset="0"/>
              </a:rPr>
              <a:t>жумуш</a:t>
            </a:r>
            <a:r>
              <a:rPr lang="ru-RU" sz="3200" b="1" i="1" dirty="0">
                <a:latin typeface="Kyrghyz Times" pitchFamily="2" charset="0"/>
              </a:rPr>
              <a:t> </a:t>
            </a:r>
            <a:r>
              <a:rPr lang="ru-RU" sz="3200" b="1" i="1" dirty="0" err="1">
                <a:latin typeface="Kyrghyz Times" pitchFamily="2" charset="0"/>
              </a:rPr>
              <a:t>орундарынын</a:t>
            </a:r>
            <a:r>
              <a:rPr lang="ru-RU" sz="3200" b="1" i="1" dirty="0">
                <a:latin typeface="Kyrghyz Times" pitchFamily="2" charset="0"/>
              </a:rPr>
              <a:t> саны</a:t>
            </a:r>
            <a:r>
              <a:rPr lang="ru-RU" sz="3200" i="1" dirty="0">
                <a:latin typeface="Kyrghyz Times" pitchFamily="2" charset="0"/>
              </a:rPr>
              <a:t> </a:t>
            </a:r>
            <a:endParaRPr lang="ru-RU" sz="3200" i="1" dirty="0" smtClean="0">
              <a:latin typeface="Kyrghyz Times" pitchFamily="2" charset="0"/>
            </a:endParaRPr>
          </a:p>
          <a:p>
            <a:pPr marL="45720" indent="0" algn="ctr">
              <a:buNone/>
            </a:pPr>
            <a:endParaRPr lang="ky-KG" sz="3200" i="1" dirty="0">
              <a:latin typeface="Kyrghyz Times" pitchFamily="2" charset="0"/>
            </a:endParaRPr>
          </a:p>
          <a:p>
            <a:pPr marL="45720" indent="0" algn="ctr">
              <a:buNone/>
            </a:pPr>
            <a:endParaRPr lang="ky-KG" sz="3200" i="1" dirty="0" smtClean="0">
              <a:latin typeface="Kyrghyz Times" pitchFamily="2" charset="0"/>
            </a:endParaRPr>
          </a:p>
          <a:p>
            <a:pPr marL="82550" lvl="0" indent="0" algn="ctr" eaLnBrk="0" fontAlgn="base" hangingPunct="0">
              <a:spcBef>
                <a:spcPts val="600"/>
              </a:spcBef>
              <a:spcAft>
                <a:spcPct val="0"/>
              </a:spcAft>
              <a:buClr>
                <a:srgbClr val="3891A7"/>
              </a:buClr>
              <a:buSzPct val="80000"/>
              <a:buNone/>
              <a:defRPr/>
            </a:pPr>
            <a:r>
              <a:rPr lang="en-US" altLang="ru-RU" sz="4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www.stat.kg</a:t>
            </a:r>
            <a:endParaRPr lang="ru-RU" altLang="ru-RU" sz="4800" dirty="0">
              <a:solidFill>
                <a:prstClr val="black"/>
              </a:solidFill>
              <a:cs typeface="Times New Roman" panose="02020603050405020304" pitchFamily="18" charset="0"/>
            </a:endParaRPr>
          </a:p>
          <a:p>
            <a:pPr marL="45720" indent="0" algn="ctr">
              <a:buNone/>
            </a:pPr>
            <a:endParaRPr lang="ru-RU" sz="3200" i="1" dirty="0">
              <a:latin typeface="Kyrghyz Times" pitchFamily="2" charset="0"/>
            </a:endParaRPr>
          </a:p>
        </p:txBody>
      </p:sp>
      <p:pic>
        <p:nvPicPr>
          <p:cNvPr id="4" name="Picture 2" descr="logo NSC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901" y="115888"/>
            <a:ext cx="1026716" cy="792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127795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608" y="188640"/>
            <a:ext cx="6512511" cy="576064"/>
          </a:xfrm>
        </p:spPr>
        <p:txBody>
          <a:bodyPr>
            <a:normAutofit fontScale="90000"/>
          </a:bodyPr>
          <a:lstStyle/>
          <a:p>
            <a:pPr marL="0" indent="0" algn="ctr">
              <a:buNone/>
            </a:pPr>
            <a:r>
              <a:rPr lang="ru-RU" sz="2400" dirty="0" smtClean="0">
                <a:effectLst/>
                <a:latin typeface="Kyrghyz Times" pitchFamily="2" charset="0"/>
              </a:rPr>
              <a:t>1-ЖО-жумуш </a:t>
            </a:r>
            <a:r>
              <a:rPr lang="ru-RU" sz="2400" dirty="0" err="1" smtClean="0">
                <a:effectLst/>
                <a:latin typeface="Kyrghyz Times" pitchFamily="2" charset="0"/>
              </a:rPr>
              <a:t>орундары</a:t>
            </a:r>
            <a:r>
              <a:rPr lang="ru-RU" sz="2400" dirty="0" smtClean="0">
                <a:effectLst/>
                <a:latin typeface="Kyrghyz Times" pitchFamily="2" charset="0"/>
              </a:rPr>
              <a:t> </a:t>
            </a:r>
            <a:r>
              <a:rPr lang="ru-RU" sz="2400" dirty="0">
                <a:effectLst/>
                <a:latin typeface="Kyrghyz Times" pitchFamily="2" charset="0"/>
              </a:rPr>
              <a:t>(</a:t>
            </a:r>
            <a:r>
              <a:rPr lang="ru-RU" sz="2400" dirty="0" err="1">
                <a:effectLst/>
                <a:latin typeface="Kyrghyz Times" pitchFamily="2" charset="0"/>
              </a:rPr>
              <a:t>кварталдык</a:t>
            </a:r>
            <a:r>
              <a:rPr lang="ru-RU" sz="2400" dirty="0">
                <a:effectLst/>
                <a:latin typeface="Kyrghyz Times" pitchFamily="2" charset="0"/>
              </a:rPr>
              <a:t>) </a:t>
            </a:r>
            <a:r>
              <a:rPr lang="ru-RU" sz="2400" dirty="0" err="1">
                <a:effectLst/>
                <a:latin typeface="Kyrghyz Times" pitchFamily="2" charset="0"/>
              </a:rPr>
              <a:t>формасы</a:t>
            </a:r>
            <a:r>
              <a:rPr lang="ru-RU" sz="2400" dirty="0">
                <a:effectLst/>
                <a:latin typeface="Kyrghyz Times" pitchFamily="2" charset="0"/>
              </a:rPr>
              <a:t> </a:t>
            </a:r>
            <a:endParaRPr lang="ru-RU" sz="2400" dirty="0">
              <a:latin typeface="Kyrghyz Times" pitchFamily="2" charset="0"/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/>
          </p:nvPr>
        </p:nvGraphicFramePr>
        <p:xfrm>
          <a:off x="395536" y="1052735"/>
          <a:ext cx="7632848" cy="4627969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7632848"/>
              </a:tblGrid>
              <a:tr h="785266">
                <a:tc>
                  <a:txBody>
                    <a:bodyPr/>
                    <a:lstStyle/>
                    <a:p>
                      <a:pPr algn="just">
                        <a:spcBef>
                          <a:spcPts val="400"/>
                        </a:spcBef>
                        <a:spcAft>
                          <a:spcPts val="200"/>
                        </a:spcAft>
                      </a:pPr>
                      <a:r>
                        <a:rPr lang="ru-RU" sz="1400" i="1" dirty="0" smtClean="0">
                          <a:effectLst/>
                          <a:latin typeface="Kyrghyz Times" pitchFamily="2" charset="0"/>
                        </a:rPr>
                        <a:t>    </a:t>
                      </a:r>
                      <a:r>
                        <a:rPr lang="ru-RU" sz="1400" b="1" i="1" dirty="0" smtClean="0">
                          <a:effectLst/>
                          <a:latin typeface="Kyrghyz Times" pitchFamily="2" charset="0"/>
                        </a:rPr>
                        <a:t>1-ЖО </a:t>
                      </a:r>
                      <a:r>
                        <a:rPr lang="ru-RU" sz="1400" b="1" i="1" dirty="0">
                          <a:effectLst/>
                          <a:latin typeface="Kyrghyz Times" pitchFamily="2" charset="0"/>
                        </a:rPr>
                        <a:t>(</a:t>
                      </a:r>
                      <a:r>
                        <a:rPr lang="ru-RU" sz="1400" b="1" i="1" dirty="0" err="1">
                          <a:effectLst/>
                          <a:latin typeface="Kyrghyz Times" pitchFamily="2" charset="0"/>
                        </a:rPr>
                        <a:t>кварталдык</a:t>
                      </a:r>
                      <a:r>
                        <a:rPr lang="ru-RU" sz="1400" b="1" i="1" dirty="0">
                          <a:effectLst/>
                          <a:latin typeface="Kyrghyz Times" pitchFamily="2" charset="0"/>
                        </a:rPr>
                        <a:t>) </a:t>
                      </a:r>
                      <a:r>
                        <a:rPr lang="ru-RU" sz="1400" b="1" i="1" dirty="0" err="1" smtClean="0">
                          <a:effectLst/>
                          <a:latin typeface="Kyrghyz Times" pitchFamily="2" charset="0"/>
                        </a:rPr>
                        <a:t>формасы</a:t>
                      </a:r>
                      <a:r>
                        <a:rPr lang="ru-RU" sz="1400" dirty="0" smtClean="0">
                          <a:effectLst/>
                          <a:latin typeface="Kyrghyz Times" pitchFamily="2" charset="0"/>
                        </a:rPr>
                        <a:t>,</a:t>
                      </a:r>
                      <a:r>
                        <a:rPr lang="ru-RU" sz="1400" baseline="0" dirty="0" smtClean="0">
                          <a:effectLst/>
                          <a:latin typeface="Kyrghyz Times" pitchFamily="2" charset="0"/>
                        </a:rPr>
                        <a:t> </a:t>
                      </a:r>
                      <a:r>
                        <a:rPr lang="ru-RU" sz="1400" dirty="0" smtClean="0">
                          <a:effectLst/>
                          <a:latin typeface="Kyrghyz Times" pitchFamily="2" charset="0"/>
                        </a:rPr>
                        <a:t>жа¾ы т³з³лг¼н </a:t>
                      </a:r>
                      <a:r>
                        <a:rPr lang="ru-RU" sz="1400" dirty="0" err="1" smtClean="0">
                          <a:effectLst/>
                          <a:latin typeface="Kyrghyz Times" pitchFamily="2" charset="0"/>
                        </a:rPr>
                        <a:t>жумуш</a:t>
                      </a:r>
                      <a:r>
                        <a:rPr lang="ru-RU" sz="1400" dirty="0" smtClean="0">
                          <a:effectLst/>
                          <a:latin typeface="Kyrghyz Times" pitchFamily="2" charset="0"/>
                        </a:rPr>
                        <a:t> </a:t>
                      </a:r>
                      <a:r>
                        <a:rPr lang="ru-RU" sz="1400" dirty="0" err="1" smtClean="0">
                          <a:effectLst/>
                          <a:latin typeface="Kyrghyz Times" pitchFamily="2" charset="0"/>
                        </a:rPr>
                        <a:t>орундары</a:t>
                      </a:r>
                      <a:r>
                        <a:rPr lang="ru-RU" sz="1400" dirty="0" smtClean="0">
                          <a:effectLst/>
                          <a:latin typeface="Kyrghyz Times" pitchFamily="2" charset="0"/>
                        </a:rPr>
                        <a:t> </a:t>
                      </a:r>
                      <a:r>
                        <a:rPr lang="ru-RU" sz="1400" dirty="0" err="1" smtClean="0">
                          <a:effectLst/>
                          <a:latin typeface="Kyrghyz Times" pitchFamily="2" charset="0"/>
                        </a:rPr>
                        <a:t>боюнча</a:t>
                      </a:r>
                      <a:r>
                        <a:rPr lang="ru-RU" sz="1400" dirty="0" smtClean="0">
                          <a:effectLst/>
                          <a:latin typeface="Kyrghyz Times" pitchFamily="2" charset="0"/>
                        </a:rPr>
                        <a:t> отчет - </a:t>
                      </a:r>
                      <a:r>
                        <a:rPr lang="ru-RU" sz="1400" dirty="0" err="1" smtClean="0">
                          <a:effectLst/>
                          <a:latin typeface="Kyrghyz Times" pitchFamily="2" charset="0"/>
                        </a:rPr>
                        <a:t>экономиканын</a:t>
                      </a:r>
                      <a:r>
                        <a:rPr lang="ru-RU" sz="1400" dirty="0" smtClean="0">
                          <a:effectLst/>
                          <a:latin typeface="Kyrghyz Times" pitchFamily="2" charset="0"/>
                        </a:rPr>
                        <a:t> </a:t>
                      </a:r>
                      <a:r>
                        <a:rPr lang="ru-RU" sz="1400" dirty="0" err="1">
                          <a:effectLst/>
                          <a:latin typeface="Kyrghyz Times" pitchFamily="2" charset="0"/>
                        </a:rPr>
                        <a:t>формалдык</a:t>
                      </a:r>
                      <a:r>
                        <a:rPr lang="ru-RU" sz="1400" dirty="0">
                          <a:effectLst/>
                          <a:latin typeface="Kyrghyz Times" pitchFamily="2" charset="0"/>
                        </a:rPr>
                        <a:t> </a:t>
                      </a:r>
                      <a:r>
                        <a:rPr lang="ru-RU" sz="1400" dirty="0" err="1">
                          <a:effectLst/>
                          <a:latin typeface="Kyrghyz Times" pitchFamily="2" charset="0"/>
                        </a:rPr>
                        <a:t>эмес</a:t>
                      </a:r>
                      <a:r>
                        <a:rPr lang="ru-RU" sz="1400" dirty="0">
                          <a:effectLst/>
                          <a:latin typeface="Kyrghyz Times" pitchFamily="2" charset="0"/>
                        </a:rPr>
                        <a:t> </a:t>
                      </a:r>
                      <a:r>
                        <a:rPr lang="ru-RU" sz="1400" dirty="0" err="1">
                          <a:effectLst/>
                          <a:latin typeface="Kyrghyz Times" pitchFamily="2" charset="0"/>
                        </a:rPr>
                        <a:t>секторунда</a:t>
                      </a:r>
                      <a:r>
                        <a:rPr lang="ru-RU" sz="1400" dirty="0">
                          <a:effectLst/>
                          <a:latin typeface="Kyrghyz Times" pitchFamily="2" charset="0"/>
                        </a:rPr>
                        <a:t> жа¾ы т³з³лг¼н </a:t>
                      </a:r>
                      <a:r>
                        <a:rPr lang="ru-RU" sz="1400" dirty="0" err="1">
                          <a:effectLst/>
                          <a:latin typeface="Kyrghyz Times" pitchFamily="2" charset="0"/>
                        </a:rPr>
                        <a:t>жана</a:t>
                      </a:r>
                      <a:r>
                        <a:rPr lang="ru-RU" sz="1400" dirty="0">
                          <a:effectLst/>
                          <a:latin typeface="Kyrghyz Times" pitchFamily="2" charset="0"/>
                        </a:rPr>
                        <a:t> </a:t>
                      </a:r>
                      <a:r>
                        <a:rPr lang="ru-RU" sz="1400" dirty="0" err="1">
                          <a:effectLst/>
                          <a:latin typeface="Kyrghyz Times" pitchFamily="2" charset="0"/>
                        </a:rPr>
                        <a:t>жоюлган</a:t>
                      </a:r>
                      <a:r>
                        <a:rPr lang="ru-RU" sz="1400" dirty="0">
                          <a:effectLst/>
                          <a:latin typeface="Kyrghyz Times" pitchFamily="2" charset="0"/>
                        </a:rPr>
                        <a:t> </a:t>
                      </a:r>
                      <a:r>
                        <a:rPr lang="ru-RU" sz="1400" dirty="0" err="1">
                          <a:effectLst/>
                          <a:latin typeface="Kyrghyz Times" pitchFamily="2" charset="0"/>
                        </a:rPr>
                        <a:t>жумушчу</a:t>
                      </a:r>
                      <a:r>
                        <a:rPr lang="ru-RU" sz="1400" dirty="0">
                          <a:effectLst/>
                          <a:latin typeface="Kyrghyz Times" pitchFamily="2" charset="0"/>
                        </a:rPr>
                        <a:t> </a:t>
                      </a:r>
                      <a:r>
                        <a:rPr lang="ru-RU" sz="1400" dirty="0" err="1">
                          <a:effectLst/>
                          <a:latin typeface="Kyrghyz Times" pitchFamily="2" charset="0"/>
                        </a:rPr>
                        <a:t>орундарын</a:t>
                      </a:r>
                      <a:r>
                        <a:rPr lang="ru-RU" sz="1400" dirty="0">
                          <a:effectLst/>
                          <a:latin typeface="Kyrghyz Times" pitchFamily="2" charset="0"/>
                        </a:rPr>
                        <a:t> </a:t>
                      </a:r>
                      <a:r>
                        <a:rPr lang="ru-RU" sz="1400" dirty="0" err="1">
                          <a:effectLst/>
                          <a:latin typeface="Kyrghyz Times" pitchFamily="2" charset="0"/>
                        </a:rPr>
                        <a:t>эсепке</a:t>
                      </a:r>
                      <a:r>
                        <a:rPr lang="ru-RU" sz="1400" dirty="0">
                          <a:effectLst/>
                          <a:latin typeface="Kyrghyz Times" pitchFamily="2" charset="0"/>
                        </a:rPr>
                        <a:t> </a:t>
                      </a:r>
                      <a:r>
                        <a:rPr lang="ru-RU" sz="1400" dirty="0" err="1">
                          <a:effectLst/>
                          <a:latin typeface="Kyrghyz Times" pitchFamily="2" charset="0"/>
                        </a:rPr>
                        <a:t>алуу</a:t>
                      </a:r>
                      <a:r>
                        <a:rPr lang="ru-RU" sz="1400" dirty="0">
                          <a:effectLst/>
                          <a:latin typeface="Kyrghyz Times" pitchFamily="2" charset="0"/>
                        </a:rPr>
                        <a:t> </a:t>
                      </a:r>
                      <a:r>
                        <a:rPr lang="ru-RU" sz="1400" dirty="0" err="1">
                          <a:effectLst/>
                          <a:latin typeface="Kyrghyz Times" pitchFamily="2" charset="0"/>
                        </a:rPr>
                        <a:t>максатында</a:t>
                      </a:r>
                      <a:r>
                        <a:rPr lang="ru-RU" sz="1400" dirty="0">
                          <a:effectLst/>
                          <a:latin typeface="Kyrghyz Times" pitchFamily="2" charset="0"/>
                        </a:rPr>
                        <a:t> </a:t>
                      </a:r>
                      <a:r>
                        <a:rPr lang="ru-RU" sz="1400" dirty="0" err="1">
                          <a:effectLst/>
                          <a:latin typeface="Kyrghyz Times" pitchFamily="2" charset="0"/>
                        </a:rPr>
                        <a:t>толтурулат</a:t>
                      </a:r>
                      <a:r>
                        <a:rPr lang="ru-RU" sz="1400" dirty="0">
                          <a:effectLst/>
                          <a:latin typeface="Kyrghyz Times" pitchFamily="2" charset="0"/>
                        </a:rPr>
                        <a:t>.</a:t>
                      </a:r>
                      <a:endParaRPr lang="ru-RU" sz="1400" dirty="0">
                        <a:effectLst/>
                        <a:latin typeface="Kyrghyz Times" pitchFamily="2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1663007">
                <a:tc>
                  <a:txBody>
                    <a:bodyPr/>
                    <a:lstStyle/>
                    <a:p>
                      <a:pPr algn="just">
                        <a:spcBef>
                          <a:spcPts val="400"/>
                        </a:spcBef>
                        <a:spcAft>
                          <a:spcPts val="200"/>
                        </a:spcAft>
                      </a:pPr>
                      <a:r>
                        <a:rPr lang="ru-RU" sz="1400" dirty="0" err="1">
                          <a:effectLst/>
                          <a:latin typeface="Kyrghyz Times" pitchFamily="2" charset="0"/>
                        </a:rPr>
                        <a:t>Отчетко</a:t>
                      </a:r>
                      <a:r>
                        <a:rPr lang="ru-RU" sz="1400" dirty="0">
                          <a:effectLst/>
                          <a:latin typeface="Kyrghyz Times" pitchFamily="2" charset="0"/>
                        </a:rPr>
                        <a:t> </a:t>
                      </a:r>
                      <a:r>
                        <a:rPr lang="ru-RU" sz="1400" dirty="0" err="1">
                          <a:effectLst/>
                          <a:latin typeface="Kyrghyz Times" pitchFamily="2" charset="0"/>
                        </a:rPr>
                        <a:t>дыйкан</a:t>
                      </a:r>
                      <a:r>
                        <a:rPr lang="ru-RU" sz="1400" dirty="0">
                          <a:effectLst/>
                          <a:latin typeface="Kyrghyz Times" pitchFamily="2" charset="0"/>
                        </a:rPr>
                        <a:t>, (фермер) </a:t>
                      </a:r>
                      <a:r>
                        <a:rPr lang="ru-RU" sz="1400" dirty="0" err="1">
                          <a:effectLst/>
                          <a:latin typeface="Kyrghyz Times" pitchFamily="2" charset="0"/>
                        </a:rPr>
                        <a:t>чарбаларында</a:t>
                      </a:r>
                      <a:r>
                        <a:rPr lang="ru-RU" sz="1400" dirty="0">
                          <a:effectLst/>
                          <a:latin typeface="Kyrghyz Times" pitchFamily="2" charset="0"/>
                        </a:rPr>
                        <a:t> </a:t>
                      </a:r>
                      <a:r>
                        <a:rPr lang="ru-RU" sz="1400" dirty="0" err="1">
                          <a:effectLst/>
                          <a:latin typeface="Kyrghyz Times" pitchFamily="2" charset="0"/>
                        </a:rPr>
                        <a:t>жана</a:t>
                      </a:r>
                      <a:r>
                        <a:rPr lang="ru-RU" sz="1400" dirty="0">
                          <a:effectLst/>
                          <a:latin typeface="Kyrghyz Times" pitchFamily="2" charset="0"/>
                        </a:rPr>
                        <a:t> </a:t>
                      </a:r>
                      <a:r>
                        <a:rPr lang="ru-RU" sz="1400" dirty="0" err="1">
                          <a:effectLst/>
                          <a:latin typeface="Kyrghyz Times" pitchFamily="2" charset="0"/>
                        </a:rPr>
                        <a:t>жеке</a:t>
                      </a:r>
                      <a:r>
                        <a:rPr lang="ru-RU" sz="1400" dirty="0">
                          <a:effectLst/>
                          <a:latin typeface="Kyrghyz Times" pitchFamily="2" charset="0"/>
                        </a:rPr>
                        <a:t> </a:t>
                      </a:r>
                      <a:r>
                        <a:rPr lang="ru-RU" sz="1400" dirty="0" err="1">
                          <a:effectLst/>
                          <a:latin typeface="Kyrghyz Times" pitchFamily="2" charset="0"/>
                        </a:rPr>
                        <a:t>ишкерлер</a:t>
                      </a:r>
                      <a:r>
                        <a:rPr lang="ru-RU" sz="1400" dirty="0">
                          <a:effectLst/>
                          <a:latin typeface="Kyrghyz Times" pitchFamily="2" charset="0"/>
                        </a:rPr>
                        <a:t> ч¼йр¼с³нд¼ жа¾ы т³з³лг¼н </a:t>
                      </a:r>
                      <a:r>
                        <a:rPr lang="ru-RU" sz="1400" dirty="0" err="1">
                          <a:effectLst/>
                          <a:latin typeface="Kyrghyz Times" pitchFamily="2" charset="0"/>
                        </a:rPr>
                        <a:t>жана</a:t>
                      </a:r>
                      <a:r>
                        <a:rPr lang="ru-RU" sz="1400" dirty="0">
                          <a:effectLst/>
                          <a:latin typeface="Kyrghyz Times" pitchFamily="2" charset="0"/>
                        </a:rPr>
                        <a:t> </a:t>
                      </a:r>
                      <a:r>
                        <a:rPr lang="ru-RU" sz="1400" dirty="0" err="1">
                          <a:effectLst/>
                          <a:latin typeface="Kyrghyz Times" pitchFamily="2" charset="0"/>
                        </a:rPr>
                        <a:t>жоюлган</a:t>
                      </a:r>
                      <a:r>
                        <a:rPr lang="ru-RU" sz="1400" dirty="0">
                          <a:effectLst/>
                          <a:latin typeface="Kyrghyz Times" pitchFamily="2" charset="0"/>
                        </a:rPr>
                        <a:t> </a:t>
                      </a:r>
                      <a:r>
                        <a:rPr lang="ru-RU" sz="1400" dirty="0" err="1">
                          <a:effectLst/>
                          <a:latin typeface="Kyrghyz Times" pitchFamily="2" charset="0"/>
                        </a:rPr>
                        <a:t>жумушчу</a:t>
                      </a:r>
                      <a:r>
                        <a:rPr lang="ru-RU" sz="1400" dirty="0">
                          <a:effectLst/>
                          <a:latin typeface="Kyrghyz Times" pitchFamily="2" charset="0"/>
                        </a:rPr>
                        <a:t> </a:t>
                      </a:r>
                      <a:r>
                        <a:rPr lang="ru-RU" sz="1400" dirty="0" err="1">
                          <a:effectLst/>
                          <a:latin typeface="Kyrghyz Times" pitchFamily="2" charset="0"/>
                        </a:rPr>
                        <a:t>орундары</a:t>
                      </a:r>
                      <a:r>
                        <a:rPr lang="ru-RU" sz="1400" dirty="0">
                          <a:effectLst/>
                          <a:latin typeface="Kyrghyz Times" pitchFamily="2" charset="0"/>
                        </a:rPr>
                        <a:t> </a:t>
                      </a:r>
                      <a:r>
                        <a:rPr lang="ru-RU" sz="1400" dirty="0" err="1">
                          <a:effectLst/>
                          <a:latin typeface="Kyrghyz Times" pitchFamily="2" charset="0"/>
                        </a:rPr>
                        <a:t>боюнча</a:t>
                      </a:r>
                      <a:r>
                        <a:rPr lang="ru-RU" sz="1400" dirty="0">
                          <a:effectLst/>
                          <a:latin typeface="Kyrghyz Times" pitchFamily="2" charset="0"/>
                        </a:rPr>
                        <a:t> </a:t>
                      </a:r>
                      <a:r>
                        <a:rPr lang="ru-RU" sz="1400" dirty="0" err="1">
                          <a:effectLst/>
                          <a:latin typeface="Kyrghyz Times" pitchFamily="2" charset="0"/>
                        </a:rPr>
                        <a:t>маалыматтар</a:t>
                      </a:r>
                      <a:r>
                        <a:rPr lang="ru-RU" sz="1400" dirty="0">
                          <a:effectLst/>
                          <a:latin typeface="Kyrghyz Times" pitchFamily="2" charset="0"/>
                        </a:rPr>
                        <a:t> </a:t>
                      </a:r>
                      <a:r>
                        <a:rPr lang="ru-RU" sz="1400" dirty="0" err="1">
                          <a:effectLst/>
                          <a:latin typeface="Kyrghyz Times" pitchFamily="2" charset="0"/>
                        </a:rPr>
                        <a:t>кирет</a:t>
                      </a:r>
                      <a:r>
                        <a:rPr lang="ru-RU" sz="1400" dirty="0">
                          <a:effectLst/>
                          <a:latin typeface="Kyrghyz Times" pitchFamily="2" charset="0"/>
                        </a:rPr>
                        <a:t>. Отчет  </a:t>
                      </a:r>
                      <a:r>
                        <a:rPr lang="ru-RU" sz="1400" dirty="0" err="1">
                          <a:effectLst/>
                          <a:latin typeface="Kyrghyz Times" pitchFamily="2" charset="0"/>
                        </a:rPr>
                        <a:t>айыл</a:t>
                      </a:r>
                      <a:r>
                        <a:rPr lang="ru-RU" sz="1400" dirty="0">
                          <a:effectLst/>
                          <a:latin typeface="Kyrghyz Times" pitchFamily="2" charset="0"/>
                        </a:rPr>
                        <a:t> ¼км¼тт¼р³н¼, </a:t>
                      </a:r>
                      <a:r>
                        <a:rPr lang="ru-RU" sz="1400" dirty="0" err="1">
                          <a:effectLst/>
                          <a:latin typeface="Kyrghyz Times" pitchFamily="2" charset="0"/>
                        </a:rPr>
                        <a:t>райондук</a:t>
                      </a:r>
                      <a:r>
                        <a:rPr lang="ru-RU" sz="1400" dirty="0">
                          <a:effectLst/>
                          <a:latin typeface="Kyrghyz Times" pitchFamily="2" charset="0"/>
                        </a:rPr>
                        <a:t>,  </a:t>
                      </a:r>
                      <a:r>
                        <a:rPr lang="ru-RU" sz="1400" dirty="0" err="1">
                          <a:effectLst/>
                          <a:latin typeface="Kyrghyz Times" pitchFamily="2" charset="0"/>
                        </a:rPr>
                        <a:t>шаардык</a:t>
                      </a:r>
                      <a:r>
                        <a:rPr lang="ru-RU" sz="1400" dirty="0">
                          <a:effectLst/>
                          <a:latin typeface="Kyrghyz Times" pitchFamily="2" charset="0"/>
                        </a:rPr>
                        <a:t> </a:t>
                      </a:r>
                      <a:r>
                        <a:rPr lang="ru-RU" sz="1400" dirty="0" err="1">
                          <a:effectLst/>
                          <a:latin typeface="Kyrghyz Times" pitchFamily="2" charset="0"/>
                        </a:rPr>
                        <a:t>салык</a:t>
                      </a:r>
                      <a:r>
                        <a:rPr lang="ru-RU" sz="1400" dirty="0">
                          <a:effectLst/>
                          <a:latin typeface="Kyrghyz Times" pitchFamily="2" charset="0"/>
                        </a:rPr>
                        <a:t> </a:t>
                      </a:r>
                      <a:r>
                        <a:rPr lang="ru-RU" sz="1400" dirty="0" err="1">
                          <a:effectLst/>
                          <a:latin typeface="Kyrghyz Times" pitchFamily="2" charset="0"/>
                        </a:rPr>
                        <a:t>инспекцияларына</a:t>
                      </a:r>
                      <a:r>
                        <a:rPr lang="ru-RU" sz="1400" dirty="0">
                          <a:effectLst/>
                          <a:latin typeface="Kyrghyz Times" pitchFamily="2" charset="0"/>
                        </a:rPr>
                        <a:t> </a:t>
                      </a:r>
                      <a:r>
                        <a:rPr lang="ru-RU" sz="1400" dirty="0" err="1">
                          <a:effectLst/>
                          <a:latin typeface="Kyrghyz Times" pitchFamily="2" charset="0"/>
                        </a:rPr>
                        <a:t>таркатылат</a:t>
                      </a:r>
                      <a:r>
                        <a:rPr lang="ru-RU" sz="1400" dirty="0">
                          <a:effectLst/>
                          <a:latin typeface="Kyrghyz Times" pitchFamily="2" charset="0"/>
                        </a:rPr>
                        <a:t>. </a:t>
                      </a:r>
                      <a:r>
                        <a:rPr lang="ru-RU" sz="1400" dirty="0" err="1">
                          <a:effectLst/>
                          <a:latin typeface="Kyrghyz Times" pitchFamily="2" charset="0"/>
                        </a:rPr>
                        <a:t>Жумушчу</a:t>
                      </a:r>
                      <a:r>
                        <a:rPr lang="ru-RU" sz="1400" dirty="0">
                          <a:effectLst/>
                          <a:latin typeface="Kyrghyz Times" pitchFamily="2" charset="0"/>
                        </a:rPr>
                        <a:t> </a:t>
                      </a:r>
                      <a:r>
                        <a:rPr lang="ru-RU" sz="1400" dirty="0" err="1">
                          <a:effectLst/>
                          <a:latin typeface="Kyrghyz Times" pitchFamily="2" charset="0"/>
                        </a:rPr>
                        <a:t>орундарын</a:t>
                      </a:r>
                      <a:r>
                        <a:rPr lang="ru-RU" sz="1400" dirty="0">
                          <a:effectLst/>
                          <a:latin typeface="Kyrghyz Times" pitchFamily="2" charset="0"/>
                        </a:rPr>
                        <a:t> т³з³³ </a:t>
                      </a:r>
                      <a:r>
                        <a:rPr lang="ru-RU" sz="1400" dirty="0" err="1">
                          <a:effectLst/>
                          <a:latin typeface="Kyrghyz Times" pitchFamily="2" charset="0"/>
                        </a:rPr>
                        <a:t>жана</a:t>
                      </a:r>
                      <a:r>
                        <a:rPr lang="ru-RU" sz="1400" dirty="0">
                          <a:effectLst/>
                          <a:latin typeface="Kyrghyz Times" pitchFamily="2" charset="0"/>
                        </a:rPr>
                        <a:t> </a:t>
                      </a:r>
                      <a:r>
                        <a:rPr lang="ru-RU" sz="1400" dirty="0" err="1">
                          <a:effectLst/>
                          <a:latin typeface="Kyrghyz Times" pitchFamily="2" charset="0"/>
                        </a:rPr>
                        <a:t>жоюу</a:t>
                      </a:r>
                      <a:r>
                        <a:rPr lang="ru-RU" sz="1400" dirty="0">
                          <a:effectLst/>
                          <a:latin typeface="Kyrghyz Times" pitchFamily="2" charset="0"/>
                        </a:rPr>
                        <a:t> ж¼н³нд¼ отчет </a:t>
                      </a:r>
                      <a:r>
                        <a:rPr lang="ru-RU" sz="1400" dirty="0" err="1">
                          <a:effectLst/>
                          <a:latin typeface="Kyrghyz Times" pitchFamily="2" charset="0"/>
                        </a:rPr>
                        <a:t>дыйкан</a:t>
                      </a:r>
                      <a:r>
                        <a:rPr lang="ru-RU" sz="1400" dirty="0">
                          <a:effectLst/>
                          <a:latin typeface="Kyrghyz Times" pitchFamily="2" charset="0"/>
                        </a:rPr>
                        <a:t>, (фермер) </a:t>
                      </a:r>
                      <a:r>
                        <a:rPr lang="ru-RU" sz="1400" dirty="0" err="1">
                          <a:effectLst/>
                          <a:latin typeface="Kyrghyz Times" pitchFamily="2" charset="0"/>
                        </a:rPr>
                        <a:t>чарбалары</a:t>
                      </a:r>
                      <a:r>
                        <a:rPr lang="ru-RU" sz="1400" dirty="0">
                          <a:effectLst/>
                          <a:latin typeface="Kyrghyz Times" pitchFamily="2" charset="0"/>
                        </a:rPr>
                        <a:t> </a:t>
                      </a:r>
                      <a:r>
                        <a:rPr lang="ru-RU" sz="1400" dirty="0" err="1">
                          <a:effectLst/>
                          <a:latin typeface="Kyrghyz Times" pitchFamily="2" charset="0"/>
                        </a:rPr>
                        <a:t>боюнча</a:t>
                      </a:r>
                      <a:r>
                        <a:rPr lang="ru-RU" sz="1400" dirty="0">
                          <a:effectLst/>
                          <a:latin typeface="Kyrghyz Times" pitchFamily="2" charset="0"/>
                        </a:rPr>
                        <a:t> </a:t>
                      </a:r>
                      <a:r>
                        <a:rPr lang="ru-RU" sz="1400" dirty="0" err="1">
                          <a:effectLst/>
                          <a:latin typeface="Kyrghyz Times" pitchFamily="2" charset="0"/>
                        </a:rPr>
                        <a:t>жана</a:t>
                      </a:r>
                      <a:r>
                        <a:rPr lang="ru-RU" sz="1400" dirty="0">
                          <a:effectLst/>
                          <a:latin typeface="Kyrghyz Times" pitchFamily="2" charset="0"/>
                        </a:rPr>
                        <a:t> </a:t>
                      </a:r>
                      <a:r>
                        <a:rPr lang="ru-RU" sz="1400" dirty="0" err="1">
                          <a:effectLst/>
                          <a:latin typeface="Kyrghyz Times" pitchFamily="2" charset="0"/>
                        </a:rPr>
                        <a:t>айылдык</a:t>
                      </a:r>
                      <a:r>
                        <a:rPr lang="ru-RU" sz="1400" dirty="0">
                          <a:effectLst/>
                          <a:latin typeface="Kyrghyz Times" pitchFamily="2" charset="0"/>
                        </a:rPr>
                        <a:t> </a:t>
                      </a:r>
                      <a:r>
                        <a:rPr lang="ru-RU" sz="1400" dirty="0" err="1">
                          <a:effectLst/>
                          <a:latin typeface="Kyrghyz Times" pitchFamily="2" charset="0"/>
                        </a:rPr>
                        <a:t>округдарга</a:t>
                      </a:r>
                      <a:r>
                        <a:rPr lang="ru-RU" sz="1400" dirty="0">
                          <a:effectLst/>
                          <a:latin typeface="Kyrghyz Times" pitchFamily="2" charset="0"/>
                        </a:rPr>
                        <a:t> тиешел³³ </a:t>
                      </a:r>
                      <a:r>
                        <a:rPr lang="ru-RU" sz="1400" dirty="0" err="1">
                          <a:effectLst/>
                          <a:latin typeface="Kyrghyz Times" pitchFamily="2" charset="0"/>
                        </a:rPr>
                        <a:t>жеке</a:t>
                      </a:r>
                      <a:r>
                        <a:rPr lang="ru-RU" sz="1400" dirty="0">
                          <a:effectLst/>
                          <a:latin typeface="Kyrghyz Times" pitchFamily="2" charset="0"/>
                        </a:rPr>
                        <a:t> </a:t>
                      </a:r>
                      <a:r>
                        <a:rPr lang="ru-RU" sz="1400" dirty="0" err="1">
                          <a:effectLst/>
                          <a:latin typeface="Kyrghyz Times" pitchFamily="2" charset="0"/>
                        </a:rPr>
                        <a:t>ишкерлер</a:t>
                      </a:r>
                      <a:r>
                        <a:rPr lang="ru-RU" sz="1400" dirty="0">
                          <a:effectLst/>
                          <a:latin typeface="Kyrghyz Times" pitchFamily="2" charset="0"/>
                        </a:rPr>
                        <a:t> </a:t>
                      </a:r>
                      <a:r>
                        <a:rPr lang="ru-RU" sz="1400" dirty="0" err="1">
                          <a:effectLst/>
                          <a:latin typeface="Kyrghyz Times" pitchFamily="2" charset="0"/>
                        </a:rPr>
                        <a:t>боюнча</a:t>
                      </a:r>
                      <a:r>
                        <a:rPr lang="ru-RU" sz="1400" dirty="0">
                          <a:effectLst/>
                          <a:latin typeface="Kyrghyz Times" pitchFamily="2" charset="0"/>
                        </a:rPr>
                        <a:t> – </a:t>
                      </a:r>
                      <a:r>
                        <a:rPr lang="ru-RU" sz="1400" dirty="0" err="1">
                          <a:effectLst/>
                          <a:latin typeface="Kyrghyz Times" pitchFamily="2" charset="0"/>
                        </a:rPr>
                        <a:t>айыл</a:t>
                      </a:r>
                      <a:r>
                        <a:rPr lang="ru-RU" sz="1400" dirty="0">
                          <a:effectLst/>
                          <a:latin typeface="Kyrghyz Times" pitchFamily="2" charset="0"/>
                        </a:rPr>
                        <a:t> ¼км¼тт¼р³ </a:t>
                      </a:r>
                      <a:r>
                        <a:rPr lang="ru-RU" sz="1400" dirty="0" err="1">
                          <a:effectLst/>
                          <a:latin typeface="Kyrghyz Times" pitchFamily="2" charset="0"/>
                        </a:rPr>
                        <a:t>тапшырышат</a:t>
                      </a:r>
                      <a:r>
                        <a:rPr lang="ru-RU" sz="1400" dirty="0">
                          <a:effectLst/>
                          <a:latin typeface="Kyrghyz Times" pitchFamily="2" charset="0"/>
                        </a:rPr>
                        <a:t>, ал </a:t>
                      </a:r>
                      <a:r>
                        <a:rPr lang="ru-RU" sz="1400" dirty="0" err="1">
                          <a:effectLst/>
                          <a:latin typeface="Kyrghyz Times" pitchFamily="2" charset="0"/>
                        </a:rPr>
                        <a:t>эми</a:t>
                      </a:r>
                      <a:r>
                        <a:rPr lang="ru-RU" sz="1400" dirty="0">
                          <a:effectLst/>
                          <a:latin typeface="Kyrghyz Times" pitchFamily="2" charset="0"/>
                        </a:rPr>
                        <a:t> </a:t>
                      </a:r>
                      <a:r>
                        <a:rPr lang="ru-RU" sz="1400" dirty="0" err="1">
                          <a:effectLst/>
                          <a:latin typeface="Kyrghyz Times" pitchFamily="2" charset="0"/>
                        </a:rPr>
                        <a:t>райондорго</a:t>
                      </a:r>
                      <a:r>
                        <a:rPr lang="ru-RU" sz="1400" dirty="0">
                          <a:effectLst/>
                          <a:latin typeface="Kyrghyz Times" pitchFamily="2" charset="0"/>
                        </a:rPr>
                        <a:t> </a:t>
                      </a:r>
                      <a:r>
                        <a:rPr lang="ru-RU" sz="1400" dirty="0" err="1">
                          <a:effectLst/>
                          <a:latin typeface="Kyrghyz Times" pitchFamily="2" charset="0"/>
                        </a:rPr>
                        <a:t>жана</a:t>
                      </a:r>
                      <a:r>
                        <a:rPr lang="ru-RU" sz="1400" dirty="0">
                          <a:effectLst/>
                          <a:latin typeface="Kyrghyz Times" pitchFamily="2" charset="0"/>
                        </a:rPr>
                        <a:t> </a:t>
                      </a:r>
                      <a:r>
                        <a:rPr lang="ru-RU" sz="1400" dirty="0" err="1">
                          <a:effectLst/>
                          <a:latin typeface="Kyrghyz Times" pitchFamily="2" charset="0"/>
                        </a:rPr>
                        <a:t>шаарларга</a:t>
                      </a:r>
                      <a:r>
                        <a:rPr lang="ru-RU" sz="1400" dirty="0">
                          <a:effectLst/>
                          <a:latin typeface="Kyrghyz Times" pitchFamily="2" charset="0"/>
                        </a:rPr>
                        <a:t> тиешел³³ </a:t>
                      </a:r>
                      <a:r>
                        <a:rPr lang="ru-RU" sz="1400" dirty="0" err="1">
                          <a:effectLst/>
                          <a:latin typeface="Kyrghyz Times" pitchFamily="2" charset="0"/>
                        </a:rPr>
                        <a:t>жеке</a:t>
                      </a:r>
                      <a:r>
                        <a:rPr lang="ru-RU" sz="1400" dirty="0">
                          <a:effectLst/>
                          <a:latin typeface="Kyrghyz Times" pitchFamily="2" charset="0"/>
                        </a:rPr>
                        <a:t> </a:t>
                      </a:r>
                      <a:r>
                        <a:rPr lang="ru-RU" sz="1400" dirty="0" err="1">
                          <a:effectLst/>
                          <a:latin typeface="Kyrghyz Times" pitchFamily="2" charset="0"/>
                        </a:rPr>
                        <a:t>ишкерлер</a:t>
                      </a:r>
                      <a:r>
                        <a:rPr lang="ru-RU" sz="1400" dirty="0">
                          <a:effectLst/>
                          <a:latin typeface="Kyrghyz Times" pitchFamily="2" charset="0"/>
                        </a:rPr>
                        <a:t> </a:t>
                      </a:r>
                      <a:r>
                        <a:rPr lang="ru-RU" sz="1400" dirty="0" err="1">
                          <a:effectLst/>
                          <a:latin typeface="Kyrghyz Times" pitchFamily="2" charset="0"/>
                        </a:rPr>
                        <a:t>боюнча</a:t>
                      </a:r>
                      <a:r>
                        <a:rPr lang="ru-RU" sz="1400" dirty="0">
                          <a:effectLst/>
                          <a:latin typeface="Kyrghyz Times" pitchFamily="2" charset="0"/>
                        </a:rPr>
                        <a:t> – тийишт³³ </a:t>
                      </a:r>
                      <a:r>
                        <a:rPr lang="ru-RU" sz="1400" dirty="0" err="1">
                          <a:effectLst/>
                          <a:latin typeface="Kyrghyz Times" pitchFamily="2" charset="0"/>
                        </a:rPr>
                        <a:t>салык</a:t>
                      </a:r>
                      <a:r>
                        <a:rPr lang="ru-RU" sz="1400" dirty="0">
                          <a:effectLst/>
                          <a:latin typeface="Kyrghyz Times" pitchFamily="2" charset="0"/>
                        </a:rPr>
                        <a:t> </a:t>
                      </a:r>
                      <a:r>
                        <a:rPr lang="ru-RU" sz="1400" dirty="0" err="1">
                          <a:effectLst/>
                          <a:latin typeface="Kyrghyz Times" pitchFamily="2" charset="0"/>
                        </a:rPr>
                        <a:t>инспекциялары</a:t>
                      </a:r>
                      <a:r>
                        <a:rPr lang="ru-RU" sz="1400" dirty="0">
                          <a:effectLst/>
                          <a:latin typeface="Kyrghyz Times" pitchFamily="2" charset="0"/>
                        </a:rPr>
                        <a:t> </a:t>
                      </a:r>
                      <a:r>
                        <a:rPr lang="ru-RU" sz="1400" dirty="0" err="1">
                          <a:effectLst/>
                          <a:latin typeface="Kyrghyz Times" pitchFamily="2" charset="0"/>
                        </a:rPr>
                        <a:t>тапшырышат</a:t>
                      </a:r>
                      <a:r>
                        <a:rPr lang="ru-RU" sz="1400" dirty="0">
                          <a:effectLst/>
                          <a:latin typeface="Kyrghyz Times" pitchFamily="2" charset="0"/>
                        </a:rPr>
                        <a:t>.</a:t>
                      </a:r>
                      <a:endParaRPr lang="ru-RU" sz="1400" dirty="0">
                        <a:effectLst/>
                        <a:latin typeface="Kyrghyz Times" pitchFamily="2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1656184">
                <a:tc>
                  <a:txBody>
                    <a:bodyPr/>
                    <a:lstStyle/>
                    <a:p>
                      <a:pPr algn="just">
                        <a:spcBef>
                          <a:spcPts val="400"/>
                        </a:spcBef>
                        <a:spcAft>
                          <a:spcPts val="200"/>
                        </a:spcAft>
                      </a:pPr>
                      <a:r>
                        <a:rPr lang="ru-RU" sz="1400" b="1" i="1" dirty="0" smtClean="0">
                          <a:effectLst/>
                          <a:latin typeface="Kyrghyz Times" pitchFamily="2" charset="0"/>
                        </a:rPr>
                        <a:t>«</a:t>
                      </a:r>
                      <a:r>
                        <a:rPr lang="ru-RU" sz="1400" b="1" i="1" dirty="0">
                          <a:effectLst/>
                          <a:latin typeface="Kyrghyz Times" pitchFamily="2" charset="0"/>
                        </a:rPr>
                        <a:t>Жа¾ы т³з³лг¼н </a:t>
                      </a:r>
                      <a:r>
                        <a:rPr lang="ru-RU" sz="1400" b="1" i="1" dirty="0" err="1">
                          <a:effectLst/>
                          <a:latin typeface="Kyrghyz Times" pitchFamily="2" charset="0"/>
                        </a:rPr>
                        <a:t>жумушчу</a:t>
                      </a:r>
                      <a:r>
                        <a:rPr lang="ru-RU" sz="1400" b="1" i="1" dirty="0">
                          <a:effectLst/>
                          <a:latin typeface="Kyrghyz Times" pitchFamily="2" charset="0"/>
                        </a:rPr>
                        <a:t> </a:t>
                      </a:r>
                      <a:r>
                        <a:rPr lang="ru-RU" sz="1400" b="1" i="1" dirty="0" err="1">
                          <a:effectLst/>
                          <a:latin typeface="Kyrghyz Times" pitchFamily="2" charset="0"/>
                        </a:rPr>
                        <a:t>орундарынын</a:t>
                      </a:r>
                      <a:r>
                        <a:rPr lang="ru-RU" sz="1400" b="1" i="1" dirty="0">
                          <a:effectLst/>
                          <a:latin typeface="Kyrghyz Times" pitchFamily="2" charset="0"/>
                        </a:rPr>
                        <a:t> саны» </a:t>
                      </a:r>
                      <a:r>
                        <a:rPr lang="ru-RU" sz="1400" dirty="0" err="1">
                          <a:effectLst/>
                          <a:latin typeface="Kyrghyz Times" pitchFamily="2" charset="0"/>
                        </a:rPr>
                        <a:t>отчеттук</a:t>
                      </a:r>
                      <a:r>
                        <a:rPr lang="ru-RU" sz="1400" dirty="0">
                          <a:effectLst/>
                          <a:latin typeface="Kyrghyz Times" pitchFamily="2" charset="0"/>
                        </a:rPr>
                        <a:t> </a:t>
                      </a:r>
                      <a:r>
                        <a:rPr lang="ru-RU" sz="1400" dirty="0" err="1">
                          <a:effectLst/>
                          <a:latin typeface="Kyrghyz Times" pitchFamily="2" charset="0"/>
                        </a:rPr>
                        <a:t>кварталдын</a:t>
                      </a:r>
                      <a:r>
                        <a:rPr lang="ru-RU" sz="1400" dirty="0">
                          <a:effectLst/>
                          <a:latin typeface="Kyrghyz Times" pitchFamily="2" charset="0"/>
                        </a:rPr>
                        <a:t> </a:t>
                      </a:r>
                      <a:r>
                        <a:rPr lang="ru-RU" sz="1400" dirty="0" err="1">
                          <a:effectLst/>
                          <a:latin typeface="Kyrghyz Times" pitchFamily="2" charset="0"/>
                        </a:rPr>
                        <a:t>ичинде</a:t>
                      </a:r>
                      <a:r>
                        <a:rPr lang="ru-RU" sz="1400" dirty="0">
                          <a:effectLst/>
                          <a:latin typeface="Kyrghyz Times" pitchFamily="2" charset="0"/>
                        </a:rPr>
                        <a:t> жа¾ы т³з³лг¼н же </a:t>
                      </a:r>
                      <a:r>
                        <a:rPr lang="ru-RU" sz="1400" dirty="0" err="1">
                          <a:effectLst/>
                          <a:latin typeface="Kyrghyz Times" pitchFamily="2" charset="0"/>
                        </a:rPr>
                        <a:t>калыбына</a:t>
                      </a:r>
                      <a:r>
                        <a:rPr lang="ru-RU" sz="1400" dirty="0">
                          <a:effectLst/>
                          <a:latin typeface="Kyrghyz Times" pitchFamily="2" charset="0"/>
                        </a:rPr>
                        <a:t> </a:t>
                      </a:r>
                      <a:r>
                        <a:rPr lang="ru-RU" sz="1400" dirty="0" err="1">
                          <a:effectLst/>
                          <a:latin typeface="Kyrghyz Times" pitchFamily="2" charset="0"/>
                        </a:rPr>
                        <a:t>келтирилген</a:t>
                      </a:r>
                      <a:r>
                        <a:rPr lang="ru-RU" sz="1400" dirty="0">
                          <a:effectLst/>
                          <a:latin typeface="Kyrghyz Times" pitchFamily="2" charset="0"/>
                        </a:rPr>
                        <a:t> </a:t>
                      </a:r>
                      <a:r>
                        <a:rPr lang="ru-RU" sz="1400" dirty="0" err="1">
                          <a:effectLst/>
                          <a:latin typeface="Kyrghyz Times" pitchFamily="2" charset="0"/>
                        </a:rPr>
                        <a:t>жумушчу</a:t>
                      </a:r>
                      <a:r>
                        <a:rPr lang="ru-RU" sz="1400" dirty="0">
                          <a:effectLst/>
                          <a:latin typeface="Kyrghyz Times" pitchFamily="2" charset="0"/>
                        </a:rPr>
                        <a:t> </a:t>
                      </a:r>
                      <a:r>
                        <a:rPr lang="ru-RU" sz="1400" dirty="0" err="1">
                          <a:effectLst/>
                          <a:latin typeface="Kyrghyz Times" pitchFamily="2" charset="0"/>
                        </a:rPr>
                        <a:t>орундарына</a:t>
                      </a:r>
                      <a:r>
                        <a:rPr lang="ru-RU" sz="1400" dirty="0">
                          <a:effectLst/>
                          <a:latin typeface="Kyrghyz Times" pitchFamily="2" charset="0"/>
                        </a:rPr>
                        <a:t> </a:t>
                      </a:r>
                      <a:r>
                        <a:rPr lang="ru-RU" sz="1400" dirty="0" err="1">
                          <a:effectLst/>
                          <a:latin typeface="Kyrghyz Times" pitchFamily="2" charset="0"/>
                        </a:rPr>
                        <a:t>кабыл</a:t>
                      </a:r>
                      <a:r>
                        <a:rPr lang="ru-RU" sz="1400" dirty="0">
                          <a:effectLst/>
                          <a:latin typeface="Kyrghyz Times" pitchFamily="2" charset="0"/>
                        </a:rPr>
                        <a:t> </a:t>
                      </a:r>
                      <a:r>
                        <a:rPr lang="ru-RU" sz="1400" dirty="0" err="1">
                          <a:effectLst/>
                          <a:latin typeface="Kyrghyz Times" pitchFamily="2" charset="0"/>
                        </a:rPr>
                        <a:t>алынган</a:t>
                      </a:r>
                      <a:r>
                        <a:rPr lang="ru-RU" sz="1400" dirty="0">
                          <a:effectLst/>
                          <a:latin typeface="Kyrghyz Times" pitchFamily="2" charset="0"/>
                        </a:rPr>
                        <a:t> же </a:t>
                      </a:r>
                      <a:r>
                        <a:rPr lang="ru-RU" sz="1400" dirty="0" err="1">
                          <a:effectLst/>
                          <a:latin typeface="Kyrghyz Times" pitchFamily="2" charset="0"/>
                        </a:rPr>
                        <a:t>кабыл</a:t>
                      </a:r>
                      <a:r>
                        <a:rPr lang="ru-RU" sz="1400" dirty="0">
                          <a:effectLst/>
                          <a:latin typeface="Kyrghyz Times" pitchFamily="2" charset="0"/>
                        </a:rPr>
                        <a:t> </a:t>
                      </a:r>
                      <a:r>
                        <a:rPr lang="ru-RU" sz="1400" dirty="0" err="1">
                          <a:effectLst/>
                          <a:latin typeface="Kyrghyz Times" pitchFamily="2" charset="0"/>
                        </a:rPr>
                        <a:t>алына</a:t>
                      </a:r>
                      <a:r>
                        <a:rPr lang="ru-RU" sz="1400" dirty="0">
                          <a:effectLst/>
                          <a:latin typeface="Kyrghyz Times" pitchFamily="2" charset="0"/>
                        </a:rPr>
                        <a:t> </a:t>
                      </a:r>
                      <a:r>
                        <a:rPr lang="ru-RU" sz="1400" dirty="0" err="1">
                          <a:effectLst/>
                          <a:latin typeface="Kyrghyz Times" pitchFamily="2" charset="0"/>
                        </a:rPr>
                        <a:t>турган</a:t>
                      </a:r>
                      <a:r>
                        <a:rPr lang="ru-RU" sz="1400" dirty="0">
                          <a:effectLst/>
                          <a:latin typeface="Kyrghyz Times" pitchFamily="2" charset="0"/>
                        </a:rPr>
                        <a:t> </a:t>
                      </a:r>
                      <a:r>
                        <a:rPr lang="ru-RU" sz="1400" dirty="0" err="1">
                          <a:effectLst/>
                          <a:latin typeface="Kyrghyz Times" pitchFamily="2" charset="0"/>
                        </a:rPr>
                        <a:t>кызматкерлердин</a:t>
                      </a:r>
                      <a:r>
                        <a:rPr lang="ru-RU" sz="1400" dirty="0">
                          <a:effectLst/>
                          <a:latin typeface="Kyrghyz Times" pitchFamily="2" charset="0"/>
                        </a:rPr>
                        <a:t> </a:t>
                      </a:r>
                      <a:r>
                        <a:rPr lang="ru-RU" sz="1400" dirty="0" err="1">
                          <a:effectLst/>
                          <a:latin typeface="Kyrghyz Times" pitchFamily="2" charset="0"/>
                        </a:rPr>
                        <a:t>санын</a:t>
                      </a:r>
                      <a:r>
                        <a:rPr lang="ru-RU" sz="1400" dirty="0">
                          <a:effectLst/>
                          <a:latin typeface="Kyrghyz Times" pitchFamily="2" charset="0"/>
                        </a:rPr>
                        <a:t> </a:t>
                      </a:r>
                      <a:r>
                        <a:rPr lang="ru-RU" sz="1400" dirty="0" err="1">
                          <a:effectLst/>
                          <a:latin typeface="Kyrghyz Times" pitchFamily="2" charset="0"/>
                        </a:rPr>
                        <a:t>чагылдырат</a:t>
                      </a:r>
                      <a:r>
                        <a:rPr lang="ru-RU" sz="1400" dirty="0">
                          <a:effectLst/>
                          <a:latin typeface="Kyrghyz Times" pitchFamily="2" charset="0"/>
                        </a:rPr>
                        <a:t>. </a:t>
                      </a:r>
                      <a:endParaRPr lang="ru-RU" sz="1400" dirty="0" smtClean="0">
                        <a:effectLst/>
                        <a:latin typeface="Kyrghyz Times" pitchFamily="2" charset="0"/>
                      </a:endParaRPr>
                    </a:p>
                    <a:p>
                      <a:pPr algn="just">
                        <a:spcBef>
                          <a:spcPts val="400"/>
                        </a:spcBef>
                        <a:spcAft>
                          <a:spcPts val="200"/>
                        </a:spcAft>
                      </a:pPr>
                      <a:r>
                        <a:rPr lang="ru-RU" sz="1400" b="1" i="1" dirty="0" smtClean="0">
                          <a:effectLst/>
                          <a:latin typeface="Kyrghyz Times" pitchFamily="2" charset="0"/>
                        </a:rPr>
                        <a:t>«</a:t>
                      </a:r>
                      <a:r>
                        <a:rPr lang="ru-RU" sz="1400" b="1" i="1" dirty="0" err="1">
                          <a:effectLst/>
                          <a:latin typeface="Kyrghyz Times" pitchFamily="2" charset="0"/>
                        </a:rPr>
                        <a:t>Жоюлган</a:t>
                      </a:r>
                      <a:r>
                        <a:rPr lang="ru-RU" sz="1400" b="1" i="1" dirty="0">
                          <a:effectLst/>
                          <a:latin typeface="Kyrghyz Times" pitchFamily="2" charset="0"/>
                        </a:rPr>
                        <a:t> </a:t>
                      </a:r>
                      <a:r>
                        <a:rPr lang="ru-RU" sz="1400" b="1" i="1" dirty="0" err="1">
                          <a:effectLst/>
                          <a:latin typeface="Kyrghyz Times" pitchFamily="2" charset="0"/>
                        </a:rPr>
                        <a:t>жумушчу</a:t>
                      </a:r>
                      <a:r>
                        <a:rPr lang="ru-RU" sz="1400" b="1" i="1" dirty="0">
                          <a:effectLst/>
                          <a:latin typeface="Kyrghyz Times" pitchFamily="2" charset="0"/>
                        </a:rPr>
                        <a:t> </a:t>
                      </a:r>
                      <a:r>
                        <a:rPr lang="ru-RU" sz="1400" b="1" i="1" dirty="0" err="1">
                          <a:effectLst/>
                          <a:latin typeface="Kyrghyz Times" pitchFamily="2" charset="0"/>
                        </a:rPr>
                        <a:t>орундарынын</a:t>
                      </a:r>
                      <a:r>
                        <a:rPr lang="ru-RU" sz="1400" b="1" i="1" dirty="0">
                          <a:effectLst/>
                          <a:latin typeface="Kyrghyz Times" pitchFamily="2" charset="0"/>
                        </a:rPr>
                        <a:t> саны» </a:t>
                      </a:r>
                      <a:r>
                        <a:rPr lang="ru-RU" sz="1400" dirty="0" err="1">
                          <a:effectLst/>
                          <a:latin typeface="Kyrghyz Times" pitchFamily="2" charset="0"/>
                        </a:rPr>
                        <a:t>отчеттук</a:t>
                      </a:r>
                      <a:r>
                        <a:rPr lang="ru-RU" sz="1400" dirty="0">
                          <a:effectLst/>
                          <a:latin typeface="Kyrghyz Times" pitchFamily="2" charset="0"/>
                        </a:rPr>
                        <a:t> </a:t>
                      </a:r>
                      <a:r>
                        <a:rPr lang="ru-RU" sz="1400" dirty="0" err="1">
                          <a:effectLst/>
                          <a:latin typeface="Kyrghyz Times" pitchFamily="2" charset="0"/>
                        </a:rPr>
                        <a:t>кварталдын</a:t>
                      </a:r>
                      <a:r>
                        <a:rPr lang="ru-RU" sz="1400" dirty="0">
                          <a:effectLst/>
                          <a:latin typeface="Kyrghyz Times" pitchFamily="2" charset="0"/>
                        </a:rPr>
                        <a:t> </a:t>
                      </a:r>
                      <a:r>
                        <a:rPr lang="ru-RU" sz="1400" dirty="0" err="1">
                          <a:effectLst/>
                          <a:latin typeface="Kyrghyz Times" pitchFamily="2" charset="0"/>
                        </a:rPr>
                        <a:t>ичинде</a:t>
                      </a:r>
                      <a:r>
                        <a:rPr lang="ru-RU" sz="1400" dirty="0">
                          <a:effectLst/>
                          <a:latin typeface="Kyrghyz Times" pitchFamily="2" charset="0"/>
                        </a:rPr>
                        <a:t> </a:t>
                      </a:r>
                      <a:r>
                        <a:rPr lang="ru-RU" sz="1400" dirty="0" err="1">
                          <a:effectLst/>
                          <a:latin typeface="Kyrghyz Times" pitchFamily="2" charset="0"/>
                        </a:rPr>
                        <a:t>жумушчу</a:t>
                      </a:r>
                      <a:r>
                        <a:rPr lang="ru-RU" sz="1400" dirty="0">
                          <a:effectLst/>
                          <a:latin typeface="Kyrghyz Times" pitchFamily="2" charset="0"/>
                        </a:rPr>
                        <a:t> </a:t>
                      </a:r>
                      <a:r>
                        <a:rPr lang="ru-RU" sz="1400" dirty="0" err="1">
                          <a:effectLst/>
                          <a:latin typeface="Kyrghyz Times" pitchFamily="2" charset="0"/>
                        </a:rPr>
                        <a:t>орундарынын</a:t>
                      </a:r>
                      <a:r>
                        <a:rPr lang="ru-RU" sz="1400" dirty="0">
                          <a:effectLst/>
                          <a:latin typeface="Kyrghyz Times" pitchFamily="2" charset="0"/>
                        </a:rPr>
                        <a:t> </a:t>
                      </a:r>
                      <a:r>
                        <a:rPr lang="ru-RU" sz="1400" dirty="0" err="1">
                          <a:effectLst/>
                          <a:latin typeface="Kyrghyz Times" pitchFamily="2" charset="0"/>
                        </a:rPr>
                        <a:t>санынын</a:t>
                      </a:r>
                      <a:r>
                        <a:rPr lang="ru-RU" sz="1400" dirty="0">
                          <a:effectLst/>
                          <a:latin typeface="Kyrghyz Times" pitchFamily="2" charset="0"/>
                        </a:rPr>
                        <a:t> </a:t>
                      </a:r>
                      <a:r>
                        <a:rPr lang="ru-RU" sz="1400" dirty="0" err="1">
                          <a:effectLst/>
                          <a:latin typeface="Kyrghyz Times" pitchFamily="2" charset="0"/>
                        </a:rPr>
                        <a:t>кыскарышынын</a:t>
                      </a:r>
                      <a:r>
                        <a:rPr lang="ru-RU" sz="1400" dirty="0">
                          <a:effectLst/>
                          <a:latin typeface="Kyrghyz Times" pitchFamily="2" charset="0"/>
                        </a:rPr>
                        <a:t> же </a:t>
                      </a:r>
                      <a:r>
                        <a:rPr lang="ru-RU" sz="1400" dirty="0" err="1">
                          <a:effectLst/>
                          <a:latin typeface="Kyrghyz Times" pitchFamily="2" charset="0"/>
                        </a:rPr>
                        <a:t>жоюлушунун</a:t>
                      </a:r>
                      <a:r>
                        <a:rPr lang="ru-RU" sz="1400" dirty="0">
                          <a:effectLst/>
                          <a:latin typeface="Kyrghyz Times" pitchFamily="2" charset="0"/>
                        </a:rPr>
                        <a:t> </a:t>
                      </a:r>
                      <a:r>
                        <a:rPr lang="ru-RU" sz="1400" dirty="0" err="1">
                          <a:effectLst/>
                          <a:latin typeface="Kyrghyz Times" pitchFamily="2" charset="0"/>
                        </a:rPr>
                        <a:t>натыйжасында</a:t>
                      </a:r>
                      <a:r>
                        <a:rPr lang="ru-RU" sz="1400" dirty="0">
                          <a:effectLst/>
                          <a:latin typeface="Kyrghyz Times" pitchFamily="2" charset="0"/>
                        </a:rPr>
                        <a:t> </a:t>
                      </a:r>
                      <a:r>
                        <a:rPr lang="ru-RU" sz="1400" dirty="0" err="1">
                          <a:effectLst/>
                          <a:latin typeface="Kyrghyz Times" pitchFamily="2" charset="0"/>
                        </a:rPr>
                        <a:t>жоюлган</a:t>
                      </a:r>
                      <a:r>
                        <a:rPr lang="ru-RU" sz="1400" dirty="0">
                          <a:effectLst/>
                          <a:latin typeface="Kyrghyz Times" pitchFamily="2" charset="0"/>
                        </a:rPr>
                        <a:t> </a:t>
                      </a:r>
                      <a:r>
                        <a:rPr lang="ru-RU" sz="1400" dirty="0" err="1">
                          <a:effectLst/>
                          <a:latin typeface="Kyrghyz Times" pitchFamily="2" charset="0"/>
                        </a:rPr>
                        <a:t>жумушчу</a:t>
                      </a:r>
                      <a:r>
                        <a:rPr lang="ru-RU" sz="1400" dirty="0">
                          <a:effectLst/>
                          <a:latin typeface="Kyrghyz Times" pitchFamily="2" charset="0"/>
                        </a:rPr>
                        <a:t> </a:t>
                      </a:r>
                      <a:r>
                        <a:rPr lang="ru-RU" sz="1400" dirty="0" err="1">
                          <a:effectLst/>
                          <a:latin typeface="Kyrghyz Times" pitchFamily="2" charset="0"/>
                        </a:rPr>
                        <a:t>орундарынын</a:t>
                      </a:r>
                      <a:r>
                        <a:rPr lang="ru-RU" sz="1400" dirty="0">
                          <a:effectLst/>
                          <a:latin typeface="Kyrghyz Times" pitchFamily="2" charset="0"/>
                        </a:rPr>
                        <a:t> </a:t>
                      </a:r>
                      <a:r>
                        <a:rPr lang="ru-RU" sz="1400" dirty="0" err="1">
                          <a:effectLst/>
                          <a:latin typeface="Kyrghyz Times" pitchFamily="2" charset="0"/>
                        </a:rPr>
                        <a:t>санын</a:t>
                      </a:r>
                      <a:r>
                        <a:rPr lang="ru-RU" sz="1400" dirty="0">
                          <a:effectLst/>
                          <a:latin typeface="Kyrghyz Times" pitchFamily="2" charset="0"/>
                        </a:rPr>
                        <a:t> </a:t>
                      </a:r>
                      <a:r>
                        <a:rPr lang="ru-RU" sz="1400" dirty="0" err="1">
                          <a:effectLst/>
                          <a:latin typeface="Kyrghyz Times" pitchFamily="2" charset="0"/>
                        </a:rPr>
                        <a:t>чагылдырат</a:t>
                      </a:r>
                      <a:r>
                        <a:rPr lang="ru-RU" sz="1400" dirty="0">
                          <a:effectLst/>
                          <a:latin typeface="Kyrghyz Times" pitchFamily="2" charset="0"/>
                        </a:rPr>
                        <a:t>.</a:t>
                      </a:r>
                      <a:endParaRPr lang="ru-RU" sz="1400" dirty="0">
                        <a:effectLst/>
                        <a:latin typeface="Kyrghyz Times" pitchFamily="2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261756">
                <a:tc>
                  <a:txBody>
                    <a:bodyPr/>
                    <a:lstStyle/>
                    <a:p>
                      <a:pPr algn="just">
                        <a:spcBef>
                          <a:spcPts val="400"/>
                        </a:spcBef>
                        <a:spcAft>
                          <a:spcPts val="200"/>
                        </a:spcAft>
                      </a:pPr>
                      <a:r>
                        <a:rPr lang="ru-RU" sz="1400" dirty="0" err="1">
                          <a:effectLst/>
                          <a:latin typeface="Kyrghyz Times" pitchFamily="2" charset="0"/>
                        </a:rPr>
                        <a:t>Маалымат</a:t>
                      </a:r>
                      <a:r>
                        <a:rPr lang="ru-RU" sz="1400" dirty="0">
                          <a:effectLst/>
                          <a:latin typeface="Kyrghyz Times" pitchFamily="2" charset="0"/>
                        </a:rPr>
                        <a:t> </a:t>
                      </a:r>
                      <a:r>
                        <a:rPr lang="ru-RU" sz="1400" dirty="0" err="1">
                          <a:effectLst/>
                          <a:latin typeface="Kyrghyz Times" pitchFamily="2" charset="0"/>
                        </a:rPr>
                        <a:t>экономикалык</a:t>
                      </a:r>
                      <a:r>
                        <a:rPr lang="ru-RU" sz="1400" dirty="0">
                          <a:effectLst/>
                          <a:latin typeface="Kyrghyz Times" pitchFamily="2" charset="0"/>
                        </a:rPr>
                        <a:t> </a:t>
                      </a:r>
                      <a:r>
                        <a:rPr lang="ru-RU" sz="1400" dirty="0" err="1">
                          <a:effectLst/>
                          <a:latin typeface="Kyrghyz Times" pitchFamily="2" charset="0"/>
                        </a:rPr>
                        <a:t>ишмердиктин</a:t>
                      </a:r>
                      <a:r>
                        <a:rPr lang="ru-RU" sz="1400" dirty="0">
                          <a:effectLst/>
                          <a:latin typeface="Kyrghyz Times" pitchFamily="2" charset="0"/>
                        </a:rPr>
                        <a:t> ар </a:t>
                      </a:r>
                      <a:r>
                        <a:rPr lang="ru-RU" sz="1400" dirty="0" err="1">
                          <a:effectLst/>
                          <a:latin typeface="Kyrghyz Times" pitchFamily="2" charset="0"/>
                        </a:rPr>
                        <a:t>бир</a:t>
                      </a:r>
                      <a:r>
                        <a:rPr lang="ru-RU" sz="1400" dirty="0">
                          <a:effectLst/>
                          <a:latin typeface="Kyrghyz Times" pitchFamily="2" charset="0"/>
                        </a:rPr>
                        <a:t> т³р³ </a:t>
                      </a:r>
                      <a:r>
                        <a:rPr lang="ru-RU" sz="1400" dirty="0" err="1">
                          <a:effectLst/>
                          <a:latin typeface="Kyrghyz Times" pitchFamily="2" charset="0"/>
                        </a:rPr>
                        <a:t>боюнча</a:t>
                      </a:r>
                      <a:r>
                        <a:rPr lang="ru-RU" sz="1400" dirty="0">
                          <a:effectLst/>
                          <a:latin typeface="Kyrghyz Times" pitchFamily="2" charset="0"/>
                        </a:rPr>
                        <a:t> </a:t>
                      </a:r>
                      <a:r>
                        <a:rPr lang="ru-RU" sz="1400" dirty="0" smtClean="0">
                          <a:effectLst/>
                          <a:latin typeface="Kyrghyz Times" pitchFamily="2" charset="0"/>
                        </a:rPr>
                        <a:t>к¼рс¼т³л¼т</a:t>
                      </a:r>
                      <a:r>
                        <a:rPr lang="ru-RU" sz="1400" dirty="0">
                          <a:effectLst/>
                          <a:latin typeface="Kyrghyz Times" pitchFamily="2" charset="0"/>
                        </a:rPr>
                        <a:t>.</a:t>
                      </a:r>
                      <a:endParaRPr lang="ru-RU" sz="1400" dirty="0">
                        <a:effectLst/>
                        <a:latin typeface="Kyrghyz Times" pitchFamily="2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261756">
                <a:tc>
                  <a:txBody>
                    <a:bodyPr/>
                    <a:lstStyle/>
                    <a:p>
                      <a:pPr algn="just">
                        <a:spcBef>
                          <a:spcPts val="400"/>
                        </a:spcBef>
                        <a:spcAft>
                          <a:spcPts val="200"/>
                        </a:spcAft>
                      </a:pPr>
                      <a:endParaRPr lang="ru-RU" sz="1400" dirty="0">
                        <a:effectLst/>
                        <a:latin typeface="Kyrghyz Times" pitchFamily="2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pic>
        <p:nvPicPr>
          <p:cNvPr id="5" name="Picture 2" descr="logo NSC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901" y="115888"/>
            <a:ext cx="1026716" cy="792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129127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31640" y="188640"/>
            <a:ext cx="7262192" cy="504056"/>
          </a:xfrm>
        </p:spPr>
        <p:txBody>
          <a:bodyPr>
            <a:normAutofit fontScale="90000"/>
          </a:bodyPr>
          <a:lstStyle/>
          <a:p>
            <a:pPr marL="0" indent="0" algn="l" fontAlgn="ctr">
              <a:buNone/>
            </a:pPr>
            <a:r>
              <a:rPr lang="ru-RU" sz="2400" b="0" dirty="0">
                <a:solidFill>
                  <a:srgbClr val="000000"/>
                </a:solidFill>
                <a:effectLst/>
                <a:latin typeface="Kyrghyz Times" pitchFamily="2" charset="0"/>
                <a:ea typeface="+mn-ea"/>
                <a:cs typeface="+mn-cs"/>
              </a:rPr>
              <a:t>Т³з³лгјн </a:t>
            </a:r>
            <a:r>
              <a:rPr lang="ru-RU" sz="2400" b="0" dirty="0" err="1">
                <a:solidFill>
                  <a:srgbClr val="000000"/>
                </a:solidFill>
                <a:effectLst/>
                <a:latin typeface="Kyrghyz Times" pitchFamily="2" charset="0"/>
                <a:ea typeface="+mn-ea"/>
                <a:cs typeface="+mn-cs"/>
              </a:rPr>
              <a:t>жаны</a:t>
            </a:r>
            <a:r>
              <a:rPr lang="ru-RU" sz="2400" b="0" dirty="0">
                <a:solidFill>
                  <a:srgbClr val="000000"/>
                </a:solidFill>
                <a:effectLst/>
                <a:latin typeface="Kyrghyz Times" pitchFamily="2" charset="0"/>
                <a:ea typeface="+mn-ea"/>
                <a:cs typeface="+mn-cs"/>
              </a:rPr>
              <a:t> </a:t>
            </a:r>
            <a:r>
              <a:rPr lang="ru-RU" sz="2400" b="0" dirty="0" err="1">
                <a:solidFill>
                  <a:srgbClr val="000000"/>
                </a:solidFill>
                <a:effectLst/>
                <a:latin typeface="Kyrghyz Times" pitchFamily="2" charset="0"/>
                <a:ea typeface="+mn-ea"/>
                <a:cs typeface="+mn-cs"/>
              </a:rPr>
              <a:t>жумуш</a:t>
            </a:r>
            <a:r>
              <a:rPr lang="ru-RU" sz="2400" b="0" dirty="0">
                <a:solidFill>
                  <a:srgbClr val="000000"/>
                </a:solidFill>
                <a:effectLst/>
                <a:latin typeface="Kyrghyz Times" pitchFamily="2" charset="0"/>
                <a:ea typeface="+mn-ea"/>
                <a:cs typeface="+mn-cs"/>
              </a:rPr>
              <a:t> </a:t>
            </a:r>
            <a:r>
              <a:rPr lang="ru-RU" sz="2400" b="0" dirty="0" err="1">
                <a:solidFill>
                  <a:srgbClr val="000000"/>
                </a:solidFill>
                <a:effectLst/>
                <a:latin typeface="Kyrghyz Times" pitchFamily="2" charset="0"/>
                <a:ea typeface="+mn-ea"/>
                <a:cs typeface="+mn-cs"/>
              </a:rPr>
              <a:t>орундарынын</a:t>
            </a:r>
            <a:r>
              <a:rPr lang="ru-RU" sz="2400" b="0" dirty="0">
                <a:solidFill>
                  <a:srgbClr val="000000"/>
                </a:solidFill>
                <a:effectLst/>
                <a:latin typeface="Kyrghyz Times" pitchFamily="2" charset="0"/>
                <a:ea typeface="+mn-ea"/>
                <a:cs typeface="+mn-cs"/>
              </a:rPr>
              <a:t>  саны </a:t>
            </a:r>
            <a:br>
              <a:rPr lang="ru-RU" sz="2400" b="0" dirty="0">
                <a:solidFill>
                  <a:srgbClr val="000000"/>
                </a:solidFill>
                <a:effectLst/>
                <a:latin typeface="Kyrghyz Times" pitchFamily="2" charset="0"/>
                <a:ea typeface="+mn-ea"/>
                <a:cs typeface="+mn-cs"/>
              </a:rPr>
            </a:br>
            <a:r>
              <a:rPr lang="ru-RU" sz="2400" b="0" dirty="0">
                <a:solidFill>
                  <a:srgbClr val="000000"/>
                </a:solidFill>
                <a:effectLst/>
                <a:latin typeface="Kyrghyz Times" pitchFamily="2" charset="0"/>
                <a:ea typeface="+mn-ea"/>
                <a:cs typeface="+mn-cs"/>
              </a:rPr>
              <a:t>(</a:t>
            </a:r>
            <a:r>
              <a:rPr lang="ru-RU" sz="2400" b="0" dirty="0" err="1">
                <a:solidFill>
                  <a:srgbClr val="000000"/>
                </a:solidFill>
                <a:effectLst/>
                <a:latin typeface="Kyrghyz Times" pitchFamily="2" charset="0"/>
                <a:ea typeface="+mn-ea"/>
                <a:cs typeface="+mn-cs"/>
              </a:rPr>
              <a:t>бирдик</a:t>
            </a:r>
            <a:r>
              <a:rPr lang="ru-RU" sz="2400" b="0" dirty="0">
                <a:solidFill>
                  <a:srgbClr val="000000"/>
                </a:solidFill>
                <a:effectLst/>
                <a:latin typeface="Kyrghyz Times" pitchFamily="2" charset="0"/>
                <a:ea typeface="+mn-ea"/>
                <a:cs typeface="+mn-cs"/>
              </a:rPr>
              <a:t>)</a:t>
            </a: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00855493"/>
              </p:ext>
            </p:extLst>
          </p:nvPr>
        </p:nvGraphicFramePr>
        <p:xfrm>
          <a:off x="179509" y="836715"/>
          <a:ext cx="8990748" cy="5929635"/>
        </p:xfrm>
        <a:graphic>
          <a:graphicData uri="http://schemas.openxmlformats.org/drawingml/2006/table">
            <a:tbl>
              <a:tblPr/>
              <a:tblGrid>
                <a:gridCol w="3789240"/>
                <a:gridCol w="786736"/>
                <a:gridCol w="911336"/>
                <a:gridCol w="872786"/>
                <a:gridCol w="885078"/>
                <a:gridCol w="872786"/>
                <a:gridCol w="872786"/>
              </a:tblGrid>
              <a:tr h="149308">
                <a:tc rowSpan="4">
                  <a:txBody>
                    <a:bodyPr/>
                    <a:lstStyle/>
                    <a:p>
                      <a:pPr algn="ctr" fontAlgn="b"/>
                      <a:r>
                        <a:rPr lang="ru-RU" sz="700" b="0" i="1" u="none" strike="noStrike" dirty="0">
                          <a:effectLst/>
                          <a:latin typeface="Kyrghyz Times" pitchFamily="2" charset="0"/>
                        </a:rPr>
                        <a:t> </a:t>
                      </a:r>
                    </a:p>
                  </a:txBody>
                  <a:tcPr marL="7004" marR="7004" marT="7004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6"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effectLst/>
                          <a:latin typeface="Kyrghyz Times" pitchFamily="2" charset="0"/>
                        </a:rPr>
                        <a:t>Т³з³лгјн жа¾ы </a:t>
                      </a:r>
                      <a:r>
                        <a:rPr lang="ru-RU" sz="1000" b="1" i="0" u="none" strike="noStrike" dirty="0" err="1">
                          <a:effectLst/>
                          <a:latin typeface="Kyrghyz Times" pitchFamily="2" charset="0"/>
                        </a:rPr>
                        <a:t>жумуш</a:t>
                      </a:r>
                      <a:r>
                        <a:rPr lang="ru-RU" sz="1000" b="1" i="0" u="none" strike="noStrike" dirty="0">
                          <a:effectLst/>
                          <a:latin typeface="Kyrghyz Times" pitchFamily="2" charset="0"/>
                        </a:rPr>
                        <a:t> </a:t>
                      </a:r>
                      <a:r>
                        <a:rPr lang="ru-RU" sz="1000" b="1" i="0" u="none" strike="noStrike" dirty="0" err="1">
                          <a:effectLst/>
                          <a:latin typeface="Kyrghyz Times" pitchFamily="2" charset="0"/>
                        </a:rPr>
                        <a:t>орундары</a:t>
                      </a:r>
                      <a:endParaRPr lang="ru-RU" sz="1000" b="1" i="0" u="none" strike="noStrike" dirty="0">
                        <a:effectLst/>
                        <a:latin typeface="Kyrghyz Times" pitchFamily="2" charset="0"/>
                      </a:endParaRPr>
                    </a:p>
                  </a:txBody>
                  <a:tcPr marL="7004" marR="7004" marT="700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1584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 dirty="0" err="1">
                          <a:effectLst/>
                          <a:latin typeface="Kyrghyz Times" pitchFamily="2" charset="0"/>
                        </a:rPr>
                        <a:t>Бардыгы</a:t>
                      </a:r>
                      <a:endParaRPr lang="ru-RU" sz="700" b="0" i="0" u="none" strike="noStrike" dirty="0">
                        <a:effectLst/>
                        <a:latin typeface="Kyrghyz Times" pitchFamily="2" charset="0"/>
                      </a:endParaRPr>
                    </a:p>
                  </a:txBody>
                  <a:tcPr marL="7004" marR="7004" marT="700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 dirty="0" err="1">
                          <a:effectLst/>
                          <a:latin typeface="Kyrghyz Times" pitchFamily="2" charset="0"/>
                        </a:rPr>
                        <a:t>анын</a:t>
                      </a:r>
                      <a:r>
                        <a:rPr lang="ru-RU" sz="700" b="0" i="0" u="none" strike="noStrike" dirty="0">
                          <a:effectLst/>
                          <a:latin typeface="Kyrghyz Times" pitchFamily="2" charset="0"/>
                        </a:rPr>
                        <a:t> </a:t>
                      </a:r>
                      <a:r>
                        <a:rPr lang="ru-RU" sz="700" b="0" i="0" u="none" strike="noStrike" dirty="0" err="1">
                          <a:effectLst/>
                          <a:latin typeface="Kyrghyz Times" pitchFamily="2" charset="0"/>
                        </a:rPr>
                        <a:t>ичинде</a:t>
                      </a:r>
                      <a:endParaRPr lang="ru-RU" sz="700" b="0" i="0" u="none" strike="noStrike" dirty="0">
                        <a:effectLst/>
                        <a:latin typeface="Kyrghyz Times" pitchFamily="2" charset="0"/>
                      </a:endParaRPr>
                    </a:p>
                  </a:txBody>
                  <a:tcPr marL="7004" marR="7004" marT="700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3628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err="1" smtClean="0">
                          <a:effectLst/>
                          <a:latin typeface="Kyrghyz Times" pitchFamily="2" charset="0"/>
                        </a:rPr>
                        <a:t>Иштеп</a:t>
                      </a:r>
                      <a:r>
                        <a:rPr lang="ru-RU" sz="1000" b="0" i="0" u="none" strike="noStrike" dirty="0" smtClean="0">
                          <a:effectLst/>
                          <a:latin typeface="Kyrghyz Times" pitchFamily="2" charset="0"/>
                        </a:rPr>
                        <a:t> </a:t>
                      </a:r>
                      <a:r>
                        <a:rPr lang="ru-RU" sz="1000" b="0" i="0" u="none" strike="noStrike" dirty="0" err="1" smtClean="0">
                          <a:effectLst/>
                          <a:latin typeface="Kyrghyz Times" pitchFamily="2" charset="0"/>
                        </a:rPr>
                        <a:t>жаткан</a:t>
                      </a:r>
                      <a:r>
                        <a:rPr lang="ru-RU" sz="1000" b="0" i="0" u="none" strike="noStrike" dirty="0" smtClean="0">
                          <a:effectLst/>
                          <a:latin typeface="Kyrghyz Times" pitchFamily="2" charset="0"/>
                        </a:rPr>
                        <a:t> </a:t>
                      </a:r>
                      <a:r>
                        <a:rPr lang="ru-RU" sz="1000" b="0" i="0" u="none" strike="noStrike" dirty="0" err="1" smtClean="0">
                          <a:effectLst/>
                          <a:latin typeface="Kyrghyz Times" pitchFamily="2" charset="0"/>
                        </a:rPr>
                        <a:t>ишканада</a:t>
                      </a:r>
                      <a:r>
                        <a:rPr lang="ru-RU" sz="1000" b="0" i="0" u="none" strike="noStrike" dirty="0" smtClean="0">
                          <a:effectLst/>
                          <a:latin typeface="Kyrghyz Times" pitchFamily="2" charset="0"/>
                        </a:rPr>
                        <a:t>, </a:t>
                      </a:r>
                      <a:r>
                        <a:rPr lang="ru-RU" sz="1000" b="0" i="0" u="none" strike="noStrike" dirty="0" err="1" smtClean="0">
                          <a:effectLst/>
                          <a:latin typeface="Kyrghyz Times" pitchFamily="2" charset="0"/>
                        </a:rPr>
                        <a:t>уюмда</a:t>
                      </a:r>
                      <a:r>
                        <a:rPr lang="ru-RU" sz="1000" b="0" i="0" u="none" strike="noStrike" dirty="0" smtClean="0">
                          <a:effectLst/>
                          <a:latin typeface="Kyrghyz Times" pitchFamily="2" charset="0"/>
                        </a:rPr>
                        <a:t> </a:t>
                      </a:r>
                      <a:r>
                        <a:rPr lang="ru-RU" sz="1000" b="0" i="0" u="none" strike="noStrike" dirty="0" err="1" smtClean="0">
                          <a:effectLst/>
                          <a:latin typeface="Kyrghyz Times" pitchFamily="2" charset="0"/>
                        </a:rPr>
                        <a:t>мекемеде</a:t>
                      </a:r>
                      <a:endParaRPr lang="ru-RU" sz="1000" b="0" i="0" u="none" strike="noStrike" dirty="0">
                        <a:effectLst/>
                        <a:latin typeface="Kyrghyz Times" pitchFamily="2" charset="0"/>
                      </a:endParaRPr>
                    </a:p>
                  </a:txBody>
                  <a:tcPr marL="7004" marR="7004" marT="700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 smtClean="0">
                          <a:effectLst/>
                          <a:latin typeface="Kyrghyz Times" pitchFamily="2" charset="0"/>
                        </a:rPr>
                        <a:t>Жаны</a:t>
                      </a:r>
                      <a:r>
                        <a:rPr lang="ru-RU" sz="1000" b="0" i="0" u="none" strike="noStrike" baseline="0" dirty="0" smtClean="0">
                          <a:effectLst/>
                          <a:latin typeface="Kyrghyz Times" pitchFamily="2" charset="0"/>
                        </a:rPr>
                        <a:t> </a:t>
                      </a:r>
                      <a:r>
                        <a:rPr lang="ru-RU" sz="1000" b="0" i="0" u="none" strike="noStrike" baseline="0" dirty="0" err="1" smtClean="0">
                          <a:effectLst/>
                          <a:latin typeface="Kyrghyz Times" pitchFamily="2" charset="0"/>
                        </a:rPr>
                        <a:t>к</a:t>
                      </a:r>
                      <a:r>
                        <a:rPr lang="ru-RU" sz="1000" b="0" i="0" u="none" strike="noStrike" dirty="0" err="1" smtClean="0">
                          <a:effectLst/>
                          <a:latin typeface="Kyrghyz Times" pitchFamily="2" charset="0"/>
                        </a:rPr>
                        <a:t>атталган</a:t>
                      </a:r>
                      <a:r>
                        <a:rPr lang="ru-RU" sz="1000" b="0" i="0" u="none" strike="noStrike" dirty="0" smtClean="0">
                          <a:effectLst/>
                          <a:latin typeface="Kyrghyz Times" pitchFamily="2" charset="0"/>
                        </a:rPr>
                        <a:t>  </a:t>
                      </a:r>
                      <a:r>
                        <a:rPr lang="ru-RU" sz="1000" b="0" i="0" u="none" strike="noStrike" dirty="0" err="1" smtClean="0">
                          <a:effectLst/>
                          <a:latin typeface="Kyrghyz Times" pitchFamily="2" charset="0"/>
                        </a:rPr>
                        <a:t>жана</a:t>
                      </a:r>
                      <a:r>
                        <a:rPr lang="ru-RU" sz="1000" b="0" i="0" u="none" strike="noStrike" dirty="0" smtClean="0">
                          <a:effectLst/>
                          <a:latin typeface="Kyrghyz Times" pitchFamily="2" charset="0"/>
                        </a:rPr>
                        <a:t> </a:t>
                      </a:r>
                      <a:r>
                        <a:rPr lang="ru-RU" sz="1000" b="0" i="0" u="none" strike="noStrike" dirty="0" err="1" smtClean="0">
                          <a:effectLst/>
                          <a:latin typeface="Kyrghyz Times" pitchFamily="2" charset="0"/>
                        </a:rPr>
                        <a:t>иштей</a:t>
                      </a:r>
                      <a:r>
                        <a:rPr lang="ru-RU" sz="1000" b="0" i="0" u="none" strike="noStrike" dirty="0" smtClean="0">
                          <a:effectLst/>
                          <a:latin typeface="Kyrghyz Times" pitchFamily="2" charset="0"/>
                        </a:rPr>
                        <a:t> </a:t>
                      </a:r>
                      <a:r>
                        <a:rPr lang="ru-RU" sz="1000" b="0" i="0" u="none" strike="noStrike" dirty="0" err="1" smtClean="0">
                          <a:effectLst/>
                          <a:latin typeface="Kyrghyz Times" pitchFamily="2" charset="0"/>
                        </a:rPr>
                        <a:t>баштаган</a:t>
                      </a:r>
                      <a:r>
                        <a:rPr lang="ru-RU" sz="1000" b="0" i="0" u="none" strike="noStrike" dirty="0" smtClean="0">
                          <a:effectLst/>
                          <a:latin typeface="Kyrghyz Times" pitchFamily="2" charset="0"/>
                        </a:rPr>
                        <a:t> </a:t>
                      </a:r>
                      <a:r>
                        <a:rPr lang="ru-RU" sz="1000" b="0" i="0" u="none" strike="noStrike" dirty="0" err="1">
                          <a:effectLst/>
                          <a:latin typeface="Kyrghyz Times" pitchFamily="2" charset="0"/>
                        </a:rPr>
                        <a:t>ишканаларда</a:t>
                      </a:r>
                      <a:endParaRPr lang="ru-RU" sz="1000" b="0" i="0" u="none" strike="noStrike" dirty="0">
                        <a:effectLst/>
                        <a:latin typeface="Kyrghyz Times" pitchFamily="2" charset="0"/>
                      </a:endParaRPr>
                    </a:p>
                  </a:txBody>
                  <a:tcPr marL="7004" marR="7004" marT="700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effectLst/>
                          <a:latin typeface="Kyrghyz Times" pitchFamily="2" charset="0"/>
                        </a:rPr>
                        <a:t>формалдуу эмес сектордо*, бардыгы</a:t>
                      </a:r>
                    </a:p>
                  </a:txBody>
                  <a:tcPr marL="7004" marR="7004" marT="700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effectLst/>
                          <a:latin typeface="Kyrghyz Times" pitchFamily="2" charset="0"/>
                        </a:rPr>
                        <a:t>из него</a:t>
                      </a:r>
                    </a:p>
                  </a:txBody>
                  <a:tcPr marL="7004" marR="7004" marT="700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61202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effectLst/>
                          <a:latin typeface="Kyrghyz Times" pitchFamily="2" charset="0"/>
                        </a:rPr>
                        <a:t>жекелик негизинде</a:t>
                      </a:r>
                    </a:p>
                  </a:txBody>
                  <a:tcPr marL="7004" marR="7004" marT="700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effectLst/>
                          <a:latin typeface="Kyrghyz Times" pitchFamily="2" charset="0"/>
                        </a:rPr>
                        <a:t> дыйкан (фермердик) чарбаларында</a:t>
                      </a:r>
                    </a:p>
                  </a:txBody>
                  <a:tcPr marL="7004" marR="7004" marT="700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5843">
                <a:tc>
                  <a:txBody>
                    <a:bodyPr/>
                    <a:lstStyle/>
                    <a:p>
                      <a:pPr algn="ctr" fontAlgn="b"/>
                      <a:endParaRPr lang="ru-RU" sz="700" b="0" i="1" u="none" strike="noStrike">
                        <a:effectLst/>
                        <a:latin typeface="Kyrghyz Times" pitchFamily="2" charset="0"/>
                      </a:endParaRPr>
                    </a:p>
                  </a:txBody>
                  <a:tcPr marL="7004" marR="7004" marT="7004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700" b="0" i="0" u="none" strike="noStrike">
                        <a:effectLst/>
                        <a:latin typeface="Kyrghyz Times" pitchFamily="2" charset="0"/>
                      </a:endParaRPr>
                    </a:p>
                  </a:txBody>
                  <a:tcPr marL="7004" marR="7004" marT="7004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700" b="0" i="0" u="none" strike="noStrike" dirty="0">
                        <a:effectLst/>
                        <a:latin typeface="Kyrghyz Times" pitchFamily="2" charset="0"/>
                      </a:endParaRPr>
                    </a:p>
                  </a:txBody>
                  <a:tcPr marL="7004" marR="7004" marT="7004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700" b="0" i="0" u="none" strike="noStrike">
                        <a:effectLst/>
                        <a:latin typeface="Kyrghyz Times" pitchFamily="2" charset="0"/>
                      </a:endParaRPr>
                    </a:p>
                  </a:txBody>
                  <a:tcPr marL="7004" marR="7004" marT="7004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700" b="0" i="0" u="none" strike="noStrike">
                        <a:effectLst/>
                        <a:latin typeface="Kyrghyz Times" pitchFamily="2" charset="0"/>
                      </a:endParaRPr>
                    </a:p>
                  </a:txBody>
                  <a:tcPr marL="7004" marR="7004" marT="7004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700" b="0" i="0" u="none" strike="noStrike">
                        <a:effectLst/>
                        <a:latin typeface="Kyrghyz Times" pitchFamily="2" charset="0"/>
                      </a:endParaRPr>
                    </a:p>
                  </a:txBody>
                  <a:tcPr marL="7004" marR="7004" marT="7004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700" b="0" i="0" u="none" strike="noStrike">
                        <a:effectLst/>
                        <a:latin typeface="Kyrghyz Times" pitchFamily="2" charset="0"/>
                      </a:endParaRPr>
                    </a:p>
                  </a:txBody>
                  <a:tcPr marL="7004" marR="7004" marT="7004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173346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1" i="0" u="none" strike="noStrike" dirty="0" err="1">
                          <a:effectLst/>
                          <a:latin typeface="Kyrghyz Times" pitchFamily="2" charset="0"/>
                        </a:rPr>
                        <a:t>Бардыгы</a:t>
                      </a:r>
                      <a:endParaRPr lang="ru-RU" sz="1000" b="1" i="0" u="none" strike="noStrike" dirty="0">
                        <a:effectLst/>
                        <a:latin typeface="Kyrghyz Times" pitchFamily="2" charset="0"/>
                      </a:endParaRPr>
                    </a:p>
                  </a:txBody>
                  <a:tcPr marL="84051" marR="7004" marT="700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1" i="0" u="none" strike="noStrike">
                          <a:effectLst/>
                          <a:latin typeface="Times New Roman" panose="02020603050405020304" pitchFamily="18" charset="0"/>
                        </a:rPr>
                        <a:t>103 701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1" i="0" u="none" strike="noStrike">
                          <a:effectLst/>
                          <a:latin typeface="Times New Roman" panose="02020603050405020304" pitchFamily="18" charset="0"/>
                        </a:rPr>
                        <a:t>5 323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1" i="0" u="none" strike="noStrike">
                          <a:effectLst/>
                          <a:latin typeface="Times New Roman" panose="02020603050405020304" pitchFamily="18" charset="0"/>
                        </a:rPr>
                        <a:t>3 214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1" i="0" u="none" strike="noStrike">
                          <a:effectLst/>
                          <a:latin typeface="Times New Roman" panose="02020603050405020304" pitchFamily="18" charset="0"/>
                        </a:rPr>
                        <a:t>95 164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1" i="0" u="none" strike="noStrike">
                          <a:effectLst/>
                          <a:latin typeface="Times New Roman" panose="02020603050405020304" pitchFamily="18" charset="0"/>
                        </a:rPr>
                        <a:t>71 651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1" i="0" u="none" strike="noStrike" dirty="0">
                          <a:effectLst/>
                          <a:latin typeface="Times New Roman" panose="02020603050405020304" pitchFamily="18" charset="0"/>
                        </a:rPr>
                        <a:t>23 513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9190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Kyrghyz Times" pitchFamily="2" charset="0"/>
                        </a:rPr>
                        <a:t>Айыл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Kyrghyz Times" pitchFamily="2" charset="0"/>
                        </a:rPr>
                        <a:t> </a:t>
                      </a:r>
                      <a:r>
                        <a:rPr lang="ru-RU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Kyrghyz Times" pitchFamily="2" charset="0"/>
                        </a:rPr>
                        <a:t>чарбасы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Kyrghyz Times" pitchFamily="2" charset="0"/>
                        </a:rPr>
                        <a:t>, </a:t>
                      </a:r>
                      <a:r>
                        <a:rPr lang="ru-RU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Kyrghyz Times" pitchFamily="2" charset="0"/>
                        </a:rPr>
                        <a:t>токой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Kyrghyz Times" pitchFamily="2" charset="0"/>
                        </a:rPr>
                        <a:t> </a:t>
                      </a:r>
                      <a:r>
                        <a:rPr lang="ru-RU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Kyrghyz Times" pitchFamily="2" charset="0"/>
                        </a:rPr>
                        <a:t>чарбасы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Kyrghyz Times" pitchFamily="2" charset="0"/>
                        </a:rPr>
                        <a:t> </a:t>
                      </a:r>
                      <a:r>
                        <a:rPr lang="ru-RU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Kyrghyz Times" pitchFamily="2" charset="0"/>
                        </a:rPr>
                        <a:t>жана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Kyrghyz Times" pitchFamily="2" charset="0"/>
                        </a:rPr>
                        <a:t> балык </a:t>
                      </a:r>
                      <a:r>
                        <a:rPr lang="ru-RU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Kyrghyz Times" pitchFamily="2" charset="0"/>
                        </a:rPr>
                        <a:t>уулоочулук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Kyrghyz Times" pitchFamily="2" charset="0"/>
                      </a:endParaRPr>
                    </a:p>
                  </a:txBody>
                  <a:tcPr marL="84051" marR="7004" marT="700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>
                          <a:effectLst/>
                          <a:latin typeface="Times New Roman" panose="02020603050405020304" pitchFamily="18" charset="0"/>
                        </a:rPr>
                        <a:t>31 508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>
                          <a:effectLst/>
                          <a:latin typeface="Times New Roman" panose="02020603050405020304" pitchFamily="18" charset="0"/>
                        </a:rPr>
                        <a:t>64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>
                          <a:effectLst/>
                          <a:latin typeface="Times New Roman" panose="02020603050405020304" pitchFamily="18" charset="0"/>
                        </a:rPr>
                        <a:t>152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>
                          <a:effectLst/>
                          <a:latin typeface="Times New Roman" panose="02020603050405020304" pitchFamily="18" charset="0"/>
                        </a:rPr>
                        <a:t>31 292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>
                          <a:effectLst/>
                          <a:latin typeface="Times New Roman" panose="02020603050405020304" pitchFamily="18" charset="0"/>
                        </a:rPr>
                        <a:t>7 779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>
                          <a:effectLst/>
                          <a:latin typeface="Times New Roman" panose="02020603050405020304" pitchFamily="18" charset="0"/>
                        </a:rPr>
                        <a:t>23 513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3346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Kyrghyz Times" pitchFamily="2" charset="0"/>
                        </a:rPr>
                        <a:t>Пайдалуу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Kyrghyz Times" pitchFamily="2" charset="0"/>
                        </a:rPr>
                        <a:t> </a:t>
                      </a:r>
                      <a:r>
                        <a:rPr lang="ru-RU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Kyrghyz Times" pitchFamily="2" charset="0"/>
                        </a:rPr>
                        <a:t>кендерди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Kyrghyz Times" pitchFamily="2" charset="0"/>
                        </a:rPr>
                        <a:t> </a:t>
                      </a:r>
                      <a:r>
                        <a:rPr lang="ru-RU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Kyrghyz Times" pitchFamily="2" charset="0"/>
                        </a:rPr>
                        <a:t>казуу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Kyrghyz Times" pitchFamily="2" charset="0"/>
                      </a:endParaRPr>
                    </a:p>
                  </a:txBody>
                  <a:tcPr marL="84051" marR="7004" marT="700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>
                          <a:effectLst/>
                          <a:latin typeface="Times New Roman" panose="02020603050405020304" pitchFamily="18" charset="0"/>
                        </a:rPr>
                        <a:t>85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>
                          <a:effectLst/>
                          <a:latin typeface="Times New Roman" panose="02020603050405020304" pitchFamily="18" charset="0"/>
                        </a:rPr>
                        <a:t>72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>
                          <a:effectLst/>
                          <a:latin typeface="Times New Roman" panose="02020603050405020304" pitchFamily="18" charset="0"/>
                        </a:rPr>
                        <a:t>13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>
                          <a:effectLst/>
                          <a:latin typeface="Times New Roman" panose="02020603050405020304" pitchFamily="18" charset="0"/>
                        </a:rPr>
                        <a:t>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>
                          <a:effectLst/>
                          <a:latin typeface="Times New Roman" panose="02020603050405020304" pitchFamily="18" charset="0"/>
                        </a:rPr>
                        <a:t>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>
                          <a:effectLst/>
                          <a:latin typeface="Times New Roman" panose="02020603050405020304" pitchFamily="18" charset="0"/>
                        </a:rPr>
                        <a:t>-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3346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Kyrghyz Times" pitchFamily="2" charset="0"/>
                        </a:rPr>
                        <a:t>Иштет³³ ¼нд³р³ш³ (иштет³³ ¼н¼р жайы)</a:t>
                      </a:r>
                    </a:p>
                  </a:txBody>
                  <a:tcPr marL="84051" marR="7004" marT="700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>
                          <a:effectLst/>
                          <a:latin typeface="Times New Roman" panose="02020603050405020304" pitchFamily="18" charset="0"/>
                        </a:rPr>
                        <a:t>7 746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>
                          <a:effectLst/>
                          <a:latin typeface="Times New Roman" panose="02020603050405020304" pitchFamily="18" charset="0"/>
                        </a:rPr>
                        <a:t>450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>
                          <a:effectLst/>
                          <a:latin typeface="Times New Roman" panose="02020603050405020304" pitchFamily="18" charset="0"/>
                        </a:rPr>
                        <a:t>306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>
                          <a:effectLst/>
                          <a:latin typeface="Times New Roman" panose="02020603050405020304" pitchFamily="18" charset="0"/>
                        </a:rPr>
                        <a:t>6 990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>
                          <a:effectLst/>
                          <a:latin typeface="Times New Roman" panose="02020603050405020304" pitchFamily="18" charset="0"/>
                        </a:rPr>
                        <a:t>6 990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>
                          <a:effectLst/>
                          <a:latin typeface="Times New Roman" panose="02020603050405020304" pitchFamily="18" charset="0"/>
                        </a:rPr>
                        <a:t>-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0948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Kyrghyz Times" pitchFamily="2" charset="0"/>
                        </a:rPr>
                        <a:t>Электр энергия, газ, </a:t>
                      </a:r>
                      <a:r>
                        <a:rPr lang="ru-RU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Kyrghyz Times" pitchFamily="2" charset="0"/>
                        </a:rPr>
                        <a:t>буу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Kyrghyz Times" pitchFamily="2" charset="0"/>
                        </a:rPr>
                        <a:t> </a:t>
                      </a:r>
                      <a:r>
                        <a:rPr lang="ru-RU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Kyrghyz Times" pitchFamily="2" charset="0"/>
                        </a:rPr>
                        <a:t>жана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Kyrghyz Times" pitchFamily="2" charset="0"/>
                        </a:rPr>
                        <a:t> </a:t>
                      </a:r>
                      <a:r>
                        <a:rPr lang="ru-RU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Kyrghyz Times" pitchFamily="2" charset="0"/>
                        </a:rPr>
                        <a:t>кондицияланган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Kyrghyz Times" pitchFamily="2" charset="0"/>
                        </a:rPr>
                        <a:t> </a:t>
                      </a:r>
                      <a:r>
                        <a:rPr lang="ru-RU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Kyrghyz Times" pitchFamily="2" charset="0"/>
                        </a:rPr>
                        <a:t>аба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Kyrghyz Times" pitchFamily="2" charset="0"/>
                        </a:rPr>
                        <a:t> </a:t>
                      </a:r>
                      <a:r>
                        <a:rPr lang="ru-RU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Kyrghyz Times" pitchFamily="2" charset="0"/>
                        </a:rPr>
                        <a:t>менен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Kyrghyz Times" pitchFamily="2" charset="0"/>
                        </a:rPr>
                        <a:t> </a:t>
                      </a:r>
                      <a:r>
                        <a:rPr lang="ru-RU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Kyrghyz Times" pitchFamily="2" charset="0"/>
                        </a:rPr>
                        <a:t>камсыздоо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Kyrghyz Times" pitchFamily="2" charset="0"/>
                        </a:rPr>
                        <a:t> (</a:t>
                      </a:r>
                      <a:r>
                        <a:rPr lang="ru-RU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Kyrghyz Times" pitchFamily="2" charset="0"/>
                        </a:rPr>
                        <a:t>жабдуу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Kyrghyz Times" pitchFamily="2" charset="0"/>
                        </a:rPr>
                        <a:t>)</a:t>
                      </a:r>
                    </a:p>
                  </a:txBody>
                  <a:tcPr marL="84051" marR="7004" marT="700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>
                          <a:effectLst/>
                          <a:latin typeface="Times New Roman" panose="02020603050405020304" pitchFamily="18" charset="0"/>
                        </a:rPr>
                        <a:t>27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>
                          <a:effectLst/>
                          <a:latin typeface="Times New Roman" panose="02020603050405020304" pitchFamily="18" charset="0"/>
                        </a:rPr>
                        <a:t>12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>
                          <a:effectLst/>
                          <a:latin typeface="Times New Roman" panose="02020603050405020304" pitchFamily="18" charset="0"/>
                        </a:rPr>
                        <a:t>15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>
                          <a:effectLst/>
                          <a:latin typeface="Times New Roman" panose="02020603050405020304" pitchFamily="18" charset="0"/>
                        </a:rPr>
                        <a:t>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>
                          <a:effectLst/>
                          <a:latin typeface="Times New Roman" panose="02020603050405020304" pitchFamily="18" charset="0"/>
                        </a:rPr>
                        <a:t>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>
                          <a:effectLst/>
                          <a:latin typeface="Times New Roman" panose="02020603050405020304" pitchFamily="18" charset="0"/>
                        </a:rPr>
                        <a:t>-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0948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effectLst/>
                          <a:latin typeface="Kyrghyz Times" pitchFamily="2" charset="0"/>
                        </a:rPr>
                        <a:t>Суу менен жабдуу, тазалоо, калдыктарды иштет³³ жана кайра пайдалануучу чийки затты алуу </a:t>
                      </a:r>
                    </a:p>
                  </a:txBody>
                  <a:tcPr marL="84051" marR="7004" marT="700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>
                          <a:effectLst/>
                          <a:latin typeface="Times New Roman" panose="02020603050405020304" pitchFamily="18" charset="0"/>
                        </a:rPr>
                        <a:t>529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>
                          <a:effectLst/>
                          <a:latin typeface="Times New Roman" panose="02020603050405020304" pitchFamily="18" charset="0"/>
                        </a:rPr>
                        <a:t>67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>
                          <a:effectLst/>
                          <a:latin typeface="Times New Roman" panose="02020603050405020304" pitchFamily="18" charset="0"/>
                        </a:rPr>
                        <a:t>56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>
                          <a:effectLst/>
                          <a:latin typeface="Times New Roman" panose="02020603050405020304" pitchFamily="18" charset="0"/>
                        </a:rPr>
                        <a:t>406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>
                          <a:effectLst/>
                          <a:latin typeface="Times New Roman" panose="02020603050405020304" pitchFamily="18" charset="0"/>
                        </a:rPr>
                        <a:t>406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>
                          <a:effectLst/>
                          <a:latin typeface="Times New Roman" panose="02020603050405020304" pitchFamily="18" charset="0"/>
                        </a:rPr>
                        <a:t>-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1266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 err="1">
                          <a:effectLst/>
                          <a:latin typeface="Kyrghyz Times" pitchFamily="2" charset="0"/>
                        </a:rPr>
                        <a:t>Курулуш</a:t>
                      </a:r>
                      <a:endParaRPr lang="ru-RU" sz="1000" b="0" i="0" u="none" strike="noStrike" dirty="0">
                        <a:effectLst/>
                        <a:latin typeface="Kyrghyz Times" pitchFamily="2" charset="0"/>
                      </a:endParaRPr>
                    </a:p>
                  </a:txBody>
                  <a:tcPr marL="84051" marR="7004" marT="700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>
                          <a:effectLst/>
                          <a:latin typeface="Times New Roman" panose="02020603050405020304" pitchFamily="18" charset="0"/>
                        </a:rPr>
                        <a:t>10 923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>
                          <a:effectLst/>
                          <a:latin typeface="Times New Roman" panose="02020603050405020304" pitchFamily="18" charset="0"/>
                        </a:rPr>
                        <a:t>479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>
                          <a:effectLst/>
                          <a:latin typeface="Times New Roman" panose="02020603050405020304" pitchFamily="18" charset="0"/>
                        </a:rPr>
                        <a:t>105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>
                          <a:effectLst/>
                          <a:latin typeface="Times New Roman" panose="02020603050405020304" pitchFamily="18" charset="0"/>
                        </a:rPr>
                        <a:t>10 339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>
                          <a:effectLst/>
                          <a:latin typeface="Times New Roman" panose="02020603050405020304" pitchFamily="18" charset="0"/>
                        </a:rPr>
                        <a:t>10 339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>
                          <a:effectLst/>
                          <a:latin typeface="Times New Roman" panose="02020603050405020304" pitchFamily="18" charset="0"/>
                        </a:rPr>
                        <a:t>-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0948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>
                          <a:effectLst/>
                          <a:latin typeface="Kyrghyz Times" pitchFamily="2" charset="0"/>
                        </a:rPr>
                        <a:t>Д³¾ </a:t>
                      </a:r>
                      <a:r>
                        <a:rPr lang="ru-RU" sz="1000" b="0" i="0" u="none" strike="noStrike" dirty="0" err="1">
                          <a:effectLst/>
                          <a:latin typeface="Kyrghyz Times" pitchFamily="2" charset="0"/>
                        </a:rPr>
                        <a:t>жана</a:t>
                      </a:r>
                      <a:r>
                        <a:rPr lang="ru-RU" sz="1000" b="0" i="0" u="none" strike="noStrike" dirty="0">
                          <a:effectLst/>
                          <a:latin typeface="Kyrghyz Times" pitchFamily="2" charset="0"/>
                        </a:rPr>
                        <a:t> </a:t>
                      </a:r>
                      <a:r>
                        <a:rPr lang="ru-RU" sz="1000" b="0" i="0" u="none" strike="noStrike" dirty="0" err="1">
                          <a:effectLst/>
                          <a:latin typeface="Kyrghyz Times" pitchFamily="2" charset="0"/>
                        </a:rPr>
                        <a:t>чекене</a:t>
                      </a:r>
                      <a:r>
                        <a:rPr lang="ru-RU" sz="1000" b="0" i="0" u="none" strike="noStrike" dirty="0">
                          <a:effectLst/>
                          <a:latin typeface="Kyrghyz Times" pitchFamily="2" charset="0"/>
                        </a:rPr>
                        <a:t> </a:t>
                      </a:r>
                      <a:r>
                        <a:rPr lang="ru-RU" sz="1000" b="0" i="0" u="none" strike="noStrike" dirty="0" err="1">
                          <a:effectLst/>
                          <a:latin typeface="Kyrghyz Times" pitchFamily="2" charset="0"/>
                        </a:rPr>
                        <a:t>соода</a:t>
                      </a:r>
                      <a:r>
                        <a:rPr lang="ru-RU" sz="1000" b="0" i="0" u="none" strike="noStrike" dirty="0">
                          <a:effectLst/>
                          <a:latin typeface="Kyrghyz Times" pitchFamily="2" charset="0"/>
                        </a:rPr>
                        <a:t>, </a:t>
                      </a:r>
                      <a:r>
                        <a:rPr lang="ru-RU" sz="1000" b="0" i="0" u="none" strike="noStrike" dirty="0" err="1">
                          <a:effectLst/>
                          <a:latin typeface="Kyrghyz Times" pitchFamily="2" charset="0"/>
                        </a:rPr>
                        <a:t>автоунааларды</a:t>
                      </a:r>
                      <a:r>
                        <a:rPr lang="ru-RU" sz="1000" b="0" i="0" u="none" strike="noStrike" dirty="0">
                          <a:effectLst/>
                          <a:latin typeface="Kyrghyz Times" pitchFamily="2" charset="0"/>
                        </a:rPr>
                        <a:t> </a:t>
                      </a:r>
                      <a:r>
                        <a:rPr lang="ru-RU" sz="1000" b="0" i="0" u="none" strike="noStrike" dirty="0" err="1">
                          <a:effectLst/>
                          <a:latin typeface="Kyrghyz Times" pitchFamily="2" charset="0"/>
                        </a:rPr>
                        <a:t>жана</a:t>
                      </a:r>
                      <a:r>
                        <a:rPr lang="ru-RU" sz="1000" b="0" i="0" u="none" strike="noStrike" dirty="0">
                          <a:effectLst/>
                          <a:latin typeface="Kyrghyz Times" pitchFamily="2" charset="0"/>
                        </a:rPr>
                        <a:t> </a:t>
                      </a:r>
                      <a:r>
                        <a:rPr lang="ru-RU" sz="1000" b="0" i="0" u="none" strike="noStrike" dirty="0" err="1">
                          <a:effectLst/>
                          <a:latin typeface="Kyrghyz Times" pitchFamily="2" charset="0"/>
                        </a:rPr>
                        <a:t>мотоциклдерди</a:t>
                      </a:r>
                      <a:r>
                        <a:rPr lang="ru-RU" sz="1000" b="0" i="0" u="none" strike="noStrike" dirty="0">
                          <a:effectLst/>
                          <a:latin typeface="Kyrghyz Times" pitchFamily="2" charset="0"/>
                        </a:rPr>
                        <a:t> о¾доо</a:t>
                      </a:r>
                    </a:p>
                  </a:txBody>
                  <a:tcPr marL="84051" marR="7004" marT="700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>
                          <a:effectLst/>
                          <a:latin typeface="Times New Roman" panose="02020603050405020304" pitchFamily="18" charset="0"/>
                        </a:rPr>
                        <a:t>16 245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>
                          <a:effectLst/>
                          <a:latin typeface="Times New Roman" panose="02020603050405020304" pitchFamily="18" charset="0"/>
                        </a:rPr>
                        <a:t>1 775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>
                          <a:effectLst/>
                          <a:latin typeface="Times New Roman" panose="02020603050405020304" pitchFamily="18" charset="0"/>
                        </a:rPr>
                        <a:t>1 045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>
                          <a:effectLst/>
                          <a:latin typeface="Times New Roman" panose="02020603050405020304" pitchFamily="18" charset="0"/>
                        </a:rPr>
                        <a:t>13 425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>
                          <a:effectLst/>
                          <a:latin typeface="Times New Roman" panose="02020603050405020304" pitchFamily="18" charset="0"/>
                        </a:rPr>
                        <a:t>13 425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>
                          <a:effectLst/>
                          <a:latin typeface="Times New Roman" panose="02020603050405020304" pitchFamily="18" charset="0"/>
                        </a:rPr>
                        <a:t>-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3346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effectLst/>
                          <a:latin typeface="Kyrghyz Times" pitchFamily="2" charset="0"/>
                        </a:rPr>
                        <a:t>Транспорт ишмердиги жана ж³кт¼рд³ сактоо</a:t>
                      </a:r>
                    </a:p>
                  </a:txBody>
                  <a:tcPr marL="84051" marR="7004" marT="700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>
                          <a:effectLst/>
                          <a:latin typeface="Times New Roman" panose="02020603050405020304" pitchFamily="18" charset="0"/>
                        </a:rPr>
                        <a:t>7 174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>
                          <a:effectLst/>
                          <a:latin typeface="Times New Roman" panose="02020603050405020304" pitchFamily="18" charset="0"/>
                        </a:rPr>
                        <a:t>176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>
                          <a:effectLst/>
                          <a:latin typeface="Times New Roman" panose="02020603050405020304" pitchFamily="18" charset="0"/>
                        </a:rPr>
                        <a:t>176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>
                          <a:effectLst/>
                          <a:latin typeface="Times New Roman" panose="02020603050405020304" pitchFamily="18" charset="0"/>
                        </a:rPr>
                        <a:t>6 822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>
                          <a:effectLst/>
                          <a:latin typeface="Times New Roman" panose="02020603050405020304" pitchFamily="18" charset="0"/>
                        </a:rPr>
                        <a:t>6 822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>
                          <a:effectLst/>
                          <a:latin typeface="Times New Roman" panose="02020603050405020304" pitchFamily="18" charset="0"/>
                        </a:rPr>
                        <a:t>-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9190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Kyrghyz Times" pitchFamily="2" charset="0"/>
                        </a:rPr>
                        <a:t>Мейманканалардын жана ресторандардын ишмердиги</a:t>
                      </a:r>
                    </a:p>
                  </a:txBody>
                  <a:tcPr marL="84051" marR="7004" marT="700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>
                          <a:effectLst/>
                          <a:latin typeface="Times New Roman" panose="02020603050405020304" pitchFamily="18" charset="0"/>
                        </a:rPr>
                        <a:t>2 044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>
                          <a:effectLst/>
                          <a:latin typeface="Times New Roman" panose="02020603050405020304" pitchFamily="18" charset="0"/>
                        </a:rPr>
                        <a:t>91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>
                          <a:effectLst/>
                          <a:latin typeface="Times New Roman" panose="02020603050405020304" pitchFamily="18" charset="0"/>
                        </a:rPr>
                        <a:t>44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>
                          <a:effectLst/>
                          <a:latin typeface="Times New Roman" panose="02020603050405020304" pitchFamily="18" charset="0"/>
                        </a:rPr>
                        <a:t>1 909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>
                          <a:effectLst/>
                          <a:latin typeface="Times New Roman" panose="02020603050405020304" pitchFamily="18" charset="0"/>
                        </a:rPr>
                        <a:t>1 909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>
                          <a:effectLst/>
                          <a:latin typeface="Times New Roman" panose="02020603050405020304" pitchFamily="18" charset="0"/>
                        </a:rPr>
                        <a:t>-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3346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 err="1">
                          <a:effectLst/>
                          <a:latin typeface="Kyrghyz Times" pitchFamily="2" charset="0"/>
                        </a:rPr>
                        <a:t>Маалымат</a:t>
                      </a:r>
                      <a:r>
                        <a:rPr lang="ru-RU" sz="1000" b="0" i="0" u="none" strike="noStrike" dirty="0">
                          <a:effectLst/>
                          <a:latin typeface="Kyrghyz Times" pitchFamily="2" charset="0"/>
                        </a:rPr>
                        <a:t> </a:t>
                      </a:r>
                      <a:r>
                        <a:rPr lang="ru-RU" sz="1000" b="0" i="0" u="none" strike="noStrike" dirty="0" err="1">
                          <a:effectLst/>
                          <a:latin typeface="Kyrghyz Times" pitchFamily="2" charset="0"/>
                        </a:rPr>
                        <a:t>жана</a:t>
                      </a:r>
                      <a:r>
                        <a:rPr lang="ru-RU" sz="1000" b="0" i="0" u="none" strike="noStrike" dirty="0">
                          <a:effectLst/>
                          <a:latin typeface="Kyrghyz Times" pitchFamily="2" charset="0"/>
                        </a:rPr>
                        <a:t> </a:t>
                      </a:r>
                      <a:r>
                        <a:rPr lang="ru-RU" sz="1000" b="0" i="0" u="none" strike="noStrike" dirty="0" err="1">
                          <a:effectLst/>
                          <a:latin typeface="Kyrghyz Times" pitchFamily="2" charset="0"/>
                        </a:rPr>
                        <a:t>байланыш</a:t>
                      </a:r>
                      <a:endParaRPr lang="ru-RU" sz="1000" b="0" i="0" u="none" strike="noStrike" dirty="0">
                        <a:effectLst/>
                        <a:latin typeface="Kyrghyz Times" pitchFamily="2" charset="0"/>
                      </a:endParaRPr>
                    </a:p>
                  </a:txBody>
                  <a:tcPr marL="84051" marR="7004" marT="700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>
                          <a:effectLst/>
                          <a:latin typeface="Times New Roman" panose="02020603050405020304" pitchFamily="18" charset="0"/>
                        </a:rPr>
                        <a:t>545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>
                          <a:effectLst/>
                          <a:latin typeface="Times New Roman" panose="02020603050405020304" pitchFamily="18" charset="0"/>
                        </a:rPr>
                        <a:t>98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>
                          <a:effectLst/>
                          <a:latin typeface="Times New Roman" panose="02020603050405020304" pitchFamily="18" charset="0"/>
                        </a:rPr>
                        <a:t>266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>
                          <a:effectLst/>
                          <a:latin typeface="Times New Roman" panose="02020603050405020304" pitchFamily="18" charset="0"/>
                        </a:rPr>
                        <a:t>181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>
                          <a:effectLst/>
                          <a:latin typeface="Times New Roman" panose="02020603050405020304" pitchFamily="18" charset="0"/>
                        </a:rPr>
                        <a:t>181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>
                          <a:effectLst/>
                          <a:latin typeface="Times New Roman" panose="02020603050405020304" pitchFamily="18" charset="0"/>
                        </a:rPr>
                        <a:t>-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3346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effectLst/>
                          <a:latin typeface="Kyrghyz Times" pitchFamily="2" charset="0"/>
                        </a:rPr>
                        <a:t>Финансылык ортомчулук жана камсыздандыруу </a:t>
                      </a:r>
                    </a:p>
                  </a:txBody>
                  <a:tcPr marL="84051" marR="7004" marT="700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>
                          <a:effectLst/>
                          <a:latin typeface="Times New Roman" panose="02020603050405020304" pitchFamily="18" charset="0"/>
                        </a:rPr>
                        <a:t>666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>
                          <a:effectLst/>
                          <a:latin typeface="Times New Roman" panose="02020603050405020304" pitchFamily="18" charset="0"/>
                        </a:rPr>
                        <a:t>484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>
                          <a:effectLst/>
                          <a:latin typeface="Times New Roman" panose="02020603050405020304" pitchFamily="18" charset="0"/>
                        </a:rPr>
                        <a:t>47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>
                          <a:effectLst/>
                          <a:latin typeface="Times New Roman" panose="02020603050405020304" pitchFamily="18" charset="0"/>
                        </a:rPr>
                        <a:t>135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>
                          <a:effectLst/>
                          <a:latin typeface="Times New Roman" panose="02020603050405020304" pitchFamily="18" charset="0"/>
                        </a:rPr>
                        <a:t>135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>
                          <a:effectLst/>
                          <a:latin typeface="Times New Roman" panose="02020603050405020304" pitchFamily="18" charset="0"/>
                        </a:rPr>
                        <a:t>-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3346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Kyrghyz Times" pitchFamily="2" charset="0"/>
                        </a:rPr>
                        <a:t>Кыймылсыз м³лк операциялары</a:t>
                      </a:r>
                    </a:p>
                  </a:txBody>
                  <a:tcPr marL="84051" marR="7004" marT="700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>
                          <a:effectLst/>
                          <a:latin typeface="Times New Roman" panose="02020603050405020304" pitchFamily="18" charset="0"/>
                        </a:rPr>
                        <a:t>2 283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>
                          <a:effectLst/>
                          <a:latin typeface="Times New Roman" panose="02020603050405020304" pitchFamily="18" charset="0"/>
                        </a:rPr>
                        <a:t>129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>
                          <a:effectLst/>
                          <a:latin typeface="Times New Roman" panose="02020603050405020304" pitchFamily="18" charset="0"/>
                        </a:rPr>
                        <a:t>24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>
                          <a:effectLst/>
                          <a:latin typeface="Times New Roman" panose="02020603050405020304" pitchFamily="18" charset="0"/>
                        </a:rPr>
                        <a:t>2 130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>
                          <a:effectLst/>
                          <a:latin typeface="Times New Roman" panose="02020603050405020304" pitchFamily="18" charset="0"/>
                        </a:rPr>
                        <a:t>2 130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>
                          <a:effectLst/>
                          <a:latin typeface="Times New Roman" panose="02020603050405020304" pitchFamily="18" charset="0"/>
                        </a:rPr>
                        <a:t>-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18055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effectLst/>
                          <a:latin typeface="Kyrghyz Times" pitchFamily="2" charset="0"/>
                        </a:rPr>
                        <a:t>Кесиптик, илимий жана техникалык ишмердик</a:t>
                      </a:r>
                    </a:p>
                  </a:txBody>
                  <a:tcPr marL="84051" marR="7004" marT="700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>
                          <a:effectLst/>
                          <a:latin typeface="Times New Roman" panose="02020603050405020304" pitchFamily="18" charset="0"/>
                        </a:rPr>
                        <a:t>552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>
                          <a:effectLst/>
                          <a:latin typeface="Times New Roman" panose="02020603050405020304" pitchFamily="18" charset="0"/>
                        </a:rPr>
                        <a:t>275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>
                          <a:effectLst/>
                          <a:latin typeface="Times New Roman" panose="02020603050405020304" pitchFamily="18" charset="0"/>
                        </a:rPr>
                        <a:t>138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>
                          <a:effectLst/>
                          <a:latin typeface="Times New Roman" panose="02020603050405020304" pitchFamily="18" charset="0"/>
                        </a:rPr>
                        <a:t>139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>
                          <a:effectLst/>
                          <a:latin typeface="Times New Roman" panose="02020603050405020304" pitchFamily="18" charset="0"/>
                        </a:rPr>
                        <a:t>139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>
                          <a:effectLst/>
                          <a:latin typeface="Times New Roman" panose="02020603050405020304" pitchFamily="18" charset="0"/>
                        </a:rPr>
                        <a:t>-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3346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effectLst/>
                          <a:latin typeface="Kyrghyz Times" pitchFamily="2" charset="0"/>
                        </a:rPr>
                        <a:t>Административдик жана к¼м¼кч³ ишмердик</a:t>
                      </a:r>
                    </a:p>
                  </a:txBody>
                  <a:tcPr marL="84051" marR="7004" marT="700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>
                          <a:effectLst/>
                          <a:latin typeface="Times New Roman" panose="02020603050405020304" pitchFamily="18" charset="0"/>
                        </a:rPr>
                        <a:t>731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>
                          <a:effectLst/>
                          <a:latin typeface="Times New Roman" panose="02020603050405020304" pitchFamily="18" charset="0"/>
                        </a:rPr>
                        <a:t>264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>
                          <a:effectLst/>
                          <a:latin typeface="Times New Roman" panose="02020603050405020304" pitchFamily="18" charset="0"/>
                        </a:rPr>
                        <a:t>351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>
                          <a:effectLst/>
                          <a:latin typeface="Times New Roman" panose="02020603050405020304" pitchFamily="18" charset="0"/>
                        </a:rPr>
                        <a:t>116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>
                          <a:effectLst/>
                          <a:latin typeface="Times New Roman" panose="02020603050405020304" pitchFamily="18" charset="0"/>
                        </a:rPr>
                        <a:t>116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>
                          <a:effectLst/>
                          <a:latin typeface="Times New Roman" panose="02020603050405020304" pitchFamily="18" charset="0"/>
                        </a:rPr>
                        <a:t>-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0948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effectLst/>
                          <a:latin typeface="Kyrghyz Times" pitchFamily="2" charset="0"/>
                        </a:rPr>
                        <a:t>Мамлекеттик башкаруу жана коргоо; милдетт³³ социалдык камсыздоо</a:t>
                      </a:r>
                    </a:p>
                  </a:txBody>
                  <a:tcPr marL="84051" marR="7004" marT="700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>
                          <a:effectLst/>
                          <a:latin typeface="Times New Roman" panose="02020603050405020304" pitchFamily="18" charset="0"/>
                        </a:rPr>
                        <a:t>160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>
                          <a:effectLst/>
                          <a:latin typeface="Times New Roman" panose="02020603050405020304" pitchFamily="18" charset="0"/>
                        </a:rPr>
                        <a:t>126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>
                          <a:effectLst/>
                          <a:latin typeface="Times New Roman" panose="02020603050405020304" pitchFamily="18" charset="0"/>
                        </a:rPr>
                        <a:t>34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>
                          <a:effectLst/>
                          <a:latin typeface="Times New Roman" panose="02020603050405020304" pitchFamily="18" charset="0"/>
                        </a:rPr>
                        <a:t>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>
                          <a:effectLst/>
                          <a:latin typeface="Times New Roman" panose="02020603050405020304" pitchFamily="18" charset="0"/>
                        </a:rPr>
                        <a:t>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>
                          <a:effectLst/>
                          <a:latin typeface="Times New Roman" panose="02020603050405020304" pitchFamily="18" charset="0"/>
                        </a:rPr>
                        <a:t>-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3346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effectLst/>
                          <a:latin typeface="Kyrghyz Times" pitchFamily="2" charset="0"/>
                        </a:rPr>
                        <a:t>Билим бер³³</a:t>
                      </a:r>
                    </a:p>
                  </a:txBody>
                  <a:tcPr marL="84051" marR="7004" marT="700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>
                          <a:effectLst/>
                          <a:latin typeface="Times New Roman" panose="02020603050405020304" pitchFamily="18" charset="0"/>
                        </a:rPr>
                        <a:t>3 539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>
                          <a:effectLst/>
                          <a:latin typeface="Times New Roman" panose="02020603050405020304" pitchFamily="18" charset="0"/>
                        </a:rPr>
                        <a:t>540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>
                          <a:effectLst/>
                          <a:latin typeface="Times New Roman" panose="02020603050405020304" pitchFamily="18" charset="0"/>
                        </a:rPr>
                        <a:t>290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>
                          <a:effectLst/>
                          <a:latin typeface="Times New Roman" panose="02020603050405020304" pitchFamily="18" charset="0"/>
                        </a:rPr>
                        <a:t>2 709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>
                          <a:effectLst/>
                          <a:latin typeface="Times New Roman" panose="02020603050405020304" pitchFamily="18" charset="0"/>
                        </a:rPr>
                        <a:t>2 709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>
                          <a:effectLst/>
                          <a:latin typeface="Times New Roman" panose="02020603050405020304" pitchFamily="18" charset="0"/>
                        </a:rPr>
                        <a:t>-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0948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effectLst/>
                          <a:latin typeface="Kyrghyz Times" pitchFamily="2" charset="0"/>
                        </a:rPr>
                        <a:t>Саламаттыкты сактоо жана калкты социалдык жактан тейл¼¼</a:t>
                      </a:r>
                    </a:p>
                  </a:txBody>
                  <a:tcPr marL="84051" marR="7004" marT="700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>
                          <a:effectLst/>
                          <a:latin typeface="Times New Roman" panose="02020603050405020304" pitchFamily="18" charset="0"/>
                        </a:rPr>
                        <a:t>580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>
                          <a:effectLst/>
                          <a:latin typeface="Times New Roman" panose="02020603050405020304" pitchFamily="18" charset="0"/>
                        </a:rPr>
                        <a:t>170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>
                          <a:effectLst/>
                          <a:latin typeface="Times New Roman" panose="02020603050405020304" pitchFamily="18" charset="0"/>
                        </a:rPr>
                        <a:t>18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>
                          <a:effectLst/>
                          <a:latin typeface="Times New Roman" panose="02020603050405020304" pitchFamily="18" charset="0"/>
                        </a:rPr>
                        <a:t>392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>
                          <a:effectLst/>
                          <a:latin typeface="Times New Roman" panose="02020603050405020304" pitchFamily="18" charset="0"/>
                        </a:rPr>
                        <a:t>392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>
                          <a:effectLst/>
                          <a:latin typeface="Times New Roman" panose="02020603050405020304" pitchFamily="18" charset="0"/>
                        </a:rPr>
                        <a:t>-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3346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effectLst/>
                          <a:latin typeface="Kyrghyz Times" pitchFamily="2" charset="0"/>
                        </a:rPr>
                        <a:t>Искусство, к¼¾³л ачуу жана эс алуу</a:t>
                      </a:r>
                    </a:p>
                  </a:txBody>
                  <a:tcPr marL="84051" marR="7004" marT="700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>
                          <a:effectLst/>
                          <a:latin typeface="Times New Roman" panose="02020603050405020304" pitchFamily="18" charset="0"/>
                        </a:rPr>
                        <a:t>651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>
                          <a:effectLst/>
                          <a:latin typeface="Times New Roman" panose="02020603050405020304" pitchFamily="18" charset="0"/>
                        </a:rPr>
                        <a:t>28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>
                          <a:effectLst/>
                          <a:latin typeface="Times New Roman" panose="02020603050405020304" pitchFamily="18" charset="0"/>
                        </a:rPr>
                        <a:t>112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>
                          <a:effectLst/>
                          <a:latin typeface="Times New Roman" panose="02020603050405020304" pitchFamily="18" charset="0"/>
                        </a:rPr>
                        <a:t>511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>
                          <a:effectLst/>
                          <a:latin typeface="Times New Roman" panose="02020603050405020304" pitchFamily="18" charset="0"/>
                        </a:rPr>
                        <a:t>511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>
                          <a:effectLst/>
                          <a:latin typeface="Times New Roman" panose="02020603050405020304" pitchFamily="18" charset="0"/>
                        </a:rPr>
                        <a:t>-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3346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effectLst/>
                          <a:latin typeface="Kyrghyz Times" pitchFamily="2" charset="0"/>
                        </a:rPr>
                        <a:t>   Башка тейл¼¼ ишмердиги</a:t>
                      </a:r>
                    </a:p>
                  </a:txBody>
                  <a:tcPr marL="7004" marR="7004" marT="700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>
                          <a:effectLst/>
                          <a:latin typeface="Times New Roman" panose="02020603050405020304" pitchFamily="18" charset="0"/>
                        </a:rPr>
                        <a:t>10 125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>
                          <a:effectLst/>
                          <a:latin typeface="Times New Roman" panose="02020603050405020304" pitchFamily="18" charset="0"/>
                        </a:rPr>
                        <a:t>23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>
                          <a:effectLst/>
                          <a:latin typeface="Times New Roman" panose="02020603050405020304" pitchFamily="18" charset="0"/>
                        </a:rPr>
                        <a:t>22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>
                          <a:effectLst/>
                          <a:latin typeface="Times New Roman" panose="02020603050405020304" pitchFamily="18" charset="0"/>
                        </a:rPr>
                        <a:t>10 080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>
                          <a:effectLst/>
                          <a:latin typeface="Times New Roman" panose="02020603050405020304" pitchFamily="18" charset="0"/>
                        </a:rPr>
                        <a:t>10 080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>
                          <a:effectLst/>
                          <a:latin typeface="Times New Roman" panose="02020603050405020304" pitchFamily="18" charset="0"/>
                        </a:rPr>
                        <a:t>-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3346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 dirty="0" err="1">
                          <a:effectLst/>
                          <a:latin typeface="Kyrghyz Times" pitchFamily="2" charset="0"/>
                        </a:rPr>
                        <a:t>Экономикалык</a:t>
                      </a:r>
                      <a:r>
                        <a:rPr lang="ru-RU" sz="1000" b="0" i="0" u="none" strike="noStrike" dirty="0">
                          <a:effectLst/>
                          <a:latin typeface="Kyrghyz Times" pitchFamily="2" charset="0"/>
                        </a:rPr>
                        <a:t> </a:t>
                      </a:r>
                      <a:r>
                        <a:rPr lang="ru-RU" sz="1000" b="0" i="0" u="none" strike="noStrike" dirty="0" err="1">
                          <a:effectLst/>
                          <a:latin typeface="Kyrghyz Times" pitchFamily="2" charset="0"/>
                        </a:rPr>
                        <a:t>ишмердиктин</a:t>
                      </a:r>
                      <a:r>
                        <a:rPr lang="ru-RU" sz="1000" b="0" i="0" u="none" strike="noStrike" dirty="0">
                          <a:effectLst/>
                          <a:latin typeface="Kyrghyz Times" pitchFamily="2" charset="0"/>
                        </a:rPr>
                        <a:t> башка т³рл¼р³</a:t>
                      </a:r>
                    </a:p>
                  </a:txBody>
                  <a:tcPr marL="84051" marR="7004" marT="700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>
                          <a:effectLst/>
                          <a:latin typeface="Times New Roman" panose="02020603050405020304" pitchFamily="18" charset="0"/>
                        </a:rPr>
                        <a:t>7 588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>
                          <a:effectLst/>
                          <a:latin typeface="Times New Roman" panose="02020603050405020304" pitchFamily="18" charset="0"/>
                        </a:rPr>
                        <a:t>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>
                          <a:effectLst/>
                          <a:latin typeface="Times New Roman" panose="02020603050405020304" pitchFamily="18" charset="0"/>
                        </a:rPr>
                        <a:t>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>
                          <a:effectLst/>
                          <a:latin typeface="Times New Roman" panose="02020603050405020304" pitchFamily="18" charset="0"/>
                        </a:rPr>
                        <a:t>7 588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7 588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-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5843">
                <a:tc gridSpan="3">
                  <a:txBody>
                    <a:bodyPr/>
                    <a:lstStyle/>
                    <a:p>
                      <a:pPr algn="l" fontAlgn="b"/>
                      <a:r>
                        <a:rPr lang="ru-RU" sz="700" b="0" i="1" u="none" strike="noStrike" dirty="0">
                          <a:effectLst/>
                          <a:latin typeface="Kyrghyz Times" pitchFamily="2" charset="0"/>
                        </a:rPr>
                        <a:t>* КР </a:t>
                      </a:r>
                      <a:r>
                        <a:rPr lang="ru-RU" sz="700" b="0" i="1" u="none" strike="noStrike" dirty="0" err="1">
                          <a:effectLst/>
                          <a:latin typeface="Kyrghyz Times" pitchFamily="2" charset="0"/>
                        </a:rPr>
                        <a:t>Эмгек</a:t>
                      </a:r>
                      <a:r>
                        <a:rPr lang="ru-RU" sz="700" b="0" i="1" u="none" strike="noStrike" dirty="0">
                          <a:effectLst/>
                          <a:latin typeface="Kyrghyz Times" pitchFamily="2" charset="0"/>
                        </a:rPr>
                        <a:t> </a:t>
                      </a:r>
                      <a:r>
                        <a:rPr lang="ru-RU" sz="700" b="0" i="1" u="none" strike="noStrike" dirty="0" err="1">
                          <a:effectLst/>
                          <a:latin typeface="Kyrghyz Times" pitchFamily="2" charset="0"/>
                        </a:rPr>
                        <a:t>жана</a:t>
                      </a:r>
                      <a:r>
                        <a:rPr lang="ru-RU" sz="700" b="0" i="1" u="none" strike="noStrike" dirty="0">
                          <a:effectLst/>
                          <a:latin typeface="Kyrghyz Times" pitchFamily="2" charset="0"/>
                        </a:rPr>
                        <a:t> </a:t>
                      </a:r>
                      <a:r>
                        <a:rPr lang="ru-RU" sz="700" b="0" i="1" u="none" strike="noStrike" dirty="0" err="1">
                          <a:effectLst/>
                          <a:latin typeface="Kyrghyz Times" pitchFamily="2" charset="0"/>
                        </a:rPr>
                        <a:t>социалдык</a:t>
                      </a:r>
                      <a:r>
                        <a:rPr lang="ru-RU" sz="700" b="0" i="1" u="none" strike="noStrike" dirty="0">
                          <a:effectLst/>
                          <a:latin typeface="Kyrghyz Times" pitchFamily="2" charset="0"/>
                        </a:rPr>
                        <a:t> </a:t>
                      </a:r>
                      <a:r>
                        <a:rPr lang="ru-RU" sz="700" b="0" i="1" u="none" strike="noStrike" dirty="0" err="1">
                          <a:effectLst/>
                          <a:latin typeface="Kyrghyz Times" pitchFamily="2" charset="0"/>
                        </a:rPr>
                        <a:t>камсыздоо</a:t>
                      </a:r>
                      <a:r>
                        <a:rPr lang="ru-RU" sz="700" b="0" i="1" u="none" strike="noStrike" dirty="0">
                          <a:effectLst/>
                          <a:latin typeface="Kyrghyz Times" pitchFamily="2" charset="0"/>
                        </a:rPr>
                        <a:t> </a:t>
                      </a:r>
                      <a:r>
                        <a:rPr lang="ru-RU" sz="700" b="0" i="1" u="none" strike="noStrike" dirty="0" err="1">
                          <a:effectLst/>
                          <a:latin typeface="Kyrghyz Times" pitchFamily="2" charset="0"/>
                        </a:rPr>
                        <a:t>жана</a:t>
                      </a:r>
                      <a:r>
                        <a:rPr lang="ru-RU" sz="700" b="0" i="1" u="none" strike="noStrike" dirty="0">
                          <a:effectLst/>
                          <a:latin typeface="Kyrghyz Times" pitchFamily="2" charset="0"/>
                        </a:rPr>
                        <a:t> миграция </a:t>
                      </a:r>
                      <a:r>
                        <a:rPr lang="ru-RU" sz="700" b="0" i="1" u="none" strike="noStrike" dirty="0" err="1">
                          <a:effectLst/>
                          <a:latin typeface="Kyrghyz Times" pitchFamily="2" charset="0"/>
                        </a:rPr>
                        <a:t>министрлигинин</a:t>
                      </a:r>
                      <a:r>
                        <a:rPr lang="ru-RU" sz="700" b="0" i="1" u="none" strike="noStrike" dirty="0">
                          <a:effectLst/>
                          <a:latin typeface="Kyrghyz Times" pitchFamily="2" charset="0"/>
                        </a:rPr>
                        <a:t> </a:t>
                      </a:r>
                      <a:r>
                        <a:rPr lang="ru-RU" sz="700" b="0" i="1" u="none" strike="noStrike" dirty="0" err="1">
                          <a:effectLst/>
                          <a:latin typeface="Kyrghyz Times" pitchFamily="2" charset="0"/>
                        </a:rPr>
                        <a:t>маалыматтары</a:t>
                      </a:r>
                      <a:r>
                        <a:rPr lang="ru-RU" sz="700" b="0" i="1" u="none" strike="noStrike" dirty="0">
                          <a:effectLst/>
                          <a:latin typeface="Kyrghyz Times" pitchFamily="2" charset="0"/>
                        </a:rPr>
                        <a:t> </a:t>
                      </a:r>
                      <a:r>
                        <a:rPr lang="ru-RU" sz="700" b="0" i="1" u="none" strike="noStrike" dirty="0" err="1">
                          <a:effectLst/>
                          <a:latin typeface="Kyrghyz Times" pitchFamily="2" charset="0"/>
                        </a:rPr>
                        <a:t>боюнча</a:t>
                      </a:r>
                      <a:endParaRPr lang="ru-RU" sz="700" b="0" i="1" u="none" strike="noStrike" dirty="0">
                        <a:effectLst/>
                        <a:latin typeface="Kyrghyz Times" pitchFamily="2" charset="0"/>
                      </a:endParaRPr>
                    </a:p>
                  </a:txBody>
                  <a:tcPr marL="7004" marR="7004" marT="7004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solidFill>
                          <a:srgbClr val="FF0000"/>
                        </a:solidFill>
                        <a:effectLst/>
                        <a:latin typeface="Kyrghyz Times" pitchFamily="2" charset="0"/>
                      </a:endParaRPr>
                    </a:p>
                  </a:txBody>
                  <a:tcPr marL="7004" marR="7004" marT="7004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effectLst/>
                        <a:latin typeface="Kyrghyz Times" pitchFamily="2" charset="0"/>
                      </a:endParaRPr>
                    </a:p>
                  </a:txBody>
                  <a:tcPr marL="7004" marR="7004" marT="7004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 dirty="0">
                        <a:effectLst/>
                        <a:latin typeface="Kyrghyz Times" pitchFamily="2" charset="0"/>
                      </a:endParaRPr>
                    </a:p>
                  </a:txBody>
                  <a:tcPr marL="7004" marR="7004" marT="7004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 dirty="0">
                        <a:effectLst/>
                        <a:latin typeface="Kyrghyz Times" pitchFamily="2" charset="0"/>
                      </a:endParaRPr>
                    </a:p>
                  </a:txBody>
                  <a:tcPr marL="7004" marR="7004" marT="7004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pic>
        <p:nvPicPr>
          <p:cNvPr id="5" name="Picture 2" descr="logo NSC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901" y="115888"/>
            <a:ext cx="1026716" cy="792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922477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3289" y="188640"/>
            <a:ext cx="6512511" cy="792088"/>
          </a:xfrm>
        </p:spPr>
        <p:txBody>
          <a:bodyPr>
            <a:normAutofit fontScale="90000"/>
          </a:bodyPr>
          <a:lstStyle/>
          <a:p>
            <a:pPr marL="0" indent="0" algn="l" fontAlgn="ctr">
              <a:buNone/>
            </a:pPr>
            <a:r>
              <a:rPr lang="ru-RU" sz="2400" b="0" dirty="0">
                <a:solidFill>
                  <a:schemeClr val="tx1"/>
                </a:solidFill>
                <a:effectLst/>
                <a:latin typeface="Kyrghyz Times" pitchFamily="2" charset="0"/>
                <a:ea typeface="+mn-ea"/>
                <a:cs typeface="+mn-cs"/>
              </a:rPr>
              <a:t>Т³з³лгјн </a:t>
            </a:r>
            <a:r>
              <a:rPr lang="ru-RU" sz="2400" b="0" dirty="0" err="1">
                <a:solidFill>
                  <a:schemeClr val="tx1"/>
                </a:solidFill>
                <a:effectLst/>
                <a:latin typeface="Kyrghyz Times" pitchFamily="2" charset="0"/>
                <a:ea typeface="+mn-ea"/>
                <a:cs typeface="+mn-cs"/>
              </a:rPr>
              <a:t>жаны</a:t>
            </a:r>
            <a:r>
              <a:rPr lang="ru-RU" sz="2400" b="0" dirty="0">
                <a:solidFill>
                  <a:schemeClr val="tx1"/>
                </a:solidFill>
                <a:effectLst/>
                <a:latin typeface="Kyrghyz Times" pitchFamily="2" charset="0"/>
                <a:ea typeface="+mn-ea"/>
                <a:cs typeface="+mn-cs"/>
              </a:rPr>
              <a:t> </a:t>
            </a:r>
            <a:r>
              <a:rPr lang="ru-RU" sz="2400" b="0" dirty="0" err="1">
                <a:solidFill>
                  <a:schemeClr val="tx1"/>
                </a:solidFill>
                <a:effectLst/>
                <a:latin typeface="Kyrghyz Times" pitchFamily="2" charset="0"/>
                <a:ea typeface="+mn-ea"/>
                <a:cs typeface="+mn-cs"/>
              </a:rPr>
              <a:t>жумуш</a:t>
            </a:r>
            <a:r>
              <a:rPr lang="ru-RU" sz="2400" b="0" dirty="0">
                <a:solidFill>
                  <a:schemeClr val="tx1"/>
                </a:solidFill>
                <a:effectLst/>
                <a:latin typeface="Kyrghyz Times" pitchFamily="2" charset="0"/>
                <a:ea typeface="+mn-ea"/>
                <a:cs typeface="+mn-cs"/>
              </a:rPr>
              <a:t> </a:t>
            </a:r>
            <a:r>
              <a:rPr lang="ru-RU" sz="2400" b="0" dirty="0" err="1">
                <a:solidFill>
                  <a:schemeClr val="tx1"/>
                </a:solidFill>
                <a:effectLst/>
                <a:latin typeface="Kyrghyz Times" pitchFamily="2" charset="0"/>
                <a:ea typeface="+mn-ea"/>
                <a:cs typeface="+mn-cs"/>
              </a:rPr>
              <a:t>орундарынын</a:t>
            </a:r>
            <a:r>
              <a:rPr lang="ru-RU" sz="2400" b="0" dirty="0">
                <a:solidFill>
                  <a:schemeClr val="tx1"/>
                </a:solidFill>
                <a:effectLst/>
                <a:latin typeface="Kyrghyz Times" pitchFamily="2" charset="0"/>
                <a:ea typeface="+mn-ea"/>
                <a:cs typeface="+mn-cs"/>
              </a:rPr>
              <a:t>  саны </a:t>
            </a:r>
            <a:r>
              <a:rPr lang="ru-RU" sz="2400" b="0" i="1" dirty="0">
                <a:solidFill>
                  <a:schemeClr val="tx1"/>
                </a:solidFill>
                <a:effectLst/>
                <a:latin typeface="Kyrghyz Times" pitchFamily="2" charset="0"/>
                <a:ea typeface="+mn-ea"/>
                <a:cs typeface="+mn-cs"/>
              </a:rPr>
              <a:t>(</a:t>
            </a:r>
            <a:r>
              <a:rPr lang="ru-RU" sz="2400" b="0" i="1" dirty="0" err="1">
                <a:solidFill>
                  <a:schemeClr val="tx1"/>
                </a:solidFill>
                <a:effectLst/>
                <a:latin typeface="Kyrghyz Times" pitchFamily="2" charset="0"/>
                <a:ea typeface="+mn-ea"/>
                <a:cs typeface="+mn-cs"/>
              </a:rPr>
              <a:t>бирдик</a:t>
            </a:r>
            <a:r>
              <a:rPr lang="ru-RU" sz="2400" b="0" i="1" dirty="0">
                <a:solidFill>
                  <a:schemeClr val="tx1"/>
                </a:solidFill>
                <a:effectLst/>
                <a:latin typeface="Kyrghyz Times" pitchFamily="2" charset="0"/>
                <a:ea typeface="+mn-ea"/>
                <a:cs typeface="+mn-cs"/>
              </a:rPr>
              <a:t>, </a:t>
            </a:r>
            <a:r>
              <a:rPr lang="ru-RU" sz="2400" b="0" i="1" dirty="0" err="1">
                <a:solidFill>
                  <a:schemeClr val="tx1"/>
                </a:solidFill>
                <a:effectLst/>
                <a:latin typeface="Kyrghyz Times" pitchFamily="2" charset="0"/>
                <a:ea typeface="+mn-ea"/>
                <a:cs typeface="+mn-cs"/>
              </a:rPr>
              <a:t>иштеп</a:t>
            </a:r>
            <a:r>
              <a:rPr lang="ru-RU" sz="2400" b="0" i="1" dirty="0">
                <a:solidFill>
                  <a:schemeClr val="tx1"/>
                </a:solidFill>
                <a:effectLst/>
                <a:latin typeface="Kyrghyz Times" pitchFamily="2" charset="0"/>
                <a:ea typeface="+mn-ea"/>
                <a:cs typeface="+mn-cs"/>
              </a:rPr>
              <a:t> </a:t>
            </a:r>
            <a:r>
              <a:rPr lang="ru-RU" sz="2400" b="0" i="1" dirty="0" err="1">
                <a:solidFill>
                  <a:schemeClr val="tx1"/>
                </a:solidFill>
                <a:effectLst/>
                <a:latin typeface="Kyrghyz Times" pitchFamily="2" charset="0"/>
                <a:ea typeface="+mn-ea"/>
                <a:cs typeface="+mn-cs"/>
              </a:rPr>
              <a:t>жаткан</a:t>
            </a:r>
            <a:r>
              <a:rPr lang="ru-RU" sz="2400" b="0" i="1" dirty="0">
                <a:solidFill>
                  <a:schemeClr val="tx1"/>
                </a:solidFill>
                <a:effectLst/>
                <a:latin typeface="Kyrghyz Times" pitchFamily="2" charset="0"/>
                <a:ea typeface="+mn-ea"/>
                <a:cs typeface="+mn-cs"/>
              </a:rPr>
              <a:t> </a:t>
            </a:r>
            <a:r>
              <a:rPr lang="ru-RU" sz="2400" b="0" i="1" dirty="0" err="1">
                <a:solidFill>
                  <a:schemeClr val="tx1"/>
                </a:solidFill>
                <a:effectLst/>
                <a:latin typeface="Kyrghyz Times" pitchFamily="2" charset="0"/>
                <a:ea typeface="+mn-ea"/>
                <a:cs typeface="+mn-cs"/>
              </a:rPr>
              <a:t>ишкана</a:t>
            </a:r>
            <a:r>
              <a:rPr lang="ru-RU" sz="2400" b="0" i="1" dirty="0" smtClean="0">
                <a:solidFill>
                  <a:schemeClr val="tx1"/>
                </a:solidFill>
                <a:effectLst/>
                <a:latin typeface="Kyrghyz Times" pitchFamily="2" charset="0"/>
                <a:ea typeface="+mn-ea"/>
                <a:cs typeface="+mn-cs"/>
              </a:rPr>
              <a:t>, </a:t>
            </a:r>
            <a:r>
              <a:rPr lang="ru-RU" sz="2400" b="0" i="1" dirty="0" err="1" smtClean="0">
                <a:solidFill>
                  <a:schemeClr val="tx1"/>
                </a:solidFill>
                <a:effectLst/>
                <a:latin typeface="Kyrghyz Times" pitchFamily="2" charset="0"/>
                <a:ea typeface="+mn-ea"/>
                <a:cs typeface="+mn-cs"/>
              </a:rPr>
              <a:t>уюм,мекемеде</a:t>
            </a:r>
            <a:r>
              <a:rPr lang="ru-RU" sz="2400" b="0" i="1" dirty="0">
                <a:solidFill>
                  <a:schemeClr val="tx1"/>
                </a:solidFill>
                <a:effectLst/>
                <a:latin typeface="Kyrghyz Times" pitchFamily="2" charset="0"/>
                <a:ea typeface="+mn-ea"/>
                <a:cs typeface="+mn-cs"/>
              </a:rPr>
              <a:t>)</a:t>
            </a: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</p:nvPr>
        </p:nvGraphicFramePr>
        <p:xfrm>
          <a:off x="755650" y="1268413"/>
          <a:ext cx="7550150" cy="51847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5" name="Picture 2" descr="logo NSC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901" y="115888"/>
            <a:ext cx="1026716" cy="792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984440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03648" y="188640"/>
            <a:ext cx="6398096" cy="720080"/>
          </a:xfrm>
        </p:spPr>
        <p:txBody>
          <a:bodyPr>
            <a:normAutofit fontScale="90000"/>
          </a:bodyPr>
          <a:lstStyle/>
          <a:p>
            <a:pPr algn="l"/>
            <a:r>
              <a:rPr lang="ru-RU" sz="2400" b="0" dirty="0">
                <a:gradFill>
                  <a:gsLst>
                    <a:gs pos="0">
                      <a:prstClr val="black"/>
                    </a:gs>
                    <a:gs pos="4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212745">
                        <a:alpha val="65000"/>
                      </a:srgbClr>
                    </a:gs>
                  </a:gsLst>
                  <a:lin ang="5400000" scaled="0"/>
                </a:gradFill>
                <a:latin typeface="Kyrghyz Times" pitchFamily="2" charset="0"/>
              </a:rPr>
              <a:t>Т³з³лгјн </a:t>
            </a:r>
            <a:r>
              <a:rPr lang="ru-RU" sz="2400" b="0" dirty="0" err="1">
                <a:gradFill>
                  <a:gsLst>
                    <a:gs pos="0">
                      <a:prstClr val="black"/>
                    </a:gs>
                    <a:gs pos="4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212745">
                        <a:alpha val="65000"/>
                      </a:srgbClr>
                    </a:gs>
                  </a:gsLst>
                  <a:lin ang="5400000" scaled="0"/>
                </a:gradFill>
                <a:latin typeface="Kyrghyz Times" pitchFamily="2" charset="0"/>
              </a:rPr>
              <a:t>жаны</a:t>
            </a:r>
            <a:r>
              <a:rPr lang="ru-RU" sz="2400" b="0" dirty="0">
                <a:gradFill>
                  <a:gsLst>
                    <a:gs pos="0">
                      <a:prstClr val="black"/>
                    </a:gs>
                    <a:gs pos="4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212745">
                        <a:alpha val="65000"/>
                      </a:srgbClr>
                    </a:gs>
                  </a:gsLst>
                  <a:lin ang="5400000" scaled="0"/>
                </a:gradFill>
                <a:latin typeface="Kyrghyz Times" pitchFamily="2" charset="0"/>
              </a:rPr>
              <a:t> </a:t>
            </a:r>
            <a:r>
              <a:rPr lang="ru-RU" sz="2400" b="0" dirty="0" err="1">
                <a:gradFill>
                  <a:gsLst>
                    <a:gs pos="0">
                      <a:prstClr val="black"/>
                    </a:gs>
                    <a:gs pos="4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212745">
                        <a:alpha val="65000"/>
                      </a:srgbClr>
                    </a:gs>
                  </a:gsLst>
                  <a:lin ang="5400000" scaled="0"/>
                </a:gradFill>
                <a:latin typeface="Kyrghyz Times" pitchFamily="2" charset="0"/>
              </a:rPr>
              <a:t>жумуш</a:t>
            </a:r>
            <a:r>
              <a:rPr lang="ru-RU" sz="2400" b="0" dirty="0">
                <a:gradFill>
                  <a:gsLst>
                    <a:gs pos="0">
                      <a:prstClr val="black"/>
                    </a:gs>
                    <a:gs pos="4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212745">
                        <a:alpha val="65000"/>
                      </a:srgbClr>
                    </a:gs>
                  </a:gsLst>
                  <a:lin ang="5400000" scaled="0"/>
                </a:gradFill>
                <a:latin typeface="Kyrghyz Times" pitchFamily="2" charset="0"/>
              </a:rPr>
              <a:t> </a:t>
            </a:r>
            <a:r>
              <a:rPr lang="ru-RU" sz="2400" b="0" dirty="0" err="1">
                <a:gradFill>
                  <a:gsLst>
                    <a:gs pos="0">
                      <a:prstClr val="black"/>
                    </a:gs>
                    <a:gs pos="4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212745">
                        <a:alpha val="65000"/>
                      </a:srgbClr>
                    </a:gs>
                  </a:gsLst>
                  <a:lin ang="5400000" scaled="0"/>
                </a:gradFill>
                <a:latin typeface="Kyrghyz Times" pitchFamily="2" charset="0"/>
              </a:rPr>
              <a:t>орундарынын</a:t>
            </a:r>
            <a:r>
              <a:rPr lang="ru-RU" sz="2400" b="0" dirty="0">
                <a:gradFill>
                  <a:gsLst>
                    <a:gs pos="0">
                      <a:prstClr val="black"/>
                    </a:gs>
                    <a:gs pos="4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212745">
                        <a:alpha val="65000"/>
                      </a:srgbClr>
                    </a:gs>
                  </a:gsLst>
                  <a:lin ang="5400000" scaled="0"/>
                </a:gradFill>
                <a:latin typeface="Kyrghyz Times" pitchFamily="2" charset="0"/>
              </a:rPr>
              <a:t>  </a:t>
            </a:r>
            <a:r>
              <a:rPr lang="ru-RU" sz="2400" b="0" dirty="0" err="1" smtClean="0">
                <a:gradFill>
                  <a:gsLst>
                    <a:gs pos="0">
                      <a:prstClr val="black"/>
                    </a:gs>
                    <a:gs pos="4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212745">
                        <a:alpha val="65000"/>
                      </a:srgbClr>
                    </a:gs>
                  </a:gsLst>
                  <a:lin ang="5400000" scaled="0"/>
                </a:gradFill>
                <a:latin typeface="Kyrghyz Times" pitchFamily="2" charset="0"/>
              </a:rPr>
              <a:t>саны,</a:t>
            </a:r>
            <a:r>
              <a:rPr lang="ru-RU" sz="1600" b="0" dirty="0" err="1" smtClean="0">
                <a:gradFill>
                  <a:gsLst>
                    <a:gs pos="0">
                      <a:prstClr val="black"/>
                    </a:gs>
                    <a:gs pos="4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212745">
                        <a:alpha val="65000"/>
                      </a:srgbClr>
                    </a:gs>
                  </a:gsLst>
                  <a:lin ang="5400000" scaled="0"/>
                </a:gradFill>
                <a:latin typeface="Kyrghyz Times" pitchFamily="2" charset="0"/>
              </a:rPr>
              <a:t>бирдик</a:t>
            </a:r>
            <a:r>
              <a:rPr lang="ru-RU" sz="2400" b="0" dirty="0" smtClean="0">
                <a:gradFill>
                  <a:gsLst>
                    <a:gs pos="0">
                      <a:prstClr val="black"/>
                    </a:gs>
                    <a:gs pos="4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212745">
                        <a:alpha val="65000"/>
                      </a:srgbClr>
                    </a:gs>
                  </a:gsLst>
                  <a:lin ang="5400000" scaled="0"/>
                </a:gradFill>
                <a:latin typeface="Kyrghyz Times" pitchFamily="2" charset="0"/>
              </a:rPr>
              <a:t> </a:t>
            </a:r>
            <a:r>
              <a:rPr lang="ru-RU" sz="1600" b="0" dirty="0" smtClean="0">
                <a:gradFill>
                  <a:gsLst>
                    <a:gs pos="0">
                      <a:prstClr val="black"/>
                    </a:gs>
                    <a:gs pos="4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212745">
                        <a:alpha val="65000"/>
                      </a:srgbClr>
                    </a:gs>
                  </a:gsLst>
                  <a:lin ang="5400000" scaled="0"/>
                </a:gradFill>
                <a:latin typeface="Kyrghyz Times" pitchFamily="2" charset="0"/>
              </a:rPr>
              <a:t>(</a:t>
            </a:r>
            <a:r>
              <a:rPr lang="ru-RU" sz="1600" b="0" dirty="0" err="1" smtClean="0">
                <a:gradFill>
                  <a:gsLst>
                    <a:gs pos="0">
                      <a:prstClr val="black"/>
                    </a:gs>
                    <a:gs pos="4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212745">
                        <a:alpha val="65000"/>
                      </a:srgbClr>
                    </a:gs>
                  </a:gsLst>
                  <a:lin ang="5400000" scaled="0"/>
                </a:gradFill>
                <a:latin typeface="Kyrghyz Times" pitchFamily="2" charset="0"/>
              </a:rPr>
              <a:t>жекелик</a:t>
            </a:r>
            <a:r>
              <a:rPr lang="ru-RU" sz="1600" b="0" dirty="0" smtClean="0">
                <a:gradFill>
                  <a:gsLst>
                    <a:gs pos="0">
                      <a:prstClr val="black"/>
                    </a:gs>
                    <a:gs pos="4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212745">
                        <a:alpha val="65000"/>
                      </a:srgbClr>
                    </a:gs>
                  </a:gsLst>
                  <a:lin ang="5400000" scaled="0"/>
                </a:gradFill>
                <a:latin typeface="Kyrghyz Times" pitchFamily="2" charset="0"/>
              </a:rPr>
              <a:t> </a:t>
            </a:r>
            <a:r>
              <a:rPr lang="ru-RU" sz="1600" b="0" dirty="0" err="1" smtClean="0">
                <a:gradFill>
                  <a:gsLst>
                    <a:gs pos="0">
                      <a:prstClr val="black"/>
                    </a:gs>
                    <a:gs pos="4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212745">
                        <a:alpha val="65000"/>
                      </a:srgbClr>
                    </a:gs>
                  </a:gsLst>
                  <a:lin ang="5400000" scaled="0"/>
                </a:gradFill>
                <a:latin typeface="Kyrghyz Times" pitchFamily="2" charset="0"/>
              </a:rPr>
              <a:t>негиздеги</a:t>
            </a:r>
            <a:r>
              <a:rPr lang="ru-RU" sz="1600" b="0" dirty="0" smtClean="0">
                <a:gradFill>
                  <a:gsLst>
                    <a:gs pos="0">
                      <a:prstClr val="black"/>
                    </a:gs>
                    <a:gs pos="4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212745">
                        <a:alpha val="65000"/>
                      </a:srgbClr>
                    </a:gs>
                  </a:gsLst>
                  <a:lin ang="5400000" scaled="0"/>
                </a:gradFill>
                <a:latin typeface="Kyrghyz Times" pitchFamily="2" charset="0"/>
              </a:rPr>
              <a:t> </a:t>
            </a:r>
            <a:r>
              <a:rPr lang="ru-RU" sz="1600" b="0" dirty="0" err="1" smtClean="0">
                <a:gradFill>
                  <a:gsLst>
                    <a:gs pos="0">
                      <a:prstClr val="black"/>
                    </a:gs>
                    <a:gs pos="4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212745">
                        <a:alpha val="65000"/>
                      </a:srgbClr>
                    </a:gs>
                  </a:gsLst>
                  <a:lin ang="5400000" scaled="0"/>
                </a:gradFill>
                <a:latin typeface="Kyrghyz Times" pitchFamily="2" charset="0"/>
              </a:rPr>
              <a:t>ишканаларда</a:t>
            </a:r>
            <a:r>
              <a:rPr lang="ru-RU" sz="1600" b="0" dirty="0" smtClean="0">
                <a:gradFill>
                  <a:gsLst>
                    <a:gs pos="0">
                      <a:prstClr val="black"/>
                    </a:gs>
                    <a:gs pos="4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212745">
                        <a:alpha val="65000"/>
                      </a:srgbClr>
                    </a:gs>
                  </a:gsLst>
                  <a:lin ang="5400000" scaled="0"/>
                </a:gradFill>
                <a:latin typeface="Kyrghyz Times" pitchFamily="2" charset="0"/>
              </a:rPr>
              <a:t>, </a:t>
            </a:r>
            <a:r>
              <a:rPr lang="ru-RU" sz="1600" b="0" dirty="0" err="1" smtClean="0">
                <a:gradFill>
                  <a:gsLst>
                    <a:gs pos="0">
                      <a:prstClr val="black"/>
                    </a:gs>
                    <a:gs pos="4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212745">
                        <a:alpha val="65000"/>
                      </a:srgbClr>
                    </a:gs>
                  </a:gsLst>
                  <a:lin ang="5400000" scaled="0"/>
                </a:gradFill>
                <a:latin typeface="Kyrghyz Times" pitchFamily="2" charset="0"/>
              </a:rPr>
              <a:t>чарбада</a:t>
            </a:r>
            <a:r>
              <a:rPr lang="ru-RU" sz="1600" b="0" dirty="0" smtClean="0">
                <a:gradFill>
                  <a:gsLst>
                    <a:gs pos="0">
                      <a:prstClr val="black"/>
                    </a:gs>
                    <a:gs pos="4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212745">
                        <a:alpha val="65000"/>
                      </a:srgbClr>
                    </a:gs>
                  </a:gsLst>
                  <a:lin ang="5400000" scaled="0"/>
                </a:gradFill>
                <a:latin typeface="Kyrghyz Times" pitchFamily="2" charset="0"/>
              </a:rPr>
              <a:t>)</a:t>
            </a:r>
            <a:endParaRPr lang="ru-RU" sz="1600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5010202"/>
              </p:ext>
            </p:extLst>
          </p:nvPr>
        </p:nvGraphicFramePr>
        <p:xfrm>
          <a:off x="539552" y="1556792"/>
          <a:ext cx="8136904" cy="47525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5" name="Picture 2" descr="logo NSC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901" y="115888"/>
            <a:ext cx="882699" cy="792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7263625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31639" y="160020"/>
            <a:ext cx="7200801" cy="892716"/>
          </a:xfrm>
        </p:spPr>
        <p:txBody>
          <a:bodyPr/>
          <a:lstStyle/>
          <a:p>
            <a:pPr marL="0" indent="0" algn="l" fontAlgn="b">
              <a:buNone/>
            </a:pPr>
            <a:r>
              <a:rPr lang="ru-RU" sz="2400" dirty="0" err="1" smtClean="0">
                <a:solidFill>
                  <a:schemeClr val="dk1"/>
                </a:solidFill>
                <a:effectLst/>
                <a:latin typeface="Kyrghyz Times" pitchFamily="2" charset="0"/>
                <a:ea typeface="+mn-ea"/>
                <a:cs typeface="+mn-cs"/>
              </a:rPr>
              <a:t>Аймактар</a:t>
            </a:r>
            <a:r>
              <a:rPr lang="ru-RU" sz="2400" dirty="0" smtClean="0">
                <a:solidFill>
                  <a:schemeClr val="dk1"/>
                </a:solidFill>
                <a:effectLst/>
                <a:latin typeface="Kyrghyz Times" pitchFamily="2" charset="0"/>
                <a:ea typeface="+mn-ea"/>
                <a:cs typeface="+mn-cs"/>
              </a:rPr>
              <a:t> </a:t>
            </a:r>
            <a:r>
              <a:rPr lang="ru-RU" sz="2400" dirty="0" err="1">
                <a:solidFill>
                  <a:schemeClr val="dk1"/>
                </a:solidFill>
                <a:effectLst/>
                <a:latin typeface="Kyrghyz Times" pitchFamily="2" charset="0"/>
                <a:ea typeface="+mn-ea"/>
                <a:cs typeface="+mn-cs"/>
              </a:rPr>
              <a:t>боюнча</a:t>
            </a:r>
            <a:r>
              <a:rPr lang="ru-RU" sz="2400" dirty="0">
                <a:solidFill>
                  <a:schemeClr val="dk1"/>
                </a:solidFill>
                <a:effectLst/>
                <a:latin typeface="Kyrghyz Times" pitchFamily="2" charset="0"/>
                <a:ea typeface="+mn-ea"/>
                <a:cs typeface="+mn-cs"/>
              </a:rPr>
              <a:t> т³з³лгјн </a:t>
            </a:r>
            <a:r>
              <a:rPr lang="ru-RU" sz="2400" dirty="0" err="1">
                <a:solidFill>
                  <a:schemeClr val="dk1"/>
                </a:solidFill>
                <a:effectLst/>
                <a:latin typeface="Kyrghyz Times" pitchFamily="2" charset="0"/>
                <a:ea typeface="+mn-ea"/>
                <a:cs typeface="+mn-cs"/>
              </a:rPr>
              <a:t>жаны</a:t>
            </a:r>
            <a:r>
              <a:rPr lang="ru-RU" sz="2400" dirty="0">
                <a:solidFill>
                  <a:schemeClr val="dk1"/>
                </a:solidFill>
                <a:effectLst/>
                <a:latin typeface="Kyrghyz Times" pitchFamily="2" charset="0"/>
                <a:ea typeface="+mn-ea"/>
                <a:cs typeface="+mn-cs"/>
              </a:rPr>
              <a:t> </a:t>
            </a:r>
            <a:r>
              <a:rPr lang="ru-RU" sz="2400" dirty="0" err="1">
                <a:solidFill>
                  <a:schemeClr val="dk1"/>
                </a:solidFill>
                <a:effectLst/>
                <a:latin typeface="Kyrghyz Times" pitchFamily="2" charset="0"/>
                <a:ea typeface="+mn-ea"/>
                <a:cs typeface="+mn-cs"/>
              </a:rPr>
              <a:t>жумуш</a:t>
            </a:r>
            <a:r>
              <a:rPr lang="ru-RU" sz="2400" dirty="0">
                <a:solidFill>
                  <a:schemeClr val="dk1"/>
                </a:solidFill>
                <a:effectLst/>
                <a:latin typeface="Kyrghyz Times" pitchFamily="2" charset="0"/>
                <a:ea typeface="+mn-ea"/>
                <a:cs typeface="+mn-cs"/>
              </a:rPr>
              <a:t> </a:t>
            </a:r>
            <a:r>
              <a:rPr lang="ru-RU" sz="2400" dirty="0" err="1">
                <a:solidFill>
                  <a:schemeClr val="dk1"/>
                </a:solidFill>
                <a:effectLst/>
                <a:latin typeface="Kyrghyz Times" pitchFamily="2" charset="0"/>
                <a:ea typeface="+mn-ea"/>
                <a:cs typeface="+mn-cs"/>
              </a:rPr>
              <a:t>орундарынын</a:t>
            </a:r>
            <a:r>
              <a:rPr lang="ru-RU" sz="2400" dirty="0">
                <a:solidFill>
                  <a:schemeClr val="dk1"/>
                </a:solidFill>
                <a:effectLst/>
                <a:latin typeface="Kyrghyz Times" pitchFamily="2" charset="0"/>
                <a:ea typeface="+mn-ea"/>
                <a:cs typeface="+mn-cs"/>
              </a:rPr>
              <a:t>  саны </a:t>
            </a:r>
            <a:r>
              <a:rPr lang="ru-RU" sz="2400" dirty="0" smtClean="0">
                <a:solidFill>
                  <a:schemeClr val="dk1"/>
                </a:solidFill>
                <a:effectLst/>
                <a:latin typeface="Kyrghyz Times" pitchFamily="2" charset="0"/>
                <a:ea typeface="+mn-ea"/>
                <a:cs typeface="+mn-cs"/>
              </a:rPr>
              <a:t>(</a:t>
            </a:r>
            <a:r>
              <a:rPr lang="ru-RU" sz="2400" dirty="0" err="1">
                <a:solidFill>
                  <a:schemeClr val="dk1"/>
                </a:solidFill>
                <a:effectLst/>
                <a:latin typeface="Kyrghyz Times" pitchFamily="2" charset="0"/>
                <a:ea typeface="+mn-ea"/>
                <a:cs typeface="+mn-cs"/>
              </a:rPr>
              <a:t>бирдик</a:t>
            </a:r>
            <a:r>
              <a:rPr lang="ru-RU" sz="2400" dirty="0">
                <a:solidFill>
                  <a:schemeClr val="dk1"/>
                </a:solidFill>
                <a:effectLst/>
                <a:latin typeface="Kyrghyz Times" pitchFamily="2" charset="0"/>
                <a:ea typeface="+mn-ea"/>
                <a:cs typeface="+mn-cs"/>
              </a:rPr>
              <a:t>)</a:t>
            </a:r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41215830"/>
              </p:ext>
            </p:extLst>
          </p:nvPr>
        </p:nvGraphicFramePr>
        <p:xfrm>
          <a:off x="-7125" y="1340768"/>
          <a:ext cx="9043621" cy="532859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204664"/>
                <a:gridCol w="989849"/>
                <a:gridCol w="1289804"/>
                <a:gridCol w="1289804"/>
                <a:gridCol w="1169821"/>
                <a:gridCol w="897416"/>
                <a:gridCol w="1202263"/>
              </a:tblGrid>
              <a:tr h="313278">
                <a:tc rowSpan="4"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 dirty="0">
                          <a:effectLst/>
                          <a:latin typeface="Kyrghyz Times" pitchFamily="2" charset="0"/>
                        </a:rPr>
                        <a:t> </a:t>
                      </a:r>
                      <a:endParaRPr lang="ru-RU" sz="1100" b="0" i="1" u="none" strike="noStrike" dirty="0">
                        <a:effectLst/>
                        <a:latin typeface="Kyrghyz Times" pitchFamily="2" charset="0"/>
                      </a:endParaRPr>
                    </a:p>
                  </a:txBody>
                  <a:tcPr marL="7329" marR="7329" marT="7329" marB="0" anchor="b"/>
                </a:tc>
                <a:tc gridSpan="6"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effectLst/>
                          <a:latin typeface="Kyrghyz Times" pitchFamily="2" charset="0"/>
                        </a:rPr>
                        <a:t>Т³з³лгјн жа¾ы </a:t>
                      </a:r>
                      <a:r>
                        <a:rPr lang="ru-RU" sz="1400" b="1" u="none" strike="noStrike" dirty="0" err="1">
                          <a:effectLst/>
                          <a:latin typeface="Kyrghyz Times" pitchFamily="2" charset="0"/>
                        </a:rPr>
                        <a:t>жумуш</a:t>
                      </a:r>
                      <a:r>
                        <a:rPr lang="ru-RU" sz="1400" b="1" u="none" strike="noStrike" dirty="0">
                          <a:effectLst/>
                          <a:latin typeface="Kyrghyz Times" pitchFamily="2" charset="0"/>
                        </a:rPr>
                        <a:t> </a:t>
                      </a:r>
                      <a:r>
                        <a:rPr lang="ru-RU" sz="1400" b="1" u="none" strike="noStrike" dirty="0" err="1">
                          <a:effectLst/>
                          <a:latin typeface="Kyrghyz Times" pitchFamily="2" charset="0"/>
                        </a:rPr>
                        <a:t>орундары</a:t>
                      </a:r>
                      <a:endParaRPr lang="ru-RU" sz="1400" b="1" i="0" u="none" strike="noStrike" dirty="0">
                        <a:effectLst/>
                        <a:latin typeface="Kyrghyz Times" pitchFamily="2" charset="0"/>
                      </a:endParaRPr>
                    </a:p>
                  </a:txBody>
                  <a:tcPr marL="7329" marR="7329" marT="7329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4704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 err="1">
                          <a:effectLst/>
                          <a:latin typeface="Kyrghyz Times" pitchFamily="2" charset="0"/>
                        </a:rPr>
                        <a:t>Бардыгы</a:t>
                      </a:r>
                      <a:endParaRPr lang="ru-RU" sz="1100" b="1" i="0" u="none" strike="noStrike" dirty="0">
                        <a:effectLst/>
                        <a:latin typeface="Kyrghyz Times" pitchFamily="2" charset="0"/>
                      </a:endParaRPr>
                    </a:p>
                  </a:txBody>
                  <a:tcPr marL="7329" marR="7329" marT="7329" marB="0" anchor="ctr"/>
                </a:tc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 err="1">
                          <a:effectLst/>
                          <a:latin typeface="Kyrghyz Times" pitchFamily="2" charset="0"/>
                        </a:rPr>
                        <a:t>анын</a:t>
                      </a:r>
                      <a:r>
                        <a:rPr lang="ru-RU" sz="1400" b="1" u="none" strike="noStrike" dirty="0">
                          <a:effectLst/>
                          <a:latin typeface="Kyrghyz Times" pitchFamily="2" charset="0"/>
                        </a:rPr>
                        <a:t> </a:t>
                      </a:r>
                      <a:r>
                        <a:rPr lang="ru-RU" sz="1400" b="1" u="none" strike="noStrike" dirty="0" err="1">
                          <a:effectLst/>
                          <a:latin typeface="Kyrghyz Times" pitchFamily="2" charset="0"/>
                        </a:rPr>
                        <a:t>ичинде</a:t>
                      </a:r>
                      <a:endParaRPr lang="ru-RU" sz="1400" b="1" i="0" u="none" strike="noStrike" dirty="0">
                        <a:effectLst/>
                        <a:latin typeface="Kyrghyz Times" pitchFamily="2" charset="0"/>
                      </a:endParaRPr>
                    </a:p>
                  </a:txBody>
                  <a:tcPr marL="7329" marR="7329" marT="7329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4704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 err="1" smtClean="0">
                          <a:effectLst/>
                          <a:latin typeface="Kyrghyz Times" pitchFamily="2" charset="0"/>
                        </a:rPr>
                        <a:t>Иштеп</a:t>
                      </a:r>
                      <a:r>
                        <a:rPr lang="ru-RU" sz="1400" b="1" i="0" u="none" strike="noStrike" dirty="0" smtClean="0">
                          <a:effectLst/>
                          <a:latin typeface="Kyrghyz Times" pitchFamily="2" charset="0"/>
                        </a:rPr>
                        <a:t> </a:t>
                      </a:r>
                      <a:r>
                        <a:rPr lang="ru-RU" sz="1400" b="1" i="0" u="none" strike="noStrike" dirty="0" err="1" smtClean="0">
                          <a:effectLst/>
                          <a:latin typeface="Kyrghyz Times" pitchFamily="2" charset="0"/>
                        </a:rPr>
                        <a:t>жаткан</a:t>
                      </a:r>
                      <a:r>
                        <a:rPr lang="ru-RU" sz="1400" b="1" i="0" u="none" strike="noStrike" dirty="0" smtClean="0">
                          <a:effectLst/>
                          <a:latin typeface="Kyrghyz Times" pitchFamily="2" charset="0"/>
                        </a:rPr>
                        <a:t> </a:t>
                      </a:r>
                      <a:r>
                        <a:rPr lang="ru-RU" sz="1400" b="1" i="0" u="none" strike="noStrike" dirty="0" err="1" smtClean="0">
                          <a:effectLst/>
                          <a:latin typeface="Kyrghyz Times" pitchFamily="2" charset="0"/>
                        </a:rPr>
                        <a:t>ишкаларда</a:t>
                      </a:r>
                      <a:endParaRPr lang="ru-RU" sz="1400" b="1" i="0" u="none" strike="noStrike" dirty="0">
                        <a:effectLst/>
                        <a:latin typeface="Kyrghyz Times" pitchFamily="2" charset="0"/>
                      </a:endParaRPr>
                    </a:p>
                  </a:txBody>
                  <a:tcPr marL="7329" marR="7329" marT="7329" marB="0" anchor="ctr"/>
                </a:tc>
                <a:tc rowSpan="2"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 dirty="0" smtClean="0">
                          <a:effectLst/>
                          <a:latin typeface="Kyrghyz Times" pitchFamily="2" charset="0"/>
                        </a:rPr>
                        <a:t>Жаны</a:t>
                      </a:r>
                      <a:r>
                        <a:rPr lang="ru-RU" sz="1400" b="1" i="0" u="none" strike="noStrike" baseline="0" dirty="0" smtClean="0">
                          <a:effectLst/>
                          <a:latin typeface="Kyrghyz Times" pitchFamily="2" charset="0"/>
                        </a:rPr>
                        <a:t> </a:t>
                      </a:r>
                      <a:r>
                        <a:rPr lang="ru-RU" sz="1400" b="1" i="0" u="none" strike="noStrike" baseline="0" dirty="0" err="1" smtClean="0">
                          <a:effectLst/>
                          <a:latin typeface="Kyrghyz Times" pitchFamily="2" charset="0"/>
                        </a:rPr>
                        <a:t>катталган</a:t>
                      </a:r>
                      <a:r>
                        <a:rPr lang="ru-RU" sz="1400" b="1" i="0" u="none" strike="noStrike" baseline="0" dirty="0" smtClean="0">
                          <a:effectLst/>
                          <a:latin typeface="Kyrghyz Times" pitchFamily="2" charset="0"/>
                        </a:rPr>
                        <a:t> </a:t>
                      </a:r>
                      <a:r>
                        <a:rPr lang="ru-RU" sz="1400" b="1" i="0" u="none" strike="noStrike" baseline="0" dirty="0" err="1" smtClean="0">
                          <a:effectLst/>
                          <a:latin typeface="Kyrghyz Times" pitchFamily="2" charset="0"/>
                        </a:rPr>
                        <a:t>жана</a:t>
                      </a:r>
                      <a:r>
                        <a:rPr lang="ru-RU" sz="1400" b="1" i="0" u="none" strike="noStrike" baseline="0" dirty="0" smtClean="0">
                          <a:effectLst/>
                          <a:latin typeface="Kyrghyz Times" pitchFamily="2" charset="0"/>
                        </a:rPr>
                        <a:t> </a:t>
                      </a:r>
                      <a:r>
                        <a:rPr lang="ru-RU" sz="1400" b="1" i="0" u="none" strike="noStrike" baseline="0" dirty="0" err="1" smtClean="0">
                          <a:effectLst/>
                          <a:latin typeface="Kyrghyz Times" pitchFamily="2" charset="0"/>
                        </a:rPr>
                        <a:t>иштей</a:t>
                      </a:r>
                      <a:r>
                        <a:rPr lang="ru-RU" sz="1400" b="1" i="0" u="none" strike="noStrike" baseline="0" dirty="0" smtClean="0">
                          <a:effectLst/>
                          <a:latin typeface="Kyrghyz Times" pitchFamily="2" charset="0"/>
                        </a:rPr>
                        <a:t> </a:t>
                      </a:r>
                      <a:r>
                        <a:rPr lang="ru-RU" sz="1400" b="1" i="0" u="none" strike="noStrike" baseline="0" dirty="0" err="1" smtClean="0">
                          <a:effectLst/>
                          <a:latin typeface="Kyrghyz Times" pitchFamily="2" charset="0"/>
                        </a:rPr>
                        <a:t>баштаган</a:t>
                      </a:r>
                      <a:r>
                        <a:rPr lang="ru-RU" sz="1400" b="1" i="0" u="none" strike="noStrike" baseline="0" dirty="0" smtClean="0">
                          <a:effectLst/>
                          <a:latin typeface="Kyrghyz Times" pitchFamily="2" charset="0"/>
                        </a:rPr>
                        <a:t> </a:t>
                      </a:r>
                      <a:r>
                        <a:rPr lang="ru-RU" sz="1400" b="1" i="0" u="none" strike="noStrike" baseline="0" dirty="0" err="1" smtClean="0">
                          <a:effectLst/>
                          <a:latin typeface="Kyrghyz Times" pitchFamily="2" charset="0"/>
                        </a:rPr>
                        <a:t>ишканаларда</a:t>
                      </a:r>
                      <a:endParaRPr lang="ru-RU" sz="1400" b="1" i="0" u="none" strike="noStrike" dirty="0">
                        <a:effectLst/>
                        <a:latin typeface="Kyrghyz Times" pitchFamily="2" charset="0"/>
                      </a:endParaRPr>
                    </a:p>
                  </a:txBody>
                  <a:tcPr marL="7329" marR="7329" marT="7329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 err="1">
                          <a:effectLst/>
                          <a:latin typeface="Kyrghyz Times" pitchFamily="2" charset="0"/>
                        </a:rPr>
                        <a:t>формалдуу</a:t>
                      </a:r>
                      <a:r>
                        <a:rPr lang="ru-RU" sz="1400" b="1" u="none" strike="noStrike" dirty="0">
                          <a:effectLst/>
                          <a:latin typeface="Kyrghyz Times" pitchFamily="2" charset="0"/>
                        </a:rPr>
                        <a:t> </a:t>
                      </a:r>
                      <a:r>
                        <a:rPr lang="ru-RU" sz="1400" b="1" u="none" strike="noStrike" dirty="0" err="1">
                          <a:effectLst/>
                          <a:latin typeface="Kyrghyz Times" pitchFamily="2" charset="0"/>
                        </a:rPr>
                        <a:t>эмес</a:t>
                      </a:r>
                      <a:r>
                        <a:rPr lang="ru-RU" sz="1400" b="1" u="none" strike="noStrike" dirty="0">
                          <a:effectLst/>
                          <a:latin typeface="Kyrghyz Times" pitchFamily="2" charset="0"/>
                        </a:rPr>
                        <a:t> </a:t>
                      </a:r>
                      <a:r>
                        <a:rPr lang="ru-RU" sz="1400" b="1" u="none" strike="noStrike" dirty="0" err="1">
                          <a:effectLst/>
                          <a:latin typeface="Kyrghyz Times" pitchFamily="2" charset="0"/>
                        </a:rPr>
                        <a:t>сектордо</a:t>
                      </a:r>
                      <a:r>
                        <a:rPr lang="ru-RU" sz="1400" b="1" u="none" strike="noStrike" dirty="0">
                          <a:effectLst/>
                          <a:latin typeface="Kyrghyz Times" pitchFamily="2" charset="0"/>
                        </a:rPr>
                        <a:t>*, </a:t>
                      </a:r>
                      <a:r>
                        <a:rPr lang="ru-RU" sz="1400" b="1" u="none" strike="noStrike" dirty="0" err="1">
                          <a:effectLst/>
                          <a:latin typeface="Kyrghyz Times" pitchFamily="2" charset="0"/>
                        </a:rPr>
                        <a:t>бардыгы</a:t>
                      </a:r>
                      <a:endParaRPr lang="ru-RU" sz="1400" b="1" i="0" u="none" strike="noStrike" dirty="0">
                        <a:effectLst/>
                        <a:latin typeface="Kyrghyz Times" pitchFamily="2" charset="0"/>
                      </a:endParaRPr>
                    </a:p>
                  </a:txBody>
                  <a:tcPr marL="7329" marR="7329" marT="7329" marB="0" anchor="ctr"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 err="1">
                          <a:effectLst/>
                          <a:latin typeface="Kyrghyz Times" pitchFamily="2" charset="0"/>
                        </a:rPr>
                        <a:t>анын</a:t>
                      </a:r>
                      <a:r>
                        <a:rPr lang="ru-RU" sz="1400" b="1" u="none" strike="noStrike" dirty="0">
                          <a:effectLst/>
                          <a:latin typeface="Kyrghyz Times" pitchFamily="2" charset="0"/>
                        </a:rPr>
                        <a:t> </a:t>
                      </a:r>
                      <a:r>
                        <a:rPr lang="ru-RU" sz="1400" b="1" u="none" strike="noStrike" dirty="0" err="1">
                          <a:effectLst/>
                          <a:latin typeface="Kyrghyz Times" pitchFamily="2" charset="0"/>
                        </a:rPr>
                        <a:t>ичинен</a:t>
                      </a:r>
                      <a:r>
                        <a:rPr lang="ru-RU" sz="1400" b="1" u="none" strike="noStrike" dirty="0">
                          <a:effectLst/>
                          <a:latin typeface="Kyrghyz Times" pitchFamily="2" charset="0"/>
                        </a:rPr>
                        <a:t> </a:t>
                      </a:r>
                      <a:endParaRPr lang="ru-RU" sz="1400" b="1" i="0" u="none" strike="noStrike" dirty="0">
                        <a:effectLst/>
                        <a:latin typeface="Kyrghyz Times" pitchFamily="2" charset="0"/>
                      </a:endParaRPr>
                    </a:p>
                  </a:txBody>
                  <a:tcPr marL="7329" marR="7329" marT="7329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07170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 err="1">
                          <a:effectLst/>
                          <a:latin typeface="Kyrghyz Times" pitchFamily="2" charset="0"/>
                        </a:rPr>
                        <a:t>жекелик</a:t>
                      </a:r>
                      <a:r>
                        <a:rPr lang="ru-RU" sz="1400" b="1" u="none" strike="noStrike" dirty="0">
                          <a:effectLst/>
                          <a:latin typeface="Kyrghyz Times" pitchFamily="2" charset="0"/>
                        </a:rPr>
                        <a:t> </a:t>
                      </a:r>
                      <a:r>
                        <a:rPr lang="ru-RU" sz="1400" b="1" u="none" strike="noStrike" dirty="0" err="1">
                          <a:effectLst/>
                          <a:latin typeface="Kyrghyz Times" pitchFamily="2" charset="0"/>
                        </a:rPr>
                        <a:t>негизинде</a:t>
                      </a:r>
                      <a:endParaRPr lang="ru-RU" sz="1400" b="1" i="0" u="none" strike="noStrike" dirty="0">
                        <a:effectLst/>
                        <a:latin typeface="Kyrghyz Times" pitchFamily="2" charset="0"/>
                      </a:endParaRPr>
                    </a:p>
                  </a:txBody>
                  <a:tcPr marL="7329" marR="7329" marT="73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effectLst/>
                          <a:latin typeface="Kyrghyz Times" pitchFamily="2" charset="0"/>
                        </a:rPr>
                        <a:t> </a:t>
                      </a:r>
                      <a:r>
                        <a:rPr lang="ru-RU" sz="1400" b="1" u="none" strike="noStrike" dirty="0" err="1">
                          <a:effectLst/>
                          <a:latin typeface="Kyrghyz Times" pitchFamily="2" charset="0"/>
                        </a:rPr>
                        <a:t>дыйкан</a:t>
                      </a:r>
                      <a:r>
                        <a:rPr lang="ru-RU" sz="1400" b="1" u="none" strike="noStrike" dirty="0">
                          <a:effectLst/>
                          <a:latin typeface="Kyrghyz Times" pitchFamily="2" charset="0"/>
                        </a:rPr>
                        <a:t> (</a:t>
                      </a:r>
                      <a:r>
                        <a:rPr lang="ru-RU" sz="1400" b="1" u="none" strike="noStrike" dirty="0" err="1">
                          <a:effectLst/>
                          <a:latin typeface="Kyrghyz Times" pitchFamily="2" charset="0"/>
                        </a:rPr>
                        <a:t>фермердик</a:t>
                      </a:r>
                      <a:r>
                        <a:rPr lang="ru-RU" sz="1400" b="1" u="none" strike="noStrike" dirty="0">
                          <a:effectLst/>
                          <a:latin typeface="Kyrghyz Times" pitchFamily="2" charset="0"/>
                        </a:rPr>
                        <a:t>) </a:t>
                      </a:r>
                      <a:r>
                        <a:rPr lang="ru-RU" sz="1400" b="1" u="none" strike="noStrike" dirty="0" err="1">
                          <a:effectLst/>
                          <a:latin typeface="Kyrghyz Times" pitchFamily="2" charset="0"/>
                        </a:rPr>
                        <a:t>чарбаларында</a:t>
                      </a:r>
                      <a:endParaRPr lang="ru-RU" sz="1400" b="1" i="0" u="none" strike="noStrike" dirty="0">
                        <a:effectLst/>
                        <a:latin typeface="Kyrghyz Times" pitchFamily="2" charset="0"/>
                      </a:endParaRPr>
                    </a:p>
                  </a:txBody>
                  <a:tcPr marL="7329" marR="7329" marT="7329" marB="0" anchor="ctr"/>
                </a:tc>
              </a:tr>
              <a:tr h="247041"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  <a:latin typeface="Kyrghyz Times" pitchFamily="2" charset="0"/>
                        </a:rPr>
                        <a:t> </a:t>
                      </a:r>
                      <a:endParaRPr lang="ru-RU" sz="1100" b="0" i="1" u="none" strike="noStrike">
                        <a:effectLst/>
                        <a:latin typeface="Kyrghyz Times" pitchFamily="2" charset="0"/>
                      </a:endParaRPr>
                    </a:p>
                  </a:txBody>
                  <a:tcPr marL="7329" marR="7329" marT="7329" marB="0" anchor="b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u="none" strike="noStrike" dirty="0">
                          <a:effectLst/>
                          <a:latin typeface="Kyrghyz Times" pitchFamily="2" charset="0"/>
                        </a:rPr>
                        <a:t> </a:t>
                      </a:r>
                      <a:endParaRPr lang="ru-RU" sz="1100" b="0" i="0" u="none" strike="noStrike" dirty="0">
                        <a:effectLst/>
                        <a:latin typeface="Kyrghyz Times" pitchFamily="2" charset="0"/>
                      </a:endParaRPr>
                    </a:p>
                  </a:txBody>
                  <a:tcPr marL="7329" marR="7329" marT="7329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u="none" strike="noStrike" dirty="0">
                          <a:effectLst/>
                          <a:latin typeface="Kyrghyz Times" pitchFamily="2" charset="0"/>
                        </a:rPr>
                        <a:t> </a:t>
                      </a:r>
                      <a:endParaRPr lang="ru-RU" sz="1100" b="0" i="0" u="none" strike="noStrike" dirty="0">
                        <a:effectLst/>
                        <a:latin typeface="Kyrghyz Times" pitchFamily="2" charset="0"/>
                      </a:endParaRPr>
                    </a:p>
                  </a:txBody>
                  <a:tcPr marL="7329" marR="7329" marT="7329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u="none" strike="noStrike">
                          <a:effectLst/>
                          <a:latin typeface="Kyrghyz Times" pitchFamily="2" charset="0"/>
                        </a:rPr>
                        <a:t> </a:t>
                      </a:r>
                      <a:endParaRPr lang="ru-RU" sz="1100" b="0" i="0" u="none" strike="noStrike">
                        <a:effectLst/>
                        <a:latin typeface="Kyrghyz Times" pitchFamily="2" charset="0"/>
                      </a:endParaRPr>
                    </a:p>
                  </a:txBody>
                  <a:tcPr marL="7329" marR="7329" marT="7329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u="none" strike="noStrike">
                          <a:effectLst/>
                          <a:latin typeface="Kyrghyz Times" pitchFamily="2" charset="0"/>
                        </a:rPr>
                        <a:t> </a:t>
                      </a:r>
                      <a:endParaRPr lang="ru-RU" sz="1100" b="0" i="0" u="none" strike="noStrike">
                        <a:effectLst/>
                        <a:latin typeface="Kyrghyz Times" pitchFamily="2" charset="0"/>
                      </a:endParaRPr>
                    </a:p>
                  </a:txBody>
                  <a:tcPr marL="7329" marR="7329" marT="7329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u="none" strike="noStrike" dirty="0">
                          <a:effectLst/>
                          <a:latin typeface="Kyrghyz Times" pitchFamily="2" charset="0"/>
                        </a:rPr>
                        <a:t> </a:t>
                      </a:r>
                      <a:endParaRPr lang="ru-RU" sz="1100" b="0" i="0" u="none" strike="noStrike" dirty="0">
                        <a:effectLst/>
                        <a:latin typeface="Kyrghyz Times" pitchFamily="2" charset="0"/>
                      </a:endParaRPr>
                    </a:p>
                  </a:txBody>
                  <a:tcPr marL="7329" marR="7329" marT="7329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u="none" strike="noStrike" dirty="0">
                          <a:effectLst/>
                          <a:latin typeface="Kyrghyz Times" pitchFamily="2" charset="0"/>
                        </a:rPr>
                        <a:t> </a:t>
                      </a:r>
                      <a:endParaRPr lang="ru-RU" sz="1100" b="0" i="0" u="none" strike="noStrike" dirty="0">
                        <a:effectLst/>
                        <a:latin typeface="Kyrghyz Times" pitchFamily="2" charset="0"/>
                      </a:endParaRPr>
                    </a:p>
                  </a:txBody>
                  <a:tcPr marL="7329" marR="7329" marT="7329" marB="0"/>
                </a:tc>
              </a:tr>
              <a:tr h="287462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1" u="none" strike="noStrike" dirty="0" err="1">
                          <a:effectLst/>
                          <a:latin typeface="Kyrghyz Times" pitchFamily="2" charset="0"/>
                        </a:rPr>
                        <a:t>Кыргыз</a:t>
                      </a:r>
                      <a:r>
                        <a:rPr lang="ru-RU" sz="1100" b="1" u="none" strike="noStrike" dirty="0">
                          <a:effectLst/>
                          <a:latin typeface="Kyrghyz Times" pitchFamily="2" charset="0"/>
                        </a:rPr>
                        <a:t> </a:t>
                      </a:r>
                      <a:r>
                        <a:rPr lang="ru-RU" sz="1100" b="1" u="none" strike="noStrike" dirty="0" err="1">
                          <a:effectLst/>
                          <a:latin typeface="Kyrghyz Times" pitchFamily="2" charset="0"/>
                        </a:rPr>
                        <a:t>Республикасы</a:t>
                      </a:r>
                      <a:endParaRPr lang="ru-RU" sz="1100" b="1" i="0" u="none" strike="noStrike" dirty="0">
                        <a:effectLst/>
                        <a:latin typeface="Kyrghyz Times" pitchFamily="2" charset="0"/>
                      </a:endParaRPr>
                    </a:p>
                  </a:txBody>
                  <a:tcPr marL="7329" marR="7329" marT="732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b="1" i="0" u="none" strike="noStrike" dirty="0">
                          <a:effectLst/>
                          <a:latin typeface="Times New Roman" panose="02020603050405020304" pitchFamily="18" charset="0"/>
                        </a:rPr>
                        <a:t>103 701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b="1" i="0" u="none" strike="noStrike">
                          <a:effectLst/>
                          <a:latin typeface="Times New Roman" panose="02020603050405020304" pitchFamily="18" charset="0"/>
                        </a:rPr>
                        <a:t>5 323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b="1" i="0" u="none" strike="noStrike" dirty="0">
                          <a:effectLst/>
                          <a:latin typeface="Times New Roman" panose="02020603050405020304" pitchFamily="18" charset="0"/>
                        </a:rPr>
                        <a:t>3 214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b="1" i="0" u="none" strike="noStrike">
                          <a:effectLst/>
                          <a:latin typeface="Times New Roman" panose="02020603050405020304" pitchFamily="18" charset="0"/>
                        </a:rPr>
                        <a:t>95 164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b="1" i="0" u="none" strike="noStrike">
                          <a:effectLst/>
                          <a:latin typeface="Times New Roman" panose="02020603050405020304" pitchFamily="18" charset="0"/>
                        </a:rPr>
                        <a:t>71 651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b="1" i="0" u="none" strike="noStrike" dirty="0">
                          <a:effectLst/>
                          <a:latin typeface="Times New Roman" panose="02020603050405020304" pitchFamily="18" charset="0"/>
                        </a:rPr>
                        <a:t>23 513</a:t>
                      </a:r>
                    </a:p>
                  </a:txBody>
                  <a:tcPr marL="9525" marR="9525" marT="9525" marB="0" anchor="b"/>
                </a:tc>
              </a:tr>
              <a:tr h="284970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>
                          <a:effectLst/>
                          <a:latin typeface="Kyrghyz Times" pitchFamily="2" charset="0"/>
                        </a:rPr>
                        <a:t> </a:t>
                      </a:r>
                      <a:endParaRPr lang="ru-RU" sz="1100" b="0" i="0" u="none" strike="noStrike">
                        <a:effectLst/>
                        <a:latin typeface="Kyrghyz Times" pitchFamily="2" charset="0"/>
                      </a:endParaRPr>
                    </a:p>
                  </a:txBody>
                  <a:tcPr marL="7329" marR="7329" marT="7329" marB="0" anchor="b"/>
                </a:tc>
                <a:tc>
                  <a:txBody>
                    <a:bodyPr/>
                    <a:lstStyle/>
                    <a:p>
                      <a:pPr algn="r" fontAlgn="b"/>
                      <a:endParaRPr lang="ru-RU" sz="1600" b="0" i="0" u="none" strike="noStrike" dirty="0">
                        <a:effectLst/>
                        <a:latin typeface="Kyrghyz Times" pitchFamily="2" charset="0"/>
                      </a:endParaRPr>
                    </a:p>
                  </a:txBody>
                  <a:tcPr marL="7329" marR="7329" marT="7329" marB="0" anchor="b"/>
                </a:tc>
                <a:tc>
                  <a:txBody>
                    <a:bodyPr/>
                    <a:lstStyle/>
                    <a:p>
                      <a:pPr algn="r" fontAlgn="b"/>
                      <a:endParaRPr lang="ru-RU" sz="1600" b="0" i="0" u="none" strike="noStrike" dirty="0">
                        <a:effectLst/>
                        <a:latin typeface="Kyrghyz Times" pitchFamily="2" charset="0"/>
                      </a:endParaRPr>
                    </a:p>
                  </a:txBody>
                  <a:tcPr marL="7329" marR="7329" marT="7329" marB="0" anchor="b"/>
                </a:tc>
                <a:tc>
                  <a:txBody>
                    <a:bodyPr/>
                    <a:lstStyle/>
                    <a:p>
                      <a:pPr algn="r" fontAlgn="b"/>
                      <a:endParaRPr lang="ru-RU" sz="1600" b="0" i="0" u="none" strike="noStrike" dirty="0">
                        <a:effectLst/>
                        <a:latin typeface="Kyrghyz Times" pitchFamily="2" charset="0"/>
                      </a:endParaRPr>
                    </a:p>
                  </a:txBody>
                  <a:tcPr marL="7329" marR="7329" marT="732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600" b="0" i="0" u="none" strike="noStrike" dirty="0">
                        <a:effectLst/>
                        <a:latin typeface="Kyrghyz Times" pitchFamily="2" charset="0"/>
                      </a:endParaRPr>
                    </a:p>
                  </a:txBody>
                  <a:tcPr marL="7329" marR="7329" marT="7329" marB="0" anchor="b"/>
                </a:tc>
                <a:tc>
                  <a:txBody>
                    <a:bodyPr/>
                    <a:lstStyle/>
                    <a:p>
                      <a:pPr algn="r" fontAlgn="b"/>
                      <a:endParaRPr lang="ru-RU" sz="1600" b="0" i="0" u="none" strike="noStrike" dirty="0">
                        <a:effectLst/>
                        <a:latin typeface="Kyrghyz Times" pitchFamily="2" charset="0"/>
                      </a:endParaRPr>
                    </a:p>
                  </a:txBody>
                  <a:tcPr marL="7329" marR="7329" marT="732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600" b="0" i="0" u="none" strike="noStrike" dirty="0">
                        <a:effectLst/>
                        <a:latin typeface="Kyrghyz Times" pitchFamily="2" charset="0"/>
                      </a:endParaRPr>
                    </a:p>
                  </a:txBody>
                  <a:tcPr marL="7329" marR="7329" marT="7329" marB="0" anchor="b"/>
                </a:tc>
              </a:tr>
              <a:tr h="252880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effectLst/>
                          <a:latin typeface="Kyrghyz Times" pitchFamily="2" charset="0"/>
                        </a:rPr>
                        <a:t>Баткен </a:t>
                      </a:r>
                      <a:r>
                        <a:rPr lang="ru-RU" sz="1400" u="none" strike="noStrike" dirty="0" err="1">
                          <a:effectLst/>
                          <a:latin typeface="Kyrghyz Times" pitchFamily="2" charset="0"/>
                        </a:rPr>
                        <a:t>облусу</a:t>
                      </a:r>
                      <a:endParaRPr lang="ru-RU" sz="1400" b="0" i="0" u="none" strike="noStrike" dirty="0">
                        <a:effectLst/>
                        <a:latin typeface="Kyrghyz Times" pitchFamily="2" charset="0"/>
                      </a:endParaRPr>
                    </a:p>
                  </a:txBody>
                  <a:tcPr marL="87950" marR="7329" marT="732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i="0" u="none" strike="noStrike" dirty="0">
                          <a:effectLst/>
                          <a:latin typeface="Times New Roman" panose="02020603050405020304" pitchFamily="18" charset="0"/>
                        </a:rPr>
                        <a:t>4 952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i="0" u="none" strike="noStrike" dirty="0">
                          <a:effectLst/>
                          <a:latin typeface="Times New Roman" panose="02020603050405020304" pitchFamily="18" charset="0"/>
                        </a:rPr>
                        <a:t>148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i="0" u="none" strike="noStrike" dirty="0">
                          <a:effectLst/>
                          <a:latin typeface="Times New Roman" panose="02020603050405020304" pitchFamily="18" charset="0"/>
                        </a:rPr>
                        <a:t>115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i="0" u="none" strike="noStrike" dirty="0">
                          <a:effectLst/>
                          <a:latin typeface="Times New Roman" panose="02020603050405020304" pitchFamily="18" charset="0"/>
                        </a:rPr>
                        <a:t>4 689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i="0" u="none" strike="noStrike" dirty="0">
                          <a:effectLst/>
                          <a:latin typeface="Times New Roman" panose="02020603050405020304" pitchFamily="18" charset="0"/>
                        </a:rPr>
                        <a:t>4 224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i="0" u="none" strike="noStrike" dirty="0">
                          <a:effectLst/>
                          <a:latin typeface="Times New Roman" panose="02020603050405020304" pitchFamily="18" charset="0"/>
                        </a:rPr>
                        <a:t>465</a:t>
                      </a:r>
                    </a:p>
                  </a:txBody>
                  <a:tcPr marL="9525" marR="9525" marT="9525" marB="0" anchor="b"/>
                </a:tc>
              </a:tr>
              <a:tr h="252880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 err="1">
                          <a:effectLst/>
                          <a:latin typeface="Kyrghyz Times" pitchFamily="2" charset="0"/>
                        </a:rPr>
                        <a:t>Жалал-Абад</a:t>
                      </a:r>
                      <a:r>
                        <a:rPr lang="ru-RU" sz="1400" u="none" strike="noStrike" dirty="0">
                          <a:effectLst/>
                          <a:latin typeface="Kyrghyz Times" pitchFamily="2" charset="0"/>
                        </a:rPr>
                        <a:t> </a:t>
                      </a:r>
                      <a:r>
                        <a:rPr lang="ru-RU" sz="1400" u="none" strike="noStrike" dirty="0" err="1">
                          <a:effectLst/>
                          <a:latin typeface="Kyrghyz Times" pitchFamily="2" charset="0"/>
                        </a:rPr>
                        <a:t>облусу</a:t>
                      </a:r>
                      <a:endParaRPr lang="ru-RU" sz="1400" b="0" i="0" u="none" strike="noStrike" dirty="0">
                        <a:effectLst/>
                        <a:latin typeface="Kyrghyz Times" pitchFamily="2" charset="0"/>
                      </a:endParaRPr>
                    </a:p>
                  </a:txBody>
                  <a:tcPr marL="87950" marR="7329" marT="732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i="0" u="none" strike="noStrike">
                          <a:effectLst/>
                          <a:latin typeface="Times New Roman" panose="02020603050405020304" pitchFamily="18" charset="0"/>
                        </a:rPr>
                        <a:t>23 476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i="0" u="none" strike="noStrike" dirty="0">
                          <a:effectLst/>
                          <a:latin typeface="Times New Roman" panose="02020603050405020304" pitchFamily="18" charset="0"/>
                        </a:rPr>
                        <a:t>216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i="0" u="none" strike="noStrike" dirty="0">
                          <a:effectLst/>
                          <a:latin typeface="Times New Roman" panose="02020603050405020304" pitchFamily="18" charset="0"/>
                        </a:rPr>
                        <a:t>64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i="0" u="none" strike="noStrike">
                          <a:effectLst/>
                          <a:latin typeface="Times New Roman" panose="02020603050405020304" pitchFamily="18" charset="0"/>
                        </a:rPr>
                        <a:t>23 196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i="0" u="none" strike="noStrike" dirty="0">
                          <a:effectLst/>
                          <a:latin typeface="Times New Roman" panose="02020603050405020304" pitchFamily="18" charset="0"/>
                        </a:rPr>
                        <a:t>17 776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i="0" u="none" strike="noStrike" dirty="0">
                          <a:effectLst/>
                          <a:latin typeface="Times New Roman" panose="02020603050405020304" pitchFamily="18" charset="0"/>
                        </a:rPr>
                        <a:t>5 420</a:t>
                      </a:r>
                    </a:p>
                  </a:txBody>
                  <a:tcPr marL="9525" marR="9525" marT="9525" marB="0" anchor="b"/>
                </a:tc>
              </a:tr>
              <a:tr h="252880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effectLst/>
                          <a:latin typeface="Kyrghyz Times" pitchFamily="2" charset="0"/>
                        </a:rPr>
                        <a:t>Ысык-К¼л </a:t>
                      </a:r>
                      <a:r>
                        <a:rPr lang="ru-RU" sz="1400" u="none" strike="noStrike" dirty="0" err="1">
                          <a:effectLst/>
                          <a:latin typeface="Kyrghyz Times" pitchFamily="2" charset="0"/>
                        </a:rPr>
                        <a:t>облусу</a:t>
                      </a:r>
                      <a:endParaRPr lang="ru-RU" sz="1400" b="0" i="0" u="none" strike="noStrike" dirty="0">
                        <a:effectLst/>
                        <a:latin typeface="Kyrghyz Times" pitchFamily="2" charset="0"/>
                      </a:endParaRPr>
                    </a:p>
                  </a:txBody>
                  <a:tcPr marL="87950" marR="7329" marT="732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i="0" u="none" strike="noStrike">
                          <a:effectLst/>
                          <a:latin typeface="Times New Roman" panose="02020603050405020304" pitchFamily="18" charset="0"/>
                        </a:rPr>
                        <a:t>2 603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i="0" u="none" strike="noStrike">
                          <a:effectLst/>
                          <a:latin typeface="Times New Roman" panose="02020603050405020304" pitchFamily="18" charset="0"/>
                        </a:rPr>
                        <a:t>293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i="0" u="none" strike="noStrike" dirty="0">
                          <a:effectLst/>
                          <a:latin typeface="Times New Roman" panose="02020603050405020304" pitchFamily="18" charset="0"/>
                        </a:rPr>
                        <a:t>44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i="0" u="none" strike="noStrike" dirty="0">
                          <a:effectLst/>
                          <a:latin typeface="Times New Roman" panose="02020603050405020304" pitchFamily="18" charset="0"/>
                        </a:rPr>
                        <a:t>2 266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i="0" u="none" strike="noStrike" dirty="0">
                          <a:effectLst/>
                          <a:latin typeface="Times New Roman" panose="02020603050405020304" pitchFamily="18" charset="0"/>
                        </a:rPr>
                        <a:t>2 218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i="0" u="none" strike="noStrike" dirty="0">
                          <a:effectLst/>
                          <a:latin typeface="Times New Roman" panose="02020603050405020304" pitchFamily="18" charset="0"/>
                        </a:rPr>
                        <a:t>48</a:t>
                      </a:r>
                    </a:p>
                  </a:txBody>
                  <a:tcPr marL="9525" marR="9525" marT="9525" marB="0" anchor="b"/>
                </a:tc>
              </a:tr>
              <a:tr h="252880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effectLst/>
                          <a:latin typeface="Kyrghyz Times" pitchFamily="2" charset="0"/>
                        </a:rPr>
                        <a:t>Нарын </a:t>
                      </a:r>
                      <a:r>
                        <a:rPr lang="ru-RU" sz="1400" u="none" strike="noStrike" dirty="0" err="1">
                          <a:effectLst/>
                          <a:latin typeface="Kyrghyz Times" pitchFamily="2" charset="0"/>
                        </a:rPr>
                        <a:t>облусу</a:t>
                      </a:r>
                      <a:endParaRPr lang="ru-RU" sz="1400" b="0" i="0" u="none" strike="noStrike" dirty="0">
                        <a:effectLst/>
                        <a:latin typeface="Kyrghyz Times" pitchFamily="2" charset="0"/>
                      </a:endParaRPr>
                    </a:p>
                  </a:txBody>
                  <a:tcPr marL="87950" marR="7329" marT="732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i="0" u="none" strike="noStrike">
                          <a:effectLst/>
                          <a:latin typeface="Times New Roman" panose="02020603050405020304" pitchFamily="18" charset="0"/>
                        </a:rPr>
                        <a:t>1 557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i="0" u="none" strike="noStrike">
                          <a:effectLst/>
                          <a:latin typeface="Times New Roman" panose="02020603050405020304" pitchFamily="18" charset="0"/>
                        </a:rPr>
                        <a:t>57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i="0" u="none" strike="noStrike">
                          <a:effectLst/>
                          <a:latin typeface="Times New Roman" panose="02020603050405020304" pitchFamily="18" charset="0"/>
                        </a:rPr>
                        <a:t>16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i="0" u="none" strike="noStrike">
                          <a:effectLst/>
                          <a:latin typeface="Times New Roman" panose="02020603050405020304" pitchFamily="18" charset="0"/>
                        </a:rPr>
                        <a:t>1 484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i="0" u="none" strike="noStrike" dirty="0">
                          <a:effectLst/>
                          <a:latin typeface="Times New Roman" panose="02020603050405020304" pitchFamily="18" charset="0"/>
                        </a:rPr>
                        <a:t>1 282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i="0" u="none" strike="noStrike" dirty="0">
                          <a:effectLst/>
                          <a:latin typeface="Times New Roman" panose="02020603050405020304" pitchFamily="18" charset="0"/>
                        </a:rPr>
                        <a:t>202</a:t>
                      </a:r>
                    </a:p>
                  </a:txBody>
                  <a:tcPr marL="9525" marR="9525" marT="9525" marB="0" anchor="b"/>
                </a:tc>
              </a:tr>
              <a:tr h="252880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effectLst/>
                          <a:latin typeface="Kyrghyz Times" pitchFamily="2" charset="0"/>
                        </a:rPr>
                        <a:t>Ош </a:t>
                      </a:r>
                      <a:r>
                        <a:rPr lang="ru-RU" sz="1400" u="none" strike="noStrike" dirty="0" err="1">
                          <a:effectLst/>
                          <a:latin typeface="Kyrghyz Times" pitchFamily="2" charset="0"/>
                        </a:rPr>
                        <a:t>облусу</a:t>
                      </a:r>
                      <a:endParaRPr lang="ru-RU" sz="1400" b="0" i="0" u="none" strike="noStrike" dirty="0">
                        <a:effectLst/>
                        <a:latin typeface="Kyrghyz Times" pitchFamily="2" charset="0"/>
                      </a:endParaRPr>
                    </a:p>
                  </a:txBody>
                  <a:tcPr marL="87950" marR="7329" marT="732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i="0" u="none" strike="noStrike">
                          <a:effectLst/>
                          <a:latin typeface="Times New Roman" panose="02020603050405020304" pitchFamily="18" charset="0"/>
                        </a:rPr>
                        <a:t>4 942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i="0" u="none" strike="noStrike">
                          <a:effectLst/>
                          <a:latin typeface="Times New Roman" panose="02020603050405020304" pitchFamily="18" charset="0"/>
                        </a:rPr>
                        <a:t>49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i="0" u="none" strike="noStrike">
                          <a:effectLst/>
                          <a:latin typeface="Times New Roman" panose="02020603050405020304" pitchFamily="18" charset="0"/>
                        </a:rPr>
                        <a:t>51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i="0" u="none" strike="noStrike">
                          <a:effectLst/>
                          <a:latin typeface="Times New Roman" panose="02020603050405020304" pitchFamily="18" charset="0"/>
                        </a:rPr>
                        <a:t>4 842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i="0" u="none" strike="noStrike">
                          <a:effectLst/>
                          <a:latin typeface="Times New Roman" panose="02020603050405020304" pitchFamily="18" charset="0"/>
                        </a:rPr>
                        <a:t>4 274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i="0" u="none" strike="noStrike" dirty="0">
                          <a:effectLst/>
                          <a:latin typeface="Times New Roman" panose="02020603050405020304" pitchFamily="18" charset="0"/>
                        </a:rPr>
                        <a:t>568</a:t>
                      </a:r>
                    </a:p>
                  </a:txBody>
                  <a:tcPr marL="9525" marR="9525" marT="9525" marB="0" anchor="b"/>
                </a:tc>
              </a:tr>
              <a:tr h="252880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 smtClean="0">
                          <a:effectLst/>
                          <a:latin typeface="Kyrghyz Times" pitchFamily="2" charset="0"/>
                        </a:rPr>
                        <a:t>Талас </a:t>
                      </a:r>
                      <a:r>
                        <a:rPr lang="ru-RU" sz="1400" u="none" strike="noStrike" dirty="0" err="1">
                          <a:effectLst/>
                          <a:latin typeface="Kyrghyz Times" pitchFamily="2" charset="0"/>
                        </a:rPr>
                        <a:t>облусу</a:t>
                      </a:r>
                      <a:endParaRPr lang="ru-RU" sz="1400" b="0" i="0" u="none" strike="noStrike" dirty="0">
                        <a:effectLst/>
                        <a:latin typeface="Kyrghyz Times" pitchFamily="2" charset="0"/>
                      </a:endParaRPr>
                    </a:p>
                  </a:txBody>
                  <a:tcPr marL="87950" marR="7329" marT="732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i="0" u="none" strike="noStrike">
                          <a:effectLst/>
                          <a:latin typeface="Times New Roman" panose="02020603050405020304" pitchFamily="18" charset="0"/>
                        </a:rPr>
                        <a:t>1 886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i="0" u="none" strike="noStrike">
                          <a:effectLst/>
                          <a:latin typeface="Times New Roman" panose="02020603050405020304" pitchFamily="18" charset="0"/>
                        </a:rPr>
                        <a:t>297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i="0" u="none" strike="noStrike">
                          <a:effectLst/>
                          <a:latin typeface="Times New Roman" panose="02020603050405020304" pitchFamily="18" charset="0"/>
                        </a:rPr>
                        <a:t>218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i="0" u="none" strike="noStrike">
                          <a:effectLst/>
                          <a:latin typeface="Times New Roman" panose="02020603050405020304" pitchFamily="18" charset="0"/>
                        </a:rPr>
                        <a:t>1 371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i="0" u="none" strike="noStrike">
                          <a:effectLst/>
                          <a:latin typeface="Times New Roman" panose="02020603050405020304" pitchFamily="18" charset="0"/>
                        </a:rPr>
                        <a:t>469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i="0" u="none" strike="noStrike" dirty="0">
                          <a:effectLst/>
                          <a:latin typeface="Times New Roman" panose="02020603050405020304" pitchFamily="18" charset="0"/>
                        </a:rPr>
                        <a:t>902</a:t>
                      </a:r>
                    </a:p>
                  </a:txBody>
                  <a:tcPr marL="9525" marR="9525" marT="9525" marB="0" anchor="b"/>
                </a:tc>
              </a:tr>
              <a:tr h="252880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 err="1">
                          <a:effectLst/>
                          <a:latin typeface="Kyrghyz Times" pitchFamily="2" charset="0"/>
                        </a:rPr>
                        <a:t>Чій</a:t>
                      </a:r>
                      <a:r>
                        <a:rPr lang="ru-RU" sz="1400" u="none" strike="noStrike" dirty="0">
                          <a:effectLst/>
                          <a:latin typeface="Kyrghyz Times" pitchFamily="2" charset="0"/>
                        </a:rPr>
                        <a:t> </a:t>
                      </a:r>
                      <a:r>
                        <a:rPr lang="ru-RU" sz="1400" u="none" strike="noStrike" dirty="0" err="1">
                          <a:effectLst/>
                          <a:latin typeface="Kyrghyz Times" pitchFamily="2" charset="0"/>
                        </a:rPr>
                        <a:t>облусу</a:t>
                      </a:r>
                      <a:endParaRPr lang="ru-RU" sz="1400" b="0" i="0" u="none" strike="noStrike" dirty="0">
                        <a:effectLst/>
                        <a:latin typeface="Kyrghyz Times" pitchFamily="2" charset="0"/>
                      </a:endParaRPr>
                    </a:p>
                  </a:txBody>
                  <a:tcPr marL="87950" marR="7329" marT="732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i="0" u="none" strike="noStrike">
                          <a:effectLst/>
                          <a:latin typeface="Times New Roman" panose="02020603050405020304" pitchFamily="18" charset="0"/>
                        </a:rPr>
                        <a:t>30 513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i="0" u="none" strike="noStrike">
                          <a:effectLst/>
                          <a:latin typeface="Times New Roman" panose="02020603050405020304" pitchFamily="18" charset="0"/>
                        </a:rPr>
                        <a:t>368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i="0" u="none" strike="noStrike">
                          <a:effectLst/>
                          <a:latin typeface="Times New Roman" panose="02020603050405020304" pitchFamily="18" charset="0"/>
                        </a:rPr>
                        <a:t>359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i="0" u="none" strike="noStrike">
                          <a:effectLst/>
                          <a:latin typeface="Times New Roman" panose="02020603050405020304" pitchFamily="18" charset="0"/>
                        </a:rPr>
                        <a:t>29 786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i="0" u="none" strike="noStrike">
                          <a:effectLst/>
                          <a:latin typeface="Times New Roman" panose="02020603050405020304" pitchFamily="18" charset="0"/>
                        </a:rPr>
                        <a:t>13 878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i="0" u="none" strike="noStrike" dirty="0">
                          <a:effectLst/>
                          <a:latin typeface="Times New Roman" panose="02020603050405020304" pitchFamily="18" charset="0"/>
                        </a:rPr>
                        <a:t>15 908</a:t>
                      </a:r>
                    </a:p>
                  </a:txBody>
                  <a:tcPr marL="9525" marR="9525" marT="9525" marB="0" anchor="b"/>
                </a:tc>
              </a:tr>
              <a:tr h="252880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effectLst/>
                          <a:latin typeface="Kyrghyz Times" pitchFamily="2" charset="0"/>
                        </a:rPr>
                        <a:t>Бишкек ш.</a:t>
                      </a:r>
                      <a:endParaRPr lang="ru-RU" sz="1400" b="0" i="0" u="none" strike="noStrike" dirty="0">
                        <a:effectLst/>
                        <a:latin typeface="Kyrghyz Times" pitchFamily="2" charset="0"/>
                      </a:endParaRPr>
                    </a:p>
                  </a:txBody>
                  <a:tcPr marL="87950" marR="7329" marT="732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i="0" u="none" strike="noStrike">
                          <a:effectLst/>
                          <a:latin typeface="Times New Roman" panose="02020603050405020304" pitchFamily="18" charset="0"/>
                        </a:rPr>
                        <a:t>31 133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i="0" u="none" strike="noStrike">
                          <a:effectLst/>
                          <a:latin typeface="Times New Roman" panose="02020603050405020304" pitchFamily="18" charset="0"/>
                        </a:rPr>
                        <a:t>3 310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i="0" u="none" strike="noStrike">
                          <a:effectLst/>
                          <a:latin typeface="Times New Roman" panose="02020603050405020304" pitchFamily="18" charset="0"/>
                        </a:rPr>
                        <a:t>2 289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i="0" u="none" strike="noStrike">
                          <a:effectLst/>
                          <a:latin typeface="Times New Roman" panose="02020603050405020304" pitchFamily="18" charset="0"/>
                        </a:rPr>
                        <a:t>25 534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i="0" u="none" strike="noStrike">
                          <a:effectLst/>
                          <a:latin typeface="Times New Roman" panose="02020603050405020304" pitchFamily="18" charset="0"/>
                        </a:rPr>
                        <a:t>25 534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i="0" u="none" strike="noStrike" dirty="0">
                          <a:effectLst/>
                          <a:latin typeface="Times New Roman" panose="02020603050405020304" pitchFamily="18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</a:tr>
              <a:tr h="252880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effectLst/>
                          <a:latin typeface="Kyrghyz Times" pitchFamily="2" charset="0"/>
                        </a:rPr>
                        <a:t>Ош ш.</a:t>
                      </a:r>
                      <a:endParaRPr lang="ru-RU" sz="1400" b="0" i="0" u="none" strike="noStrike" dirty="0">
                        <a:effectLst/>
                        <a:latin typeface="Kyrghyz Times" pitchFamily="2" charset="0"/>
                      </a:endParaRPr>
                    </a:p>
                  </a:txBody>
                  <a:tcPr marL="87950" marR="7329" marT="732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i="0" u="none" strike="noStrike">
                          <a:effectLst/>
                          <a:latin typeface="Times New Roman" panose="02020603050405020304" pitchFamily="18" charset="0"/>
                        </a:rPr>
                        <a:t>2 639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i="0" u="none" strike="noStrike">
                          <a:effectLst/>
                          <a:latin typeface="Times New Roman" panose="02020603050405020304" pitchFamily="18" charset="0"/>
                        </a:rPr>
                        <a:t>585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i="0" u="none" strike="noStrike">
                          <a:effectLst/>
                          <a:latin typeface="Times New Roman" panose="02020603050405020304" pitchFamily="18" charset="0"/>
                        </a:rPr>
                        <a:t>58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i="0" u="none" strike="noStrike">
                          <a:effectLst/>
                          <a:latin typeface="Times New Roman" panose="02020603050405020304" pitchFamily="18" charset="0"/>
                        </a:rPr>
                        <a:t>1 996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i="0" u="none" strike="noStrike">
                          <a:effectLst/>
                          <a:latin typeface="Times New Roman" panose="02020603050405020304" pitchFamily="18" charset="0"/>
                        </a:rPr>
                        <a:t>1 996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i="0" u="none" strike="noStrike" dirty="0">
                          <a:effectLst/>
                          <a:latin typeface="Times New Roman" panose="02020603050405020304" pitchFamily="18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</a:tr>
              <a:tr h="354134">
                <a:tc gridSpan="4"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 dirty="0" smtClean="0">
                          <a:effectLst/>
                          <a:latin typeface="Kyrghyz Times" pitchFamily="2" charset="0"/>
                        </a:rPr>
                        <a:t>* КР </a:t>
                      </a:r>
                      <a:r>
                        <a:rPr lang="ru-RU" sz="1000" i="1" u="none" strike="noStrike" dirty="0" err="1" smtClean="0">
                          <a:effectLst/>
                          <a:latin typeface="Kyrghyz Times" pitchFamily="2" charset="0"/>
                        </a:rPr>
                        <a:t>Эмгек</a:t>
                      </a:r>
                      <a:r>
                        <a:rPr lang="ru-RU" sz="1000" i="1" u="none" strike="noStrike" dirty="0" smtClean="0">
                          <a:effectLst/>
                          <a:latin typeface="Kyrghyz Times" pitchFamily="2" charset="0"/>
                        </a:rPr>
                        <a:t>,</a:t>
                      </a:r>
                      <a:r>
                        <a:rPr lang="ru-RU" sz="1000" i="1" u="none" strike="noStrike" baseline="0" dirty="0" smtClean="0">
                          <a:effectLst/>
                          <a:latin typeface="Kyrghyz Times" pitchFamily="2" charset="0"/>
                        </a:rPr>
                        <a:t> </a:t>
                      </a:r>
                      <a:r>
                        <a:rPr lang="ru-RU" sz="1000" i="1" u="none" strike="noStrike" dirty="0" err="1" smtClean="0">
                          <a:effectLst/>
                          <a:latin typeface="Kyrghyz Times" pitchFamily="2" charset="0"/>
                        </a:rPr>
                        <a:t>социалдык</a:t>
                      </a:r>
                      <a:r>
                        <a:rPr lang="ru-RU" sz="1000" i="1" u="none" strike="noStrike" dirty="0" smtClean="0">
                          <a:effectLst/>
                          <a:latin typeface="Kyrghyz Times" pitchFamily="2" charset="0"/>
                        </a:rPr>
                        <a:t> </a:t>
                      </a:r>
                      <a:r>
                        <a:rPr lang="ru-RU" sz="1000" i="1" u="none" strike="noStrike" dirty="0" err="1" smtClean="0">
                          <a:effectLst/>
                          <a:latin typeface="Kyrghyz Times" pitchFamily="2" charset="0"/>
                        </a:rPr>
                        <a:t>камсыздоо</a:t>
                      </a:r>
                      <a:r>
                        <a:rPr lang="ru-RU" sz="1000" i="1" u="none" strike="noStrike" baseline="0" dirty="0" smtClean="0">
                          <a:effectLst/>
                          <a:latin typeface="Kyrghyz Times" pitchFamily="2" charset="0"/>
                        </a:rPr>
                        <a:t> </a:t>
                      </a:r>
                      <a:r>
                        <a:rPr lang="ru-RU" sz="1000" i="1" u="none" strike="noStrike" baseline="0" dirty="0" err="1" smtClean="0">
                          <a:effectLst/>
                          <a:latin typeface="Kyrghyz Times" pitchFamily="2" charset="0"/>
                        </a:rPr>
                        <a:t>жана</a:t>
                      </a:r>
                      <a:r>
                        <a:rPr lang="ru-RU" sz="1000" i="1" u="none" strike="noStrike" dirty="0" smtClean="0">
                          <a:effectLst/>
                          <a:latin typeface="Kyrghyz Times" pitchFamily="2" charset="0"/>
                        </a:rPr>
                        <a:t> миграция </a:t>
                      </a:r>
                      <a:r>
                        <a:rPr lang="ru-RU" sz="1000" i="1" u="none" strike="noStrike" dirty="0" err="1" smtClean="0">
                          <a:effectLst/>
                          <a:latin typeface="Kyrghyz Times" pitchFamily="2" charset="0"/>
                        </a:rPr>
                        <a:t>министрлигинин</a:t>
                      </a:r>
                      <a:r>
                        <a:rPr lang="ru-RU" sz="1000" i="1" u="none" strike="noStrike" dirty="0" smtClean="0">
                          <a:effectLst/>
                          <a:latin typeface="Kyrghyz Times" pitchFamily="2" charset="0"/>
                        </a:rPr>
                        <a:t> </a:t>
                      </a:r>
                      <a:r>
                        <a:rPr lang="ru-RU" sz="1000" i="1" u="none" strike="noStrike" dirty="0" err="1">
                          <a:effectLst/>
                          <a:latin typeface="Kyrghyz Times" pitchFamily="2" charset="0"/>
                        </a:rPr>
                        <a:t>маалыматтары</a:t>
                      </a:r>
                      <a:r>
                        <a:rPr lang="ru-RU" sz="1000" i="1" u="none" strike="noStrike" dirty="0">
                          <a:effectLst/>
                          <a:latin typeface="Kyrghyz Times" pitchFamily="2" charset="0"/>
                        </a:rPr>
                        <a:t> </a:t>
                      </a:r>
                      <a:r>
                        <a:rPr lang="ru-RU" sz="1000" i="1" u="none" strike="noStrike" dirty="0" err="1">
                          <a:effectLst/>
                          <a:latin typeface="Kyrghyz Times" pitchFamily="2" charset="0"/>
                        </a:rPr>
                        <a:t>боюнча</a:t>
                      </a:r>
                      <a:endParaRPr lang="ru-RU" sz="1000" b="0" i="1" u="none" strike="noStrike" dirty="0">
                        <a:effectLst/>
                        <a:latin typeface="Kyrghyz Times" pitchFamily="2" charset="0"/>
                      </a:endParaRPr>
                    </a:p>
                  </a:txBody>
                  <a:tcPr marL="7329" marR="7329" marT="7329" marB="0" anchor="b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ru-RU" sz="1000" b="1" i="0" u="none" strike="noStrike">
                        <a:effectLst/>
                        <a:latin typeface="Kyrghyz Times" pitchFamily="2" charset="0"/>
                      </a:endParaRPr>
                    </a:p>
                  </a:txBody>
                  <a:tcPr marL="7329" marR="7329" marT="732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000" b="1" i="0" u="none" strike="noStrike">
                        <a:effectLst/>
                        <a:latin typeface="Kyrghyz Times" pitchFamily="2" charset="0"/>
                      </a:endParaRPr>
                    </a:p>
                  </a:txBody>
                  <a:tcPr marL="7329" marR="7329" marT="732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000" b="1" i="0" u="none" strike="noStrike" dirty="0">
                        <a:effectLst/>
                        <a:latin typeface="Kyrghyz Times" pitchFamily="2" charset="0"/>
                      </a:endParaRPr>
                    </a:p>
                  </a:txBody>
                  <a:tcPr marL="7329" marR="7329" marT="7329" marB="0" anchor="b"/>
                </a:tc>
              </a:tr>
            </a:tbl>
          </a:graphicData>
        </a:graphic>
      </p:graphicFrame>
      <p:pic>
        <p:nvPicPr>
          <p:cNvPr id="4" name="Picture 2" descr="logo NSC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60020"/>
            <a:ext cx="882699" cy="792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7721838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609" y="188640"/>
            <a:ext cx="7262192" cy="1008112"/>
          </a:xfrm>
        </p:spPr>
        <p:txBody>
          <a:bodyPr/>
          <a:lstStyle/>
          <a:p>
            <a:pPr marL="0" indent="0" algn="l" fontAlgn="b">
              <a:buNone/>
            </a:pPr>
            <a:r>
              <a:rPr lang="ru-RU" sz="2000" dirty="0">
                <a:solidFill>
                  <a:schemeClr val="dk1"/>
                </a:solidFill>
                <a:effectLst/>
                <a:latin typeface="Kyrghyz Times" pitchFamily="2" charset="0"/>
                <a:ea typeface="+mn-ea"/>
                <a:cs typeface="+mn-cs"/>
              </a:rPr>
              <a:t>Т³з³лгјн </a:t>
            </a:r>
            <a:r>
              <a:rPr lang="ru-RU" sz="2000" dirty="0" err="1">
                <a:solidFill>
                  <a:schemeClr val="dk1"/>
                </a:solidFill>
                <a:effectLst/>
                <a:latin typeface="Kyrghyz Times" pitchFamily="2" charset="0"/>
                <a:ea typeface="+mn-ea"/>
                <a:cs typeface="+mn-cs"/>
              </a:rPr>
              <a:t>жаны</a:t>
            </a:r>
            <a:r>
              <a:rPr lang="ru-RU" sz="2000" dirty="0">
                <a:solidFill>
                  <a:schemeClr val="dk1"/>
                </a:solidFill>
                <a:effectLst/>
                <a:latin typeface="Kyrghyz Times" pitchFamily="2" charset="0"/>
                <a:ea typeface="+mn-ea"/>
                <a:cs typeface="+mn-cs"/>
              </a:rPr>
              <a:t> </a:t>
            </a:r>
            <a:r>
              <a:rPr lang="ru-RU" sz="2000" dirty="0" err="1">
                <a:solidFill>
                  <a:schemeClr val="dk1"/>
                </a:solidFill>
                <a:effectLst/>
                <a:latin typeface="Kyrghyz Times" pitchFamily="2" charset="0"/>
                <a:ea typeface="+mn-ea"/>
                <a:cs typeface="+mn-cs"/>
              </a:rPr>
              <a:t>жумуш</a:t>
            </a:r>
            <a:r>
              <a:rPr lang="ru-RU" sz="2000" dirty="0">
                <a:solidFill>
                  <a:schemeClr val="dk1"/>
                </a:solidFill>
                <a:effectLst/>
                <a:latin typeface="Kyrghyz Times" pitchFamily="2" charset="0"/>
                <a:ea typeface="+mn-ea"/>
                <a:cs typeface="+mn-cs"/>
              </a:rPr>
              <a:t> </a:t>
            </a:r>
            <a:r>
              <a:rPr lang="ru-RU" sz="2000" dirty="0" err="1">
                <a:solidFill>
                  <a:schemeClr val="dk1"/>
                </a:solidFill>
                <a:effectLst/>
                <a:latin typeface="Kyrghyz Times" pitchFamily="2" charset="0"/>
                <a:ea typeface="+mn-ea"/>
                <a:cs typeface="+mn-cs"/>
              </a:rPr>
              <a:t>орундарынын</a:t>
            </a:r>
            <a:r>
              <a:rPr lang="ru-RU" sz="2000" dirty="0">
                <a:solidFill>
                  <a:schemeClr val="dk1"/>
                </a:solidFill>
                <a:effectLst/>
                <a:latin typeface="Kyrghyz Times" pitchFamily="2" charset="0"/>
                <a:ea typeface="+mn-ea"/>
                <a:cs typeface="+mn-cs"/>
              </a:rPr>
              <a:t>  </a:t>
            </a:r>
            <a:r>
              <a:rPr lang="ru-RU" sz="2000" dirty="0" err="1">
                <a:solidFill>
                  <a:schemeClr val="dk1"/>
                </a:solidFill>
                <a:effectLst/>
                <a:latin typeface="Kyrghyz Times" pitchFamily="2" charset="0"/>
                <a:ea typeface="+mn-ea"/>
                <a:cs typeface="+mn-cs"/>
              </a:rPr>
              <a:t>саны,ишмердиктин</a:t>
            </a:r>
            <a:r>
              <a:rPr lang="ru-RU" sz="2000" dirty="0">
                <a:solidFill>
                  <a:schemeClr val="dk1"/>
                </a:solidFill>
                <a:effectLst/>
                <a:latin typeface="Kyrghyz Times" pitchFamily="2" charset="0"/>
                <a:ea typeface="+mn-ea"/>
                <a:cs typeface="+mn-cs"/>
              </a:rPr>
              <a:t> т³рл¼р³ </a:t>
            </a:r>
            <a:r>
              <a:rPr lang="ru-RU" sz="2000" dirty="0" err="1">
                <a:solidFill>
                  <a:schemeClr val="dk1"/>
                </a:solidFill>
                <a:effectLst/>
                <a:latin typeface="Kyrghyz Times" pitchFamily="2" charset="0"/>
                <a:ea typeface="+mn-ea"/>
                <a:cs typeface="+mn-cs"/>
              </a:rPr>
              <a:t>боюнча</a:t>
            </a:r>
            <a:r>
              <a:rPr lang="en-US" sz="2000" dirty="0">
                <a:solidFill>
                  <a:schemeClr val="dk1"/>
                </a:solidFill>
                <a:effectLst/>
                <a:latin typeface="Kyrghyz Times" pitchFamily="2" charset="0"/>
                <a:ea typeface="+mn-ea"/>
                <a:cs typeface="+mn-cs"/>
              </a:rPr>
              <a:t> </a:t>
            </a:r>
            <a:r>
              <a:rPr lang="ru-RU" sz="2000" b="0" dirty="0">
                <a:solidFill>
                  <a:schemeClr val="dk1"/>
                </a:solidFill>
                <a:effectLst/>
                <a:latin typeface="Kyrghyz Times" pitchFamily="2" charset="0"/>
                <a:ea typeface="+mn-ea"/>
                <a:cs typeface="+mn-cs"/>
              </a:rPr>
              <a:t>(</a:t>
            </a:r>
            <a:r>
              <a:rPr lang="ru-RU" sz="2000" b="0" dirty="0" err="1">
                <a:solidFill>
                  <a:schemeClr val="dk1"/>
                </a:solidFill>
                <a:effectLst/>
                <a:latin typeface="Kyrghyz Times" pitchFamily="2" charset="0"/>
                <a:ea typeface="+mn-ea"/>
                <a:cs typeface="+mn-cs"/>
              </a:rPr>
              <a:t>иштеп</a:t>
            </a:r>
            <a:r>
              <a:rPr lang="ru-RU" sz="2000" b="0" dirty="0">
                <a:solidFill>
                  <a:schemeClr val="dk1"/>
                </a:solidFill>
                <a:effectLst/>
                <a:latin typeface="Kyrghyz Times" pitchFamily="2" charset="0"/>
                <a:ea typeface="+mn-ea"/>
                <a:cs typeface="+mn-cs"/>
              </a:rPr>
              <a:t> </a:t>
            </a:r>
            <a:r>
              <a:rPr lang="ru-RU" sz="2000" b="0" dirty="0" err="1">
                <a:solidFill>
                  <a:schemeClr val="dk1"/>
                </a:solidFill>
                <a:effectLst/>
                <a:latin typeface="Kyrghyz Times" pitchFamily="2" charset="0"/>
                <a:ea typeface="+mn-ea"/>
                <a:cs typeface="+mn-cs"/>
              </a:rPr>
              <a:t>жаткан</a:t>
            </a:r>
            <a:r>
              <a:rPr lang="ru-RU" sz="2000" b="0" dirty="0">
                <a:solidFill>
                  <a:schemeClr val="dk1"/>
                </a:solidFill>
                <a:effectLst/>
                <a:latin typeface="Kyrghyz Times" pitchFamily="2" charset="0"/>
                <a:ea typeface="+mn-ea"/>
                <a:cs typeface="+mn-cs"/>
              </a:rPr>
              <a:t> </a:t>
            </a:r>
            <a:r>
              <a:rPr lang="ru-RU" sz="2000" b="0" dirty="0" err="1">
                <a:solidFill>
                  <a:schemeClr val="dk1"/>
                </a:solidFill>
                <a:effectLst/>
                <a:latin typeface="Kyrghyz Times" pitchFamily="2" charset="0"/>
                <a:ea typeface="+mn-ea"/>
                <a:cs typeface="+mn-cs"/>
              </a:rPr>
              <a:t>жана</a:t>
            </a:r>
            <a:r>
              <a:rPr lang="ru-RU" sz="2000" b="0" dirty="0">
                <a:solidFill>
                  <a:schemeClr val="dk1"/>
                </a:solidFill>
                <a:effectLst/>
                <a:latin typeface="Kyrghyz Times" pitchFamily="2" charset="0"/>
                <a:ea typeface="+mn-ea"/>
                <a:cs typeface="+mn-cs"/>
              </a:rPr>
              <a:t> </a:t>
            </a:r>
            <a:r>
              <a:rPr lang="ru-RU" sz="2000" b="0" dirty="0" err="1">
                <a:solidFill>
                  <a:schemeClr val="dk1"/>
                </a:solidFill>
                <a:effectLst/>
                <a:latin typeface="Kyrghyz Times" pitchFamily="2" charset="0"/>
                <a:ea typeface="+mn-ea"/>
                <a:cs typeface="+mn-cs"/>
              </a:rPr>
              <a:t>жаны</a:t>
            </a:r>
            <a:r>
              <a:rPr lang="ru-RU" sz="2000" b="0" dirty="0">
                <a:solidFill>
                  <a:schemeClr val="dk1"/>
                </a:solidFill>
                <a:effectLst/>
                <a:latin typeface="Kyrghyz Times" pitchFamily="2" charset="0"/>
                <a:ea typeface="+mn-ea"/>
                <a:cs typeface="+mn-cs"/>
              </a:rPr>
              <a:t>  </a:t>
            </a:r>
            <a:r>
              <a:rPr lang="ru-RU" sz="2000" b="0" dirty="0" err="1">
                <a:solidFill>
                  <a:schemeClr val="dk1"/>
                </a:solidFill>
                <a:effectLst/>
                <a:latin typeface="Kyrghyz Times" pitchFamily="2" charset="0"/>
                <a:ea typeface="+mn-ea"/>
                <a:cs typeface="+mn-cs"/>
              </a:rPr>
              <a:t>катталган</a:t>
            </a:r>
            <a:r>
              <a:rPr lang="ru-RU" sz="2000" b="0" dirty="0">
                <a:solidFill>
                  <a:schemeClr val="dk1"/>
                </a:solidFill>
                <a:effectLst/>
                <a:latin typeface="Kyrghyz Times" pitchFamily="2" charset="0"/>
                <a:ea typeface="+mn-ea"/>
                <a:cs typeface="+mn-cs"/>
              </a:rPr>
              <a:t> </a:t>
            </a:r>
            <a:r>
              <a:rPr lang="ru-RU" sz="2000" b="0" dirty="0" err="1">
                <a:solidFill>
                  <a:schemeClr val="dk1"/>
                </a:solidFill>
                <a:effectLst/>
                <a:latin typeface="Kyrghyz Times" pitchFamily="2" charset="0"/>
                <a:ea typeface="+mn-ea"/>
                <a:cs typeface="+mn-cs"/>
              </a:rPr>
              <a:t>ишкана</a:t>
            </a:r>
            <a:r>
              <a:rPr lang="ru-RU" sz="2000" b="0" dirty="0">
                <a:solidFill>
                  <a:schemeClr val="dk1"/>
                </a:solidFill>
                <a:effectLst/>
                <a:latin typeface="Kyrghyz Times" pitchFamily="2" charset="0"/>
                <a:ea typeface="+mn-ea"/>
                <a:cs typeface="+mn-cs"/>
              </a:rPr>
              <a:t>, </a:t>
            </a:r>
            <a:r>
              <a:rPr lang="ru-RU" sz="2000" b="0" dirty="0" err="1">
                <a:solidFill>
                  <a:schemeClr val="dk1"/>
                </a:solidFill>
                <a:effectLst/>
                <a:latin typeface="Kyrghyz Times" pitchFamily="2" charset="0"/>
                <a:ea typeface="+mn-ea"/>
                <a:cs typeface="+mn-cs"/>
              </a:rPr>
              <a:t>уюм</a:t>
            </a:r>
            <a:r>
              <a:rPr lang="ru-RU" sz="2000" b="0" dirty="0">
                <a:solidFill>
                  <a:schemeClr val="dk1"/>
                </a:solidFill>
                <a:effectLst/>
                <a:latin typeface="Kyrghyz Times" pitchFamily="2" charset="0"/>
                <a:ea typeface="+mn-ea"/>
                <a:cs typeface="+mn-cs"/>
              </a:rPr>
              <a:t>. </a:t>
            </a:r>
            <a:r>
              <a:rPr lang="ru-RU" sz="2000" b="0" dirty="0" err="1">
                <a:solidFill>
                  <a:schemeClr val="dk1"/>
                </a:solidFill>
                <a:effectLst/>
                <a:latin typeface="Kyrghyz Times" pitchFamily="2" charset="0"/>
                <a:ea typeface="+mn-ea"/>
                <a:cs typeface="+mn-cs"/>
              </a:rPr>
              <a:t>мекемелерде</a:t>
            </a:r>
            <a:r>
              <a:rPr lang="ru-RU" sz="2000" b="0" dirty="0">
                <a:solidFill>
                  <a:schemeClr val="dk1"/>
                </a:solidFill>
                <a:effectLst/>
                <a:latin typeface="Kyrghyz Times" pitchFamily="2" charset="0"/>
                <a:ea typeface="+mn-ea"/>
                <a:cs typeface="+mn-cs"/>
              </a:rPr>
              <a:t>, </a:t>
            </a:r>
            <a:r>
              <a:rPr lang="ru-RU" sz="2000" b="0" dirty="0" err="1">
                <a:solidFill>
                  <a:schemeClr val="dk1"/>
                </a:solidFill>
                <a:effectLst/>
                <a:latin typeface="Kyrghyz Times" pitchFamily="2" charset="0"/>
                <a:ea typeface="+mn-ea"/>
                <a:cs typeface="+mn-cs"/>
              </a:rPr>
              <a:t>пайыз</a:t>
            </a:r>
            <a:r>
              <a:rPr lang="ru-RU" sz="2000" b="0" dirty="0">
                <a:solidFill>
                  <a:schemeClr val="dk1"/>
                </a:solidFill>
                <a:effectLst/>
                <a:latin typeface="Kyrghyz Times" pitchFamily="2" charset="0"/>
                <a:ea typeface="+mn-ea"/>
                <a:cs typeface="+mn-cs"/>
              </a:rPr>
              <a:t> </a:t>
            </a:r>
            <a:r>
              <a:rPr lang="ru-RU" sz="2000" b="0" dirty="0" err="1">
                <a:solidFill>
                  <a:schemeClr val="dk1"/>
                </a:solidFill>
                <a:effectLst/>
                <a:latin typeface="Kyrghyz Times" pitchFamily="2" charset="0"/>
                <a:ea typeface="+mn-ea"/>
                <a:cs typeface="+mn-cs"/>
              </a:rPr>
              <a:t>менен</a:t>
            </a:r>
            <a:r>
              <a:rPr lang="ru-RU" sz="2000" b="0" dirty="0">
                <a:solidFill>
                  <a:schemeClr val="dk1"/>
                </a:solidFill>
                <a:effectLst/>
                <a:latin typeface="Kyrghyz Times" pitchFamily="2" charset="0"/>
                <a:ea typeface="+mn-ea"/>
                <a:cs typeface="+mn-cs"/>
              </a:rPr>
              <a:t> </a:t>
            </a:r>
            <a:r>
              <a:rPr lang="ru-RU" sz="2000" b="0" dirty="0" err="1">
                <a:solidFill>
                  <a:schemeClr val="dk1"/>
                </a:solidFill>
                <a:effectLst/>
                <a:latin typeface="Kyrghyz Times" pitchFamily="2" charset="0"/>
                <a:ea typeface="+mn-ea"/>
                <a:cs typeface="+mn-cs"/>
              </a:rPr>
              <a:t>жыйынтыкка</a:t>
            </a:r>
            <a:r>
              <a:rPr lang="ru-RU" sz="2000" b="0" dirty="0">
                <a:solidFill>
                  <a:schemeClr val="dk1"/>
                </a:solidFill>
                <a:effectLst/>
                <a:latin typeface="Kyrghyz Times" pitchFamily="2" charset="0"/>
                <a:ea typeface="+mn-ea"/>
                <a:cs typeface="+mn-cs"/>
              </a:rPr>
              <a:t>)</a:t>
            </a:r>
          </a:p>
        </p:txBody>
      </p:sp>
      <p:graphicFrame>
        <p:nvGraphicFramePr>
          <p:cNvPr id="6" name="Объект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45339991"/>
              </p:ext>
            </p:extLst>
          </p:nvPr>
        </p:nvGraphicFramePr>
        <p:xfrm>
          <a:off x="755577" y="1916832"/>
          <a:ext cx="7550224" cy="46085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4" name="Picture 2" descr="logo NSC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901" y="115888"/>
            <a:ext cx="882699" cy="792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1088262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31640" y="188640"/>
            <a:ext cx="7056784" cy="648072"/>
          </a:xfrm>
        </p:spPr>
        <p:txBody>
          <a:bodyPr>
            <a:normAutofit fontScale="90000"/>
          </a:bodyPr>
          <a:lstStyle/>
          <a:p>
            <a:pPr marL="0" indent="0" algn="l" fontAlgn="b">
              <a:buNone/>
            </a:pPr>
            <a:r>
              <a:rPr lang="ru-RU" sz="2000" dirty="0">
                <a:solidFill>
                  <a:schemeClr val="dk1"/>
                </a:solidFill>
                <a:effectLst/>
                <a:latin typeface="Kyrghyz Times" pitchFamily="2" charset="0"/>
                <a:ea typeface="+mn-ea"/>
                <a:cs typeface="+mn-cs"/>
              </a:rPr>
              <a:t>Т³з³лгјн </a:t>
            </a:r>
            <a:r>
              <a:rPr lang="ru-RU" sz="2000" dirty="0" err="1">
                <a:solidFill>
                  <a:schemeClr val="dk1"/>
                </a:solidFill>
                <a:effectLst/>
                <a:latin typeface="Kyrghyz Times" pitchFamily="2" charset="0"/>
                <a:ea typeface="+mn-ea"/>
                <a:cs typeface="+mn-cs"/>
              </a:rPr>
              <a:t>жаны</a:t>
            </a:r>
            <a:r>
              <a:rPr lang="ru-RU" sz="2000" dirty="0">
                <a:solidFill>
                  <a:schemeClr val="dk1"/>
                </a:solidFill>
                <a:effectLst/>
                <a:latin typeface="Kyrghyz Times" pitchFamily="2" charset="0"/>
                <a:ea typeface="+mn-ea"/>
                <a:cs typeface="+mn-cs"/>
              </a:rPr>
              <a:t> </a:t>
            </a:r>
            <a:r>
              <a:rPr lang="ru-RU" sz="2000" dirty="0" err="1">
                <a:solidFill>
                  <a:schemeClr val="dk1"/>
                </a:solidFill>
                <a:effectLst/>
                <a:latin typeface="Kyrghyz Times" pitchFamily="2" charset="0"/>
                <a:ea typeface="+mn-ea"/>
                <a:cs typeface="+mn-cs"/>
              </a:rPr>
              <a:t>жумуш</a:t>
            </a:r>
            <a:r>
              <a:rPr lang="ru-RU" sz="2000" dirty="0">
                <a:solidFill>
                  <a:schemeClr val="dk1"/>
                </a:solidFill>
                <a:effectLst/>
                <a:latin typeface="Kyrghyz Times" pitchFamily="2" charset="0"/>
                <a:ea typeface="+mn-ea"/>
                <a:cs typeface="+mn-cs"/>
              </a:rPr>
              <a:t> </a:t>
            </a:r>
            <a:r>
              <a:rPr lang="ru-RU" sz="2000" dirty="0" err="1">
                <a:solidFill>
                  <a:schemeClr val="dk1"/>
                </a:solidFill>
                <a:effectLst/>
                <a:latin typeface="Kyrghyz Times" pitchFamily="2" charset="0"/>
                <a:ea typeface="+mn-ea"/>
                <a:cs typeface="+mn-cs"/>
              </a:rPr>
              <a:t>орундарынын</a:t>
            </a:r>
            <a:r>
              <a:rPr lang="ru-RU" sz="2000" dirty="0">
                <a:solidFill>
                  <a:schemeClr val="dk1"/>
                </a:solidFill>
                <a:effectLst/>
                <a:latin typeface="Kyrghyz Times" pitchFamily="2" charset="0"/>
                <a:ea typeface="+mn-ea"/>
                <a:cs typeface="+mn-cs"/>
              </a:rPr>
              <a:t>  </a:t>
            </a:r>
            <a:r>
              <a:rPr lang="ru-RU" sz="2000" dirty="0" err="1">
                <a:solidFill>
                  <a:schemeClr val="dk1"/>
                </a:solidFill>
                <a:effectLst/>
                <a:latin typeface="Kyrghyz Times" pitchFamily="2" charset="0"/>
                <a:ea typeface="+mn-ea"/>
                <a:cs typeface="+mn-cs"/>
              </a:rPr>
              <a:t>саны,ишмердиктин</a:t>
            </a:r>
            <a:r>
              <a:rPr lang="ru-RU" sz="2000" dirty="0">
                <a:solidFill>
                  <a:schemeClr val="dk1"/>
                </a:solidFill>
                <a:effectLst/>
                <a:latin typeface="Kyrghyz Times" pitchFamily="2" charset="0"/>
                <a:ea typeface="+mn-ea"/>
                <a:cs typeface="+mn-cs"/>
              </a:rPr>
              <a:t> т³рл¼р³ </a:t>
            </a:r>
            <a:r>
              <a:rPr lang="ru-RU" sz="2000" dirty="0" err="1">
                <a:solidFill>
                  <a:schemeClr val="dk1"/>
                </a:solidFill>
                <a:effectLst/>
                <a:latin typeface="Kyrghyz Times" pitchFamily="2" charset="0"/>
                <a:ea typeface="+mn-ea"/>
                <a:cs typeface="+mn-cs"/>
              </a:rPr>
              <a:t>боюнча</a:t>
            </a:r>
            <a:r>
              <a:rPr lang="ru-RU" sz="2000" dirty="0">
                <a:solidFill>
                  <a:schemeClr val="dk1"/>
                </a:solidFill>
                <a:effectLst/>
                <a:latin typeface="Kyrghyz Times" pitchFamily="2" charset="0"/>
                <a:ea typeface="+mn-ea"/>
                <a:cs typeface="+mn-cs"/>
              </a:rPr>
              <a:t> </a:t>
            </a:r>
            <a:r>
              <a:rPr lang="ru-RU" sz="2000" b="0" dirty="0">
                <a:solidFill>
                  <a:schemeClr val="dk1"/>
                </a:solidFill>
                <a:effectLst/>
                <a:latin typeface="Kyrghyz Times" pitchFamily="2" charset="0"/>
                <a:ea typeface="+mn-ea"/>
                <a:cs typeface="+mn-cs"/>
              </a:rPr>
              <a:t>(</a:t>
            </a:r>
            <a:r>
              <a:rPr lang="ru-RU" sz="2000" b="0" dirty="0" err="1">
                <a:solidFill>
                  <a:schemeClr val="dk1"/>
                </a:solidFill>
                <a:effectLst/>
                <a:latin typeface="Kyrghyz Times" pitchFamily="2" charset="0"/>
                <a:ea typeface="+mn-ea"/>
                <a:cs typeface="+mn-cs"/>
              </a:rPr>
              <a:t>жекелик</a:t>
            </a:r>
            <a:r>
              <a:rPr lang="ru-RU" sz="2000" b="0" dirty="0">
                <a:solidFill>
                  <a:schemeClr val="dk1"/>
                </a:solidFill>
                <a:effectLst/>
                <a:latin typeface="Kyrghyz Times" pitchFamily="2" charset="0"/>
                <a:ea typeface="+mn-ea"/>
                <a:cs typeface="+mn-cs"/>
              </a:rPr>
              <a:t> </a:t>
            </a:r>
            <a:r>
              <a:rPr lang="ru-RU" sz="2000" b="0" dirty="0" err="1">
                <a:solidFill>
                  <a:schemeClr val="dk1"/>
                </a:solidFill>
                <a:effectLst/>
                <a:latin typeface="Kyrghyz Times" pitchFamily="2" charset="0"/>
                <a:ea typeface="+mn-ea"/>
                <a:cs typeface="+mn-cs"/>
              </a:rPr>
              <a:t>негиздеги</a:t>
            </a:r>
            <a:r>
              <a:rPr lang="ru-RU" sz="2000" b="0" dirty="0">
                <a:solidFill>
                  <a:schemeClr val="dk1"/>
                </a:solidFill>
                <a:effectLst/>
                <a:latin typeface="Kyrghyz Times" pitchFamily="2" charset="0"/>
                <a:ea typeface="+mn-ea"/>
                <a:cs typeface="+mn-cs"/>
              </a:rPr>
              <a:t> </a:t>
            </a:r>
            <a:r>
              <a:rPr lang="ru-RU" sz="2000" b="0" dirty="0" err="1">
                <a:solidFill>
                  <a:schemeClr val="dk1"/>
                </a:solidFill>
                <a:effectLst/>
                <a:latin typeface="Kyrghyz Times" pitchFamily="2" charset="0"/>
                <a:ea typeface="+mn-ea"/>
                <a:cs typeface="+mn-cs"/>
              </a:rPr>
              <a:t>ишканаларда</a:t>
            </a:r>
            <a:r>
              <a:rPr lang="ru-RU" sz="2000" b="0" dirty="0">
                <a:solidFill>
                  <a:schemeClr val="dk1"/>
                </a:solidFill>
                <a:effectLst/>
                <a:latin typeface="Kyrghyz Times" pitchFamily="2" charset="0"/>
                <a:ea typeface="+mn-ea"/>
                <a:cs typeface="+mn-cs"/>
              </a:rPr>
              <a:t>, </a:t>
            </a:r>
            <a:r>
              <a:rPr lang="ru-RU" sz="2000" b="0" dirty="0" err="1">
                <a:solidFill>
                  <a:schemeClr val="dk1"/>
                </a:solidFill>
                <a:effectLst/>
                <a:latin typeface="Kyrghyz Times" pitchFamily="2" charset="0"/>
                <a:ea typeface="+mn-ea"/>
                <a:cs typeface="+mn-cs"/>
              </a:rPr>
              <a:t>чарбада</a:t>
            </a:r>
            <a:r>
              <a:rPr lang="ru-RU" sz="2000" b="0" dirty="0">
                <a:solidFill>
                  <a:schemeClr val="dk1"/>
                </a:solidFill>
                <a:effectLst/>
                <a:latin typeface="Kyrghyz Times" pitchFamily="2" charset="0"/>
                <a:ea typeface="+mn-ea"/>
                <a:cs typeface="+mn-cs"/>
              </a:rPr>
              <a:t>, </a:t>
            </a:r>
            <a:r>
              <a:rPr lang="ru-RU" sz="2000" b="0" dirty="0" err="1">
                <a:solidFill>
                  <a:schemeClr val="dk1"/>
                </a:solidFill>
                <a:effectLst/>
                <a:latin typeface="Kyrghyz Times" pitchFamily="2" charset="0"/>
                <a:ea typeface="+mn-ea"/>
                <a:cs typeface="+mn-cs"/>
              </a:rPr>
              <a:t>пайыз</a:t>
            </a:r>
            <a:r>
              <a:rPr lang="ru-RU" sz="2000" b="0" dirty="0">
                <a:solidFill>
                  <a:schemeClr val="dk1"/>
                </a:solidFill>
                <a:effectLst/>
                <a:latin typeface="Kyrghyz Times" pitchFamily="2" charset="0"/>
                <a:ea typeface="+mn-ea"/>
                <a:cs typeface="+mn-cs"/>
              </a:rPr>
              <a:t> </a:t>
            </a:r>
            <a:r>
              <a:rPr lang="ru-RU" sz="2000" b="0" dirty="0" err="1">
                <a:solidFill>
                  <a:schemeClr val="dk1"/>
                </a:solidFill>
                <a:effectLst/>
                <a:latin typeface="Kyrghyz Times" pitchFamily="2" charset="0"/>
                <a:ea typeface="+mn-ea"/>
                <a:cs typeface="+mn-cs"/>
              </a:rPr>
              <a:t>менен</a:t>
            </a:r>
            <a:r>
              <a:rPr lang="ru-RU" sz="2000" b="0" dirty="0">
                <a:solidFill>
                  <a:schemeClr val="dk1"/>
                </a:solidFill>
                <a:effectLst/>
                <a:latin typeface="Kyrghyz Times" pitchFamily="2" charset="0"/>
                <a:ea typeface="+mn-ea"/>
                <a:cs typeface="+mn-cs"/>
              </a:rPr>
              <a:t> </a:t>
            </a:r>
            <a:r>
              <a:rPr lang="ru-RU" sz="2000" b="0" dirty="0" err="1">
                <a:solidFill>
                  <a:schemeClr val="dk1"/>
                </a:solidFill>
                <a:effectLst/>
                <a:latin typeface="Kyrghyz Times" pitchFamily="2" charset="0"/>
                <a:ea typeface="+mn-ea"/>
                <a:cs typeface="+mn-cs"/>
              </a:rPr>
              <a:t>жыйынтыкка</a:t>
            </a:r>
            <a:r>
              <a:rPr lang="ru-RU" sz="2000" b="0" dirty="0">
                <a:solidFill>
                  <a:schemeClr val="dk1"/>
                </a:solidFill>
                <a:effectLst/>
                <a:latin typeface="Kyrghyz Times" pitchFamily="2" charset="0"/>
                <a:ea typeface="+mn-ea"/>
                <a:cs typeface="+mn-cs"/>
              </a:rPr>
              <a:t>)</a:t>
            </a: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75061123"/>
              </p:ext>
            </p:extLst>
          </p:nvPr>
        </p:nvGraphicFramePr>
        <p:xfrm>
          <a:off x="1143000" y="1628800"/>
          <a:ext cx="7461448" cy="46085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5" name="Picture 2" descr="logo NSC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901" y="115888"/>
            <a:ext cx="882699" cy="792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0885603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87624" y="260648"/>
            <a:ext cx="7560840" cy="648072"/>
          </a:xfrm>
        </p:spPr>
        <p:txBody>
          <a:bodyPr>
            <a:normAutofit fontScale="90000"/>
          </a:bodyPr>
          <a:lstStyle/>
          <a:p>
            <a:pPr marL="0" indent="0" algn="l" fontAlgn="b">
              <a:buNone/>
            </a:pPr>
            <a:r>
              <a:rPr lang="ru-RU" sz="2400" dirty="0">
                <a:solidFill>
                  <a:schemeClr val="dk1"/>
                </a:solidFill>
                <a:effectLst/>
                <a:latin typeface="Kyrghyz Times" pitchFamily="2" charset="0"/>
                <a:ea typeface="+mn-ea"/>
                <a:cs typeface="+mn-cs"/>
              </a:rPr>
              <a:t>2022-ж. </a:t>
            </a:r>
            <a:r>
              <a:rPr lang="ru-RU" sz="2400" dirty="0" err="1">
                <a:solidFill>
                  <a:schemeClr val="dk1"/>
                </a:solidFill>
                <a:effectLst/>
                <a:latin typeface="Kyrghyz Times" pitchFamily="2" charset="0"/>
                <a:ea typeface="+mn-ea"/>
                <a:cs typeface="+mn-cs"/>
              </a:rPr>
              <a:t>аймактар</a:t>
            </a:r>
            <a:r>
              <a:rPr lang="ru-RU" sz="2400" dirty="0">
                <a:solidFill>
                  <a:schemeClr val="dk1"/>
                </a:solidFill>
                <a:effectLst/>
                <a:latin typeface="Kyrghyz Times" pitchFamily="2" charset="0"/>
                <a:ea typeface="+mn-ea"/>
                <a:cs typeface="+mn-cs"/>
              </a:rPr>
              <a:t> </a:t>
            </a:r>
            <a:r>
              <a:rPr lang="ru-RU" sz="2400" dirty="0" err="1">
                <a:solidFill>
                  <a:schemeClr val="dk1"/>
                </a:solidFill>
                <a:effectLst/>
                <a:latin typeface="Kyrghyz Times" pitchFamily="2" charset="0"/>
                <a:ea typeface="+mn-ea"/>
                <a:cs typeface="+mn-cs"/>
              </a:rPr>
              <a:t>боюнча</a:t>
            </a:r>
            <a:r>
              <a:rPr lang="ru-RU" sz="2400" dirty="0">
                <a:solidFill>
                  <a:schemeClr val="dk1"/>
                </a:solidFill>
                <a:effectLst/>
                <a:latin typeface="Kyrghyz Times" pitchFamily="2" charset="0"/>
                <a:ea typeface="+mn-ea"/>
                <a:cs typeface="+mn-cs"/>
              </a:rPr>
              <a:t> </a:t>
            </a:r>
            <a:r>
              <a:rPr lang="ru-RU" sz="2400" dirty="0" err="1">
                <a:solidFill>
                  <a:schemeClr val="dk1"/>
                </a:solidFill>
                <a:effectLst/>
                <a:latin typeface="Kyrghyz Times" pitchFamily="2" charset="0"/>
                <a:ea typeface="+mn-ea"/>
                <a:cs typeface="+mn-cs"/>
              </a:rPr>
              <a:t>жоюлган</a:t>
            </a:r>
            <a:r>
              <a:rPr lang="ru-RU" sz="2400" dirty="0">
                <a:solidFill>
                  <a:schemeClr val="dk1"/>
                </a:solidFill>
                <a:effectLst/>
                <a:latin typeface="Kyrghyz Times" pitchFamily="2" charset="0"/>
                <a:ea typeface="+mn-ea"/>
                <a:cs typeface="+mn-cs"/>
              </a:rPr>
              <a:t> </a:t>
            </a:r>
            <a:r>
              <a:rPr lang="ru-RU" sz="2400" dirty="0" err="1">
                <a:solidFill>
                  <a:schemeClr val="dk1"/>
                </a:solidFill>
                <a:effectLst/>
                <a:latin typeface="Kyrghyz Times" pitchFamily="2" charset="0"/>
                <a:ea typeface="+mn-ea"/>
                <a:cs typeface="+mn-cs"/>
              </a:rPr>
              <a:t>жумуш</a:t>
            </a:r>
            <a:r>
              <a:rPr lang="ru-RU" sz="2400" dirty="0">
                <a:solidFill>
                  <a:schemeClr val="dk1"/>
                </a:solidFill>
                <a:effectLst/>
                <a:latin typeface="Kyrghyz Times" pitchFamily="2" charset="0"/>
                <a:ea typeface="+mn-ea"/>
                <a:cs typeface="+mn-cs"/>
              </a:rPr>
              <a:t> </a:t>
            </a:r>
            <a:r>
              <a:rPr lang="ru-RU" sz="2400" dirty="0" err="1">
                <a:solidFill>
                  <a:schemeClr val="dk1"/>
                </a:solidFill>
                <a:effectLst/>
                <a:latin typeface="Kyrghyz Times" pitchFamily="2" charset="0"/>
                <a:ea typeface="+mn-ea"/>
                <a:cs typeface="+mn-cs"/>
              </a:rPr>
              <a:t>орундарынын</a:t>
            </a:r>
            <a:r>
              <a:rPr lang="ru-RU" sz="2400" dirty="0">
                <a:solidFill>
                  <a:schemeClr val="dk1"/>
                </a:solidFill>
                <a:effectLst/>
                <a:latin typeface="Kyrghyz Times" pitchFamily="2" charset="0"/>
                <a:ea typeface="+mn-ea"/>
                <a:cs typeface="+mn-cs"/>
              </a:rPr>
              <a:t> саны </a:t>
            </a:r>
            <a:r>
              <a:rPr lang="ru-RU" sz="2400" dirty="0" smtClean="0">
                <a:solidFill>
                  <a:schemeClr val="dk1"/>
                </a:solidFill>
                <a:effectLst/>
                <a:latin typeface="Kyrghyz Times" pitchFamily="2" charset="0"/>
                <a:ea typeface="+mn-ea"/>
                <a:cs typeface="+mn-cs"/>
              </a:rPr>
              <a:t>(</a:t>
            </a:r>
            <a:r>
              <a:rPr lang="ru-RU" sz="2400" dirty="0" err="1">
                <a:solidFill>
                  <a:schemeClr val="dk1"/>
                </a:solidFill>
                <a:effectLst/>
                <a:latin typeface="Kyrghyz Times" pitchFamily="2" charset="0"/>
                <a:ea typeface="+mn-ea"/>
                <a:cs typeface="+mn-cs"/>
              </a:rPr>
              <a:t>бирдик</a:t>
            </a:r>
            <a:r>
              <a:rPr lang="ru-RU" sz="2400" dirty="0">
                <a:solidFill>
                  <a:schemeClr val="dk1"/>
                </a:solidFill>
                <a:effectLst/>
                <a:latin typeface="Kyrghyz Times" pitchFamily="2" charset="0"/>
                <a:ea typeface="+mn-ea"/>
                <a:cs typeface="+mn-cs"/>
              </a:rPr>
              <a:t>)</a:t>
            </a: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79602531"/>
              </p:ext>
            </p:extLst>
          </p:nvPr>
        </p:nvGraphicFramePr>
        <p:xfrm>
          <a:off x="395537" y="1340771"/>
          <a:ext cx="7920879" cy="4834629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766167"/>
                <a:gridCol w="817002"/>
                <a:gridCol w="949165"/>
                <a:gridCol w="949165"/>
                <a:gridCol w="1063116"/>
                <a:gridCol w="1152128"/>
                <a:gridCol w="1224136"/>
              </a:tblGrid>
              <a:tr h="230049">
                <a:tc rowSpan="5">
                  <a:txBody>
                    <a:bodyPr/>
                    <a:lstStyle/>
                    <a:p>
                      <a:pPr algn="l" fontAlgn="b"/>
                      <a:r>
                        <a:rPr lang="ru-RU" sz="800" u="none" strike="noStrike" dirty="0">
                          <a:effectLst/>
                        </a:rPr>
                        <a:t> </a:t>
                      </a:r>
                      <a:endParaRPr lang="ru-RU" sz="800" b="0" i="0" u="none" strike="noStrike" dirty="0">
                        <a:effectLst/>
                        <a:latin typeface="Kyrghyz Times" pitchFamily="2" charset="0"/>
                      </a:endParaRPr>
                    </a:p>
                  </a:txBody>
                  <a:tcPr marL="7352" marR="7352" marT="7352" marB="0" anchor="b"/>
                </a:tc>
                <a:tc gridSpan="6"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>
                          <a:effectLst/>
                          <a:latin typeface="Kyrghyz Times" pitchFamily="2" charset="0"/>
                        </a:rPr>
                        <a:t> </a:t>
                      </a:r>
                      <a:r>
                        <a:rPr lang="ru-RU" sz="1100" b="1" u="none" strike="noStrike" dirty="0" err="1">
                          <a:effectLst/>
                          <a:latin typeface="Kyrghyz Times" pitchFamily="2" charset="0"/>
                        </a:rPr>
                        <a:t>Жоюлган</a:t>
                      </a:r>
                      <a:r>
                        <a:rPr lang="ru-RU" sz="1100" b="1" u="none" strike="noStrike" dirty="0">
                          <a:effectLst/>
                          <a:latin typeface="Kyrghyz Times" pitchFamily="2" charset="0"/>
                        </a:rPr>
                        <a:t> </a:t>
                      </a:r>
                      <a:r>
                        <a:rPr lang="ru-RU" sz="1100" b="1" u="none" strike="noStrike" dirty="0" err="1">
                          <a:effectLst/>
                          <a:latin typeface="Kyrghyz Times" pitchFamily="2" charset="0"/>
                        </a:rPr>
                        <a:t>жумуш</a:t>
                      </a:r>
                      <a:r>
                        <a:rPr lang="ru-RU" sz="1100" b="1" u="none" strike="noStrike" dirty="0">
                          <a:effectLst/>
                          <a:latin typeface="Kyrghyz Times" pitchFamily="2" charset="0"/>
                        </a:rPr>
                        <a:t> </a:t>
                      </a:r>
                      <a:r>
                        <a:rPr lang="ru-RU" sz="1100" b="1" u="none" strike="noStrike" dirty="0" err="1">
                          <a:effectLst/>
                          <a:latin typeface="Kyrghyz Times" pitchFamily="2" charset="0"/>
                        </a:rPr>
                        <a:t>орундары</a:t>
                      </a:r>
                      <a:endParaRPr lang="ru-RU" sz="1100" b="1" i="0" u="none" strike="noStrike" dirty="0">
                        <a:effectLst/>
                        <a:latin typeface="Kyrghyz Times" pitchFamily="2" charset="0"/>
                      </a:endParaRPr>
                    </a:p>
                  </a:txBody>
                  <a:tcPr marL="7352" marR="7352" marT="7352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3004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 err="1">
                          <a:effectLst/>
                          <a:latin typeface="Kyrghyz Times" pitchFamily="2" charset="0"/>
                        </a:rPr>
                        <a:t>Бардыгы</a:t>
                      </a:r>
                      <a:endParaRPr lang="ru-RU" sz="1100" b="1" i="0" u="none" strike="noStrike" dirty="0">
                        <a:effectLst/>
                        <a:latin typeface="Kyrghyz Times" pitchFamily="2" charset="0"/>
                      </a:endParaRPr>
                    </a:p>
                  </a:txBody>
                  <a:tcPr marL="7352" marR="7352" marT="7352" marB="0" anchor="ctr"/>
                </a:tc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 err="1">
                          <a:effectLst/>
                          <a:latin typeface="Kyrghyz Times" pitchFamily="2" charset="0"/>
                        </a:rPr>
                        <a:t>анын</a:t>
                      </a:r>
                      <a:r>
                        <a:rPr lang="ru-RU" sz="1100" b="1" u="none" strike="noStrike" dirty="0">
                          <a:effectLst/>
                          <a:latin typeface="Kyrghyz Times" pitchFamily="2" charset="0"/>
                        </a:rPr>
                        <a:t> </a:t>
                      </a:r>
                      <a:r>
                        <a:rPr lang="ru-RU" sz="1100" b="1" u="none" strike="noStrike" dirty="0" err="1">
                          <a:effectLst/>
                          <a:latin typeface="Kyrghyz Times" pitchFamily="2" charset="0"/>
                        </a:rPr>
                        <a:t>ичинде</a:t>
                      </a:r>
                      <a:endParaRPr lang="ru-RU" sz="1100" b="1" i="0" u="none" strike="noStrike" dirty="0">
                        <a:effectLst/>
                        <a:latin typeface="Kyrghyz Times" pitchFamily="2" charset="0"/>
                      </a:endParaRPr>
                    </a:p>
                  </a:txBody>
                  <a:tcPr marL="7352" marR="7352" marT="7352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3004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gridSpan="2"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 err="1">
                          <a:effectLst/>
                          <a:latin typeface="Kyrghyz Times" pitchFamily="2" charset="0"/>
                        </a:rPr>
                        <a:t>иштеп</a:t>
                      </a:r>
                      <a:r>
                        <a:rPr lang="ru-RU" sz="1100" b="1" u="none" strike="noStrike" dirty="0">
                          <a:effectLst/>
                          <a:latin typeface="Kyrghyz Times" pitchFamily="2" charset="0"/>
                        </a:rPr>
                        <a:t> </a:t>
                      </a:r>
                      <a:r>
                        <a:rPr lang="ru-RU" sz="1100" b="1" u="none" strike="noStrike" dirty="0" err="1">
                          <a:effectLst/>
                          <a:latin typeface="Kyrghyz Times" pitchFamily="2" charset="0"/>
                        </a:rPr>
                        <a:t>жаткан</a:t>
                      </a:r>
                      <a:r>
                        <a:rPr lang="ru-RU" sz="1100" b="1" u="none" strike="noStrike" dirty="0">
                          <a:effectLst/>
                          <a:latin typeface="Kyrghyz Times" pitchFamily="2" charset="0"/>
                        </a:rPr>
                        <a:t> </a:t>
                      </a:r>
                      <a:r>
                        <a:rPr lang="ru-RU" sz="1100" b="1" u="none" strike="noStrike" dirty="0" err="1">
                          <a:effectLst/>
                          <a:latin typeface="Kyrghyz Times" pitchFamily="2" charset="0"/>
                        </a:rPr>
                        <a:t>ишканаларда</a:t>
                      </a:r>
                      <a:r>
                        <a:rPr lang="ru-RU" sz="1100" b="1" u="none" strike="noStrike" dirty="0">
                          <a:effectLst/>
                          <a:latin typeface="Kyrghyz Times" pitchFamily="2" charset="0"/>
                        </a:rPr>
                        <a:t>, </a:t>
                      </a:r>
                      <a:r>
                        <a:rPr lang="ru-RU" sz="1100" b="1" u="none" strike="noStrike" dirty="0" err="1">
                          <a:effectLst/>
                          <a:latin typeface="Kyrghyz Times" pitchFamily="2" charset="0"/>
                        </a:rPr>
                        <a:t>уюмдарда</a:t>
                      </a:r>
                      <a:r>
                        <a:rPr lang="ru-RU" sz="1100" b="1" u="none" strike="noStrike" dirty="0">
                          <a:effectLst/>
                          <a:latin typeface="Kyrghyz Times" pitchFamily="2" charset="0"/>
                        </a:rPr>
                        <a:t> </a:t>
                      </a:r>
                      <a:r>
                        <a:rPr lang="ru-RU" sz="1100" b="1" u="none" strike="noStrike" dirty="0" err="1">
                          <a:effectLst/>
                          <a:latin typeface="Kyrghyz Times" pitchFamily="2" charset="0"/>
                        </a:rPr>
                        <a:t>жана</a:t>
                      </a:r>
                      <a:r>
                        <a:rPr lang="ru-RU" sz="1100" b="1" u="none" strike="noStrike" dirty="0">
                          <a:effectLst/>
                          <a:latin typeface="Kyrghyz Times" pitchFamily="2" charset="0"/>
                        </a:rPr>
                        <a:t> </a:t>
                      </a:r>
                      <a:r>
                        <a:rPr lang="ru-RU" sz="1100" b="1" u="none" strike="noStrike" dirty="0" err="1">
                          <a:effectLst/>
                          <a:latin typeface="Kyrghyz Times" pitchFamily="2" charset="0"/>
                        </a:rPr>
                        <a:t>мекемелерде</a:t>
                      </a:r>
                      <a:endParaRPr lang="ru-RU" sz="1100" b="1" i="0" u="none" strike="noStrike" dirty="0">
                        <a:effectLst/>
                        <a:latin typeface="Kyrghyz Times" pitchFamily="2" charset="0"/>
                      </a:endParaRPr>
                    </a:p>
                  </a:txBody>
                  <a:tcPr marL="7352" marR="7352" marT="7352" marB="0" anchor="ctr"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 err="1">
                          <a:effectLst/>
                          <a:latin typeface="Kyrghyz Times" pitchFamily="2" charset="0"/>
                        </a:rPr>
                        <a:t>формалдуу</a:t>
                      </a:r>
                      <a:r>
                        <a:rPr lang="ru-RU" sz="1100" b="1" u="none" strike="noStrike" dirty="0">
                          <a:effectLst/>
                          <a:latin typeface="Kyrghyz Times" pitchFamily="2" charset="0"/>
                        </a:rPr>
                        <a:t> </a:t>
                      </a:r>
                      <a:r>
                        <a:rPr lang="ru-RU" sz="1100" b="1" u="none" strike="noStrike" dirty="0" err="1">
                          <a:effectLst/>
                          <a:latin typeface="Kyrghyz Times" pitchFamily="2" charset="0"/>
                        </a:rPr>
                        <a:t>эмес</a:t>
                      </a:r>
                      <a:r>
                        <a:rPr lang="ru-RU" sz="1100" b="1" u="none" strike="noStrike" dirty="0">
                          <a:effectLst/>
                          <a:latin typeface="Kyrghyz Times" pitchFamily="2" charset="0"/>
                        </a:rPr>
                        <a:t> </a:t>
                      </a:r>
                      <a:r>
                        <a:rPr lang="ru-RU" sz="1100" b="1" u="none" strike="noStrike" dirty="0" err="1">
                          <a:effectLst/>
                          <a:latin typeface="Kyrghyz Times" pitchFamily="2" charset="0"/>
                        </a:rPr>
                        <a:t>сектордо</a:t>
                      </a:r>
                      <a:r>
                        <a:rPr lang="ru-RU" sz="1100" b="1" u="none" strike="noStrike" dirty="0">
                          <a:effectLst/>
                          <a:latin typeface="Kyrghyz Times" pitchFamily="2" charset="0"/>
                        </a:rPr>
                        <a:t>*, </a:t>
                      </a:r>
                      <a:r>
                        <a:rPr lang="ru-RU" sz="1100" b="1" u="none" strike="noStrike" dirty="0" err="1">
                          <a:effectLst/>
                          <a:latin typeface="Kyrghyz Times" pitchFamily="2" charset="0"/>
                        </a:rPr>
                        <a:t>бардыгы</a:t>
                      </a:r>
                      <a:endParaRPr lang="ru-RU" sz="1100" b="1" i="0" u="none" strike="noStrike" dirty="0">
                        <a:effectLst/>
                        <a:latin typeface="Kyrghyz Times" pitchFamily="2" charset="0"/>
                      </a:endParaRPr>
                    </a:p>
                  </a:txBody>
                  <a:tcPr marL="7352" marR="7352" marT="7352" marB="0" anchor="ctr"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 err="1">
                          <a:effectLst/>
                          <a:latin typeface="Kyrghyz Times" pitchFamily="2" charset="0"/>
                        </a:rPr>
                        <a:t>анын</a:t>
                      </a:r>
                      <a:r>
                        <a:rPr lang="ru-RU" sz="1100" b="1" u="none" strike="noStrike" dirty="0">
                          <a:effectLst/>
                          <a:latin typeface="Kyrghyz Times" pitchFamily="2" charset="0"/>
                        </a:rPr>
                        <a:t> </a:t>
                      </a:r>
                      <a:r>
                        <a:rPr lang="ru-RU" sz="1100" b="1" u="none" strike="noStrike" dirty="0" err="1">
                          <a:effectLst/>
                          <a:latin typeface="Kyrghyz Times" pitchFamily="2" charset="0"/>
                        </a:rPr>
                        <a:t>ичинен</a:t>
                      </a:r>
                      <a:r>
                        <a:rPr lang="ru-RU" sz="1100" b="1" u="none" strike="noStrike" dirty="0">
                          <a:effectLst/>
                          <a:latin typeface="Kyrghyz Times" pitchFamily="2" charset="0"/>
                        </a:rPr>
                        <a:t> </a:t>
                      </a:r>
                      <a:endParaRPr lang="ru-RU" sz="1100" b="1" i="0" u="none" strike="noStrike" dirty="0">
                        <a:effectLst/>
                        <a:latin typeface="Kyrghyz Times" pitchFamily="2" charset="0"/>
                      </a:endParaRPr>
                    </a:p>
                  </a:txBody>
                  <a:tcPr marL="7352" marR="7352" marT="7352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1696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 err="1">
                          <a:effectLst/>
                          <a:latin typeface="Kyrghyz Times" pitchFamily="2" charset="0"/>
                        </a:rPr>
                        <a:t>жекелик</a:t>
                      </a:r>
                      <a:r>
                        <a:rPr lang="ru-RU" sz="1100" b="1" u="none" strike="noStrike" dirty="0">
                          <a:effectLst/>
                          <a:latin typeface="Kyrghyz Times" pitchFamily="2" charset="0"/>
                        </a:rPr>
                        <a:t> </a:t>
                      </a:r>
                      <a:r>
                        <a:rPr lang="ru-RU" sz="1100" b="1" u="none" strike="noStrike" dirty="0" err="1">
                          <a:effectLst/>
                          <a:latin typeface="Kyrghyz Times" pitchFamily="2" charset="0"/>
                        </a:rPr>
                        <a:t>негизинде</a:t>
                      </a:r>
                      <a:endParaRPr lang="ru-RU" sz="1100" b="1" i="0" u="none" strike="noStrike" dirty="0">
                        <a:effectLst/>
                        <a:latin typeface="Kyrghyz Times" pitchFamily="2" charset="0"/>
                      </a:endParaRPr>
                    </a:p>
                  </a:txBody>
                  <a:tcPr marL="7352" marR="7352" marT="7352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>
                          <a:effectLst/>
                          <a:latin typeface="Kyrghyz Times" pitchFamily="2" charset="0"/>
                        </a:rPr>
                        <a:t> </a:t>
                      </a:r>
                      <a:r>
                        <a:rPr lang="ru-RU" sz="1100" b="1" u="none" strike="noStrike" dirty="0" err="1">
                          <a:effectLst/>
                          <a:latin typeface="Kyrghyz Times" pitchFamily="2" charset="0"/>
                        </a:rPr>
                        <a:t>дыйкан</a:t>
                      </a:r>
                      <a:r>
                        <a:rPr lang="ru-RU" sz="1100" b="1" u="none" strike="noStrike" dirty="0">
                          <a:effectLst/>
                          <a:latin typeface="Kyrghyz Times" pitchFamily="2" charset="0"/>
                        </a:rPr>
                        <a:t> (</a:t>
                      </a:r>
                      <a:r>
                        <a:rPr lang="ru-RU" sz="1100" b="1" u="none" strike="noStrike" dirty="0" err="1">
                          <a:effectLst/>
                          <a:latin typeface="Kyrghyz Times" pitchFamily="2" charset="0"/>
                        </a:rPr>
                        <a:t>фермердик</a:t>
                      </a:r>
                      <a:r>
                        <a:rPr lang="ru-RU" sz="1100" b="1" u="none" strike="noStrike" dirty="0">
                          <a:effectLst/>
                          <a:latin typeface="Kyrghyz Times" pitchFamily="2" charset="0"/>
                        </a:rPr>
                        <a:t>) </a:t>
                      </a:r>
                      <a:r>
                        <a:rPr lang="ru-RU" sz="1100" b="1" u="none" strike="noStrike" dirty="0" err="1">
                          <a:effectLst/>
                          <a:latin typeface="Kyrghyz Times" pitchFamily="2" charset="0"/>
                        </a:rPr>
                        <a:t>чарбаларында</a:t>
                      </a:r>
                      <a:endParaRPr lang="ru-RU" sz="1100" b="1" i="0" u="none" strike="noStrike" dirty="0">
                        <a:effectLst/>
                        <a:latin typeface="Kyrghyz Times" pitchFamily="2" charset="0"/>
                      </a:endParaRPr>
                    </a:p>
                  </a:txBody>
                  <a:tcPr marL="7352" marR="7352" marT="7352" marB="0" anchor="ctr"/>
                </a:tc>
              </a:tr>
              <a:tr h="62472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 err="1">
                          <a:effectLst/>
                          <a:latin typeface="Kyrghyz Times" pitchFamily="2" charset="0"/>
                        </a:rPr>
                        <a:t>бардыгы</a:t>
                      </a:r>
                      <a:endParaRPr lang="ru-RU" sz="1100" b="1" i="0" u="none" strike="noStrike" dirty="0">
                        <a:effectLst/>
                        <a:latin typeface="Kyrghyz Times" pitchFamily="2" charset="0"/>
                      </a:endParaRPr>
                    </a:p>
                  </a:txBody>
                  <a:tcPr marL="7352" marR="7352" marT="7352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1" u="none" strike="noStrike" dirty="0" err="1">
                          <a:effectLst/>
                          <a:latin typeface="Kyrghyz Times" pitchFamily="2" charset="0"/>
                        </a:rPr>
                        <a:t>анын</a:t>
                      </a:r>
                      <a:r>
                        <a:rPr lang="ru-RU" sz="1100" b="1" u="none" strike="noStrike" dirty="0">
                          <a:effectLst/>
                          <a:latin typeface="Kyrghyz Times" pitchFamily="2" charset="0"/>
                        </a:rPr>
                        <a:t> </a:t>
                      </a:r>
                      <a:r>
                        <a:rPr lang="ru-RU" sz="1100" b="1" u="none" strike="noStrike" dirty="0" err="1">
                          <a:effectLst/>
                          <a:latin typeface="Kyrghyz Times" pitchFamily="2" charset="0"/>
                        </a:rPr>
                        <a:t>ичинен</a:t>
                      </a:r>
                      <a:r>
                        <a:rPr lang="ru-RU" sz="1100" b="1" u="none" strike="noStrike" dirty="0">
                          <a:effectLst/>
                          <a:latin typeface="Kyrghyz Times" pitchFamily="2" charset="0"/>
                        </a:rPr>
                        <a:t> </a:t>
                      </a:r>
                      <a:r>
                        <a:rPr lang="ru-RU" sz="1100" b="1" u="none" strike="noStrike" dirty="0" err="1">
                          <a:effectLst/>
                          <a:latin typeface="Kyrghyz Times" pitchFamily="2" charset="0"/>
                        </a:rPr>
                        <a:t>чакандарда</a:t>
                      </a:r>
                      <a:endParaRPr lang="ru-RU" sz="1100" b="1" i="0" u="none" strike="noStrike" dirty="0">
                        <a:effectLst/>
                        <a:latin typeface="Kyrghyz Times" pitchFamily="2" charset="0"/>
                      </a:endParaRPr>
                    </a:p>
                  </a:txBody>
                  <a:tcPr marL="7352" marR="7352" marT="7352" marB="0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30049"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>
                        <a:effectLst/>
                        <a:latin typeface="Kyrghyz Times" pitchFamily="2" charset="0"/>
                      </a:endParaRPr>
                    </a:p>
                  </a:txBody>
                  <a:tcPr marL="7352" marR="7352" marT="7352" marB="0" anchor="b"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100" b="0" i="0" u="none" strike="noStrike">
                        <a:effectLst/>
                        <a:latin typeface="Kyrghyz Times" pitchFamily="2" charset="0"/>
                      </a:endParaRPr>
                    </a:p>
                  </a:txBody>
                  <a:tcPr marL="7352" marR="7352" marT="7352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100" b="0" i="0" u="none" strike="noStrike" dirty="0">
                        <a:effectLst/>
                        <a:latin typeface="Kyrghyz Times" pitchFamily="2" charset="0"/>
                      </a:endParaRPr>
                    </a:p>
                  </a:txBody>
                  <a:tcPr marL="7352" marR="7352" marT="7352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100" b="0" i="0" u="none" strike="noStrike">
                        <a:effectLst/>
                        <a:latin typeface="Kyrghyz Times" pitchFamily="2" charset="0"/>
                      </a:endParaRPr>
                    </a:p>
                  </a:txBody>
                  <a:tcPr marL="7352" marR="7352" marT="7352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100" b="0" i="0" u="none" strike="noStrike">
                        <a:effectLst/>
                        <a:latin typeface="Kyrghyz Times" pitchFamily="2" charset="0"/>
                      </a:endParaRPr>
                    </a:p>
                  </a:txBody>
                  <a:tcPr marL="7352" marR="7352" marT="7352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100" b="0" i="0" u="none" strike="noStrike">
                        <a:effectLst/>
                        <a:latin typeface="Kyrghyz Times" pitchFamily="2" charset="0"/>
                      </a:endParaRPr>
                    </a:p>
                  </a:txBody>
                  <a:tcPr marL="7352" marR="7352" marT="7352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100" b="0" i="0" u="none" strike="noStrike" dirty="0">
                        <a:effectLst/>
                        <a:latin typeface="Kyrghyz Times" pitchFamily="2" charset="0"/>
                      </a:endParaRPr>
                    </a:p>
                  </a:txBody>
                  <a:tcPr marL="7352" marR="7352" marT="7352" marB="0" anchor="ctr"/>
                </a:tc>
              </a:tr>
              <a:tr h="230049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1" u="none" strike="noStrike" dirty="0" err="1" smtClean="0">
                          <a:effectLst/>
                          <a:latin typeface="Kyrghyz Times" pitchFamily="2" charset="0"/>
                        </a:rPr>
                        <a:t>Кыргыз</a:t>
                      </a:r>
                      <a:r>
                        <a:rPr lang="ru-RU" sz="1100" b="1" u="none" strike="noStrike" dirty="0" smtClean="0">
                          <a:effectLst/>
                          <a:latin typeface="Kyrghyz Times" pitchFamily="2" charset="0"/>
                        </a:rPr>
                        <a:t> </a:t>
                      </a:r>
                      <a:r>
                        <a:rPr lang="ru-RU" sz="1100" b="1" u="none" strike="noStrike" dirty="0" err="1">
                          <a:effectLst/>
                          <a:latin typeface="Kyrghyz Times" pitchFamily="2" charset="0"/>
                        </a:rPr>
                        <a:t>Республикасы</a:t>
                      </a:r>
                      <a:endParaRPr lang="ru-RU" sz="1100" b="1" i="0" u="none" strike="noStrike" dirty="0">
                        <a:effectLst/>
                        <a:latin typeface="Kyrghyz Times" pitchFamily="2" charset="0"/>
                      </a:endParaRPr>
                    </a:p>
                  </a:txBody>
                  <a:tcPr marL="7352" marR="7352" marT="7352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i="0" u="none" strike="noStrike" dirty="0">
                          <a:effectLst/>
                          <a:latin typeface="Times New Roman" panose="02020603050405020304" pitchFamily="18" charset="0"/>
                        </a:rPr>
                        <a:t>31 297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i="0" u="none" strike="noStrike" dirty="0">
                          <a:effectLst/>
                          <a:latin typeface="Times New Roman" panose="02020603050405020304" pitchFamily="18" charset="0"/>
                        </a:rPr>
                        <a:t>2 443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i="0" u="none" strike="noStrike">
                          <a:effectLst/>
                          <a:latin typeface="Times New Roman" panose="02020603050405020304" pitchFamily="18" charset="0"/>
                        </a:rPr>
                        <a:t>1 312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i="0" u="none" strike="noStrike">
                          <a:effectLst/>
                          <a:latin typeface="Times New Roman" panose="02020603050405020304" pitchFamily="18" charset="0"/>
                        </a:rPr>
                        <a:t>28 854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i="0" u="none" strike="noStrike">
                          <a:effectLst/>
                          <a:latin typeface="Times New Roman" panose="02020603050405020304" pitchFamily="18" charset="0"/>
                        </a:rPr>
                        <a:t>17 084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i="0" u="none" strike="noStrike" dirty="0">
                          <a:effectLst/>
                          <a:latin typeface="Times New Roman" panose="02020603050405020304" pitchFamily="18" charset="0"/>
                        </a:rPr>
                        <a:t>11 770</a:t>
                      </a:r>
                    </a:p>
                  </a:txBody>
                  <a:tcPr marL="9525" marR="9525" marT="9525" marB="0" anchor="b"/>
                </a:tc>
              </a:tr>
              <a:tr h="230049"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 dirty="0">
                        <a:effectLst/>
                        <a:latin typeface="Kyrghyz Times" pitchFamily="2" charset="0"/>
                      </a:endParaRPr>
                    </a:p>
                  </a:txBody>
                  <a:tcPr marL="7352" marR="7352" marT="7352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400" b="1" i="0" u="none" strike="noStrike">
                        <a:effectLst/>
                        <a:latin typeface="Kyrghyz Times" pitchFamily="2" charset="0"/>
                      </a:endParaRPr>
                    </a:p>
                  </a:txBody>
                  <a:tcPr marL="7352" marR="7352" marT="7352" marB="0" anchor="b"/>
                </a:tc>
                <a:tc>
                  <a:txBody>
                    <a:bodyPr/>
                    <a:lstStyle/>
                    <a:p>
                      <a:pPr algn="r" fontAlgn="b"/>
                      <a:endParaRPr lang="ru-RU" sz="1400" b="1" i="0" u="none" strike="noStrike" dirty="0">
                        <a:effectLst/>
                        <a:latin typeface="Kyrghyz Times" pitchFamily="2" charset="0"/>
                      </a:endParaRPr>
                    </a:p>
                  </a:txBody>
                  <a:tcPr marL="7352" marR="7352" marT="7352" marB="0" anchor="b"/>
                </a:tc>
                <a:tc>
                  <a:txBody>
                    <a:bodyPr/>
                    <a:lstStyle/>
                    <a:p>
                      <a:pPr algn="r" fontAlgn="b"/>
                      <a:endParaRPr lang="ru-RU" sz="1400" b="1" i="0" u="none" strike="noStrike" dirty="0">
                        <a:effectLst/>
                        <a:latin typeface="Kyrghyz Times" pitchFamily="2" charset="0"/>
                      </a:endParaRPr>
                    </a:p>
                  </a:txBody>
                  <a:tcPr marL="7352" marR="7352" marT="7352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400" b="0" i="0" u="none" strike="noStrike" dirty="0">
                        <a:effectLst/>
                        <a:latin typeface="Kyrghyz Times" pitchFamily="2" charset="0"/>
                      </a:endParaRPr>
                    </a:p>
                  </a:txBody>
                  <a:tcPr marL="7352" marR="7352" marT="7352" marB="0" anchor="b"/>
                </a:tc>
                <a:tc>
                  <a:txBody>
                    <a:bodyPr/>
                    <a:lstStyle/>
                    <a:p>
                      <a:pPr algn="r" fontAlgn="b"/>
                      <a:endParaRPr lang="ru-RU" sz="1400" b="0" i="0" u="none" strike="noStrike" dirty="0">
                        <a:effectLst/>
                        <a:latin typeface="Kyrghyz Times" pitchFamily="2" charset="0"/>
                      </a:endParaRPr>
                    </a:p>
                  </a:txBody>
                  <a:tcPr marL="7352" marR="7352" marT="7352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400" b="0" i="0" u="none" strike="noStrike">
                        <a:effectLst/>
                        <a:latin typeface="Kyrghyz Times" pitchFamily="2" charset="0"/>
                      </a:endParaRPr>
                    </a:p>
                  </a:txBody>
                  <a:tcPr marL="7352" marR="7352" marT="7352" marB="0" anchor="b"/>
                </a:tc>
              </a:tr>
              <a:tr h="230049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effectLst/>
                          <a:latin typeface="Kyrghyz Times" pitchFamily="2" charset="0"/>
                        </a:rPr>
                        <a:t>Баткен </a:t>
                      </a:r>
                      <a:r>
                        <a:rPr lang="ru-RU" sz="1400" u="none" strike="noStrike" dirty="0" err="1">
                          <a:effectLst/>
                          <a:latin typeface="Kyrghyz Times" pitchFamily="2" charset="0"/>
                        </a:rPr>
                        <a:t>облусу</a:t>
                      </a:r>
                      <a:endParaRPr lang="ru-RU" sz="1400" b="0" i="0" u="none" strike="noStrike" dirty="0">
                        <a:effectLst/>
                        <a:latin typeface="Kyrghyz Times" pitchFamily="2" charset="0"/>
                      </a:endParaRPr>
                    </a:p>
                  </a:txBody>
                  <a:tcPr marL="88219" marR="7352" marT="7352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i="0" u="none" strike="noStrike">
                          <a:effectLst/>
                          <a:latin typeface="Times New Roman" panose="02020603050405020304" pitchFamily="18" charset="0"/>
                        </a:rPr>
                        <a:t>275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i="0" u="none" strike="noStrike">
                          <a:effectLst/>
                          <a:latin typeface="Times New Roman" panose="02020603050405020304" pitchFamily="18" charset="0"/>
                        </a:rPr>
                        <a:t>275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i="0" u="none" strike="noStrike">
                          <a:effectLst/>
                          <a:latin typeface="Times New Roman" panose="02020603050405020304" pitchFamily="18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i="0" u="none" strike="noStrike">
                          <a:effectLst/>
                          <a:latin typeface="Times New Roman" panose="02020603050405020304" pitchFamily="18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i="0" u="none" strike="noStrike" dirty="0">
                          <a:effectLst/>
                          <a:latin typeface="Times New Roman" panose="02020603050405020304" pitchFamily="18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i="0" u="none" strike="noStrike" dirty="0">
                          <a:effectLst/>
                          <a:latin typeface="Times New Roman" panose="02020603050405020304" pitchFamily="18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</a:tr>
              <a:tr h="230049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 err="1">
                          <a:effectLst/>
                          <a:latin typeface="Kyrghyz Times" pitchFamily="2" charset="0"/>
                        </a:rPr>
                        <a:t>Жалал-Абад</a:t>
                      </a:r>
                      <a:r>
                        <a:rPr lang="ru-RU" sz="1400" u="none" strike="noStrike" dirty="0">
                          <a:effectLst/>
                          <a:latin typeface="Kyrghyz Times" pitchFamily="2" charset="0"/>
                        </a:rPr>
                        <a:t> </a:t>
                      </a:r>
                      <a:r>
                        <a:rPr lang="ru-RU" sz="1400" u="none" strike="noStrike" dirty="0" err="1">
                          <a:effectLst/>
                          <a:latin typeface="Kyrghyz Times" pitchFamily="2" charset="0"/>
                        </a:rPr>
                        <a:t>облусу</a:t>
                      </a:r>
                      <a:endParaRPr lang="ru-RU" sz="1400" b="0" i="0" u="none" strike="noStrike" dirty="0">
                        <a:effectLst/>
                        <a:latin typeface="Kyrghyz Times" pitchFamily="2" charset="0"/>
                      </a:endParaRPr>
                    </a:p>
                  </a:txBody>
                  <a:tcPr marL="88219" marR="7352" marT="7352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i="0" u="none" strike="noStrike" dirty="0">
                          <a:effectLst/>
                          <a:latin typeface="Times New Roman" panose="02020603050405020304" pitchFamily="18" charset="0"/>
                        </a:rPr>
                        <a:t>60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i="0" u="none" strike="noStrike">
                          <a:effectLst/>
                          <a:latin typeface="Times New Roman" panose="02020603050405020304" pitchFamily="18" charset="0"/>
                        </a:rPr>
                        <a:t>57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i="0" u="none" strike="noStrike">
                          <a:effectLst/>
                          <a:latin typeface="Times New Roman" panose="02020603050405020304" pitchFamily="18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i="0" u="none" strike="noStrike">
                          <a:effectLst/>
                          <a:latin typeface="Times New Roman" panose="02020603050405020304" pitchFamily="18" charset="0"/>
                        </a:rPr>
                        <a:t>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i="0" u="none" strike="noStrike">
                          <a:effectLst/>
                          <a:latin typeface="Times New Roman" panose="02020603050405020304" pitchFamily="18" charset="0"/>
                        </a:rPr>
                        <a:t>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i="0" u="none" strike="noStrike" dirty="0">
                          <a:effectLst/>
                          <a:latin typeface="Times New Roman" panose="02020603050405020304" pitchFamily="18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</a:tr>
              <a:tr h="230049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effectLst/>
                          <a:latin typeface="Kyrghyz Times" pitchFamily="2" charset="0"/>
                        </a:rPr>
                        <a:t>Ысык-К¼л </a:t>
                      </a:r>
                      <a:r>
                        <a:rPr lang="ru-RU" sz="1400" u="none" strike="noStrike" dirty="0" err="1">
                          <a:effectLst/>
                          <a:latin typeface="Kyrghyz Times" pitchFamily="2" charset="0"/>
                        </a:rPr>
                        <a:t>облусу</a:t>
                      </a:r>
                      <a:endParaRPr lang="ru-RU" sz="1400" b="0" i="0" u="none" strike="noStrike" dirty="0">
                        <a:effectLst/>
                        <a:latin typeface="Kyrghyz Times" pitchFamily="2" charset="0"/>
                      </a:endParaRPr>
                    </a:p>
                  </a:txBody>
                  <a:tcPr marL="88219" marR="7352" marT="7352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i="0" u="none" strike="noStrike">
                          <a:effectLst/>
                          <a:latin typeface="Times New Roman" panose="02020603050405020304" pitchFamily="18" charset="0"/>
                        </a:rPr>
                        <a:t>333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i="0" u="none" strike="noStrike">
                          <a:effectLst/>
                          <a:latin typeface="Times New Roman" panose="02020603050405020304" pitchFamily="18" charset="0"/>
                        </a:rPr>
                        <a:t>134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i="0" u="none" strike="noStrike">
                          <a:effectLst/>
                          <a:latin typeface="Times New Roman" panose="02020603050405020304" pitchFamily="18" charset="0"/>
                        </a:rPr>
                        <a:t>116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i="0" u="none" strike="noStrike">
                          <a:effectLst/>
                          <a:latin typeface="Times New Roman" panose="02020603050405020304" pitchFamily="18" charset="0"/>
                        </a:rPr>
                        <a:t>199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i="0" u="none" strike="noStrike">
                          <a:effectLst/>
                          <a:latin typeface="Times New Roman" panose="02020603050405020304" pitchFamily="18" charset="0"/>
                        </a:rPr>
                        <a:t>194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i="0" u="none" strike="noStrike" dirty="0">
                          <a:effectLst/>
                          <a:latin typeface="Times New Roman" panose="02020603050405020304" pitchFamily="18" charset="0"/>
                        </a:rPr>
                        <a:t>5</a:t>
                      </a:r>
                    </a:p>
                  </a:txBody>
                  <a:tcPr marL="9525" marR="9525" marT="9525" marB="0" anchor="b"/>
                </a:tc>
              </a:tr>
              <a:tr h="230049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effectLst/>
                          <a:latin typeface="Kyrghyz Times" pitchFamily="2" charset="0"/>
                        </a:rPr>
                        <a:t>Нарын </a:t>
                      </a:r>
                      <a:r>
                        <a:rPr lang="ru-RU" sz="1400" u="none" strike="noStrike" dirty="0" err="1">
                          <a:effectLst/>
                          <a:latin typeface="Kyrghyz Times" pitchFamily="2" charset="0"/>
                        </a:rPr>
                        <a:t>облусу</a:t>
                      </a:r>
                      <a:endParaRPr lang="ru-RU" sz="1400" b="0" i="0" u="none" strike="noStrike" dirty="0">
                        <a:effectLst/>
                        <a:latin typeface="Kyrghyz Times" pitchFamily="2" charset="0"/>
                      </a:endParaRPr>
                    </a:p>
                  </a:txBody>
                  <a:tcPr marL="88219" marR="7352" marT="7352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i="0" u="none" strike="noStrike">
                          <a:effectLst/>
                          <a:latin typeface="Times New Roman" panose="02020603050405020304" pitchFamily="18" charset="0"/>
                        </a:rPr>
                        <a:t>726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i="0" u="none" strike="noStrike">
                          <a:effectLst/>
                          <a:latin typeface="Times New Roman" panose="02020603050405020304" pitchFamily="18" charset="0"/>
                        </a:rPr>
                        <a:t>22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i="0" u="none" strike="noStrike">
                          <a:effectLst/>
                          <a:latin typeface="Times New Roman" panose="02020603050405020304" pitchFamily="18" charset="0"/>
                        </a:rPr>
                        <a:t>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i="0" u="none" strike="noStrike">
                          <a:effectLst/>
                          <a:latin typeface="Times New Roman" panose="02020603050405020304" pitchFamily="18" charset="0"/>
                        </a:rPr>
                        <a:t>704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i="0" u="none" strike="noStrike">
                          <a:effectLst/>
                          <a:latin typeface="Times New Roman" panose="02020603050405020304" pitchFamily="18" charset="0"/>
                        </a:rPr>
                        <a:t>535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i="0" u="none" strike="noStrike" dirty="0">
                          <a:effectLst/>
                          <a:latin typeface="Times New Roman" panose="02020603050405020304" pitchFamily="18" charset="0"/>
                        </a:rPr>
                        <a:t>169</a:t>
                      </a:r>
                    </a:p>
                  </a:txBody>
                  <a:tcPr marL="9525" marR="9525" marT="9525" marB="0" anchor="b"/>
                </a:tc>
              </a:tr>
              <a:tr h="230049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effectLst/>
                          <a:latin typeface="Kyrghyz Times" pitchFamily="2" charset="0"/>
                        </a:rPr>
                        <a:t>Ош </a:t>
                      </a:r>
                      <a:r>
                        <a:rPr lang="ru-RU" sz="1400" u="none" strike="noStrike" dirty="0" err="1">
                          <a:effectLst/>
                          <a:latin typeface="Kyrghyz Times" pitchFamily="2" charset="0"/>
                        </a:rPr>
                        <a:t>облусу</a:t>
                      </a:r>
                      <a:endParaRPr lang="ru-RU" sz="1400" b="0" i="0" u="none" strike="noStrike" dirty="0">
                        <a:effectLst/>
                        <a:latin typeface="Kyrghyz Times" pitchFamily="2" charset="0"/>
                      </a:endParaRPr>
                    </a:p>
                  </a:txBody>
                  <a:tcPr marL="88219" marR="7352" marT="7352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i="0" u="none" strike="noStrike">
                          <a:effectLst/>
                          <a:latin typeface="Times New Roman" panose="02020603050405020304" pitchFamily="18" charset="0"/>
                        </a:rPr>
                        <a:t>42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i="0" u="none" strike="noStrike">
                          <a:effectLst/>
                          <a:latin typeface="Times New Roman" panose="02020603050405020304" pitchFamily="18" charset="0"/>
                        </a:rPr>
                        <a:t>42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i="0" u="none" strike="noStrike">
                          <a:effectLst/>
                          <a:latin typeface="Times New Roman" panose="02020603050405020304" pitchFamily="18" charset="0"/>
                        </a:rPr>
                        <a:t>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i="0" u="none" strike="noStrike">
                          <a:effectLst/>
                          <a:latin typeface="Times New Roman" panose="02020603050405020304" pitchFamily="18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i="0" u="none" strike="noStrike">
                          <a:effectLst/>
                          <a:latin typeface="Times New Roman" panose="02020603050405020304" pitchFamily="18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i="0" u="none" strike="noStrike" dirty="0">
                          <a:effectLst/>
                          <a:latin typeface="Times New Roman" panose="02020603050405020304" pitchFamily="18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</a:tr>
              <a:tr h="230049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 smtClean="0">
                          <a:effectLst/>
                          <a:latin typeface="Kyrghyz Times" pitchFamily="2" charset="0"/>
                        </a:rPr>
                        <a:t>Талас </a:t>
                      </a:r>
                      <a:r>
                        <a:rPr lang="ru-RU" sz="1400" u="none" strike="noStrike" dirty="0" err="1">
                          <a:effectLst/>
                          <a:latin typeface="Kyrghyz Times" pitchFamily="2" charset="0"/>
                        </a:rPr>
                        <a:t>облусу</a:t>
                      </a:r>
                      <a:endParaRPr lang="ru-RU" sz="1400" b="0" i="0" u="none" strike="noStrike" dirty="0">
                        <a:effectLst/>
                        <a:latin typeface="Kyrghyz Times" pitchFamily="2" charset="0"/>
                      </a:endParaRPr>
                    </a:p>
                  </a:txBody>
                  <a:tcPr marL="88219" marR="7352" marT="7352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i="0" u="none" strike="noStrike">
                          <a:effectLst/>
                          <a:latin typeface="Times New Roman" panose="02020603050405020304" pitchFamily="18" charset="0"/>
                        </a:rPr>
                        <a:t>1 009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i="0" u="none" strike="noStrike">
                          <a:effectLst/>
                          <a:latin typeface="Times New Roman" panose="02020603050405020304" pitchFamily="18" charset="0"/>
                        </a:rPr>
                        <a:t>122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i="0" u="none" strike="noStrike">
                          <a:effectLst/>
                          <a:latin typeface="Times New Roman" panose="02020603050405020304" pitchFamily="18" charset="0"/>
                        </a:rPr>
                        <a:t>20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i="0" u="none" strike="noStrike">
                          <a:effectLst/>
                          <a:latin typeface="Times New Roman" panose="02020603050405020304" pitchFamily="18" charset="0"/>
                        </a:rPr>
                        <a:t>887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i="0" u="none" strike="noStrike">
                          <a:effectLst/>
                          <a:latin typeface="Times New Roman" panose="02020603050405020304" pitchFamily="18" charset="0"/>
                        </a:rPr>
                        <a:t>798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i="0" u="none" strike="noStrike" dirty="0">
                          <a:effectLst/>
                          <a:latin typeface="Times New Roman" panose="02020603050405020304" pitchFamily="18" charset="0"/>
                        </a:rPr>
                        <a:t>89</a:t>
                      </a:r>
                    </a:p>
                  </a:txBody>
                  <a:tcPr marL="9525" marR="9525" marT="9525" marB="0" anchor="b"/>
                </a:tc>
              </a:tr>
              <a:tr h="230049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 err="1">
                          <a:effectLst/>
                          <a:latin typeface="Kyrghyz Times" pitchFamily="2" charset="0"/>
                        </a:rPr>
                        <a:t>Чій</a:t>
                      </a:r>
                      <a:r>
                        <a:rPr lang="ru-RU" sz="1400" u="none" strike="noStrike" dirty="0">
                          <a:effectLst/>
                          <a:latin typeface="Kyrghyz Times" pitchFamily="2" charset="0"/>
                        </a:rPr>
                        <a:t> </a:t>
                      </a:r>
                      <a:r>
                        <a:rPr lang="ru-RU" sz="1400" u="none" strike="noStrike" dirty="0" err="1">
                          <a:effectLst/>
                          <a:latin typeface="Kyrghyz Times" pitchFamily="2" charset="0"/>
                        </a:rPr>
                        <a:t>облусу</a:t>
                      </a:r>
                      <a:endParaRPr lang="ru-RU" sz="1400" b="0" i="0" u="none" strike="noStrike" dirty="0">
                        <a:effectLst/>
                        <a:latin typeface="Kyrghyz Times" pitchFamily="2" charset="0"/>
                      </a:endParaRPr>
                    </a:p>
                  </a:txBody>
                  <a:tcPr marL="88219" marR="7352" marT="7352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i="0" u="none" strike="noStrike">
                          <a:effectLst/>
                          <a:latin typeface="Times New Roman" panose="02020603050405020304" pitchFamily="18" charset="0"/>
                        </a:rPr>
                        <a:t>21 401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i="0" u="none" strike="noStrike">
                          <a:effectLst/>
                          <a:latin typeface="Times New Roman" panose="02020603050405020304" pitchFamily="18" charset="0"/>
                        </a:rPr>
                        <a:t>98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i="0" u="none" strike="noStrike">
                          <a:effectLst/>
                          <a:latin typeface="Times New Roman" panose="02020603050405020304" pitchFamily="18" charset="0"/>
                        </a:rPr>
                        <a:t>80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i="0" u="none" strike="noStrike">
                          <a:effectLst/>
                          <a:latin typeface="Times New Roman" panose="02020603050405020304" pitchFamily="18" charset="0"/>
                        </a:rPr>
                        <a:t>21 303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i="0" u="none" strike="noStrike">
                          <a:effectLst/>
                          <a:latin typeface="Times New Roman" panose="02020603050405020304" pitchFamily="18" charset="0"/>
                        </a:rPr>
                        <a:t>9 796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i="0" u="none" strike="noStrike" dirty="0">
                          <a:effectLst/>
                          <a:latin typeface="Times New Roman" panose="02020603050405020304" pitchFamily="18" charset="0"/>
                        </a:rPr>
                        <a:t>11 507</a:t>
                      </a:r>
                    </a:p>
                  </a:txBody>
                  <a:tcPr marL="9525" marR="9525" marT="9525" marB="0" anchor="b"/>
                </a:tc>
              </a:tr>
              <a:tr h="230049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effectLst/>
                          <a:latin typeface="Kyrghyz Times" pitchFamily="2" charset="0"/>
                        </a:rPr>
                        <a:t>Бишкек ш.</a:t>
                      </a:r>
                      <a:endParaRPr lang="ru-RU" sz="1400" b="0" i="0" u="none" strike="noStrike" dirty="0">
                        <a:effectLst/>
                        <a:latin typeface="Kyrghyz Times" pitchFamily="2" charset="0"/>
                      </a:endParaRPr>
                    </a:p>
                  </a:txBody>
                  <a:tcPr marL="88219" marR="7352" marT="7352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i="0" u="none" strike="noStrike">
                          <a:effectLst/>
                          <a:latin typeface="Times New Roman" panose="02020603050405020304" pitchFamily="18" charset="0"/>
                        </a:rPr>
                        <a:t>6 851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i="0" u="none" strike="noStrike">
                          <a:effectLst/>
                          <a:latin typeface="Times New Roman" panose="02020603050405020304" pitchFamily="18" charset="0"/>
                        </a:rPr>
                        <a:t>1 441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i="0" u="none" strike="noStrike">
                          <a:effectLst/>
                          <a:latin typeface="Times New Roman" panose="02020603050405020304" pitchFamily="18" charset="0"/>
                        </a:rPr>
                        <a:t>900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i="0" u="none" strike="noStrike">
                          <a:effectLst/>
                          <a:latin typeface="Times New Roman" panose="02020603050405020304" pitchFamily="18" charset="0"/>
                        </a:rPr>
                        <a:t>5 410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i="0" u="none" strike="noStrike">
                          <a:effectLst/>
                          <a:latin typeface="Times New Roman" panose="02020603050405020304" pitchFamily="18" charset="0"/>
                        </a:rPr>
                        <a:t>5 410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i="0" u="none" strike="noStrike" dirty="0">
                          <a:effectLst/>
                          <a:latin typeface="Times New Roman" panose="02020603050405020304" pitchFamily="18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</a:tr>
              <a:tr h="230049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effectLst/>
                          <a:latin typeface="Kyrghyz Times" pitchFamily="2" charset="0"/>
                        </a:rPr>
                        <a:t>Ош ш.</a:t>
                      </a:r>
                      <a:endParaRPr lang="ru-RU" sz="1400" b="0" i="0" u="none" strike="noStrike" dirty="0">
                        <a:effectLst/>
                        <a:latin typeface="Kyrghyz Times" pitchFamily="2" charset="0"/>
                      </a:endParaRPr>
                    </a:p>
                  </a:txBody>
                  <a:tcPr marL="88219" marR="7352" marT="7352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i="0" u="none" strike="noStrike">
                          <a:effectLst/>
                          <a:latin typeface="Times New Roman" panose="02020603050405020304" pitchFamily="18" charset="0"/>
                        </a:rPr>
                        <a:t>600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i="0" u="none" strike="noStrike">
                          <a:effectLst/>
                          <a:latin typeface="Times New Roman" panose="02020603050405020304" pitchFamily="18" charset="0"/>
                        </a:rPr>
                        <a:t>252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i="0" u="none" strike="noStrike">
                          <a:effectLst/>
                          <a:latin typeface="Times New Roman" panose="02020603050405020304" pitchFamily="18" charset="0"/>
                        </a:rPr>
                        <a:t>187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i="0" u="none" strike="noStrike">
                          <a:effectLst/>
                          <a:latin typeface="Times New Roman" panose="02020603050405020304" pitchFamily="18" charset="0"/>
                        </a:rPr>
                        <a:t>348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i="0" u="none" strike="noStrike">
                          <a:effectLst/>
                          <a:latin typeface="Times New Roman" panose="02020603050405020304" pitchFamily="18" charset="0"/>
                        </a:rPr>
                        <a:t>348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i="0" u="none" strike="noStrike" dirty="0">
                          <a:effectLst/>
                          <a:latin typeface="Times New Roman" panose="02020603050405020304" pitchFamily="18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</a:tr>
              <a:tr h="230049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 dirty="0">
                          <a:effectLst/>
                          <a:latin typeface="Kyrghyz Times" pitchFamily="2" charset="0"/>
                        </a:rPr>
                        <a:t> </a:t>
                      </a:r>
                      <a:endParaRPr lang="ru-RU" sz="1100" b="0" i="0" u="none" strike="noStrike" dirty="0">
                        <a:effectLst/>
                        <a:latin typeface="Kyrghyz Times" pitchFamily="2" charset="0"/>
                      </a:endParaRPr>
                    </a:p>
                  </a:txBody>
                  <a:tcPr marL="7352" marR="7352" marT="735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u="none" strike="noStrike">
                          <a:effectLst/>
                        </a:rPr>
                        <a:t> </a:t>
                      </a:r>
                      <a:endParaRPr lang="ru-RU" sz="800" b="0" i="0" u="none" strike="noStrike">
                        <a:effectLst/>
                        <a:latin typeface="Kyrghyz Times" pitchFamily="2" charset="0"/>
                      </a:endParaRPr>
                    </a:p>
                  </a:txBody>
                  <a:tcPr marL="7352" marR="7352" marT="735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u="none" strike="noStrike">
                          <a:effectLst/>
                        </a:rPr>
                        <a:t> </a:t>
                      </a:r>
                      <a:endParaRPr lang="ru-RU" sz="800" b="0" i="0" u="none" strike="noStrike">
                        <a:effectLst/>
                        <a:latin typeface="Kyrghyz Times" pitchFamily="2" charset="0"/>
                      </a:endParaRPr>
                    </a:p>
                  </a:txBody>
                  <a:tcPr marL="7352" marR="7352" marT="735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>
                          <a:effectLst/>
                          <a:latin typeface="Kyrghyz Times" pitchFamily="2" charset="0"/>
                        </a:rPr>
                        <a:t> </a:t>
                      </a:r>
                      <a:endParaRPr lang="ru-RU" sz="1100" b="0" i="0" u="none" strike="noStrike">
                        <a:effectLst/>
                        <a:latin typeface="Kyrghyz Times" pitchFamily="2" charset="0"/>
                      </a:endParaRPr>
                    </a:p>
                  </a:txBody>
                  <a:tcPr marL="7352" marR="7352" marT="735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 dirty="0">
                          <a:effectLst/>
                          <a:latin typeface="Kyrghyz Times" pitchFamily="2" charset="0"/>
                        </a:rPr>
                        <a:t> </a:t>
                      </a:r>
                      <a:endParaRPr lang="ru-RU" sz="1100" b="0" i="0" u="none" strike="noStrike" dirty="0">
                        <a:effectLst/>
                        <a:latin typeface="Kyrghyz Times" pitchFamily="2" charset="0"/>
                      </a:endParaRPr>
                    </a:p>
                  </a:txBody>
                  <a:tcPr marL="7352" marR="7352" marT="735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>
                          <a:effectLst/>
                          <a:latin typeface="Kyrghyz Times" pitchFamily="2" charset="0"/>
                        </a:rPr>
                        <a:t> </a:t>
                      </a:r>
                      <a:endParaRPr lang="ru-RU" sz="1100" b="0" i="0" u="none" strike="noStrike">
                        <a:effectLst/>
                        <a:latin typeface="Kyrghyz Times" pitchFamily="2" charset="0"/>
                      </a:endParaRPr>
                    </a:p>
                  </a:txBody>
                  <a:tcPr marL="7352" marR="7352" marT="735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>
                          <a:effectLst/>
                          <a:latin typeface="Kyrghyz Times" pitchFamily="2" charset="0"/>
                        </a:rPr>
                        <a:t> </a:t>
                      </a:r>
                      <a:endParaRPr lang="ru-RU" sz="1100" b="0" i="0" u="none" strike="noStrike">
                        <a:effectLst/>
                        <a:latin typeface="Kyrghyz Times" pitchFamily="2" charset="0"/>
                      </a:endParaRPr>
                    </a:p>
                  </a:txBody>
                  <a:tcPr marL="7352" marR="7352" marT="7352" marB="0" anchor="b"/>
                </a:tc>
              </a:tr>
              <a:tr h="230049">
                <a:tc gridSpan="4">
                  <a:txBody>
                    <a:bodyPr/>
                    <a:lstStyle/>
                    <a:p>
                      <a:pPr algn="l" fontAlgn="b"/>
                      <a:r>
                        <a:rPr lang="ru-RU" sz="600" u="none" strike="noStrike" dirty="0" smtClean="0">
                          <a:effectLst/>
                        </a:rPr>
                        <a:t>* </a:t>
                      </a:r>
                      <a:r>
                        <a:rPr lang="ru-RU" sz="1000" i="1" u="none" strike="noStrike" dirty="0" smtClean="0">
                          <a:effectLst/>
                          <a:latin typeface="Kyrghyz Times" pitchFamily="2" charset="0"/>
                        </a:rPr>
                        <a:t>КР</a:t>
                      </a:r>
                      <a:r>
                        <a:rPr lang="ru-RU" sz="1000" i="1" u="none" strike="noStrike" baseline="0" dirty="0" smtClean="0">
                          <a:effectLst/>
                          <a:latin typeface="Kyrghyz Times" pitchFamily="2" charset="0"/>
                        </a:rPr>
                        <a:t> </a:t>
                      </a:r>
                      <a:r>
                        <a:rPr lang="ru-RU" sz="1000" i="1" u="none" strike="noStrike" baseline="0" dirty="0" err="1" smtClean="0">
                          <a:effectLst/>
                          <a:latin typeface="Kyrghyz Times" pitchFamily="2" charset="0"/>
                        </a:rPr>
                        <a:t>Э</a:t>
                      </a:r>
                      <a:r>
                        <a:rPr lang="ru-RU" sz="1000" i="1" u="none" strike="noStrike" dirty="0" err="1" smtClean="0">
                          <a:effectLst/>
                          <a:latin typeface="Kyrghyz Times" pitchFamily="2" charset="0"/>
                        </a:rPr>
                        <a:t>мгек</a:t>
                      </a:r>
                      <a:r>
                        <a:rPr lang="ru-RU" sz="1000" i="1" u="none" strike="noStrike" dirty="0" smtClean="0">
                          <a:effectLst/>
                          <a:latin typeface="Kyrghyz Times" pitchFamily="2" charset="0"/>
                        </a:rPr>
                        <a:t>,</a:t>
                      </a:r>
                      <a:r>
                        <a:rPr lang="ru-RU" sz="1000" i="1" u="none" strike="noStrike" baseline="0" dirty="0" smtClean="0">
                          <a:effectLst/>
                          <a:latin typeface="Kyrghyz Times" pitchFamily="2" charset="0"/>
                        </a:rPr>
                        <a:t> </a:t>
                      </a:r>
                      <a:r>
                        <a:rPr lang="ru-RU" sz="1000" i="1" u="none" strike="noStrike" dirty="0" err="1" smtClean="0">
                          <a:effectLst/>
                          <a:latin typeface="Kyrghyz Times" pitchFamily="2" charset="0"/>
                        </a:rPr>
                        <a:t>социалдык</a:t>
                      </a:r>
                      <a:r>
                        <a:rPr lang="ru-RU" sz="1000" i="1" u="none" strike="noStrike" dirty="0" smtClean="0">
                          <a:effectLst/>
                          <a:latin typeface="Kyrghyz Times" pitchFamily="2" charset="0"/>
                        </a:rPr>
                        <a:t> </a:t>
                      </a:r>
                      <a:r>
                        <a:rPr lang="ru-RU" sz="1000" i="1" u="none" strike="noStrike" dirty="0" err="1" smtClean="0">
                          <a:effectLst/>
                          <a:latin typeface="Kyrghyz Times" pitchFamily="2" charset="0"/>
                        </a:rPr>
                        <a:t>камсыздоо</a:t>
                      </a:r>
                      <a:r>
                        <a:rPr lang="ru-RU" sz="1000" i="1" u="none" strike="noStrike" baseline="0" dirty="0" smtClean="0">
                          <a:effectLst/>
                          <a:latin typeface="Kyrghyz Times" pitchFamily="2" charset="0"/>
                        </a:rPr>
                        <a:t> </a:t>
                      </a:r>
                      <a:r>
                        <a:rPr lang="ru-RU" sz="1000" i="1" u="none" strike="noStrike" baseline="0" dirty="0" err="1" smtClean="0">
                          <a:effectLst/>
                          <a:latin typeface="Kyrghyz Times" pitchFamily="2" charset="0"/>
                        </a:rPr>
                        <a:t>жана</a:t>
                      </a:r>
                      <a:r>
                        <a:rPr lang="ru-RU" sz="1000" i="1" u="none" strike="noStrike" baseline="0" dirty="0" smtClean="0">
                          <a:effectLst/>
                          <a:latin typeface="Kyrghyz Times" pitchFamily="2" charset="0"/>
                        </a:rPr>
                        <a:t> миграция</a:t>
                      </a:r>
                      <a:r>
                        <a:rPr lang="ru-RU" sz="1000" i="1" u="none" strike="noStrike" dirty="0" smtClean="0">
                          <a:effectLst/>
                          <a:latin typeface="Kyrghyz Times" pitchFamily="2" charset="0"/>
                        </a:rPr>
                        <a:t> </a:t>
                      </a:r>
                      <a:r>
                        <a:rPr lang="ru-RU" sz="1000" i="1" u="none" strike="noStrike" dirty="0" err="1">
                          <a:effectLst/>
                          <a:latin typeface="Kyrghyz Times" pitchFamily="2" charset="0"/>
                        </a:rPr>
                        <a:t>министрлигинин</a:t>
                      </a:r>
                      <a:r>
                        <a:rPr lang="ru-RU" sz="1000" i="1" u="none" strike="noStrike" dirty="0">
                          <a:effectLst/>
                          <a:latin typeface="Kyrghyz Times" pitchFamily="2" charset="0"/>
                        </a:rPr>
                        <a:t> </a:t>
                      </a:r>
                      <a:r>
                        <a:rPr lang="ru-RU" sz="1000" i="1" u="none" strike="noStrike" dirty="0" err="1">
                          <a:effectLst/>
                          <a:latin typeface="Kyrghyz Times" pitchFamily="2" charset="0"/>
                        </a:rPr>
                        <a:t>маалыматтары</a:t>
                      </a:r>
                      <a:r>
                        <a:rPr lang="ru-RU" sz="1000" i="1" u="none" strike="noStrike" dirty="0">
                          <a:effectLst/>
                          <a:latin typeface="Kyrghyz Times" pitchFamily="2" charset="0"/>
                        </a:rPr>
                        <a:t> </a:t>
                      </a:r>
                      <a:r>
                        <a:rPr lang="ru-RU" sz="1000" i="1" u="none" strike="noStrike" dirty="0" err="1">
                          <a:effectLst/>
                          <a:latin typeface="Kyrghyz Times" pitchFamily="2" charset="0"/>
                        </a:rPr>
                        <a:t>боюнча</a:t>
                      </a:r>
                      <a:endParaRPr lang="ru-RU" sz="1000" b="0" i="1" u="none" strike="noStrike" dirty="0">
                        <a:effectLst/>
                        <a:latin typeface="Kyrghyz Times" pitchFamily="2" charset="0"/>
                      </a:endParaRPr>
                    </a:p>
                  </a:txBody>
                  <a:tcPr marL="7352" marR="7352" marT="7352" marB="0" anchor="b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1" i="0" u="none" strike="noStrike">
                        <a:effectLst/>
                        <a:latin typeface="Kyrghyz Times" pitchFamily="2" charset="0"/>
                      </a:endParaRPr>
                    </a:p>
                  </a:txBody>
                  <a:tcPr marL="7352" marR="7352" marT="7352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1" i="0" u="none" strike="noStrike">
                        <a:effectLst/>
                        <a:latin typeface="Kyrghyz Times" pitchFamily="2" charset="0"/>
                      </a:endParaRPr>
                    </a:p>
                  </a:txBody>
                  <a:tcPr marL="7352" marR="7352" marT="7352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1" i="0" u="none" strike="noStrike" dirty="0">
                        <a:effectLst/>
                        <a:latin typeface="Kyrghyz Times" pitchFamily="2" charset="0"/>
                      </a:endParaRPr>
                    </a:p>
                  </a:txBody>
                  <a:tcPr marL="7352" marR="7352" marT="7352" marB="0" anchor="b"/>
                </a:tc>
              </a:tr>
            </a:tbl>
          </a:graphicData>
        </a:graphic>
      </p:graphicFrame>
      <p:pic>
        <p:nvPicPr>
          <p:cNvPr id="5" name="Picture 2" descr="logo NSC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901" y="115888"/>
            <a:ext cx="882699" cy="792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9193484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3289" y="188640"/>
            <a:ext cx="6512511" cy="1152128"/>
          </a:xfrm>
        </p:spPr>
        <p:txBody>
          <a:bodyPr/>
          <a:lstStyle/>
          <a:p>
            <a:pPr marL="0" indent="0" algn="l" fontAlgn="b">
              <a:buNone/>
            </a:pPr>
            <a:r>
              <a:rPr lang="ky-KG" sz="2000" dirty="0">
                <a:solidFill>
                  <a:schemeClr val="dk1"/>
                </a:solidFill>
                <a:effectLst/>
                <a:latin typeface="Kyrghyz Times" pitchFamily="2" charset="0"/>
                <a:ea typeface="+mn-ea"/>
                <a:cs typeface="+mn-cs"/>
              </a:rPr>
              <a:t>Жоюлган жумуш орундары аймактар боюнча (иштеп жаткан </a:t>
            </a:r>
            <a:r>
              <a:rPr lang="ky-KG" sz="2000" dirty="0" smtClean="0">
                <a:solidFill>
                  <a:schemeClr val="dk1"/>
                </a:solidFill>
                <a:effectLst/>
                <a:latin typeface="Kyrghyz Times" pitchFamily="2" charset="0"/>
                <a:ea typeface="+mn-ea"/>
                <a:cs typeface="+mn-cs"/>
              </a:rPr>
              <a:t>ишкана, </a:t>
            </a:r>
            <a:r>
              <a:rPr lang="ky-KG" sz="2000" dirty="0">
                <a:solidFill>
                  <a:schemeClr val="dk1"/>
                </a:solidFill>
                <a:effectLst/>
                <a:latin typeface="Kyrghyz Times" pitchFamily="2" charset="0"/>
                <a:ea typeface="+mn-ea"/>
                <a:cs typeface="+mn-cs"/>
              </a:rPr>
              <a:t>уюм</a:t>
            </a:r>
            <a:r>
              <a:rPr lang="ky-KG" sz="2000" dirty="0" smtClean="0">
                <a:solidFill>
                  <a:schemeClr val="dk1"/>
                </a:solidFill>
                <a:effectLst/>
                <a:latin typeface="Kyrghyz Times" pitchFamily="2" charset="0"/>
                <a:ea typeface="+mn-ea"/>
                <a:cs typeface="+mn-cs"/>
              </a:rPr>
              <a:t>, мекемелерде</a:t>
            </a:r>
            <a:r>
              <a:rPr lang="ky-KG" sz="2000" dirty="0">
                <a:solidFill>
                  <a:schemeClr val="dk1"/>
                </a:solidFill>
                <a:effectLst/>
                <a:latin typeface="Kyrghyz Times" pitchFamily="2" charset="0"/>
                <a:ea typeface="+mn-ea"/>
                <a:cs typeface="+mn-cs"/>
              </a:rPr>
              <a:t>, бирдик)</a:t>
            </a:r>
            <a:endParaRPr lang="ru-RU" sz="2000" dirty="0">
              <a:solidFill>
                <a:schemeClr val="dk1"/>
              </a:solidFill>
              <a:effectLst/>
              <a:latin typeface="Kyrghyz Times" pitchFamily="2" charset="0"/>
              <a:ea typeface="+mn-ea"/>
              <a:cs typeface="+mn-cs"/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</p:nvPr>
        </p:nvGraphicFramePr>
        <p:xfrm>
          <a:off x="539552" y="1628800"/>
          <a:ext cx="7992888" cy="45365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5" name="Picture 2" descr="logo NSC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901" y="115888"/>
            <a:ext cx="882699" cy="792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0230903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3289" y="116632"/>
            <a:ext cx="6512511" cy="648072"/>
          </a:xfrm>
        </p:spPr>
        <p:txBody>
          <a:bodyPr>
            <a:normAutofit fontScale="90000"/>
          </a:bodyPr>
          <a:lstStyle/>
          <a:p>
            <a:pPr marL="0" indent="0" algn="l" fontAlgn="b">
              <a:buNone/>
            </a:pPr>
            <a:r>
              <a:rPr lang="ru-RU" sz="2400" dirty="0">
                <a:solidFill>
                  <a:schemeClr val="dk1"/>
                </a:solidFill>
                <a:effectLst/>
                <a:latin typeface="Kyrghyz Times" pitchFamily="2" charset="0"/>
                <a:ea typeface="+mn-ea"/>
                <a:cs typeface="+mn-cs"/>
              </a:rPr>
              <a:t>2022-ж. </a:t>
            </a:r>
            <a:r>
              <a:rPr lang="ru-RU" sz="2400" dirty="0" err="1">
                <a:solidFill>
                  <a:schemeClr val="dk1"/>
                </a:solidFill>
                <a:effectLst/>
                <a:latin typeface="Kyrghyz Times" pitchFamily="2" charset="0"/>
                <a:ea typeface="+mn-ea"/>
                <a:cs typeface="+mn-cs"/>
              </a:rPr>
              <a:t>аймактар</a:t>
            </a:r>
            <a:r>
              <a:rPr lang="ru-RU" sz="2400" dirty="0">
                <a:solidFill>
                  <a:schemeClr val="dk1"/>
                </a:solidFill>
                <a:effectLst/>
                <a:latin typeface="Kyrghyz Times" pitchFamily="2" charset="0"/>
                <a:ea typeface="+mn-ea"/>
                <a:cs typeface="+mn-cs"/>
              </a:rPr>
              <a:t> </a:t>
            </a:r>
            <a:r>
              <a:rPr lang="ru-RU" sz="2400" dirty="0" err="1">
                <a:solidFill>
                  <a:schemeClr val="dk1"/>
                </a:solidFill>
                <a:effectLst/>
                <a:latin typeface="Kyrghyz Times" pitchFamily="2" charset="0"/>
                <a:ea typeface="+mn-ea"/>
                <a:cs typeface="+mn-cs"/>
              </a:rPr>
              <a:t>боюнча</a:t>
            </a:r>
            <a:r>
              <a:rPr lang="ru-RU" sz="2400" dirty="0">
                <a:solidFill>
                  <a:schemeClr val="dk1"/>
                </a:solidFill>
                <a:effectLst/>
                <a:latin typeface="Kyrghyz Times" pitchFamily="2" charset="0"/>
                <a:ea typeface="+mn-ea"/>
                <a:cs typeface="+mn-cs"/>
              </a:rPr>
              <a:t> </a:t>
            </a:r>
            <a:r>
              <a:rPr lang="ru-RU" sz="2400" dirty="0" err="1">
                <a:solidFill>
                  <a:schemeClr val="dk1"/>
                </a:solidFill>
                <a:effectLst/>
                <a:latin typeface="Kyrghyz Times" pitchFamily="2" charset="0"/>
                <a:ea typeface="+mn-ea"/>
                <a:cs typeface="+mn-cs"/>
              </a:rPr>
              <a:t>жоюлган</a:t>
            </a:r>
            <a:r>
              <a:rPr lang="ru-RU" sz="2400" dirty="0">
                <a:solidFill>
                  <a:schemeClr val="dk1"/>
                </a:solidFill>
                <a:effectLst/>
                <a:latin typeface="Kyrghyz Times" pitchFamily="2" charset="0"/>
                <a:ea typeface="+mn-ea"/>
                <a:cs typeface="+mn-cs"/>
              </a:rPr>
              <a:t> </a:t>
            </a:r>
            <a:r>
              <a:rPr lang="ru-RU" sz="2400" dirty="0" err="1">
                <a:solidFill>
                  <a:schemeClr val="dk1"/>
                </a:solidFill>
                <a:effectLst/>
                <a:latin typeface="Kyrghyz Times" pitchFamily="2" charset="0"/>
                <a:ea typeface="+mn-ea"/>
                <a:cs typeface="+mn-cs"/>
              </a:rPr>
              <a:t>жумуш</a:t>
            </a:r>
            <a:r>
              <a:rPr lang="ru-RU" sz="2400" dirty="0">
                <a:solidFill>
                  <a:schemeClr val="dk1"/>
                </a:solidFill>
                <a:effectLst/>
                <a:latin typeface="Kyrghyz Times" pitchFamily="2" charset="0"/>
                <a:ea typeface="+mn-ea"/>
                <a:cs typeface="+mn-cs"/>
              </a:rPr>
              <a:t> </a:t>
            </a:r>
            <a:r>
              <a:rPr lang="ru-RU" sz="2400" dirty="0" err="1">
                <a:solidFill>
                  <a:schemeClr val="dk1"/>
                </a:solidFill>
                <a:effectLst/>
                <a:latin typeface="Kyrghyz Times" pitchFamily="2" charset="0"/>
                <a:ea typeface="+mn-ea"/>
                <a:cs typeface="+mn-cs"/>
              </a:rPr>
              <a:t>орундарынын</a:t>
            </a:r>
            <a:r>
              <a:rPr lang="ru-RU" sz="2400" dirty="0">
                <a:solidFill>
                  <a:schemeClr val="dk1"/>
                </a:solidFill>
                <a:effectLst/>
                <a:latin typeface="Kyrghyz Times" pitchFamily="2" charset="0"/>
                <a:ea typeface="+mn-ea"/>
                <a:cs typeface="+mn-cs"/>
              </a:rPr>
              <a:t> саны (</a:t>
            </a:r>
            <a:r>
              <a:rPr lang="ru-RU" sz="2400" dirty="0" err="1">
                <a:solidFill>
                  <a:schemeClr val="dk1"/>
                </a:solidFill>
                <a:effectLst/>
                <a:latin typeface="Kyrghyz Times" pitchFamily="2" charset="0"/>
                <a:ea typeface="+mn-ea"/>
                <a:cs typeface="+mn-cs"/>
              </a:rPr>
              <a:t>жеке</a:t>
            </a:r>
            <a:r>
              <a:rPr lang="ru-RU" sz="2400" dirty="0">
                <a:solidFill>
                  <a:schemeClr val="dk1"/>
                </a:solidFill>
                <a:effectLst/>
                <a:latin typeface="Kyrghyz Times" pitchFamily="2" charset="0"/>
                <a:ea typeface="+mn-ea"/>
                <a:cs typeface="+mn-cs"/>
              </a:rPr>
              <a:t> </a:t>
            </a:r>
            <a:r>
              <a:rPr lang="ru-RU" sz="2400" dirty="0" err="1">
                <a:solidFill>
                  <a:schemeClr val="dk1"/>
                </a:solidFill>
                <a:effectLst/>
                <a:latin typeface="Kyrghyz Times" pitchFamily="2" charset="0"/>
                <a:ea typeface="+mn-ea"/>
                <a:cs typeface="+mn-cs"/>
              </a:rPr>
              <a:t>жактардагы</a:t>
            </a:r>
            <a:r>
              <a:rPr lang="ru-RU" sz="2400" dirty="0">
                <a:solidFill>
                  <a:schemeClr val="dk1"/>
                </a:solidFill>
                <a:effectLst/>
                <a:latin typeface="Kyrghyz Times" pitchFamily="2" charset="0"/>
                <a:ea typeface="+mn-ea"/>
                <a:cs typeface="+mn-cs"/>
              </a:rPr>
              <a:t>, </a:t>
            </a:r>
            <a:r>
              <a:rPr lang="ru-RU" sz="2400" dirty="0" err="1">
                <a:solidFill>
                  <a:schemeClr val="dk1"/>
                </a:solidFill>
                <a:effectLst/>
                <a:latin typeface="Kyrghyz Times" pitchFamily="2" charset="0"/>
                <a:ea typeface="+mn-ea"/>
                <a:cs typeface="+mn-cs"/>
              </a:rPr>
              <a:t>дыйкан</a:t>
            </a:r>
            <a:r>
              <a:rPr lang="ru-RU" sz="2400" dirty="0">
                <a:solidFill>
                  <a:schemeClr val="dk1"/>
                </a:solidFill>
                <a:effectLst/>
                <a:latin typeface="Kyrghyz Times" pitchFamily="2" charset="0"/>
                <a:ea typeface="+mn-ea"/>
                <a:cs typeface="+mn-cs"/>
              </a:rPr>
              <a:t> </a:t>
            </a:r>
            <a:r>
              <a:rPr lang="ru-RU" sz="2400" dirty="0" err="1">
                <a:solidFill>
                  <a:schemeClr val="dk1"/>
                </a:solidFill>
                <a:effectLst/>
                <a:latin typeface="Kyrghyz Times" pitchFamily="2" charset="0"/>
                <a:ea typeface="+mn-ea"/>
                <a:cs typeface="+mn-cs"/>
              </a:rPr>
              <a:t>чарбаларда</a:t>
            </a:r>
            <a:r>
              <a:rPr lang="ru-RU" sz="2400" dirty="0">
                <a:solidFill>
                  <a:schemeClr val="dk1"/>
                </a:solidFill>
                <a:effectLst/>
                <a:latin typeface="Kyrghyz Times" pitchFamily="2" charset="0"/>
                <a:ea typeface="+mn-ea"/>
                <a:cs typeface="+mn-cs"/>
              </a:rPr>
              <a:t>)(</a:t>
            </a:r>
            <a:r>
              <a:rPr lang="ru-RU" sz="2400" dirty="0" err="1">
                <a:solidFill>
                  <a:schemeClr val="dk1"/>
                </a:solidFill>
                <a:effectLst/>
                <a:latin typeface="Kyrghyz Times" pitchFamily="2" charset="0"/>
                <a:ea typeface="+mn-ea"/>
                <a:cs typeface="+mn-cs"/>
              </a:rPr>
              <a:t>жыйынтыкка</a:t>
            </a:r>
            <a:r>
              <a:rPr lang="ru-RU" sz="2400" dirty="0">
                <a:solidFill>
                  <a:schemeClr val="dk1"/>
                </a:solidFill>
                <a:effectLst/>
                <a:latin typeface="Kyrghyz Times" pitchFamily="2" charset="0"/>
                <a:ea typeface="+mn-ea"/>
                <a:cs typeface="+mn-cs"/>
              </a:rPr>
              <a:t> </a:t>
            </a:r>
            <a:r>
              <a:rPr lang="ru-RU" sz="2400" dirty="0" err="1">
                <a:solidFill>
                  <a:schemeClr val="dk1"/>
                </a:solidFill>
                <a:effectLst/>
                <a:latin typeface="Kyrghyz Times" pitchFamily="2" charset="0"/>
                <a:ea typeface="+mn-ea"/>
                <a:cs typeface="+mn-cs"/>
              </a:rPr>
              <a:t>пайыз</a:t>
            </a:r>
            <a:r>
              <a:rPr lang="ru-RU" sz="2400" dirty="0">
                <a:solidFill>
                  <a:schemeClr val="dk1"/>
                </a:solidFill>
                <a:effectLst/>
                <a:latin typeface="Kyrghyz Times" pitchFamily="2" charset="0"/>
                <a:ea typeface="+mn-ea"/>
                <a:cs typeface="+mn-cs"/>
              </a:rPr>
              <a:t> </a:t>
            </a:r>
            <a:r>
              <a:rPr lang="ru-RU" sz="2400" dirty="0" err="1">
                <a:solidFill>
                  <a:schemeClr val="dk1"/>
                </a:solidFill>
                <a:effectLst/>
                <a:latin typeface="Kyrghyz Times" pitchFamily="2" charset="0"/>
                <a:ea typeface="+mn-ea"/>
                <a:cs typeface="+mn-cs"/>
              </a:rPr>
              <a:t>менен</a:t>
            </a:r>
            <a:r>
              <a:rPr lang="ru-RU" sz="2400" dirty="0">
                <a:solidFill>
                  <a:schemeClr val="dk1"/>
                </a:solidFill>
                <a:effectLst/>
                <a:latin typeface="Kyrghyz Times" pitchFamily="2" charset="0"/>
                <a:ea typeface="+mn-ea"/>
                <a:cs typeface="+mn-cs"/>
              </a:rPr>
              <a:t>)</a:t>
            </a: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21766063"/>
              </p:ext>
            </p:extLst>
          </p:nvPr>
        </p:nvGraphicFramePr>
        <p:xfrm>
          <a:off x="1143000" y="1700808"/>
          <a:ext cx="6885384" cy="43204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5" name="Picture 2" descr="logo NSC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901" y="115888"/>
            <a:ext cx="882699" cy="792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2553689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03648" y="160020"/>
            <a:ext cx="7272809" cy="532676"/>
          </a:xfrm>
        </p:spPr>
        <p:txBody>
          <a:bodyPr/>
          <a:lstStyle/>
          <a:p>
            <a:pPr marL="0" indent="0" algn="ctr">
              <a:buNone/>
            </a:pPr>
            <a:r>
              <a:rPr lang="ru-RU" sz="1600" i="1" dirty="0" err="1">
                <a:latin typeface="Kyrghyz Times" pitchFamily="2" charset="0"/>
              </a:rPr>
              <a:t>Экономикалык</a:t>
            </a:r>
            <a:r>
              <a:rPr lang="ru-RU" sz="1600" i="1" dirty="0">
                <a:latin typeface="Kyrghyz Times" pitchFamily="2" charset="0"/>
              </a:rPr>
              <a:t> </a:t>
            </a:r>
            <a:r>
              <a:rPr lang="ru-RU" sz="1600" i="1" dirty="0" err="1">
                <a:latin typeface="Kyrghyz Times" pitchFamily="2" charset="0"/>
              </a:rPr>
              <a:t>ишмердиктин</a:t>
            </a:r>
            <a:r>
              <a:rPr lang="ru-RU" sz="1600" i="1" dirty="0">
                <a:latin typeface="Kyrghyz Times" pitchFamily="2" charset="0"/>
              </a:rPr>
              <a:t> т³рл¼р³ </a:t>
            </a:r>
            <a:r>
              <a:rPr lang="ru-RU" sz="1600" i="1" dirty="0" err="1">
                <a:latin typeface="Kyrghyz Times" pitchFamily="2" charset="0"/>
              </a:rPr>
              <a:t>боюнча</a:t>
            </a:r>
            <a:r>
              <a:rPr lang="ru-RU" sz="1600" i="1" dirty="0">
                <a:latin typeface="Kyrghyz Times" pitchFamily="2" charset="0"/>
              </a:rPr>
              <a:t> </a:t>
            </a:r>
            <a:r>
              <a:rPr lang="ru-RU" sz="1600" i="1" dirty="0" smtClean="0">
                <a:latin typeface="Kyrghyz Times" pitchFamily="2" charset="0"/>
              </a:rPr>
              <a:t>2022-ж. </a:t>
            </a:r>
            <a:r>
              <a:rPr lang="ru-RU" sz="1600" i="1" dirty="0" err="1" smtClean="0">
                <a:latin typeface="Kyrghyz Times" pitchFamily="2" charset="0"/>
              </a:rPr>
              <a:t>жоюлган</a:t>
            </a:r>
            <a:r>
              <a:rPr lang="ru-RU" sz="1600" i="1" dirty="0" smtClean="0">
                <a:latin typeface="Kyrghyz Times" pitchFamily="2" charset="0"/>
              </a:rPr>
              <a:t> </a:t>
            </a:r>
            <a:r>
              <a:rPr lang="ru-RU" sz="1600" i="1" dirty="0" err="1">
                <a:latin typeface="Kyrghyz Times" pitchFamily="2" charset="0"/>
              </a:rPr>
              <a:t>жумуш</a:t>
            </a:r>
            <a:r>
              <a:rPr lang="ru-RU" sz="1600" i="1" dirty="0">
                <a:latin typeface="Kyrghyz Times" pitchFamily="2" charset="0"/>
              </a:rPr>
              <a:t> </a:t>
            </a:r>
            <a:r>
              <a:rPr lang="ru-RU" sz="1600" i="1" dirty="0" err="1">
                <a:latin typeface="Kyrghyz Times" pitchFamily="2" charset="0"/>
              </a:rPr>
              <a:t>орундарынын</a:t>
            </a:r>
            <a:r>
              <a:rPr lang="ru-RU" sz="1600" i="1" dirty="0">
                <a:latin typeface="Kyrghyz Times" pitchFamily="2" charset="0"/>
              </a:rPr>
              <a:t>  саны </a:t>
            </a:r>
            <a:r>
              <a:rPr lang="ru-RU" sz="1200" i="1" dirty="0">
                <a:latin typeface="Kyrghyz Times" pitchFamily="2" charset="0"/>
              </a:rPr>
              <a:t>(</a:t>
            </a:r>
            <a:r>
              <a:rPr lang="ru-RU" sz="1200" i="1" dirty="0" err="1">
                <a:latin typeface="Kyrghyz Times" pitchFamily="2" charset="0"/>
              </a:rPr>
              <a:t>бирдик</a:t>
            </a:r>
            <a:r>
              <a:rPr lang="ru-RU" sz="1200" dirty="0">
                <a:latin typeface="Kyrghyz Times" pitchFamily="2" charset="0"/>
              </a:rPr>
              <a:t>)</a:t>
            </a: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95433780"/>
              </p:ext>
            </p:extLst>
          </p:nvPr>
        </p:nvGraphicFramePr>
        <p:xfrm>
          <a:off x="323527" y="908719"/>
          <a:ext cx="7708719" cy="565981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803921"/>
                <a:gridCol w="637479"/>
                <a:gridCol w="873257"/>
                <a:gridCol w="873257"/>
                <a:gridCol w="794665"/>
                <a:gridCol w="861614"/>
                <a:gridCol w="864526"/>
              </a:tblGrid>
              <a:tr h="141279">
                <a:tc rowSpan="5">
                  <a:txBody>
                    <a:bodyPr/>
                    <a:lstStyle/>
                    <a:p>
                      <a:pPr algn="l" fontAlgn="b"/>
                      <a:r>
                        <a:rPr lang="ru-RU" sz="900" u="none" strike="noStrike" dirty="0">
                          <a:effectLst/>
                          <a:latin typeface="Kyrghyz Times" pitchFamily="2" charset="0"/>
                        </a:rPr>
                        <a:t> </a:t>
                      </a:r>
                      <a:endParaRPr lang="ru-RU" sz="900" b="0" i="0" u="none" strike="noStrike" dirty="0">
                        <a:effectLst/>
                        <a:latin typeface="Kyrghyz Times" pitchFamily="2" charset="0"/>
                      </a:endParaRPr>
                    </a:p>
                  </a:txBody>
                  <a:tcPr marL="4851" marR="4851" marT="4851" marB="0" anchor="b"/>
                </a:tc>
                <a:tc gridSpan="6"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Kyrghyz Times" pitchFamily="2" charset="0"/>
                        </a:rPr>
                        <a:t> </a:t>
                      </a:r>
                      <a:r>
                        <a:rPr lang="ru-RU" sz="900" b="1" u="none" strike="noStrike" dirty="0" err="1">
                          <a:effectLst/>
                          <a:latin typeface="Kyrghyz Times" pitchFamily="2" charset="0"/>
                        </a:rPr>
                        <a:t>Жоюлган</a:t>
                      </a:r>
                      <a:r>
                        <a:rPr lang="ru-RU" sz="900" b="1" u="none" strike="noStrike" dirty="0">
                          <a:effectLst/>
                          <a:latin typeface="Kyrghyz Times" pitchFamily="2" charset="0"/>
                        </a:rPr>
                        <a:t> </a:t>
                      </a:r>
                      <a:r>
                        <a:rPr lang="ru-RU" sz="900" b="1" u="none" strike="noStrike" dirty="0" err="1">
                          <a:effectLst/>
                          <a:latin typeface="Kyrghyz Times" pitchFamily="2" charset="0"/>
                        </a:rPr>
                        <a:t>жумуш</a:t>
                      </a:r>
                      <a:r>
                        <a:rPr lang="ru-RU" sz="900" b="1" u="none" strike="noStrike" dirty="0">
                          <a:effectLst/>
                          <a:latin typeface="Kyrghyz Times" pitchFamily="2" charset="0"/>
                        </a:rPr>
                        <a:t> </a:t>
                      </a:r>
                      <a:r>
                        <a:rPr lang="ru-RU" sz="900" b="1" u="none" strike="noStrike" dirty="0" err="1">
                          <a:effectLst/>
                          <a:latin typeface="Kyrghyz Times" pitchFamily="2" charset="0"/>
                        </a:rPr>
                        <a:t>орундары</a:t>
                      </a:r>
                      <a:endParaRPr lang="ru-RU" sz="900" b="1" i="0" u="none" strike="noStrike" dirty="0">
                        <a:effectLst/>
                        <a:latin typeface="Kyrghyz Times" pitchFamily="2" charset="0"/>
                      </a:endParaRPr>
                    </a:p>
                  </a:txBody>
                  <a:tcPr marL="4851" marR="4851" marT="4851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4127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 err="1">
                          <a:effectLst/>
                          <a:latin typeface="Kyrghyz Times" pitchFamily="2" charset="0"/>
                        </a:rPr>
                        <a:t>Бардыгы</a:t>
                      </a:r>
                      <a:endParaRPr lang="ru-RU" sz="900" b="1" i="0" u="none" strike="noStrike" dirty="0">
                        <a:effectLst/>
                        <a:latin typeface="Kyrghyz Times" pitchFamily="2" charset="0"/>
                      </a:endParaRPr>
                    </a:p>
                  </a:txBody>
                  <a:tcPr marL="4851" marR="4851" marT="4851" marB="0" anchor="ctr"/>
                </a:tc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 err="1">
                          <a:effectLst/>
                          <a:latin typeface="Kyrghyz Times" pitchFamily="2" charset="0"/>
                        </a:rPr>
                        <a:t>анын</a:t>
                      </a:r>
                      <a:r>
                        <a:rPr lang="ru-RU" sz="900" b="1" u="none" strike="noStrike" dirty="0">
                          <a:effectLst/>
                          <a:latin typeface="Kyrghyz Times" pitchFamily="2" charset="0"/>
                        </a:rPr>
                        <a:t> </a:t>
                      </a:r>
                      <a:r>
                        <a:rPr lang="ru-RU" sz="900" b="1" u="none" strike="noStrike" dirty="0" err="1">
                          <a:effectLst/>
                          <a:latin typeface="Kyrghyz Times" pitchFamily="2" charset="0"/>
                        </a:rPr>
                        <a:t>ичинде</a:t>
                      </a:r>
                      <a:endParaRPr lang="ru-RU" sz="900" b="1" i="0" u="none" strike="noStrike" dirty="0">
                        <a:effectLst/>
                        <a:latin typeface="Kyrghyz Times" pitchFamily="2" charset="0"/>
                      </a:endParaRPr>
                    </a:p>
                  </a:txBody>
                  <a:tcPr marL="4851" marR="4851" marT="4851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4127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gridSpan="2"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Kyrghyz Times" pitchFamily="2" charset="0"/>
                        </a:rPr>
                        <a:t>иштеп жаткан ишканаларда, уюмдарда жана мекемелерде</a:t>
                      </a:r>
                      <a:endParaRPr lang="ru-RU" sz="900" b="1" i="0" u="none" strike="noStrike">
                        <a:effectLst/>
                        <a:latin typeface="Kyrghyz Times" pitchFamily="2" charset="0"/>
                      </a:endParaRPr>
                    </a:p>
                  </a:txBody>
                  <a:tcPr marL="4851" marR="4851" marT="4851" marB="0" anchor="ctr"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 err="1">
                          <a:effectLst/>
                          <a:latin typeface="Kyrghyz Times" pitchFamily="2" charset="0"/>
                        </a:rPr>
                        <a:t>формалдуу</a:t>
                      </a:r>
                      <a:r>
                        <a:rPr lang="ru-RU" sz="900" b="1" u="none" strike="noStrike" dirty="0">
                          <a:effectLst/>
                          <a:latin typeface="Kyrghyz Times" pitchFamily="2" charset="0"/>
                        </a:rPr>
                        <a:t> </a:t>
                      </a:r>
                      <a:r>
                        <a:rPr lang="ru-RU" sz="900" b="1" u="none" strike="noStrike" dirty="0" err="1">
                          <a:effectLst/>
                          <a:latin typeface="Kyrghyz Times" pitchFamily="2" charset="0"/>
                        </a:rPr>
                        <a:t>эмес</a:t>
                      </a:r>
                      <a:r>
                        <a:rPr lang="ru-RU" sz="900" b="1" u="none" strike="noStrike" dirty="0">
                          <a:effectLst/>
                          <a:latin typeface="Kyrghyz Times" pitchFamily="2" charset="0"/>
                        </a:rPr>
                        <a:t> </a:t>
                      </a:r>
                      <a:r>
                        <a:rPr lang="ru-RU" sz="900" b="1" u="none" strike="noStrike" dirty="0" err="1">
                          <a:effectLst/>
                          <a:latin typeface="Kyrghyz Times" pitchFamily="2" charset="0"/>
                        </a:rPr>
                        <a:t>сектордо</a:t>
                      </a:r>
                      <a:r>
                        <a:rPr lang="ru-RU" sz="900" b="1" u="none" strike="noStrike" dirty="0">
                          <a:effectLst/>
                          <a:latin typeface="Kyrghyz Times" pitchFamily="2" charset="0"/>
                        </a:rPr>
                        <a:t>*, </a:t>
                      </a:r>
                      <a:r>
                        <a:rPr lang="ru-RU" sz="900" b="1" u="none" strike="noStrike" dirty="0" err="1">
                          <a:effectLst/>
                          <a:latin typeface="Kyrghyz Times" pitchFamily="2" charset="0"/>
                        </a:rPr>
                        <a:t>бардыгы</a:t>
                      </a:r>
                      <a:endParaRPr lang="ru-RU" sz="900" b="1" i="0" u="none" strike="noStrike" dirty="0">
                        <a:effectLst/>
                        <a:latin typeface="Kyrghyz Times" pitchFamily="2" charset="0"/>
                      </a:endParaRPr>
                    </a:p>
                  </a:txBody>
                  <a:tcPr marL="4851" marR="4851" marT="4851" marB="0" anchor="ctr"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 err="1">
                          <a:effectLst/>
                          <a:latin typeface="Kyrghyz Times" pitchFamily="2" charset="0"/>
                        </a:rPr>
                        <a:t>анын</a:t>
                      </a:r>
                      <a:r>
                        <a:rPr lang="ru-RU" sz="900" b="1" u="none" strike="noStrike" dirty="0">
                          <a:effectLst/>
                          <a:latin typeface="Kyrghyz Times" pitchFamily="2" charset="0"/>
                        </a:rPr>
                        <a:t> </a:t>
                      </a:r>
                      <a:r>
                        <a:rPr lang="ru-RU" sz="900" b="1" u="none" strike="noStrike" dirty="0" err="1">
                          <a:effectLst/>
                          <a:latin typeface="Kyrghyz Times" pitchFamily="2" charset="0"/>
                        </a:rPr>
                        <a:t>ичинен</a:t>
                      </a:r>
                      <a:r>
                        <a:rPr lang="ru-RU" sz="900" b="1" u="none" strike="noStrike" dirty="0">
                          <a:effectLst/>
                          <a:latin typeface="Kyrghyz Times" pitchFamily="2" charset="0"/>
                        </a:rPr>
                        <a:t> </a:t>
                      </a:r>
                      <a:endParaRPr lang="ru-RU" sz="900" b="1" i="0" u="none" strike="noStrike" dirty="0">
                        <a:effectLst/>
                        <a:latin typeface="Kyrghyz Times" pitchFamily="2" charset="0"/>
                      </a:endParaRPr>
                    </a:p>
                  </a:txBody>
                  <a:tcPr marL="4851" marR="4851" marT="4851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3645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 err="1">
                          <a:effectLst/>
                          <a:latin typeface="Kyrghyz Times" pitchFamily="2" charset="0"/>
                        </a:rPr>
                        <a:t>жекелик</a:t>
                      </a:r>
                      <a:r>
                        <a:rPr lang="ru-RU" sz="900" b="1" u="none" strike="noStrike" dirty="0">
                          <a:effectLst/>
                          <a:latin typeface="Kyrghyz Times" pitchFamily="2" charset="0"/>
                        </a:rPr>
                        <a:t> </a:t>
                      </a:r>
                      <a:r>
                        <a:rPr lang="ru-RU" sz="900" b="1" u="none" strike="noStrike" dirty="0" err="1">
                          <a:effectLst/>
                          <a:latin typeface="Kyrghyz Times" pitchFamily="2" charset="0"/>
                        </a:rPr>
                        <a:t>негизинде</a:t>
                      </a:r>
                      <a:endParaRPr lang="ru-RU" sz="900" b="1" i="0" u="none" strike="noStrike" dirty="0">
                        <a:effectLst/>
                        <a:latin typeface="Kyrghyz Times" pitchFamily="2" charset="0"/>
                      </a:endParaRPr>
                    </a:p>
                  </a:txBody>
                  <a:tcPr marL="4851" marR="4851" marT="4851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Kyrghyz Times" pitchFamily="2" charset="0"/>
                        </a:rPr>
                        <a:t> </a:t>
                      </a:r>
                      <a:r>
                        <a:rPr lang="ru-RU" sz="900" b="1" u="none" strike="noStrike" dirty="0" err="1">
                          <a:effectLst/>
                          <a:latin typeface="Kyrghyz Times" pitchFamily="2" charset="0"/>
                        </a:rPr>
                        <a:t>дыйкан</a:t>
                      </a:r>
                      <a:r>
                        <a:rPr lang="ru-RU" sz="900" b="1" u="none" strike="noStrike" dirty="0">
                          <a:effectLst/>
                          <a:latin typeface="Kyrghyz Times" pitchFamily="2" charset="0"/>
                        </a:rPr>
                        <a:t> (</a:t>
                      </a:r>
                      <a:r>
                        <a:rPr lang="ru-RU" sz="900" b="1" u="none" strike="noStrike" dirty="0" err="1">
                          <a:effectLst/>
                          <a:latin typeface="Kyrghyz Times" pitchFamily="2" charset="0"/>
                        </a:rPr>
                        <a:t>фермердик</a:t>
                      </a:r>
                      <a:r>
                        <a:rPr lang="ru-RU" sz="900" b="1" u="none" strike="noStrike" dirty="0">
                          <a:effectLst/>
                          <a:latin typeface="Kyrghyz Times" pitchFamily="2" charset="0"/>
                        </a:rPr>
                        <a:t>) </a:t>
                      </a:r>
                      <a:r>
                        <a:rPr lang="ru-RU" sz="900" b="1" u="none" strike="noStrike" dirty="0" err="1">
                          <a:effectLst/>
                          <a:latin typeface="Kyrghyz Times" pitchFamily="2" charset="0"/>
                        </a:rPr>
                        <a:t>чарбаларында</a:t>
                      </a:r>
                      <a:endParaRPr lang="ru-RU" sz="900" b="1" i="0" u="none" strike="noStrike" dirty="0">
                        <a:effectLst/>
                        <a:latin typeface="Kyrghyz Times" pitchFamily="2" charset="0"/>
                      </a:endParaRPr>
                    </a:p>
                  </a:txBody>
                  <a:tcPr marL="4851" marR="4851" marT="4851" marB="0" anchor="ctr"/>
                </a:tc>
              </a:tr>
              <a:tr h="46309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 err="1">
                          <a:effectLst/>
                          <a:latin typeface="Kyrghyz Times" pitchFamily="2" charset="0"/>
                        </a:rPr>
                        <a:t>бардыгы</a:t>
                      </a:r>
                      <a:endParaRPr lang="ru-RU" sz="900" b="1" i="0" u="none" strike="noStrike" dirty="0">
                        <a:effectLst/>
                        <a:latin typeface="Kyrghyz Times" pitchFamily="2" charset="0"/>
                      </a:endParaRPr>
                    </a:p>
                  </a:txBody>
                  <a:tcPr marL="4851" marR="4851" marT="4851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b="1" u="none" strike="noStrike" dirty="0" err="1">
                          <a:effectLst/>
                          <a:latin typeface="Kyrghyz Times" pitchFamily="2" charset="0"/>
                        </a:rPr>
                        <a:t>анын</a:t>
                      </a:r>
                      <a:r>
                        <a:rPr lang="ru-RU" sz="900" b="1" u="none" strike="noStrike" dirty="0">
                          <a:effectLst/>
                          <a:latin typeface="Kyrghyz Times" pitchFamily="2" charset="0"/>
                        </a:rPr>
                        <a:t> </a:t>
                      </a:r>
                      <a:r>
                        <a:rPr lang="ru-RU" sz="900" b="1" u="none" strike="noStrike" dirty="0" err="1">
                          <a:effectLst/>
                          <a:latin typeface="Kyrghyz Times" pitchFamily="2" charset="0"/>
                        </a:rPr>
                        <a:t>ичинен</a:t>
                      </a:r>
                      <a:r>
                        <a:rPr lang="ru-RU" sz="900" b="1" u="none" strike="noStrike" dirty="0">
                          <a:effectLst/>
                          <a:latin typeface="Kyrghyz Times" pitchFamily="2" charset="0"/>
                        </a:rPr>
                        <a:t> </a:t>
                      </a:r>
                      <a:r>
                        <a:rPr lang="ru-RU" sz="900" b="1" u="none" strike="noStrike" dirty="0" err="1">
                          <a:effectLst/>
                          <a:latin typeface="Kyrghyz Times" pitchFamily="2" charset="0"/>
                        </a:rPr>
                        <a:t>чакандарда</a:t>
                      </a:r>
                      <a:endParaRPr lang="ru-RU" sz="900" b="1" i="0" u="none" strike="noStrike" dirty="0">
                        <a:effectLst/>
                        <a:latin typeface="Kyrghyz Times" pitchFamily="2" charset="0"/>
                      </a:endParaRPr>
                    </a:p>
                  </a:txBody>
                  <a:tcPr marL="4851" marR="4851" marT="4851" marB="0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41279"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b="1" u="none" strike="noStrike" dirty="0" err="1">
                          <a:effectLst/>
                          <a:latin typeface="Kyrghyz Times" pitchFamily="2" charset="0"/>
                        </a:rPr>
                        <a:t>Бардыгы</a:t>
                      </a:r>
                      <a:endParaRPr lang="ru-RU" sz="900" b="1" i="0" u="none" strike="noStrike" dirty="0">
                        <a:effectLst/>
                        <a:latin typeface="Kyrghyz Times" pitchFamily="2" charset="0"/>
                      </a:endParaRPr>
                    </a:p>
                  </a:txBody>
                  <a:tcPr marL="4851" marR="4851" marT="485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1" i="0" u="none" strike="noStrike">
                          <a:effectLst/>
                          <a:latin typeface="Times New Roman" panose="02020603050405020304" pitchFamily="18" charset="0"/>
                        </a:rPr>
                        <a:t>31 297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1" i="0" u="none" strike="noStrike">
                          <a:effectLst/>
                          <a:latin typeface="Times New Roman" panose="02020603050405020304" pitchFamily="18" charset="0"/>
                        </a:rPr>
                        <a:t>2 443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1" i="0" u="none" strike="noStrike">
                          <a:effectLst/>
                          <a:latin typeface="Times New Roman" panose="02020603050405020304" pitchFamily="18" charset="0"/>
                        </a:rPr>
                        <a:t>1 312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1" i="0" u="none" strike="noStrike">
                          <a:effectLst/>
                          <a:latin typeface="Times New Roman" panose="02020603050405020304" pitchFamily="18" charset="0"/>
                        </a:rPr>
                        <a:t>28 854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1" i="0" u="none" strike="noStrike">
                          <a:effectLst/>
                          <a:latin typeface="Times New Roman" panose="02020603050405020304" pitchFamily="18" charset="0"/>
                        </a:rPr>
                        <a:t>17 084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1" i="0" u="none" strike="noStrike" dirty="0">
                          <a:effectLst/>
                          <a:latin typeface="Times New Roman" panose="02020603050405020304" pitchFamily="18" charset="0"/>
                        </a:rPr>
                        <a:t>11 770</a:t>
                      </a:r>
                    </a:p>
                  </a:txBody>
                  <a:tcPr marL="9525" marR="9525" marT="9525" marB="0" anchor="b"/>
                </a:tc>
              </a:tr>
              <a:tr h="277731"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u="none" strike="noStrike" dirty="0" err="1">
                          <a:effectLst/>
                          <a:latin typeface="Kyrghyz Times" pitchFamily="2" charset="0"/>
                        </a:rPr>
                        <a:t>Айыл</a:t>
                      </a:r>
                      <a:r>
                        <a:rPr lang="ru-RU" sz="900" u="none" strike="noStrike" dirty="0">
                          <a:effectLst/>
                          <a:latin typeface="Kyrghyz Times" pitchFamily="2" charset="0"/>
                        </a:rPr>
                        <a:t> </a:t>
                      </a:r>
                      <a:r>
                        <a:rPr lang="ru-RU" sz="900" u="none" strike="noStrike" dirty="0" err="1">
                          <a:effectLst/>
                          <a:latin typeface="Kyrghyz Times" pitchFamily="2" charset="0"/>
                        </a:rPr>
                        <a:t>чарбасы</a:t>
                      </a:r>
                      <a:r>
                        <a:rPr lang="ru-RU" sz="900" u="none" strike="noStrike" dirty="0">
                          <a:effectLst/>
                          <a:latin typeface="Kyrghyz Times" pitchFamily="2" charset="0"/>
                        </a:rPr>
                        <a:t>, </a:t>
                      </a:r>
                      <a:r>
                        <a:rPr lang="ru-RU" sz="900" u="none" strike="noStrike" dirty="0" err="1">
                          <a:effectLst/>
                          <a:latin typeface="Kyrghyz Times" pitchFamily="2" charset="0"/>
                        </a:rPr>
                        <a:t>токой</a:t>
                      </a:r>
                      <a:r>
                        <a:rPr lang="ru-RU" sz="900" u="none" strike="noStrike" dirty="0">
                          <a:effectLst/>
                          <a:latin typeface="Kyrghyz Times" pitchFamily="2" charset="0"/>
                        </a:rPr>
                        <a:t> </a:t>
                      </a:r>
                      <a:r>
                        <a:rPr lang="ru-RU" sz="900" u="none" strike="noStrike" dirty="0" err="1">
                          <a:effectLst/>
                          <a:latin typeface="Kyrghyz Times" pitchFamily="2" charset="0"/>
                        </a:rPr>
                        <a:t>чарбасы</a:t>
                      </a:r>
                      <a:r>
                        <a:rPr lang="ru-RU" sz="900" u="none" strike="noStrike" dirty="0">
                          <a:effectLst/>
                          <a:latin typeface="Kyrghyz Times" pitchFamily="2" charset="0"/>
                        </a:rPr>
                        <a:t> </a:t>
                      </a:r>
                      <a:r>
                        <a:rPr lang="ru-RU" sz="900" u="none" strike="noStrike" dirty="0" err="1">
                          <a:effectLst/>
                          <a:latin typeface="Kyrghyz Times" pitchFamily="2" charset="0"/>
                        </a:rPr>
                        <a:t>жана</a:t>
                      </a:r>
                      <a:r>
                        <a:rPr lang="ru-RU" sz="900" u="none" strike="noStrike" dirty="0">
                          <a:effectLst/>
                          <a:latin typeface="Kyrghyz Times" pitchFamily="2" charset="0"/>
                        </a:rPr>
                        <a:t> балык </a:t>
                      </a:r>
                      <a:r>
                        <a:rPr lang="ru-RU" sz="900" u="none" strike="noStrike" dirty="0" err="1">
                          <a:effectLst/>
                          <a:latin typeface="Kyrghyz Times" pitchFamily="2" charset="0"/>
                        </a:rPr>
                        <a:t>уулоочулук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Kyrghyz Times" pitchFamily="2" charset="0"/>
                      </a:endParaRPr>
                    </a:p>
                  </a:txBody>
                  <a:tcPr marL="58214" marR="4851" marT="485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1" i="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15 285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1" i="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31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1" i="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30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1" i="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15 254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1" i="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3 484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1" i="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11 770</a:t>
                      </a:r>
                    </a:p>
                  </a:txBody>
                  <a:tcPr marL="9525" marR="9525" marT="9525" marB="0" anchor="b"/>
                </a:tc>
              </a:tr>
              <a:tr h="141279"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u="none" strike="noStrike">
                          <a:effectLst/>
                          <a:latin typeface="Kyrghyz Times" pitchFamily="2" charset="0"/>
                        </a:rPr>
                        <a:t>Пайдалуу кендерди казуу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Kyrghyz Times" pitchFamily="2" charset="0"/>
                      </a:endParaRPr>
                    </a:p>
                  </a:txBody>
                  <a:tcPr marL="58214" marR="4851" marT="4851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>
                          <a:effectLst/>
                          <a:latin typeface="Times New Roman" panose="02020603050405020304" pitchFamily="18" charset="0"/>
                        </a:rPr>
                        <a:t>23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>
                          <a:effectLst/>
                          <a:latin typeface="Times New Roman" panose="02020603050405020304" pitchFamily="18" charset="0"/>
                        </a:rPr>
                        <a:t>23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>
                          <a:effectLst/>
                          <a:latin typeface="Times New Roman" panose="02020603050405020304" pitchFamily="18" charset="0"/>
                        </a:rPr>
                        <a:t>20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>
                          <a:effectLst/>
                          <a:latin typeface="Times New Roman" panose="02020603050405020304" pitchFamily="18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>
                          <a:effectLst/>
                          <a:latin typeface="Times New Roman" panose="02020603050405020304" pitchFamily="18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>
                          <a:effectLst/>
                          <a:latin typeface="Times New Roman" panose="02020603050405020304" pitchFamily="18" charset="0"/>
                        </a:rPr>
                        <a:t>-</a:t>
                      </a:r>
                    </a:p>
                  </a:txBody>
                  <a:tcPr marL="9525" marR="9525" marT="9525" marB="0" anchor="b"/>
                </a:tc>
              </a:tr>
              <a:tr h="141279"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u="none" strike="noStrike">
                          <a:effectLst/>
                          <a:latin typeface="Kyrghyz Times" pitchFamily="2" charset="0"/>
                        </a:rPr>
                        <a:t>Иштет³³ ¼нд³р³ш³ (иштет³³ ¼н¼р жайы)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Kyrghyz Times" pitchFamily="2" charset="0"/>
                      </a:endParaRPr>
                    </a:p>
                  </a:txBody>
                  <a:tcPr marL="58214" marR="4851" marT="4851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1 454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>
                          <a:effectLst/>
                          <a:latin typeface="Times New Roman" panose="02020603050405020304" pitchFamily="18" charset="0"/>
                        </a:rPr>
                        <a:t>134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>
                          <a:effectLst/>
                          <a:latin typeface="Times New Roman" panose="02020603050405020304" pitchFamily="18" charset="0"/>
                        </a:rPr>
                        <a:t>120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>
                          <a:effectLst/>
                          <a:latin typeface="Times New Roman" panose="02020603050405020304" pitchFamily="18" charset="0"/>
                        </a:rPr>
                        <a:t>1 320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>
                          <a:effectLst/>
                          <a:latin typeface="Times New Roman" panose="02020603050405020304" pitchFamily="18" charset="0"/>
                        </a:rPr>
                        <a:t>1 320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-</a:t>
                      </a:r>
                    </a:p>
                  </a:txBody>
                  <a:tcPr marL="9525" marR="9525" marT="9525" marB="0" anchor="b"/>
                </a:tc>
              </a:tr>
              <a:tr h="277731"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u="none" strike="noStrike">
                          <a:effectLst/>
                          <a:latin typeface="Kyrghyz Times" pitchFamily="2" charset="0"/>
                        </a:rPr>
                        <a:t>Электр энергия, газ, буу жана кондицияланган аба менен камсыздоо (жабдуу)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Kyrghyz Times" pitchFamily="2" charset="0"/>
                      </a:endParaRPr>
                    </a:p>
                  </a:txBody>
                  <a:tcPr marL="58214" marR="4851" marT="4851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>
                          <a:effectLst/>
                          <a:latin typeface="Times New Roman" panose="02020603050405020304" pitchFamily="18" charset="0"/>
                        </a:rPr>
                        <a:t>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>
                          <a:effectLst/>
                          <a:latin typeface="Times New Roman" panose="02020603050405020304" pitchFamily="18" charset="0"/>
                        </a:rPr>
                        <a:t>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>
                          <a:effectLst/>
                          <a:latin typeface="Times New Roman" panose="02020603050405020304" pitchFamily="18" charset="0"/>
                        </a:rPr>
                        <a:t>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>
                          <a:effectLst/>
                          <a:latin typeface="Times New Roman" panose="02020603050405020304" pitchFamily="18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>
                          <a:effectLst/>
                          <a:latin typeface="Times New Roman" panose="02020603050405020304" pitchFamily="18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>
                          <a:effectLst/>
                          <a:latin typeface="Times New Roman" panose="02020603050405020304" pitchFamily="18" charset="0"/>
                        </a:rPr>
                        <a:t>-</a:t>
                      </a:r>
                    </a:p>
                  </a:txBody>
                  <a:tcPr marL="9525" marR="9525" marT="9525" marB="0" anchor="b"/>
                </a:tc>
              </a:tr>
              <a:tr h="365991"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u="none" strike="noStrike">
                          <a:effectLst/>
                          <a:latin typeface="Kyrghyz Times" pitchFamily="2" charset="0"/>
                        </a:rPr>
                        <a:t>Суу менен жабдуу, тазалоо, калдыктарды иштет³³ жана кайра пайдалануучу чийки затты алуу </a:t>
                      </a:r>
                      <a:endParaRPr lang="ru-RU" sz="900" b="0" i="0" u="none" strike="noStrike">
                        <a:effectLst/>
                        <a:latin typeface="Kyrghyz Times" pitchFamily="2" charset="0"/>
                      </a:endParaRPr>
                    </a:p>
                  </a:txBody>
                  <a:tcPr marL="58214" marR="4851" marT="4851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>
                          <a:effectLst/>
                          <a:latin typeface="Times New Roman" panose="02020603050405020304" pitchFamily="18" charset="0"/>
                        </a:rPr>
                        <a:t>111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>
                          <a:effectLst/>
                          <a:latin typeface="Times New Roman" panose="02020603050405020304" pitchFamily="18" charset="0"/>
                        </a:rPr>
                        <a:t>35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>
                          <a:effectLst/>
                          <a:latin typeface="Times New Roman" panose="02020603050405020304" pitchFamily="18" charset="0"/>
                        </a:rPr>
                        <a:t>22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>
                          <a:effectLst/>
                          <a:latin typeface="Times New Roman" panose="02020603050405020304" pitchFamily="18" charset="0"/>
                        </a:rPr>
                        <a:t>76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>
                          <a:effectLst/>
                          <a:latin typeface="Times New Roman" panose="02020603050405020304" pitchFamily="18" charset="0"/>
                        </a:rPr>
                        <a:t>76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>
                          <a:effectLst/>
                          <a:latin typeface="Times New Roman" panose="02020603050405020304" pitchFamily="18" charset="0"/>
                        </a:rPr>
                        <a:t>-</a:t>
                      </a:r>
                    </a:p>
                  </a:txBody>
                  <a:tcPr marL="9525" marR="9525" marT="9525" marB="0" anchor="b"/>
                </a:tc>
              </a:tr>
              <a:tr h="141279"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u="none" strike="noStrike">
                          <a:effectLst/>
                          <a:latin typeface="Kyrghyz Times" pitchFamily="2" charset="0"/>
                        </a:rPr>
                        <a:t>Курулуш</a:t>
                      </a:r>
                      <a:endParaRPr lang="ru-RU" sz="900" b="0" i="0" u="none" strike="noStrike">
                        <a:effectLst/>
                        <a:latin typeface="Kyrghyz Times" pitchFamily="2" charset="0"/>
                      </a:endParaRPr>
                    </a:p>
                  </a:txBody>
                  <a:tcPr marL="58214" marR="4851" marT="4851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5 223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310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209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4 913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4 913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-</a:t>
                      </a:r>
                    </a:p>
                  </a:txBody>
                  <a:tcPr marL="9525" marR="9525" marT="9525" marB="0" anchor="b"/>
                </a:tc>
              </a:tr>
              <a:tr h="277731"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u="none" strike="noStrike" dirty="0">
                          <a:effectLst/>
                          <a:latin typeface="Kyrghyz Times" pitchFamily="2" charset="0"/>
                        </a:rPr>
                        <a:t>Д³¾ </a:t>
                      </a:r>
                      <a:r>
                        <a:rPr lang="ru-RU" sz="900" u="none" strike="noStrike" dirty="0" err="1">
                          <a:effectLst/>
                          <a:latin typeface="Kyrghyz Times" pitchFamily="2" charset="0"/>
                        </a:rPr>
                        <a:t>жана</a:t>
                      </a:r>
                      <a:r>
                        <a:rPr lang="ru-RU" sz="900" u="none" strike="noStrike" dirty="0">
                          <a:effectLst/>
                          <a:latin typeface="Kyrghyz Times" pitchFamily="2" charset="0"/>
                        </a:rPr>
                        <a:t> </a:t>
                      </a:r>
                      <a:r>
                        <a:rPr lang="ru-RU" sz="900" u="none" strike="noStrike" dirty="0" err="1">
                          <a:effectLst/>
                          <a:latin typeface="Kyrghyz Times" pitchFamily="2" charset="0"/>
                        </a:rPr>
                        <a:t>чекене</a:t>
                      </a:r>
                      <a:r>
                        <a:rPr lang="ru-RU" sz="900" u="none" strike="noStrike" dirty="0">
                          <a:effectLst/>
                          <a:latin typeface="Kyrghyz Times" pitchFamily="2" charset="0"/>
                        </a:rPr>
                        <a:t> </a:t>
                      </a:r>
                      <a:r>
                        <a:rPr lang="ru-RU" sz="900" u="none" strike="noStrike" dirty="0" err="1">
                          <a:effectLst/>
                          <a:latin typeface="Kyrghyz Times" pitchFamily="2" charset="0"/>
                        </a:rPr>
                        <a:t>соода</a:t>
                      </a:r>
                      <a:r>
                        <a:rPr lang="ru-RU" sz="900" u="none" strike="noStrike" dirty="0">
                          <a:effectLst/>
                          <a:latin typeface="Kyrghyz Times" pitchFamily="2" charset="0"/>
                        </a:rPr>
                        <a:t>, автомобиль </a:t>
                      </a:r>
                      <a:r>
                        <a:rPr lang="ru-RU" sz="900" u="none" strike="noStrike" dirty="0" err="1">
                          <a:effectLst/>
                          <a:latin typeface="Kyrghyz Times" pitchFamily="2" charset="0"/>
                        </a:rPr>
                        <a:t>жана</a:t>
                      </a:r>
                      <a:r>
                        <a:rPr lang="ru-RU" sz="900" u="none" strike="noStrike" dirty="0">
                          <a:effectLst/>
                          <a:latin typeface="Kyrghyz Times" pitchFamily="2" charset="0"/>
                        </a:rPr>
                        <a:t> </a:t>
                      </a:r>
                      <a:r>
                        <a:rPr lang="ru-RU" sz="900" u="none" strike="noStrike" dirty="0" err="1">
                          <a:effectLst/>
                          <a:latin typeface="Kyrghyz Times" pitchFamily="2" charset="0"/>
                        </a:rPr>
                        <a:t>мотоциклдерди</a:t>
                      </a:r>
                      <a:r>
                        <a:rPr lang="ru-RU" sz="900" u="none" strike="noStrike" dirty="0">
                          <a:effectLst/>
                          <a:latin typeface="Kyrghyz Times" pitchFamily="2" charset="0"/>
                        </a:rPr>
                        <a:t> о¾доо</a:t>
                      </a:r>
                      <a:endParaRPr lang="ru-RU" sz="900" b="0" i="0" u="none" strike="noStrike" dirty="0">
                        <a:effectLst/>
                        <a:latin typeface="Kyrghyz Times" pitchFamily="2" charset="0"/>
                      </a:endParaRPr>
                    </a:p>
                  </a:txBody>
                  <a:tcPr marL="58214" marR="4851" marT="4851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3 404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579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298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2 825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2 825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-</a:t>
                      </a:r>
                    </a:p>
                  </a:txBody>
                  <a:tcPr marL="9525" marR="9525" marT="9525" marB="0" anchor="b"/>
                </a:tc>
              </a:tr>
              <a:tr h="141279"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u="none" strike="noStrike">
                          <a:effectLst/>
                          <a:latin typeface="Kyrghyz Times" pitchFamily="2" charset="0"/>
                        </a:rPr>
                        <a:t>Транспорт ишмердиги жана ж³кт¼рд³ сактоо</a:t>
                      </a:r>
                      <a:endParaRPr lang="ru-RU" sz="900" b="0" i="0" u="none" strike="noStrike">
                        <a:effectLst/>
                        <a:latin typeface="Kyrghyz Times" pitchFamily="2" charset="0"/>
                      </a:endParaRPr>
                    </a:p>
                  </a:txBody>
                  <a:tcPr marL="58214" marR="4851" marT="4851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>
                          <a:effectLst/>
                          <a:latin typeface="Times New Roman" panose="02020603050405020304" pitchFamily="18" charset="0"/>
                        </a:rPr>
                        <a:t>803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>
                          <a:effectLst/>
                          <a:latin typeface="Times New Roman" panose="02020603050405020304" pitchFamily="18" charset="0"/>
                        </a:rPr>
                        <a:t>61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>
                          <a:effectLst/>
                          <a:latin typeface="Times New Roman" panose="02020603050405020304" pitchFamily="18" charset="0"/>
                        </a:rPr>
                        <a:t>51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>
                          <a:effectLst/>
                          <a:latin typeface="Times New Roman" panose="02020603050405020304" pitchFamily="18" charset="0"/>
                        </a:rPr>
                        <a:t>742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>
                          <a:effectLst/>
                          <a:latin typeface="Times New Roman" panose="02020603050405020304" pitchFamily="18" charset="0"/>
                        </a:rPr>
                        <a:t>742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>
                          <a:effectLst/>
                          <a:latin typeface="Times New Roman" panose="02020603050405020304" pitchFamily="18" charset="0"/>
                        </a:rPr>
                        <a:t>-</a:t>
                      </a:r>
                    </a:p>
                  </a:txBody>
                  <a:tcPr marL="9525" marR="9525" marT="9525" marB="0" anchor="b"/>
                </a:tc>
              </a:tr>
              <a:tr h="277731"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u="none" strike="noStrike">
                          <a:effectLst/>
                          <a:latin typeface="Kyrghyz Times" pitchFamily="2" charset="0"/>
                        </a:rPr>
                        <a:t>Мейманканалардын жана ресторандардын ишмердиги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Kyrghyz Times" pitchFamily="2" charset="0"/>
                      </a:endParaRPr>
                    </a:p>
                  </a:txBody>
                  <a:tcPr marL="58214" marR="4851" marT="4851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>
                          <a:effectLst/>
                          <a:latin typeface="Times New Roman" panose="02020603050405020304" pitchFamily="18" charset="0"/>
                        </a:rPr>
                        <a:t>360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>
                          <a:effectLst/>
                          <a:latin typeface="Times New Roman" panose="02020603050405020304" pitchFamily="18" charset="0"/>
                        </a:rPr>
                        <a:t>32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>
                          <a:effectLst/>
                          <a:latin typeface="Times New Roman" panose="02020603050405020304" pitchFamily="18" charset="0"/>
                        </a:rPr>
                        <a:t>32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>
                          <a:effectLst/>
                          <a:latin typeface="Times New Roman" panose="02020603050405020304" pitchFamily="18" charset="0"/>
                        </a:rPr>
                        <a:t>328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>
                          <a:effectLst/>
                          <a:latin typeface="Times New Roman" panose="02020603050405020304" pitchFamily="18" charset="0"/>
                        </a:rPr>
                        <a:t>328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>
                          <a:effectLst/>
                          <a:latin typeface="Times New Roman" panose="02020603050405020304" pitchFamily="18" charset="0"/>
                        </a:rPr>
                        <a:t>-</a:t>
                      </a:r>
                    </a:p>
                  </a:txBody>
                  <a:tcPr marL="9525" marR="9525" marT="9525" marB="0" anchor="b"/>
                </a:tc>
              </a:tr>
              <a:tr h="141279"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u="none" strike="noStrike">
                          <a:effectLst/>
                          <a:latin typeface="Kyrghyz Times" pitchFamily="2" charset="0"/>
                        </a:rPr>
                        <a:t>Маалымат жана байланыш</a:t>
                      </a:r>
                      <a:endParaRPr lang="ru-RU" sz="900" b="0" i="0" u="none" strike="noStrike">
                        <a:effectLst/>
                        <a:latin typeface="Kyrghyz Times" pitchFamily="2" charset="0"/>
                      </a:endParaRPr>
                    </a:p>
                  </a:txBody>
                  <a:tcPr marL="58214" marR="4851" marT="4851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>
                          <a:effectLst/>
                          <a:latin typeface="Times New Roman" panose="02020603050405020304" pitchFamily="18" charset="0"/>
                        </a:rPr>
                        <a:t>145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>
                          <a:effectLst/>
                          <a:latin typeface="Times New Roman" panose="02020603050405020304" pitchFamily="18" charset="0"/>
                        </a:rPr>
                        <a:t>108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>
                          <a:effectLst/>
                          <a:latin typeface="Times New Roman" panose="02020603050405020304" pitchFamily="18" charset="0"/>
                        </a:rPr>
                        <a:t>80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>
                          <a:effectLst/>
                          <a:latin typeface="Times New Roman" panose="02020603050405020304" pitchFamily="18" charset="0"/>
                        </a:rPr>
                        <a:t>37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>
                          <a:effectLst/>
                          <a:latin typeface="Times New Roman" panose="02020603050405020304" pitchFamily="18" charset="0"/>
                        </a:rPr>
                        <a:t>37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-</a:t>
                      </a:r>
                    </a:p>
                  </a:txBody>
                  <a:tcPr marL="9525" marR="9525" marT="9525" marB="0" anchor="b"/>
                </a:tc>
              </a:tr>
              <a:tr h="246485"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u="none" strike="noStrike">
                          <a:effectLst/>
                          <a:latin typeface="Kyrghyz Times" pitchFamily="2" charset="0"/>
                        </a:rPr>
                        <a:t>Финансылык ортомчулук жана камсыздандыруу </a:t>
                      </a:r>
                      <a:endParaRPr lang="ru-RU" sz="900" b="0" i="0" u="none" strike="noStrike">
                        <a:effectLst/>
                        <a:latin typeface="Kyrghyz Times" pitchFamily="2" charset="0"/>
                      </a:endParaRPr>
                    </a:p>
                  </a:txBody>
                  <a:tcPr marL="58214" marR="4851" marT="4851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>
                          <a:effectLst/>
                          <a:latin typeface="Times New Roman" panose="02020603050405020304" pitchFamily="18" charset="0"/>
                        </a:rPr>
                        <a:t>295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>
                          <a:effectLst/>
                          <a:latin typeface="Times New Roman" panose="02020603050405020304" pitchFamily="18" charset="0"/>
                        </a:rPr>
                        <a:t>274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>
                          <a:effectLst/>
                          <a:latin typeface="Times New Roman" panose="02020603050405020304" pitchFamily="18" charset="0"/>
                        </a:rPr>
                        <a:t>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>
                          <a:effectLst/>
                          <a:latin typeface="Times New Roman" panose="02020603050405020304" pitchFamily="18" charset="0"/>
                        </a:rPr>
                        <a:t>21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>
                          <a:effectLst/>
                          <a:latin typeface="Times New Roman" panose="02020603050405020304" pitchFamily="18" charset="0"/>
                        </a:rPr>
                        <a:t>21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>
                          <a:effectLst/>
                          <a:latin typeface="Times New Roman" panose="02020603050405020304" pitchFamily="18" charset="0"/>
                        </a:rPr>
                        <a:t>-</a:t>
                      </a:r>
                    </a:p>
                  </a:txBody>
                  <a:tcPr marL="9525" marR="9525" marT="9525" marB="0" anchor="b"/>
                </a:tc>
              </a:tr>
              <a:tr h="141279"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u="none" strike="noStrike">
                          <a:effectLst/>
                          <a:latin typeface="Kyrghyz Times" pitchFamily="2" charset="0"/>
                        </a:rPr>
                        <a:t>Кыймылсыз м³лк операциялары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Kyrghyz Times" pitchFamily="2" charset="0"/>
                      </a:endParaRPr>
                    </a:p>
                  </a:txBody>
                  <a:tcPr marL="58214" marR="4851" marT="4851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>
                          <a:effectLst/>
                          <a:latin typeface="Times New Roman" panose="02020603050405020304" pitchFamily="18" charset="0"/>
                        </a:rPr>
                        <a:t>302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>
                          <a:effectLst/>
                          <a:latin typeface="Times New Roman" panose="02020603050405020304" pitchFamily="18" charset="0"/>
                        </a:rPr>
                        <a:t>119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>
                          <a:effectLst/>
                          <a:latin typeface="Times New Roman" panose="02020603050405020304" pitchFamily="18" charset="0"/>
                        </a:rPr>
                        <a:t>73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>
                          <a:effectLst/>
                          <a:latin typeface="Times New Roman" panose="02020603050405020304" pitchFamily="18" charset="0"/>
                        </a:rPr>
                        <a:t>183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>
                          <a:effectLst/>
                          <a:latin typeface="Times New Roman" panose="02020603050405020304" pitchFamily="18" charset="0"/>
                        </a:rPr>
                        <a:t>183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>
                          <a:effectLst/>
                          <a:latin typeface="Times New Roman" panose="02020603050405020304" pitchFamily="18" charset="0"/>
                        </a:rPr>
                        <a:t>-</a:t>
                      </a:r>
                    </a:p>
                  </a:txBody>
                  <a:tcPr marL="9525" marR="9525" marT="9525" marB="0" anchor="b"/>
                </a:tc>
              </a:tr>
              <a:tr h="246485"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u="none" strike="noStrike">
                          <a:effectLst/>
                          <a:latin typeface="Kyrghyz Times" pitchFamily="2" charset="0"/>
                        </a:rPr>
                        <a:t>Кесиптик, илимий жана техникалык ишмердик</a:t>
                      </a:r>
                      <a:endParaRPr lang="ru-RU" sz="900" b="0" i="0" u="none" strike="noStrike">
                        <a:effectLst/>
                        <a:latin typeface="Kyrghyz Times" pitchFamily="2" charset="0"/>
                      </a:endParaRPr>
                    </a:p>
                  </a:txBody>
                  <a:tcPr marL="58214" marR="4851" marT="4851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>
                          <a:effectLst/>
                          <a:latin typeface="Times New Roman" panose="02020603050405020304" pitchFamily="18" charset="0"/>
                        </a:rPr>
                        <a:t>634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>
                          <a:effectLst/>
                          <a:latin typeface="Times New Roman" panose="02020603050405020304" pitchFamily="18" charset="0"/>
                        </a:rPr>
                        <a:t>165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>
                          <a:effectLst/>
                          <a:latin typeface="Times New Roman" panose="02020603050405020304" pitchFamily="18" charset="0"/>
                        </a:rPr>
                        <a:t>160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>
                          <a:effectLst/>
                          <a:latin typeface="Times New Roman" panose="02020603050405020304" pitchFamily="18" charset="0"/>
                        </a:rPr>
                        <a:t>469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>
                          <a:effectLst/>
                          <a:latin typeface="Times New Roman" panose="02020603050405020304" pitchFamily="18" charset="0"/>
                        </a:rPr>
                        <a:t>469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>
                          <a:effectLst/>
                          <a:latin typeface="Times New Roman" panose="02020603050405020304" pitchFamily="18" charset="0"/>
                        </a:rPr>
                        <a:t>-</a:t>
                      </a:r>
                    </a:p>
                  </a:txBody>
                  <a:tcPr marL="9525" marR="9525" marT="9525" marB="0" anchor="b"/>
                </a:tc>
              </a:tr>
              <a:tr h="141279"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u="none" strike="noStrike">
                          <a:effectLst/>
                          <a:latin typeface="Kyrghyz Times" pitchFamily="2" charset="0"/>
                        </a:rPr>
                        <a:t>Административдик жана к¼м¼кч³ ишмердик</a:t>
                      </a:r>
                      <a:endParaRPr lang="ru-RU" sz="900" b="0" i="0" u="none" strike="noStrike">
                        <a:effectLst/>
                        <a:latin typeface="Kyrghyz Times" pitchFamily="2" charset="0"/>
                      </a:endParaRPr>
                    </a:p>
                  </a:txBody>
                  <a:tcPr marL="58214" marR="4851" marT="4851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>
                          <a:effectLst/>
                          <a:latin typeface="Times New Roman" panose="02020603050405020304" pitchFamily="18" charset="0"/>
                        </a:rPr>
                        <a:t>158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>
                          <a:effectLst/>
                          <a:latin typeface="Times New Roman" panose="02020603050405020304" pitchFamily="18" charset="0"/>
                        </a:rPr>
                        <a:t>92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>
                          <a:effectLst/>
                          <a:latin typeface="Times New Roman" panose="02020603050405020304" pitchFamily="18" charset="0"/>
                        </a:rPr>
                        <a:t>89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>
                          <a:effectLst/>
                          <a:latin typeface="Times New Roman" panose="02020603050405020304" pitchFamily="18" charset="0"/>
                        </a:rPr>
                        <a:t>66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>
                          <a:effectLst/>
                          <a:latin typeface="Times New Roman" panose="02020603050405020304" pitchFamily="18" charset="0"/>
                        </a:rPr>
                        <a:t>66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-</a:t>
                      </a:r>
                    </a:p>
                  </a:txBody>
                  <a:tcPr marL="9525" marR="9525" marT="9525" marB="0" anchor="b"/>
                </a:tc>
              </a:tr>
              <a:tr h="277731"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u="none" strike="noStrike">
                          <a:effectLst/>
                          <a:latin typeface="Kyrghyz Times" pitchFamily="2" charset="0"/>
                        </a:rPr>
                        <a:t>Мамлекеттик башкаруу жана коргоо; милдетт³³ социалдык камсыздоо</a:t>
                      </a:r>
                      <a:endParaRPr lang="ru-RU" sz="900" b="0" i="0" u="none" strike="noStrike">
                        <a:effectLst/>
                        <a:latin typeface="Kyrghyz Times" pitchFamily="2" charset="0"/>
                      </a:endParaRPr>
                    </a:p>
                  </a:txBody>
                  <a:tcPr marL="58214" marR="4851" marT="4851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>
                          <a:effectLst/>
                          <a:latin typeface="Times New Roman" panose="02020603050405020304" pitchFamily="18" charset="0"/>
                        </a:rPr>
                        <a:t>72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>
                          <a:effectLst/>
                          <a:latin typeface="Times New Roman" panose="02020603050405020304" pitchFamily="18" charset="0"/>
                        </a:rPr>
                        <a:t>72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>
                          <a:effectLst/>
                          <a:latin typeface="Times New Roman" panose="02020603050405020304" pitchFamily="18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>
                          <a:effectLst/>
                          <a:latin typeface="Times New Roman" panose="02020603050405020304" pitchFamily="18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>
                          <a:effectLst/>
                          <a:latin typeface="Times New Roman" panose="02020603050405020304" pitchFamily="18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>
                          <a:effectLst/>
                          <a:latin typeface="Times New Roman" panose="02020603050405020304" pitchFamily="18" charset="0"/>
                        </a:rPr>
                        <a:t>-</a:t>
                      </a:r>
                    </a:p>
                  </a:txBody>
                  <a:tcPr marL="9525" marR="9525" marT="9525" marB="0" anchor="b"/>
                </a:tc>
              </a:tr>
              <a:tr h="141279"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u="none" strike="noStrike">
                          <a:effectLst/>
                          <a:latin typeface="Kyrghyz Times" pitchFamily="2" charset="0"/>
                        </a:rPr>
                        <a:t>Билим бер³³</a:t>
                      </a:r>
                      <a:endParaRPr lang="ru-RU" sz="900" b="0" i="0" u="none" strike="noStrike">
                        <a:effectLst/>
                        <a:latin typeface="Kyrghyz Times" pitchFamily="2" charset="0"/>
                      </a:endParaRPr>
                    </a:p>
                  </a:txBody>
                  <a:tcPr marL="58214" marR="4851" marT="4851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>
                          <a:effectLst/>
                          <a:latin typeface="Times New Roman" panose="02020603050405020304" pitchFamily="18" charset="0"/>
                        </a:rPr>
                        <a:t>769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>
                          <a:effectLst/>
                          <a:latin typeface="Times New Roman" panose="02020603050405020304" pitchFamily="18" charset="0"/>
                        </a:rPr>
                        <a:t>324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>
                          <a:effectLst/>
                          <a:latin typeface="Times New Roman" panose="02020603050405020304" pitchFamily="18" charset="0"/>
                        </a:rPr>
                        <a:t>47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>
                          <a:effectLst/>
                          <a:latin typeface="Times New Roman" panose="02020603050405020304" pitchFamily="18" charset="0"/>
                        </a:rPr>
                        <a:t>445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>
                          <a:effectLst/>
                          <a:latin typeface="Times New Roman" panose="02020603050405020304" pitchFamily="18" charset="0"/>
                        </a:rPr>
                        <a:t>445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>
                          <a:effectLst/>
                          <a:latin typeface="Times New Roman" panose="02020603050405020304" pitchFamily="18" charset="0"/>
                        </a:rPr>
                        <a:t>-</a:t>
                      </a:r>
                    </a:p>
                  </a:txBody>
                  <a:tcPr marL="9525" marR="9525" marT="9525" marB="0" anchor="b"/>
                </a:tc>
              </a:tr>
              <a:tr h="277731"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u="none" strike="noStrike">
                          <a:effectLst/>
                          <a:latin typeface="Kyrghyz Times" pitchFamily="2" charset="0"/>
                        </a:rPr>
                        <a:t>Саламаттыкты сактоо жана калкты социалдык жактан тейл¼¼</a:t>
                      </a:r>
                      <a:endParaRPr lang="ru-RU" sz="900" b="0" i="0" u="none" strike="noStrike">
                        <a:effectLst/>
                        <a:latin typeface="Kyrghyz Times" pitchFamily="2" charset="0"/>
                      </a:endParaRPr>
                    </a:p>
                  </a:txBody>
                  <a:tcPr marL="58214" marR="4851" marT="4851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>
                          <a:effectLst/>
                          <a:latin typeface="Times New Roman" panose="02020603050405020304" pitchFamily="18" charset="0"/>
                        </a:rPr>
                        <a:t>95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>
                          <a:effectLst/>
                          <a:latin typeface="Times New Roman" panose="02020603050405020304" pitchFamily="18" charset="0"/>
                        </a:rPr>
                        <a:t>53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>
                          <a:effectLst/>
                          <a:latin typeface="Times New Roman" panose="02020603050405020304" pitchFamily="18" charset="0"/>
                        </a:rPr>
                        <a:t>53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>
                          <a:effectLst/>
                          <a:latin typeface="Times New Roman" panose="02020603050405020304" pitchFamily="18" charset="0"/>
                        </a:rPr>
                        <a:t>42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>
                          <a:effectLst/>
                          <a:latin typeface="Times New Roman" panose="02020603050405020304" pitchFamily="18" charset="0"/>
                        </a:rPr>
                        <a:t>42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-</a:t>
                      </a:r>
                    </a:p>
                  </a:txBody>
                  <a:tcPr marL="9525" marR="9525" marT="9525" marB="0" anchor="b"/>
                </a:tc>
              </a:tr>
              <a:tr h="141279"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u="none" strike="noStrike">
                          <a:effectLst/>
                          <a:latin typeface="Kyrghyz Times" pitchFamily="2" charset="0"/>
                        </a:rPr>
                        <a:t>Искусство, к¼¾³л ачуу жана эс алуу</a:t>
                      </a:r>
                      <a:endParaRPr lang="ru-RU" sz="900" b="0" i="0" u="none" strike="noStrike">
                        <a:effectLst/>
                        <a:latin typeface="Kyrghyz Times" pitchFamily="2" charset="0"/>
                      </a:endParaRPr>
                    </a:p>
                  </a:txBody>
                  <a:tcPr marL="58214" marR="4851" marT="4851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>
                          <a:effectLst/>
                          <a:latin typeface="Times New Roman" panose="02020603050405020304" pitchFamily="18" charset="0"/>
                        </a:rPr>
                        <a:t>65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>
                          <a:effectLst/>
                          <a:latin typeface="Times New Roman" panose="02020603050405020304" pitchFamily="18" charset="0"/>
                        </a:rPr>
                        <a:t>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>
                          <a:effectLst/>
                          <a:latin typeface="Times New Roman" panose="02020603050405020304" pitchFamily="18" charset="0"/>
                        </a:rPr>
                        <a:t>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>
                          <a:effectLst/>
                          <a:latin typeface="Times New Roman" panose="02020603050405020304" pitchFamily="18" charset="0"/>
                        </a:rPr>
                        <a:t>57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>
                          <a:effectLst/>
                          <a:latin typeface="Times New Roman" panose="02020603050405020304" pitchFamily="18" charset="0"/>
                        </a:rPr>
                        <a:t>57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>
                          <a:effectLst/>
                          <a:latin typeface="Times New Roman" panose="02020603050405020304" pitchFamily="18" charset="0"/>
                        </a:rPr>
                        <a:t>-</a:t>
                      </a:r>
                    </a:p>
                  </a:txBody>
                  <a:tcPr marL="9525" marR="9525" marT="9525" marB="0" anchor="b"/>
                </a:tc>
              </a:tr>
              <a:tr h="141279"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u="none" strike="noStrike" dirty="0">
                          <a:effectLst/>
                          <a:latin typeface="Kyrghyz Times" pitchFamily="2" charset="0"/>
                        </a:rPr>
                        <a:t>Башка тейл¼¼ </a:t>
                      </a:r>
                      <a:r>
                        <a:rPr lang="ru-RU" sz="900" u="none" strike="noStrike" dirty="0" err="1">
                          <a:effectLst/>
                          <a:latin typeface="Kyrghyz Times" pitchFamily="2" charset="0"/>
                        </a:rPr>
                        <a:t>ишмердиги</a:t>
                      </a:r>
                      <a:endParaRPr lang="ru-RU" sz="900" b="0" i="0" u="none" strike="noStrike" dirty="0">
                        <a:effectLst/>
                        <a:latin typeface="Kyrghyz Times" pitchFamily="2" charset="0"/>
                      </a:endParaRPr>
                    </a:p>
                  </a:txBody>
                  <a:tcPr marL="58214" marR="4851" marT="4851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>
                          <a:effectLst/>
                          <a:latin typeface="Times New Roman" panose="02020603050405020304" pitchFamily="18" charset="0"/>
                        </a:rPr>
                        <a:t>632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>
                          <a:effectLst/>
                          <a:latin typeface="Times New Roman" panose="02020603050405020304" pitchFamily="18" charset="0"/>
                        </a:rPr>
                        <a:t>17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>
                          <a:effectLst/>
                          <a:latin typeface="Times New Roman" panose="02020603050405020304" pitchFamily="18" charset="0"/>
                        </a:rPr>
                        <a:t>16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>
                          <a:effectLst/>
                          <a:latin typeface="Times New Roman" panose="02020603050405020304" pitchFamily="18" charset="0"/>
                        </a:rPr>
                        <a:t>615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>
                          <a:effectLst/>
                          <a:latin typeface="Times New Roman" panose="02020603050405020304" pitchFamily="18" charset="0"/>
                        </a:rPr>
                        <a:t>615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>
                          <a:effectLst/>
                          <a:latin typeface="Times New Roman" panose="02020603050405020304" pitchFamily="18" charset="0"/>
                        </a:rPr>
                        <a:t>-</a:t>
                      </a:r>
                    </a:p>
                  </a:txBody>
                  <a:tcPr marL="9525" marR="9525" marT="9525" marB="0" anchor="b"/>
                </a:tc>
              </a:tr>
              <a:tr h="141279"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u="none" strike="noStrike" dirty="0" err="1">
                          <a:effectLst/>
                          <a:latin typeface="Kyrghyz Times" pitchFamily="2" charset="0"/>
                        </a:rPr>
                        <a:t>Экономикалык</a:t>
                      </a:r>
                      <a:r>
                        <a:rPr lang="ru-RU" sz="900" u="none" strike="noStrike" dirty="0">
                          <a:effectLst/>
                          <a:latin typeface="Kyrghyz Times" pitchFamily="2" charset="0"/>
                        </a:rPr>
                        <a:t> </a:t>
                      </a:r>
                      <a:r>
                        <a:rPr lang="ru-RU" sz="900" u="none" strike="noStrike" dirty="0" err="1">
                          <a:effectLst/>
                          <a:latin typeface="Kyrghyz Times" pitchFamily="2" charset="0"/>
                        </a:rPr>
                        <a:t>ишмердиктин</a:t>
                      </a:r>
                      <a:r>
                        <a:rPr lang="ru-RU" sz="900" u="none" strike="noStrike" dirty="0">
                          <a:effectLst/>
                          <a:latin typeface="Kyrghyz Times" pitchFamily="2" charset="0"/>
                        </a:rPr>
                        <a:t> башка т³рл¼р³</a:t>
                      </a:r>
                      <a:endParaRPr lang="ru-RU" sz="900" b="0" i="0" u="none" strike="noStrike" dirty="0">
                        <a:effectLst/>
                        <a:latin typeface="Kyrghyz Times" pitchFamily="2" charset="0"/>
                      </a:endParaRPr>
                    </a:p>
                  </a:txBody>
                  <a:tcPr marL="58214" marR="4851" marT="485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>
                          <a:effectLst/>
                          <a:latin typeface="Times New Roman" panose="02020603050405020304" pitchFamily="18" charset="0"/>
                        </a:rPr>
                        <a:t>1 462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>
                          <a:effectLst/>
                          <a:latin typeface="Times New Roman" panose="02020603050405020304" pitchFamily="18" charset="0"/>
                        </a:rPr>
                        <a:t>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>
                          <a:effectLst/>
                          <a:latin typeface="Times New Roman" panose="02020603050405020304" pitchFamily="18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>
                          <a:effectLst/>
                          <a:latin typeface="Times New Roman" panose="02020603050405020304" pitchFamily="18" charset="0"/>
                        </a:rPr>
                        <a:t>1 461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>
                          <a:effectLst/>
                          <a:latin typeface="Times New Roman" panose="02020603050405020304" pitchFamily="18" charset="0"/>
                        </a:rPr>
                        <a:t>1 461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-</a:t>
                      </a:r>
                    </a:p>
                  </a:txBody>
                  <a:tcPr marL="9525" marR="9525" marT="9525" marB="0" anchor="b"/>
                </a:tc>
              </a:tr>
              <a:tr h="156440">
                <a:tc gridSpan="4">
                  <a:txBody>
                    <a:bodyPr/>
                    <a:lstStyle/>
                    <a:p>
                      <a:pPr algn="l" fontAlgn="b"/>
                      <a:r>
                        <a:rPr lang="ru-RU" sz="900" u="none" strike="noStrike" dirty="0" smtClean="0">
                          <a:effectLst/>
                          <a:latin typeface="Kyrghyz Times" pitchFamily="2" charset="0"/>
                        </a:rPr>
                        <a:t>*</a:t>
                      </a:r>
                      <a:r>
                        <a:rPr lang="ru-RU" sz="900" i="1" u="none" strike="noStrike" dirty="0" err="1" smtClean="0">
                          <a:effectLst/>
                          <a:latin typeface="Kyrghyz Times" pitchFamily="2" charset="0"/>
                        </a:rPr>
                        <a:t>Эмгек</a:t>
                      </a:r>
                      <a:r>
                        <a:rPr lang="ru-RU" sz="900" i="1" u="none" strike="noStrike" dirty="0" smtClean="0">
                          <a:effectLst/>
                          <a:latin typeface="Kyrghyz Times" pitchFamily="2" charset="0"/>
                        </a:rPr>
                        <a:t>, </a:t>
                      </a:r>
                      <a:r>
                        <a:rPr lang="ru-RU" sz="900" i="1" u="none" strike="noStrike" dirty="0" err="1" smtClean="0">
                          <a:effectLst/>
                          <a:latin typeface="Kyrghyz Times" pitchFamily="2" charset="0"/>
                        </a:rPr>
                        <a:t>социалдык</a:t>
                      </a:r>
                      <a:r>
                        <a:rPr lang="ru-RU" sz="900" i="1" u="none" strike="noStrike" dirty="0" smtClean="0">
                          <a:effectLst/>
                          <a:latin typeface="Kyrghyz Times" pitchFamily="2" charset="0"/>
                        </a:rPr>
                        <a:t> </a:t>
                      </a:r>
                      <a:r>
                        <a:rPr lang="ru-RU" sz="900" i="1" u="none" strike="noStrike" dirty="0" err="1" smtClean="0">
                          <a:effectLst/>
                          <a:latin typeface="Kyrghyz Times" pitchFamily="2" charset="0"/>
                        </a:rPr>
                        <a:t>камсыздоо</a:t>
                      </a:r>
                      <a:r>
                        <a:rPr lang="ru-RU" sz="900" i="1" u="none" strike="noStrike" baseline="0" dirty="0" smtClean="0">
                          <a:effectLst/>
                          <a:latin typeface="Kyrghyz Times" pitchFamily="2" charset="0"/>
                        </a:rPr>
                        <a:t> </a:t>
                      </a:r>
                      <a:r>
                        <a:rPr lang="ru-RU" sz="900" i="1" u="none" strike="noStrike" baseline="0" dirty="0" err="1" smtClean="0">
                          <a:effectLst/>
                          <a:latin typeface="Kyrghyz Times" pitchFamily="2" charset="0"/>
                        </a:rPr>
                        <a:t>жана</a:t>
                      </a:r>
                      <a:r>
                        <a:rPr lang="ru-RU" sz="900" i="1" u="none" strike="noStrike" baseline="0" dirty="0" smtClean="0">
                          <a:effectLst/>
                          <a:latin typeface="Kyrghyz Times" pitchFamily="2" charset="0"/>
                        </a:rPr>
                        <a:t> миграция</a:t>
                      </a:r>
                      <a:r>
                        <a:rPr lang="ru-RU" sz="900" i="1" u="none" strike="noStrike" dirty="0" smtClean="0">
                          <a:effectLst/>
                          <a:latin typeface="Kyrghyz Times" pitchFamily="2" charset="0"/>
                        </a:rPr>
                        <a:t> </a:t>
                      </a:r>
                      <a:r>
                        <a:rPr lang="ru-RU" sz="900" i="1" u="none" strike="noStrike" dirty="0" err="1" smtClean="0">
                          <a:effectLst/>
                          <a:latin typeface="Kyrghyz Times" pitchFamily="2" charset="0"/>
                        </a:rPr>
                        <a:t>министрлигинин</a:t>
                      </a:r>
                      <a:r>
                        <a:rPr lang="ru-RU" sz="900" i="1" u="none" strike="noStrike" dirty="0" smtClean="0">
                          <a:effectLst/>
                          <a:latin typeface="Kyrghyz Times" pitchFamily="2" charset="0"/>
                        </a:rPr>
                        <a:t> </a:t>
                      </a:r>
                      <a:r>
                        <a:rPr lang="ru-RU" sz="900" i="1" u="none" strike="noStrike" dirty="0" err="1" smtClean="0">
                          <a:effectLst/>
                          <a:latin typeface="Kyrghyz Times" pitchFamily="2" charset="0"/>
                        </a:rPr>
                        <a:t>маалыматтары</a:t>
                      </a:r>
                      <a:r>
                        <a:rPr lang="ru-RU" sz="900" i="1" u="none" strike="noStrike" dirty="0" smtClean="0">
                          <a:effectLst/>
                          <a:latin typeface="Kyrghyz Times" pitchFamily="2" charset="0"/>
                        </a:rPr>
                        <a:t> </a:t>
                      </a:r>
                      <a:r>
                        <a:rPr lang="ru-RU" sz="900" i="1" u="none" strike="noStrike" dirty="0" err="1" smtClean="0">
                          <a:effectLst/>
                          <a:latin typeface="Kyrghyz Times" pitchFamily="2" charset="0"/>
                        </a:rPr>
                        <a:t>боюнча</a:t>
                      </a:r>
                      <a:endParaRPr lang="ru-RU" sz="900" b="0" i="1" u="none" strike="noStrike" dirty="0">
                        <a:effectLst/>
                        <a:latin typeface="Kyrghyz Times" pitchFamily="2" charset="0"/>
                      </a:endParaRPr>
                    </a:p>
                  </a:txBody>
                  <a:tcPr marL="4851" marR="4851" marT="4851" marB="0" anchor="b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ru-RU" sz="900" b="0" i="0" u="none" strike="noStrike" dirty="0">
                        <a:effectLst/>
                        <a:latin typeface="Kyrghyz Times" pitchFamily="2" charset="0"/>
                      </a:endParaRPr>
                    </a:p>
                  </a:txBody>
                  <a:tcPr marL="4851" marR="4851" marT="4851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900" b="0" i="0" u="none" strike="noStrike" dirty="0">
                        <a:effectLst/>
                        <a:latin typeface="Kyrghyz Times" pitchFamily="2" charset="0"/>
                      </a:endParaRPr>
                    </a:p>
                  </a:txBody>
                  <a:tcPr marL="4851" marR="4851" marT="4851" marB="0" anchor="b"/>
                </a:tc>
                <a:tc>
                  <a:txBody>
                    <a:bodyPr/>
                    <a:lstStyle/>
                    <a:p>
                      <a:pPr algn="r" fontAlgn="b"/>
                      <a:endParaRPr lang="ru-RU" sz="900" b="0" i="0" u="none" strike="noStrike" dirty="0">
                        <a:effectLst/>
                        <a:latin typeface="Kyrghyz Times" pitchFamily="2" charset="0"/>
                      </a:endParaRPr>
                    </a:p>
                  </a:txBody>
                  <a:tcPr marL="4851" marR="4851" marT="4851" marB="0" anchor="b"/>
                </a:tc>
              </a:tr>
            </a:tbl>
          </a:graphicData>
        </a:graphic>
      </p:graphicFrame>
      <p:pic>
        <p:nvPicPr>
          <p:cNvPr id="5" name="Picture 2" descr="logo NSC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901" y="115888"/>
            <a:ext cx="882699" cy="792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04945441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Стандартная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Стандартная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3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Стандартная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4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Стандартная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5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Стандартная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6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Стандартная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1086</TotalTime>
  <Words>1285</Words>
  <Application>Microsoft Office PowerPoint</Application>
  <PresentationFormat>Экран (4:3)</PresentationFormat>
  <Paragraphs>517</Paragraphs>
  <Slides>12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8" baseType="lpstr">
      <vt:lpstr>Arial</vt:lpstr>
      <vt:lpstr>Calibri</vt:lpstr>
      <vt:lpstr>Calibri Light</vt:lpstr>
      <vt:lpstr>Kyrghyz Times</vt:lpstr>
      <vt:lpstr>Times New Roman</vt:lpstr>
      <vt:lpstr>Тема Office</vt:lpstr>
      <vt:lpstr>Кыргыз Республикасынын Улуттук статистика комитети  </vt:lpstr>
      <vt:lpstr>1-ЖО-жумуш орундары (кварталдык) формасы </vt:lpstr>
      <vt:lpstr>Т³з³лгјн жаны жумуш орундарынын  саны  (бирдик)</vt:lpstr>
      <vt:lpstr>Т³з³лгјн жаны жумуш орундарынын  саны (бирдик, иштеп жаткан ишкана, уюм,мекемеде)</vt:lpstr>
      <vt:lpstr>Т³з³лгјн жаны жумуш орундарынын  саны,бирдик (жекелик негиздеги ишканаларда, чарбада)</vt:lpstr>
      <vt:lpstr>Аймактар боюнча т³з³лгјн жаны жумуш орундарынын  саны (бирдик)</vt:lpstr>
      <vt:lpstr>Т³з³лгјн жаны жумуш орундарынын  саны,ишмердиктин т³рл¼р³ боюнча (иштеп жаткан жана жаны  катталган ишкана, уюм. мекемелерде, пайыз менен жыйынтыкка)</vt:lpstr>
      <vt:lpstr>Т³з³лгјн жаны жумуш орундарынын  саны,ишмердиктин т³рл¼р³ боюнча (жекелик негиздеги ишканаларда, чарбада, пайыз менен жыйынтыкка)</vt:lpstr>
      <vt:lpstr>2022-ж. аймактар боюнча жоюлган жумуш орундарынын саны (бирдик)</vt:lpstr>
      <vt:lpstr>Жоюлган жумуш орундары аймактар боюнча (иштеп жаткан ишкана, уюм, мекемелерде, бирдик)</vt:lpstr>
      <vt:lpstr>2022-ж. аймактар боюнча жоюлган жумуш орундарынын саны (жеке жактардагы, дыйкан чарбаларда)(жыйынтыкка пайыз менен)</vt:lpstr>
      <vt:lpstr>Экономикалык ишмердиктин т³рл¼р³ боюнча 2022-ж. жоюлган жумуш орундарынын  саны (бирдик)</vt:lpstr>
    </vt:vector>
  </TitlesOfParts>
  <Company>SPecialiST RePack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щщщщ</dc:title>
  <dc:creator>Nazarova</dc:creator>
  <cp:lastModifiedBy>Djailobaeva</cp:lastModifiedBy>
  <cp:revision>70</cp:revision>
  <cp:lastPrinted>2023-03-11T03:22:02Z</cp:lastPrinted>
  <dcterms:created xsi:type="dcterms:W3CDTF">2012-11-09T03:45:24Z</dcterms:created>
  <dcterms:modified xsi:type="dcterms:W3CDTF">2023-03-11T03:33:46Z</dcterms:modified>
</cp:coreProperties>
</file>