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notesSlides/notesSlide9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notesSlides/notesSlide10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7.xml" ContentType="application/vnd.openxmlformats-officedocument.themeOverr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7" r:id="rId2"/>
  </p:sldMasterIdLst>
  <p:notesMasterIdLst>
    <p:notesMasterId r:id="rId14"/>
  </p:notesMasterIdLst>
  <p:handoutMasterIdLst>
    <p:handoutMasterId r:id="rId15"/>
  </p:handoutMasterIdLst>
  <p:sldIdLst>
    <p:sldId id="267" r:id="rId3"/>
    <p:sldId id="268" r:id="rId4"/>
    <p:sldId id="256" r:id="rId5"/>
    <p:sldId id="257" r:id="rId6"/>
    <p:sldId id="259" r:id="rId7"/>
    <p:sldId id="260" r:id="rId8"/>
    <p:sldId id="261" r:id="rId9"/>
    <p:sldId id="262" r:id="rId10"/>
    <p:sldId id="263" r:id="rId11"/>
    <p:sldId id="264" r:id="rId12"/>
    <p:sldId id="270" r:id="rId13"/>
  </p:sldIdLst>
  <p:sldSz cx="10693400" cy="7562850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497" autoAdjust="0"/>
    <p:restoredTop sz="96433" autoAdjust="0"/>
  </p:normalViewPr>
  <p:slideViewPr>
    <p:cSldViewPr>
      <p:cViewPr varScale="1">
        <p:scale>
          <a:sx n="83" d="100"/>
          <a:sy n="83" d="100"/>
        </p:scale>
        <p:origin x="348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_____Microsoft_Excel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Лист3!$B$4</c:f>
              <c:strCache>
                <c:ptCount val="1"/>
                <c:pt idx="0">
                  <c:v>2019/2020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Лист3!$A$5:$A$13</c:f>
              <c:strCache>
                <c:ptCount val="9"/>
                <c:pt idx="0">
                  <c:v>Баткен облусу</c:v>
                </c:pt>
                <c:pt idx="1">
                  <c:v>Жалал-Абад облусу</c:v>
                </c:pt>
                <c:pt idx="2">
                  <c:v>Ысык-Көл облусу</c:v>
                </c:pt>
                <c:pt idx="3">
                  <c:v>Нарын облусу</c:v>
                </c:pt>
                <c:pt idx="4">
                  <c:v>Ош облусу</c:v>
                </c:pt>
                <c:pt idx="5">
                  <c:v>Талас облусу</c:v>
                </c:pt>
                <c:pt idx="6">
                  <c:v>Чүй облусу</c:v>
                </c:pt>
                <c:pt idx="7">
                  <c:v>Бишкек шаары</c:v>
                </c:pt>
                <c:pt idx="8">
                  <c:v>Ош шаары</c:v>
                </c:pt>
              </c:strCache>
            </c:strRef>
          </c:cat>
          <c:val>
            <c:numRef>
              <c:f>Лист3!$B$5:$B$13</c:f>
              <c:numCache>
                <c:formatCode>General</c:formatCode>
                <c:ptCount val="9"/>
                <c:pt idx="0">
                  <c:v>113.8</c:v>
                </c:pt>
                <c:pt idx="1">
                  <c:v>250.1</c:v>
                </c:pt>
                <c:pt idx="2">
                  <c:v>104</c:v>
                </c:pt>
                <c:pt idx="3">
                  <c:v>64.5</c:v>
                </c:pt>
                <c:pt idx="4">
                  <c:v>255.1</c:v>
                </c:pt>
                <c:pt idx="5">
                  <c:v>58.8</c:v>
                </c:pt>
                <c:pt idx="6">
                  <c:v>203.8</c:v>
                </c:pt>
                <c:pt idx="7">
                  <c:v>186.4</c:v>
                </c:pt>
                <c:pt idx="8">
                  <c:v>75.099999999999994</c:v>
                </c:pt>
              </c:numCache>
            </c:numRef>
          </c:val>
        </c:ser>
        <c:ser>
          <c:idx val="1"/>
          <c:order val="1"/>
          <c:tx>
            <c:strRef>
              <c:f>Лист3!$C$4</c:f>
              <c:strCache>
                <c:ptCount val="1"/>
                <c:pt idx="0">
                  <c:v>2023/2024</c:v>
                </c:pt>
              </c:strCache>
            </c:strRef>
          </c:tx>
          <c:spPr>
            <a:solidFill>
              <a:srgbClr val="F79646"/>
            </a:solidFill>
            <a:ln>
              <a:noFill/>
            </a:ln>
            <a:effectLst/>
          </c:spPr>
          <c:invertIfNegative val="0"/>
          <c:cat>
            <c:strRef>
              <c:f>Лист3!$A$5:$A$13</c:f>
              <c:strCache>
                <c:ptCount val="9"/>
                <c:pt idx="0">
                  <c:v>Баткен облусу</c:v>
                </c:pt>
                <c:pt idx="1">
                  <c:v>Жалал-Абад облусу</c:v>
                </c:pt>
                <c:pt idx="2">
                  <c:v>Ысык-Көл облусу</c:v>
                </c:pt>
                <c:pt idx="3">
                  <c:v>Нарын облусу</c:v>
                </c:pt>
                <c:pt idx="4">
                  <c:v>Ош облусу</c:v>
                </c:pt>
                <c:pt idx="5">
                  <c:v>Талас облусу</c:v>
                </c:pt>
                <c:pt idx="6">
                  <c:v>Чүй облусу</c:v>
                </c:pt>
                <c:pt idx="7">
                  <c:v>Бишкек шаары</c:v>
                </c:pt>
                <c:pt idx="8">
                  <c:v>Ош шаары</c:v>
                </c:pt>
              </c:strCache>
            </c:strRef>
          </c:cat>
          <c:val>
            <c:numRef>
              <c:f>Лист3!$C$5:$C$13</c:f>
              <c:numCache>
                <c:formatCode>General</c:formatCode>
                <c:ptCount val="9"/>
                <c:pt idx="0" formatCode="0.0">
                  <c:v>128.5</c:v>
                </c:pt>
                <c:pt idx="1">
                  <c:v>284.60000000000002</c:v>
                </c:pt>
                <c:pt idx="2">
                  <c:v>108.9</c:v>
                </c:pt>
                <c:pt idx="3">
                  <c:v>64.900000000000006</c:v>
                </c:pt>
                <c:pt idx="4">
                  <c:v>289.7</c:v>
                </c:pt>
                <c:pt idx="5">
                  <c:v>60.5</c:v>
                </c:pt>
                <c:pt idx="6">
                  <c:v>233.9</c:v>
                </c:pt>
                <c:pt idx="7">
                  <c:v>227.6</c:v>
                </c:pt>
                <c:pt idx="8">
                  <c:v>92.2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5320784"/>
        <c:axId val="345321960"/>
      </c:barChart>
      <c:catAx>
        <c:axId val="345320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345321960"/>
        <c:crosses val="autoZero"/>
        <c:auto val="1"/>
        <c:lblAlgn val="ctr"/>
        <c:lblOffset val="100"/>
        <c:noMultiLvlLbl val="0"/>
      </c:catAx>
      <c:valAx>
        <c:axId val="345321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45320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Лист4!$B$3</c:f>
              <c:strCache>
                <c:ptCount val="1"/>
                <c:pt idx="0">
                  <c:v>2019/2020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Лист4!$A$4:$A$12</c:f>
              <c:strCache>
                <c:ptCount val="9"/>
                <c:pt idx="0">
                  <c:v>Башкалар</c:v>
                </c:pt>
                <c:pt idx="1">
                  <c:v>Айыл жана балык чарбасы</c:v>
                </c:pt>
                <c:pt idx="2">
                  <c:v>Искусство жана маданият</c:v>
                </c:pt>
                <c:pt idx="3">
                  <c:v>Гуманитардык жана социалдык адистиктер</c:v>
                </c:pt>
                <c:pt idx="4">
                  <c:v>Информатика жана эсептөө техникасы</c:v>
                </c:pt>
                <c:pt idx="5">
                  <c:v>Саламаттык сактоо</c:v>
                </c:pt>
                <c:pt idx="6">
                  <c:v>Экономика жана башкаруу</c:v>
                </c:pt>
                <c:pt idx="7">
                  <c:v>Техникалык адистиктер</c:v>
                </c:pt>
                <c:pt idx="8">
                  <c:v>Билим берүү</c:v>
                </c:pt>
              </c:strCache>
            </c:strRef>
          </c:cat>
          <c:val>
            <c:numRef>
              <c:f>Лист4!$B$4:$B$12</c:f>
              <c:numCache>
                <c:formatCode>General</c:formatCode>
                <c:ptCount val="9"/>
                <c:pt idx="0">
                  <c:v>877</c:v>
                </c:pt>
                <c:pt idx="1">
                  <c:v>711</c:v>
                </c:pt>
                <c:pt idx="2">
                  <c:v>1121</c:v>
                </c:pt>
                <c:pt idx="3">
                  <c:v>2771</c:v>
                </c:pt>
                <c:pt idx="4">
                  <c:v>2582</c:v>
                </c:pt>
                <c:pt idx="5">
                  <c:v>5418</c:v>
                </c:pt>
                <c:pt idx="6">
                  <c:v>5350</c:v>
                </c:pt>
                <c:pt idx="7">
                  <c:v>5623</c:v>
                </c:pt>
                <c:pt idx="8">
                  <c:v>9116</c:v>
                </c:pt>
              </c:numCache>
            </c:numRef>
          </c:val>
        </c:ser>
        <c:ser>
          <c:idx val="1"/>
          <c:order val="1"/>
          <c:tx>
            <c:strRef>
              <c:f>Лист4!$C$3</c:f>
              <c:strCache>
                <c:ptCount val="1"/>
                <c:pt idx="0">
                  <c:v>2023/2024</c:v>
                </c:pt>
              </c:strCache>
            </c:strRef>
          </c:tx>
          <c:spPr>
            <a:solidFill>
              <a:srgbClr val="F79646"/>
            </a:solidFill>
            <a:ln>
              <a:noFill/>
            </a:ln>
            <a:effectLst/>
          </c:spPr>
          <c:invertIfNegative val="0"/>
          <c:cat>
            <c:strRef>
              <c:f>Лист4!$A$4:$A$12</c:f>
              <c:strCache>
                <c:ptCount val="9"/>
                <c:pt idx="0">
                  <c:v>Башкалар</c:v>
                </c:pt>
                <c:pt idx="1">
                  <c:v>Айыл жана балык чарбасы</c:v>
                </c:pt>
                <c:pt idx="2">
                  <c:v>Искусство жана маданият</c:v>
                </c:pt>
                <c:pt idx="3">
                  <c:v>Гуманитардык жана социалдык адистиктер</c:v>
                </c:pt>
                <c:pt idx="4">
                  <c:v>Информатика жана эсептөө техникасы</c:v>
                </c:pt>
                <c:pt idx="5">
                  <c:v>Саламаттык сактоо</c:v>
                </c:pt>
                <c:pt idx="6">
                  <c:v>Экономика жана башкаруу</c:v>
                </c:pt>
                <c:pt idx="7">
                  <c:v>Техникалык адистиктер</c:v>
                </c:pt>
                <c:pt idx="8">
                  <c:v>Билим берүү</c:v>
                </c:pt>
              </c:strCache>
            </c:strRef>
          </c:cat>
          <c:val>
            <c:numRef>
              <c:f>Лист4!$C$4:$C$12</c:f>
              <c:numCache>
                <c:formatCode>General</c:formatCode>
                <c:ptCount val="9"/>
                <c:pt idx="0">
                  <c:v>1075</c:v>
                </c:pt>
                <c:pt idx="1">
                  <c:v>784</c:v>
                </c:pt>
                <c:pt idx="2">
                  <c:v>1611</c:v>
                </c:pt>
                <c:pt idx="3">
                  <c:v>4415</c:v>
                </c:pt>
                <c:pt idx="4">
                  <c:v>5854</c:v>
                </c:pt>
                <c:pt idx="5">
                  <c:v>6893</c:v>
                </c:pt>
                <c:pt idx="6">
                  <c:v>7175</c:v>
                </c:pt>
                <c:pt idx="7">
                  <c:v>7717</c:v>
                </c:pt>
                <c:pt idx="8">
                  <c:v>15609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45327056"/>
        <c:axId val="345332544"/>
      </c:barChart>
      <c:catAx>
        <c:axId val="3453270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345332544"/>
        <c:crosses val="autoZero"/>
        <c:auto val="1"/>
        <c:lblAlgn val="ctr"/>
        <c:lblOffset val="100"/>
        <c:noMultiLvlLbl val="0"/>
      </c:catAx>
      <c:valAx>
        <c:axId val="345332544"/>
        <c:scaling>
          <c:orientation val="minMax"/>
          <c:max val="16500"/>
          <c:min val="5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345327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'граф 3,3'!$B$3</c:f>
              <c:strCache>
                <c:ptCount val="1"/>
                <c:pt idx="0">
                  <c:v>2019/2020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'граф 3,3'!$A$4:$A$12</c:f>
              <c:strCache>
                <c:ptCount val="9"/>
                <c:pt idx="0">
                  <c:v>Башкалар</c:v>
                </c:pt>
                <c:pt idx="1">
                  <c:v>Айыл чарба</c:v>
                </c:pt>
                <c:pt idx="2">
                  <c:v>Так илимдер жана математика</c:v>
                </c:pt>
                <c:pt idx="3">
                  <c:v>Маданият жана искусство</c:v>
                </c:pt>
                <c:pt idx="4">
                  <c:v>Экономикалык адистиктер</c:v>
                </c:pt>
                <c:pt idx="5">
                  <c:v>Медициналык илимдер</c:v>
                </c:pt>
                <c:pt idx="6">
                  <c:v>Педагогикалык илимдер</c:v>
                </c:pt>
                <c:pt idx="7">
                  <c:v>Техникалык илимдер</c:v>
                </c:pt>
                <c:pt idx="8">
                  <c:v>Гуманитардык жана социалдык адистиктер</c:v>
                </c:pt>
              </c:strCache>
            </c:strRef>
          </c:cat>
          <c:val>
            <c:numRef>
              <c:f>'граф 3,3'!$B$4:$B$12</c:f>
              <c:numCache>
                <c:formatCode>General</c:formatCode>
                <c:ptCount val="9"/>
                <c:pt idx="0">
                  <c:v>888</c:v>
                </c:pt>
                <c:pt idx="1">
                  <c:v>591</c:v>
                </c:pt>
                <c:pt idx="2">
                  <c:v>2645</c:v>
                </c:pt>
                <c:pt idx="3">
                  <c:v>1461</c:v>
                </c:pt>
                <c:pt idx="4">
                  <c:v>5565</c:v>
                </c:pt>
                <c:pt idx="5">
                  <c:v>9474</c:v>
                </c:pt>
                <c:pt idx="6" formatCode="0">
                  <c:v>8132</c:v>
                </c:pt>
                <c:pt idx="7">
                  <c:v>6395</c:v>
                </c:pt>
                <c:pt idx="8">
                  <c:v>10767</c:v>
                </c:pt>
              </c:numCache>
            </c:numRef>
          </c:val>
        </c:ser>
        <c:ser>
          <c:idx val="1"/>
          <c:order val="1"/>
          <c:tx>
            <c:strRef>
              <c:f>'граф 3,3'!$C$3</c:f>
              <c:strCache>
                <c:ptCount val="1"/>
                <c:pt idx="0">
                  <c:v>2023/2024</c:v>
                </c:pt>
              </c:strCache>
            </c:strRef>
          </c:tx>
          <c:spPr>
            <a:solidFill>
              <a:srgbClr val="F79646"/>
            </a:solidFill>
            <a:ln>
              <a:noFill/>
            </a:ln>
            <a:effectLst/>
          </c:spPr>
          <c:invertIfNegative val="0"/>
          <c:cat>
            <c:strRef>
              <c:f>'граф 3,3'!$A$4:$A$12</c:f>
              <c:strCache>
                <c:ptCount val="9"/>
                <c:pt idx="0">
                  <c:v>Башкалар</c:v>
                </c:pt>
                <c:pt idx="1">
                  <c:v>Айыл чарба</c:v>
                </c:pt>
                <c:pt idx="2">
                  <c:v>Так илимдер жана математика</c:v>
                </c:pt>
                <c:pt idx="3">
                  <c:v>Маданият жана искусство</c:v>
                </c:pt>
                <c:pt idx="4">
                  <c:v>Экономикалык адистиктер</c:v>
                </c:pt>
                <c:pt idx="5">
                  <c:v>Медициналык илимдер</c:v>
                </c:pt>
                <c:pt idx="6">
                  <c:v>Педагогикалык илимдер</c:v>
                </c:pt>
                <c:pt idx="7">
                  <c:v>Техникалык илимдер</c:v>
                </c:pt>
                <c:pt idx="8">
                  <c:v>Гуманитардык жана социалдык адистиктер</c:v>
                </c:pt>
              </c:strCache>
            </c:strRef>
          </c:cat>
          <c:val>
            <c:numRef>
              <c:f>'граф 3,3'!$C$4:$C$12</c:f>
              <c:numCache>
                <c:formatCode>General</c:formatCode>
                <c:ptCount val="9"/>
                <c:pt idx="0">
                  <c:v>805</c:v>
                </c:pt>
                <c:pt idx="1">
                  <c:v>472</c:v>
                </c:pt>
                <c:pt idx="2">
                  <c:v>1438</c:v>
                </c:pt>
                <c:pt idx="3">
                  <c:v>1520</c:v>
                </c:pt>
                <c:pt idx="4">
                  <c:v>4887</c:v>
                </c:pt>
                <c:pt idx="5">
                  <c:v>6107</c:v>
                </c:pt>
                <c:pt idx="6" formatCode="0">
                  <c:v>6278</c:v>
                </c:pt>
                <c:pt idx="7">
                  <c:v>6541</c:v>
                </c:pt>
                <c:pt idx="8">
                  <c:v>10565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45336464"/>
        <c:axId val="345335680"/>
      </c:barChart>
      <c:catAx>
        <c:axId val="34533646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345335680"/>
        <c:crosses val="autoZero"/>
        <c:auto val="1"/>
        <c:lblAlgn val="ctr"/>
        <c:lblOffset val="100"/>
        <c:noMultiLvlLbl val="0"/>
      </c:catAx>
      <c:valAx>
        <c:axId val="345335680"/>
        <c:scaling>
          <c:orientation val="minMax"/>
          <c:max val="120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45336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pPr>
            <a:r>
              <a:rPr lang="ky-KG" sz="1400" dirty="0" smtClean="0">
                <a:latin typeface="Arial Black" panose="020B0A04020102020204" pitchFamily="34" charset="0"/>
              </a:rPr>
              <a:t>Жыйынтыкка карата % менен</a:t>
            </a:r>
            <a:endParaRPr lang="ru-RU" sz="1400" dirty="0">
              <a:latin typeface="Arial Black" panose="020B0A04020102020204" pitchFamily="34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 Black" panose="020B0A04020102020204" pitchFamily="34" charset="0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Лист1!$B$5</c:f>
              <c:strCache>
                <c:ptCount val="1"/>
                <c:pt idx="0">
                  <c:v>В процентах к итогу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Black" panose="020B0A0402010202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Лист1!$A$6:$A$11</c:f>
              <c:strCache>
                <c:ptCount val="6"/>
                <c:pt idx="0">
                  <c:v>Казакстан</c:v>
                </c:pt>
                <c:pt idx="1">
                  <c:v>Россия</c:v>
                </c:pt>
                <c:pt idx="2">
                  <c:v>Тажикстан</c:v>
                </c:pt>
                <c:pt idx="4">
                  <c:v>Өзбекстан</c:v>
                </c:pt>
                <c:pt idx="5">
                  <c:v>Башка өлкөлөр</c:v>
                </c:pt>
              </c:strCache>
            </c:strRef>
          </c:cat>
          <c:val>
            <c:numRef>
              <c:f>Лист1!$B$6:$B$11</c:f>
              <c:numCache>
                <c:formatCode>0.0%</c:formatCode>
                <c:ptCount val="6"/>
                <c:pt idx="0">
                  <c:v>9.9000000000000005E-2</c:v>
                </c:pt>
                <c:pt idx="1">
                  <c:v>8.7999999999999995E-2</c:v>
                </c:pt>
                <c:pt idx="2">
                  <c:v>0.11600000000000001</c:v>
                </c:pt>
                <c:pt idx="4">
                  <c:v>0.69099999999999995</c:v>
                </c:pt>
                <c:pt idx="5">
                  <c:v>7.0000000000000001E-3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ayout>
        <c:manualLayout>
          <c:xMode val="edge"/>
          <c:yMode val="edge"/>
          <c:x val="5.9453171242744962E-2"/>
          <c:y val="0.87247533809860089"/>
          <c:w val="0.86430165315299623"/>
          <c:h val="0.1105753155463417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pPr>
            <a:r>
              <a:rPr lang="ky-KG" dirty="0" smtClean="0">
                <a:latin typeface="Arial Black" panose="020B0A04020102020204" pitchFamily="34" charset="0"/>
              </a:rPr>
              <a:t>Жыйынтыкка карата % менен</a:t>
            </a:r>
            <a:endParaRPr lang="ru-RU" dirty="0">
              <a:latin typeface="Arial Black" panose="020B0A04020102020204" pitchFamily="34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 Black" panose="020B0A04020102020204" pitchFamily="34" charset="0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Лист1!$B$38</c:f>
              <c:strCache>
                <c:ptCount val="1"/>
                <c:pt idx="0">
                  <c:v>В процентах к итогу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4.2397660818713441E-2"/>
                  <c:y val="2.19513254760635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 Black" panose="020B0A04020102020204" pitchFamily="34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426900584795321"/>
                      <c:h val="0.107209599579485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Black" panose="020B0A0402010202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Лист1!$A$39:$A$44</c:f>
              <c:strCache>
                <c:ptCount val="6"/>
                <c:pt idx="0">
                  <c:v>Казакстан</c:v>
                </c:pt>
                <c:pt idx="1">
                  <c:v>Россия</c:v>
                </c:pt>
                <c:pt idx="2">
                  <c:v>Тажикстан</c:v>
                </c:pt>
                <c:pt idx="4">
                  <c:v>Өзбекстан</c:v>
                </c:pt>
                <c:pt idx="5">
                  <c:v>Башка өлкөлөр</c:v>
                </c:pt>
              </c:strCache>
            </c:strRef>
          </c:cat>
          <c:val>
            <c:numRef>
              <c:f>Лист1!$B$39:$B$44</c:f>
              <c:numCache>
                <c:formatCode>0.0%</c:formatCode>
                <c:ptCount val="6"/>
                <c:pt idx="0">
                  <c:v>7.6999999999999999E-2</c:v>
                </c:pt>
                <c:pt idx="1">
                  <c:v>8.6999999999999994E-2</c:v>
                </c:pt>
                <c:pt idx="2">
                  <c:v>1.6E-2</c:v>
                </c:pt>
                <c:pt idx="4">
                  <c:v>0.81599999999999995</c:v>
                </c:pt>
                <c:pt idx="5">
                  <c:v>3.0000000000000001E-3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ayout>
        <c:manualLayout>
          <c:xMode val="edge"/>
          <c:yMode val="edge"/>
          <c:x val="9.1760084994840369E-2"/>
          <c:y val="0.87224490137707833"/>
          <c:w val="0.84265936223361293"/>
          <c:h val="0.1118029300072433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pPr>
            <a:r>
              <a:rPr lang="ky-KG" dirty="0" smtClean="0">
                <a:latin typeface="Arial Black" panose="020B0A04020102020204" pitchFamily="34" charset="0"/>
              </a:rPr>
              <a:t>Жыйынтыкка</a:t>
            </a:r>
            <a:r>
              <a:rPr lang="ky-KG" baseline="0" dirty="0" smtClean="0">
                <a:latin typeface="Arial Black" panose="020B0A04020102020204" pitchFamily="34" charset="0"/>
              </a:rPr>
              <a:t> карата % менен</a:t>
            </a:r>
            <a:endParaRPr lang="ru-RU" dirty="0">
              <a:latin typeface="Arial Black" panose="020B0A04020102020204" pitchFamily="34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 Black" panose="020B0A04020102020204" pitchFamily="34" charset="0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2134337775085807"/>
          <c:y val="0.15895370069662956"/>
          <c:w val="0.69962093680597615"/>
          <c:h val="0.59622757569044615"/>
        </c:manualLayout>
      </c:layout>
      <c:pieChart>
        <c:varyColors val="1"/>
        <c:ser>
          <c:idx val="0"/>
          <c:order val="0"/>
          <c:tx>
            <c:strRef>
              <c:f>Лист2!$B$33</c:f>
              <c:strCache>
                <c:ptCount val="1"/>
                <c:pt idx="0">
                  <c:v>В процентах к итогу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Black" panose="020B0A0402010202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Лист2!$A$34:$A$39</c:f>
              <c:strCache>
                <c:ptCount val="6"/>
                <c:pt idx="0">
                  <c:v>Афганистан</c:v>
                </c:pt>
                <c:pt idx="1">
                  <c:v>Кытай</c:v>
                </c:pt>
                <c:pt idx="2">
                  <c:v>Индия</c:v>
                </c:pt>
                <c:pt idx="3">
                  <c:v>Пакистан</c:v>
                </c:pt>
                <c:pt idx="4">
                  <c:v>Турция</c:v>
                </c:pt>
                <c:pt idx="5">
                  <c:v>Башка өлкөлөр</c:v>
                </c:pt>
              </c:strCache>
            </c:strRef>
          </c:cat>
          <c:val>
            <c:numRef>
              <c:f>Лист2!$B$34:$B$39</c:f>
              <c:numCache>
                <c:formatCode>0.0%</c:formatCode>
                <c:ptCount val="6"/>
                <c:pt idx="0">
                  <c:v>1.4E-2</c:v>
                </c:pt>
                <c:pt idx="1">
                  <c:v>1.9E-2</c:v>
                </c:pt>
                <c:pt idx="2">
                  <c:v>0.56000000000000005</c:v>
                </c:pt>
                <c:pt idx="3">
                  <c:v>0.372</c:v>
                </c:pt>
                <c:pt idx="4">
                  <c:v>1.6E-2</c:v>
                </c:pt>
                <c:pt idx="5">
                  <c:v>1.9E-2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8266202301635375E-2"/>
          <c:y val="0.83884113017874928"/>
          <c:w val="0.94309219160104985"/>
          <c:h val="0.1286340153300500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pPr>
            <a:r>
              <a:rPr lang="ky-KG" dirty="0" smtClean="0">
                <a:latin typeface="Arial Black" panose="020B0A04020102020204" pitchFamily="34" charset="0"/>
              </a:rPr>
              <a:t>Жыйынтыкка</a:t>
            </a:r>
            <a:r>
              <a:rPr lang="ky-KG" baseline="0" dirty="0" smtClean="0">
                <a:latin typeface="Arial Black" panose="020B0A04020102020204" pitchFamily="34" charset="0"/>
              </a:rPr>
              <a:t> карата % менен</a:t>
            </a:r>
            <a:endParaRPr lang="ru-RU" dirty="0">
              <a:latin typeface="Arial Black" panose="020B0A04020102020204" pitchFamily="34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 Black" panose="020B0A04020102020204" pitchFamily="34" charset="0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7670069842964545"/>
          <c:y val="0.16018372703412073"/>
          <c:w val="0.61552515681302544"/>
          <c:h val="0.60526640419947508"/>
        </c:manualLayout>
      </c:layout>
      <c:pieChart>
        <c:varyColors val="1"/>
        <c:ser>
          <c:idx val="0"/>
          <c:order val="0"/>
          <c:tx>
            <c:strRef>
              <c:f>Лист2!$B$7</c:f>
              <c:strCache>
                <c:ptCount val="1"/>
                <c:pt idx="0">
                  <c:v>В процентах к итогу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Black" panose="020B0A0402010202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Лист2!$A$8:$A$13</c:f>
              <c:strCache>
                <c:ptCount val="6"/>
                <c:pt idx="0">
                  <c:v>Афганистан</c:v>
                </c:pt>
                <c:pt idx="1">
                  <c:v>Кытай</c:v>
                </c:pt>
                <c:pt idx="2">
                  <c:v>Индия</c:v>
                </c:pt>
                <c:pt idx="3">
                  <c:v>Пакистан</c:v>
                </c:pt>
                <c:pt idx="4">
                  <c:v>Турция</c:v>
                </c:pt>
                <c:pt idx="5">
                  <c:v>Башка өлкөлөр</c:v>
                </c:pt>
              </c:strCache>
            </c:strRef>
          </c:cat>
          <c:val>
            <c:numRef>
              <c:f>Лист2!$B$8:$B$13</c:f>
              <c:numCache>
                <c:formatCode>0.0%</c:formatCode>
                <c:ptCount val="6"/>
                <c:pt idx="0">
                  <c:v>8.9999999999999993E-3</c:v>
                </c:pt>
                <c:pt idx="1">
                  <c:v>1.2999999999999999E-2</c:v>
                </c:pt>
                <c:pt idx="2">
                  <c:v>0.69099999999999995</c:v>
                </c:pt>
                <c:pt idx="3">
                  <c:v>0.22700000000000001</c:v>
                </c:pt>
                <c:pt idx="5">
                  <c:v>3.4000000000000002E-2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29904" cy="498796"/>
          </a:xfrm>
          <a:prstGeom prst="rect">
            <a:avLst/>
          </a:prstGeom>
        </p:spPr>
        <p:txBody>
          <a:bodyPr vert="horz" lIns="83658" tIns="41829" rIns="83658" bIns="41829" rtlCol="0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30256" y="1"/>
            <a:ext cx="2928900" cy="498796"/>
          </a:xfrm>
          <a:prstGeom prst="rect">
            <a:avLst/>
          </a:prstGeom>
        </p:spPr>
        <p:txBody>
          <a:bodyPr vert="horz" lIns="83658" tIns="41829" rIns="83658" bIns="41829" rtlCol="0"/>
          <a:lstStyle>
            <a:lvl1pPr algn="r">
              <a:defRPr sz="1100"/>
            </a:lvl1pPr>
          </a:lstStyle>
          <a:p>
            <a:fld id="{A5C73F73-A2A1-48DE-ABE5-A11BDB4BEEF5}" type="datetimeFigureOut">
              <a:rPr lang="ru-RU" smtClean="0"/>
              <a:t>12.03.2024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3719"/>
            <a:ext cx="2929904" cy="498795"/>
          </a:xfrm>
          <a:prstGeom prst="rect">
            <a:avLst/>
          </a:prstGeom>
        </p:spPr>
        <p:txBody>
          <a:bodyPr vert="horz" lIns="83658" tIns="41829" rIns="83658" bIns="41829" rtlCol="0" anchor="b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30256" y="9443719"/>
            <a:ext cx="2928900" cy="498795"/>
          </a:xfrm>
          <a:prstGeom prst="rect">
            <a:avLst/>
          </a:prstGeom>
        </p:spPr>
        <p:txBody>
          <a:bodyPr vert="horz" lIns="83658" tIns="41829" rIns="83658" bIns="41829" rtlCol="0" anchor="b"/>
          <a:lstStyle>
            <a:lvl1pPr algn="r">
              <a:defRPr sz="1100"/>
            </a:lvl1pPr>
          </a:lstStyle>
          <a:p>
            <a:fld id="{2FB4973D-1E7A-4EEE-94B0-FE665C0AC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43807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5425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1322388" y="981075"/>
            <a:ext cx="6921501" cy="4897438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 bwMode="auto">
          <a:xfrm>
            <a:off x="427194" y="6208858"/>
            <a:ext cx="3420524" cy="5881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3658" tIns="41829" rIns="83658" bIns="41829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xfrm>
            <a:off x="2421753" y="12415624"/>
            <a:ext cx="1852163" cy="653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3658" tIns="41829" rIns="83658" bIns="41829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679725" indent="-261433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045731" indent="-209146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464023" indent="-209146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882315" indent="-209146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300608" indent="-20914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718900" indent="-20914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137192" indent="-20914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555484" indent="-20914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9FAFBB5-85E4-449C-871F-F14DFD2F6A68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04745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1322388" y="981075"/>
            <a:ext cx="6921501" cy="4897438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 bwMode="auto">
          <a:xfrm>
            <a:off x="427194" y="6208858"/>
            <a:ext cx="3420524" cy="5881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3658" tIns="41829" rIns="83658" bIns="41829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xfrm>
            <a:off x="2421753" y="12415624"/>
            <a:ext cx="1852163" cy="653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3658" tIns="41829" rIns="83658" bIns="41829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679725" indent="-261433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045731" indent="-209146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464023" indent="-209146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882315" indent="-209146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300608" indent="-20914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718900" indent="-20914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137192" indent="-20914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555484" indent="-20914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9FAFBB5-85E4-449C-871F-F14DFD2F6A68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0400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3658" tIns="41829" rIns="83658" bIns="41829"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320766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3658" tIns="41829" rIns="83658" bIns="41829"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581871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3658" tIns="41829" rIns="83658" bIns="41829"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402154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3658" tIns="41829" rIns="83658" bIns="41829"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871010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3658" tIns="41829" rIns="83658" bIns="41829"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741801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3658" tIns="41829" rIns="83658" bIns="41829"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701139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3658" tIns="41829" rIns="83658" bIns="41829"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958698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3658" tIns="41829" rIns="83658" bIns="41829"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216823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1322388" y="981075"/>
            <a:ext cx="6921501" cy="4897438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xfrm>
            <a:off x="427194" y="6208858"/>
            <a:ext cx="3420524" cy="5881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3658" tIns="41829" rIns="83658" bIns="41829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45060" name="Номер слайда 3"/>
          <p:cNvSpPr>
            <a:spLocks noGrp="1"/>
          </p:cNvSpPr>
          <p:nvPr>
            <p:ph type="sldNum" sz="quarter" idx="5"/>
          </p:nvPr>
        </p:nvSpPr>
        <p:spPr bwMode="auto">
          <a:xfrm>
            <a:off x="2421753" y="12415624"/>
            <a:ext cx="1852163" cy="653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3658" tIns="41829" rIns="83658" bIns="41829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679725" indent="-261433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045731" indent="-209146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464023" indent="-209146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882315" indent="-209146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300608" indent="-20914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718900" indent="-20914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137192" indent="-20914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555484" indent="-20914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657ACA1-766A-41B6-8601-2221F8177528}" type="slidenum">
              <a:rPr lang="ru-RU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95127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79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202B3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202B32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202B3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3/12/2024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202B3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3/12/2024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3/12/2024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02005" y="2349386"/>
            <a:ext cx="9089390" cy="5539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04010" y="4285615"/>
            <a:ext cx="7485380" cy="30777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4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2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68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21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52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9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36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017087-06F5-4681-84FD-2ABD77313487}" type="datetime1">
              <a:rPr lang="ru-RU" smtClean="0"/>
              <a:pPr>
                <a:defRPr/>
              </a:pPr>
              <a:t>12.03.2024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635756" y="7033450"/>
            <a:ext cx="3421887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699248" y="7033450"/>
            <a:ext cx="2459482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A93CC0-35FF-499A-A3F3-B1F56AC7D6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7196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02005" y="2349386"/>
            <a:ext cx="9089390" cy="162111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04010" y="4285615"/>
            <a:ext cx="7485380" cy="193272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4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2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68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21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52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9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36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017087-06F5-4681-84FD-2ABD7731348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12.03.2024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A93CC0-35FF-499A-A3F3-B1F56AC7D62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269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3C478A-A05E-4A49-957D-65363CF7A5A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12.03.2024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2BD470-16DF-49D2-B089-AD92736E63C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490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4705" y="4859832"/>
            <a:ext cx="9089390" cy="1502066"/>
          </a:xfrm>
        </p:spPr>
        <p:txBody>
          <a:bodyPr anchor="t"/>
          <a:lstStyle>
            <a:lvl1pPr algn="l">
              <a:defRPr sz="4411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4705" y="3205459"/>
            <a:ext cx="9089390" cy="1654373"/>
          </a:xfrm>
        </p:spPr>
        <p:txBody>
          <a:bodyPr anchor="b"/>
          <a:lstStyle>
            <a:lvl1pPr marL="0" indent="0">
              <a:buNone/>
              <a:defRPr sz="2206">
                <a:solidFill>
                  <a:schemeClr val="tx1">
                    <a:tint val="75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3725D-F2FD-493D-AF49-DD999DB0BE8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12.03.2024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C5900B-9A16-41A5-BF92-CC7A77C9562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2124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34670" y="1764666"/>
            <a:ext cx="4722918" cy="4991131"/>
          </a:xfrm>
        </p:spPr>
        <p:txBody>
          <a:bodyPr/>
          <a:lstStyle>
            <a:lvl1pPr>
              <a:defRPr sz="3088"/>
            </a:lvl1pPr>
            <a:lvl2pPr>
              <a:defRPr sz="2647"/>
            </a:lvl2pPr>
            <a:lvl3pPr>
              <a:defRPr sz="2206"/>
            </a:lvl3pPr>
            <a:lvl4pPr>
              <a:defRPr sz="1985"/>
            </a:lvl4pPr>
            <a:lvl5pPr>
              <a:defRPr sz="1985"/>
            </a:lvl5pPr>
            <a:lvl6pPr>
              <a:defRPr sz="1985"/>
            </a:lvl6pPr>
            <a:lvl7pPr>
              <a:defRPr sz="1985"/>
            </a:lvl7pPr>
            <a:lvl8pPr>
              <a:defRPr sz="1985"/>
            </a:lvl8pPr>
            <a:lvl9pPr>
              <a:defRPr sz="1985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435812" y="1764666"/>
            <a:ext cx="4722918" cy="4991131"/>
          </a:xfrm>
        </p:spPr>
        <p:txBody>
          <a:bodyPr/>
          <a:lstStyle>
            <a:lvl1pPr>
              <a:defRPr sz="3088"/>
            </a:lvl1pPr>
            <a:lvl2pPr>
              <a:defRPr sz="2647"/>
            </a:lvl2pPr>
            <a:lvl3pPr>
              <a:defRPr sz="2206"/>
            </a:lvl3pPr>
            <a:lvl4pPr>
              <a:defRPr sz="1985"/>
            </a:lvl4pPr>
            <a:lvl5pPr>
              <a:defRPr sz="1985"/>
            </a:lvl5pPr>
            <a:lvl6pPr>
              <a:defRPr sz="1985"/>
            </a:lvl6pPr>
            <a:lvl7pPr>
              <a:defRPr sz="1985"/>
            </a:lvl7pPr>
            <a:lvl8pPr>
              <a:defRPr sz="1985"/>
            </a:lvl8pPr>
            <a:lvl9pPr>
              <a:defRPr sz="1985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5E1A47-EA96-4FAE-87E3-73815F71467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12.03.2024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CEF6A1-F16B-4E93-A30F-1E59E6073DE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2379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4670" y="1692889"/>
            <a:ext cx="4724775" cy="705515"/>
          </a:xfrm>
        </p:spPr>
        <p:txBody>
          <a:bodyPr anchor="b"/>
          <a:lstStyle>
            <a:lvl1pPr marL="0" indent="0">
              <a:buNone/>
              <a:defRPr sz="2647" b="1"/>
            </a:lvl1pPr>
            <a:lvl2pPr marL="504200" indent="0">
              <a:buNone/>
              <a:defRPr sz="2206" b="1"/>
            </a:lvl2pPr>
            <a:lvl3pPr marL="1008400" indent="0">
              <a:buNone/>
              <a:defRPr sz="1985" b="1"/>
            </a:lvl3pPr>
            <a:lvl4pPr marL="1512600" indent="0">
              <a:buNone/>
              <a:defRPr sz="1764" b="1"/>
            </a:lvl4pPr>
            <a:lvl5pPr marL="2016801" indent="0">
              <a:buNone/>
              <a:defRPr sz="1764" b="1"/>
            </a:lvl5pPr>
            <a:lvl6pPr marL="2521001" indent="0">
              <a:buNone/>
              <a:defRPr sz="1764" b="1"/>
            </a:lvl6pPr>
            <a:lvl7pPr marL="3025201" indent="0">
              <a:buNone/>
              <a:defRPr sz="1764" b="1"/>
            </a:lvl7pPr>
            <a:lvl8pPr marL="3529401" indent="0">
              <a:buNone/>
              <a:defRPr sz="1764" b="1"/>
            </a:lvl8pPr>
            <a:lvl9pPr marL="4033601" indent="0">
              <a:buNone/>
              <a:defRPr sz="1764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34670" y="2398404"/>
            <a:ext cx="4724775" cy="4357393"/>
          </a:xfrm>
        </p:spPr>
        <p:txBody>
          <a:bodyPr/>
          <a:lstStyle>
            <a:lvl1pPr>
              <a:defRPr sz="2647"/>
            </a:lvl1pPr>
            <a:lvl2pPr>
              <a:defRPr sz="2206"/>
            </a:lvl2pPr>
            <a:lvl3pPr>
              <a:defRPr sz="1985"/>
            </a:lvl3pPr>
            <a:lvl4pPr>
              <a:defRPr sz="1764"/>
            </a:lvl4pPr>
            <a:lvl5pPr>
              <a:defRPr sz="1764"/>
            </a:lvl5pPr>
            <a:lvl6pPr>
              <a:defRPr sz="1764"/>
            </a:lvl6pPr>
            <a:lvl7pPr>
              <a:defRPr sz="1764"/>
            </a:lvl7pPr>
            <a:lvl8pPr>
              <a:defRPr sz="1764"/>
            </a:lvl8pPr>
            <a:lvl9pPr>
              <a:defRPr sz="1764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32099" y="1692889"/>
            <a:ext cx="4726631" cy="705515"/>
          </a:xfrm>
        </p:spPr>
        <p:txBody>
          <a:bodyPr anchor="b"/>
          <a:lstStyle>
            <a:lvl1pPr marL="0" indent="0">
              <a:buNone/>
              <a:defRPr sz="2647" b="1"/>
            </a:lvl1pPr>
            <a:lvl2pPr marL="504200" indent="0">
              <a:buNone/>
              <a:defRPr sz="2206" b="1"/>
            </a:lvl2pPr>
            <a:lvl3pPr marL="1008400" indent="0">
              <a:buNone/>
              <a:defRPr sz="1985" b="1"/>
            </a:lvl3pPr>
            <a:lvl4pPr marL="1512600" indent="0">
              <a:buNone/>
              <a:defRPr sz="1764" b="1"/>
            </a:lvl4pPr>
            <a:lvl5pPr marL="2016801" indent="0">
              <a:buNone/>
              <a:defRPr sz="1764" b="1"/>
            </a:lvl5pPr>
            <a:lvl6pPr marL="2521001" indent="0">
              <a:buNone/>
              <a:defRPr sz="1764" b="1"/>
            </a:lvl6pPr>
            <a:lvl7pPr marL="3025201" indent="0">
              <a:buNone/>
              <a:defRPr sz="1764" b="1"/>
            </a:lvl7pPr>
            <a:lvl8pPr marL="3529401" indent="0">
              <a:buNone/>
              <a:defRPr sz="1764" b="1"/>
            </a:lvl8pPr>
            <a:lvl9pPr marL="4033601" indent="0">
              <a:buNone/>
              <a:defRPr sz="1764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432099" y="2398404"/>
            <a:ext cx="4726631" cy="4357393"/>
          </a:xfrm>
        </p:spPr>
        <p:txBody>
          <a:bodyPr/>
          <a:lstStyle>
            <a:lvl1pPr>
              <a:defRPr sz="2647"/>
            </a:lvl1pPr>
            <a:lvl2pPr>
              <a:defRPr sz="2206"/>
            </a:lvl2pPr>
            <a:lvl3pPr>
              <a:defRPr sz="1985"/>
            </a:lvl3pPr>
            <a:lvl4pPr>
              <a:defRPr sz="1764"/>
            </a:lvl4pPr>
            <a:lvl5pPr>
              <a:defRPr sz="1764"/>
            </a:lvl5pPr>
            <a:lvl6pPr>
              <a:defRPr sz="1764"/>
            </a:lvl6pPr>
            <a:lvl7pPr>
              <a:defRPr sz="1764"/>
            </a:lvl7pPr>
            <a:lvl8pPr>
              <a:defRPr sz="1764"/>
            </a:lvl8pPr>
            <a:lvl9pPr>
              <a:defRPr sz="1764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27D383-4E2E-40E6-ADE9-46DEFA94654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12.03.2024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5D2DC5-82E2-416B-93AE-4A25AF3F7CA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00661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F5EDEB-90BA-474E-8F80-B71A1EAB223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12.03.2024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6C450E-E7FD-4DF0-9A0A-9DC771568F7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1840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4CBE8C-7AE3-41E0-A2EA-EB8B911314C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12.03.2024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973A33-6BF8-498E-A61C-366BC1C357E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31738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671" y="301113"/>
            <a:ext cx="3518055" cy="1281483"/>
          </a:xfrm>
        </p:spPr>
        <p:txBody>
          <a:bodyPr anchor="b"/>
          <a:lstStyle>
            <a:lvl1pPr algn="l">
              <a:defRPr sz="2206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80822" y="301114"/>
            <a:ext cx="5977908" cy="6454683"/>
          </a:xfrm>
        </p:spPr>
        <p:txBody>
          <a:bodyPr/>
          <a:lstStyle>
            <a:lvl1pPr>
              <a:defRPr sz="3529"/>
            </a:lvl1pPr>
            <a:lvl2pPr>
              <a:defRPr sz="3088"/>
            </a:lvl2pPr>
            <a:lvl3pPr>
              <a:defRPr sz="2647"/>
            </a:lvl3pPr>
            <a:lvl4pPr>
              <a:defRPr sz="2206"/>
            </a:lvl4pPr>
            <a:lvl5pPr>
              <a:defRPr sz="2206"/>
            </a:lvl5pPr>
            <a:lvl6pPr>
              <a:defRPr sz="2206"/>
            </a:lvl6pPr>
            <a:lvl7pPr>
              <a:defRPr sz="2206"/>
            </a:lvl7pPr>
            <a:lvl8pPr>
              <a:defRPr sz="2206"/>
            </a:lvl8pPr>
            <a:lvl9pPr>
              <a:defRPr sz="2206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4671" y="1582597"/>
            <a:ext cx="3518055" cy="5173200"/>
          </a:xfrm>
        </p:spPr>
        <p:txBody>
          <a:bodyPr/>
          <a:lstStyle>
            <a:lvl1pPr marL="0" indent="0">
              <a:buNone/>
              <a:defRPr sz="1544"/>
            </a:lvl1pPr>
            <a:lvl2pPr marL="504200" indent="0">
              <a:buNone/>
              <a:defRPr sz="1323"/>
            </a:lvl2pPr>
            <a:lvl3pPr marL="1008400" indent="0">
              <a:buNone/>
              <a:defRPr sz="1103"/>
            </a:lvl3pPr>
            <a:lvl4pPr marL="1512600" indent="0">
              <a:buNone/>
              <a:defRPr sz="993"/>
            </a:lvl4pPr>
            <a:lvl5pPr marL="2016801" indent="0">
              <a:buNone/>
              <a:defRPr sz="993"/>
            </a:lvl5pPr>
            <a:lvl6pPr marL="2521001" indent="0">
              <a:buNone/>
              <a:defRPr sz="993"/>
            </a:lvl6pPr>
            <a:lvl7pPr marL="3025201" indent="0">
              <a:buNone/>
              <a:defRPr sz="993"/>
            </a:lvl7pPr>
            <a:lvl8pPr marL="3529401" indent="0">
              <a:buNone/>
              <a:defRPr sz="993"/>
            </a:lvl8pPr>
            <a:lvl9pPr marL="4033601" indent="0">
              <a:buNone/>
              <a:defRPr sz="993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F790D7-FBD2-496B-92C1-13AF5F631C1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12.03.2024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EFA725-76F8-4B1D-9634-EDCEE646227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77676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5981" y="5293995"/>
            <a:ext cx="6416040" cy="624986"/>
          </a:xfrm>
        </p:spPr>
        <p:txBody>
          <a:bodyPr anchor="b"/>
          <a:lstStyle>
            <a:lvl1pPr algn="l">
              <a:defRPr sz="2206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095981" y="675755"/>
            <a:ext cx="6416040" cy="4537710"/>
          </a:xfrm>
        </p:spPr>
        <p:txBody>
          <a:bodyPr rtlCol="0">
            <a:normAutofit/>
          </a:bodyPr>
          <a:lstStyle>
            <a:lvl1pPr marL="0" indent="0">
              <a:buNone/>
              <a:defRPr sz="3529"/>
            </a:lvl1pPr>
            <a:lvl2pPr marL="504200" indent="0">
              <a:buNone/>
              <a:defRPr sz="3088"/>
            </a:lvl2pPr>
            <a:lvl3pPr marL="1008400" indent="0">
              <a:buNone/>
              <a:defRPr sz="2647"/>
            </a:lvl3pPr>
            <a:lvl4pPr marL="1512600" indent="0">
              <a:buNone/>
              <a:defRPr sz="2206"/>
            </a:lvl4pPr>
            <a:lvl5pPr marL="2016801" indent="0">
              <a:buNone/>
              <a:defRPr sz="2206"/>
            </a:lvl5pPr>
            <a:lvl6pPr marL="2521001" indent="0">
              <a:buNone/>
              <a:defRPr sz="2206"/>
            </a:lvl6pPr>
            <a:lvl7pPr marL="3025201" indent="0">
              <a:buNone/>
              <a:defRPr sz="2206"/>
            </a:lvl7pPr>
            <a:lvl8pPr marL="3529401" indent="0">
              <a:buNone/>
              <a:defRPr sz="2206"/>
            </a:lvl8pPr>
            <a:lvl9pPr marL="4033601" indent="0">
              <a:buNone/>
              <a:defRPr sz="2206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095981" y="5918981"/>
            <a:ext cx="6416040" cy="887584"/>
          </a:xfrm>
        </p:spPr>
        <p:txBody>
          <a:bodyPr/>
          <a:lstStyle>
            <a:lvl1pPr marL="0" indent="0">
              <a:buNone/>
              <a:defRPr sz="1544"/>
            </a:lvl1pPr>
            <a:lvl2pPr marL="504200" indent="0">
              <a:buNone/>
              <a:defRPr sz="1323"/>
            </a:lvl2pPr>
            <a:lvl3pPr marL="1008400" indent="0">
              <a:buNone/>
              <a:defRPr sz="1103"/>
            </a:lvl3pPr>
            <a:lvl4pPr marL="1512600" indent="0">
              <a:buNone/>
              <a:defRPr sz="993"/>
            </a:lvl4pPr>
            <a:lvl5pPr marL="2016801" indent="0">
              <a:buNone/>
              <a:defRPr sz="993"/>
            </a:lvl5pPr>
            <a:lvl6pPr marL="2521001" indent="0">
              <a:buNone/>
              <a:defRPr sz="993"/>
            </a:lvl6pPr>
            <a:lvl7pPr marL="3025201" indent="0">
              <a:buNone/>
              <a:defRPr sz="993"/>
            </a:lvl7pPr>
            <a:lvl8pPr marL="3529401" indent="0">
              <a:buNone/>
              <a:defRPr sz="993"/>
            </a:lvl8pPr>
            <a:lvl9pPr marL="4033601" indent="0">
              <a:buNone/>
              <a:defRPr sz="993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79F848-A347-4564-84D8-4A8389B22D8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12.03.2024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12FD8F-E096-4DF8-B6F3-EE31C83E0A5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67997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F3BC15-76E2-4F42-AB5F-DB78713B75C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12.03.2024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588477-57C7-4C5A-AF63-BC6505253EE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455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752715" y="302865"/>
            <a:ext cx="2406015" cy="645293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4670" y="302865"/>
            <a:ext cx="7039822" cy="645293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CC311-A508-45CD-9B7E-C7E4CE5A5B2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12.03.2024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12743D-FCCE-440B-A07F-C0A03204E22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8609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34144" y="395432"/>
            <a:ext cx="8625110" cy="8642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202B3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335233" y="1459214"/>
            <a:ext cx="8022932" cy="34086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202B32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534670" y="302865"/>
            <a:ext cx="9624060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534670" y="1764666"/>
            <a:ext cx="9624060" cy="4991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34670" y="7009642"/>
            <a:ext cx="2495127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23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3789629-047E-4B12-8658-33965BB839D1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12.03.2024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653579" y="7009642"/>
            <a:ext cx="3386243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323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663603" y="7009642"/>
            <a:ext cx="2495127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23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100EBC8-165D-44F4-A604-DED070D47AB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959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852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852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852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852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852">
          <a:solidFill>
            <a:schemeClr val="tx1"/>
          </a:solidFill>
          <a:latin typeface="Calibri" pitchFamily="34" charset="0"/>
        </a:defRPr>
      </a:lvl5pPr>
      <a:lvl6pPr marL="504200" algn="ctr" rtl="0" fontAlgn="base">
        <a:spcBef>
          <a:spcPct val="0"/>
        </a:spcBef>
        <a:spcAft>
          <a:spcPct val="0"/>
        </a:spcAft>
        <a:defRPr sz="4852">
          <a:solidFill>
            <a:schemeClr val="tx1"/>
          </a:solidFill>
          <a:latin typeface="Calibri" pitchFamily="34" charset="0"/>
        </a:defRPr>
      </a:lvl6pPr>
      <a:lvl7pPr marL="1008400" algn="ctr" rtl="0" fontAlgn="base">
        <a:spcBef>
          <a:spcPct val="0"/>
        </a:spcBef>
        <a:spcAft>
          <a:spcPct val="0"/>
        </a:spcAft>
        <a:defRPr sz="4852">
          <a:solidFill>
            <a:schemeClr val="tx1"/>
          </a:solidFill>
          <a:latin typeface="Calibri" pitchFamily="34" charset="0"/>
        </a:defRPr>
      </a:lvl7pPr>
      <a:lvl8pPr marL="1512600" algn="ctr" rtl="0" fontAlgn="base">
        <a:spcBef>
          <a:spcPct val="0"/>
        </a:spcBef>
        <a:spcAft>
          <a:spcPct val="0"/>
        </a:spcAft>
        <a:defRPr sz="4852">
          <a:solidFill>
            <a:schemeClr val="tx1"/>
          </a:solidFill>
          <a:latin typeface="Calibri" pitchFamily="34" charset="0"/>
        </a:defRPr>
      </a:lvl8pPr>
      <a:lvl9pPr marL="2016801" algn="ctr" rtl="0" fontAlgn="base">
        <a:spcBef>
          <a:spcPct val="0"/>
        </a:spcBef>
        <a:spcAft>
          <a:spcPct val="0"/>
        </a:spcAft>
        <a:defRPr sz="4852">
          <a:solidFill>
            <a:schemeClr val="tx1"/>
          </a:solidFill>
          <a:latin typeface="Calibri" pitchFamily="34" charset="0"/>
        </a:defRPr>
      </a:lvl9pPr>
    </p:titleStyle>
    <p:bodyStyle>
      <a:lvl1pPr marL="378150" indent="-37815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529" kern="1200">
          <a:solidFill>
            <a:schemeClr val="tx1"/>
          </a:solidFill>
          <a:latin typeface="+mn-lt"/>
          <a:ea typeface="+mn-ea"/>
          <a:cs typeface="+mn-cs"/>
        </a:defRPr>
      </a:lvl1pPr>
      <a:lvl2pPr marL="819325" indent="-315125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3088" kern="1200">
          <a:solidFill>
            <a:schemeClr val="tx1"/>
          </a:solidFill>
          <a:latin typeface="+mn-lt"/>
          <a:ea typeface="+mn-ea"/>
          <a:cs typeface="+mn-cs"/>
        </a:defRPr>
      </a:lvl2pPr>
      <a:lvl3pPr marL="1260500" indent="-2521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647" kern="1200">
          <a:solidFill>
            <a:schemeClr val="tx1"/>
          </a:solidFill>
          <a:latin typeface="+mn-lt"/>
          <a:ea typeface="+mn-ea"/>
          <a:cs typeface="+mn-cs"/>
        </a:defRPr>
      </a:lvl3pPr>
      <a:lvl4pPr marL="1764701" indent="-2521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206" kern="1200">
          <a:solidFill>
            <a:schemeClr val="tx1"/>
          </a:solidFill>
          <a:latin typeface="+mn-lt"/>
          <a:ea typeface="+mn-ea"/>
          <a:cs typeface="+mn-cs"/>
        </a:defRPr>
      </a:lvl4pPr>
      <a:lvl5pPr marL="2268901" indent="-2521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206" kern="1200">
          <a:solidFill>
            <a:schemeClr val="tx1"/>
          </a:solidFill>
          <a:latin typeface="+mn-lt"/>
          <a:ea typeface="+mn-ea"/>
          <a:cs typeface="+mn-cs"/>
        </a:defRPr>
      </a:lvl5pPr>
      <a:lvl6pPr marL="2773101" indent="-252100" algn="l" defTabSz="1008400" rtl="0" eaLnBrk="1" latinLnBrk="0" hangingPunct="1">
        <a:spcBef>
          <a:spcPct val="20000"/>
        </a:spcBef>
        <a:buFont typeface="Arial" pitchFamily="34" charset="0"/>
        <a:buChar char="•"/>
        <a:defRPr sz="2206" kern="1200">
          <a:solidFill>
            <a:schemeClr val="tx1"/>
          </a:solidFill>
          <a:latin typeface="+mn-lt"/>
          <a:ea typeface="+mn-ea"/>
          <a:cs typeface="+mn-cs"/>
        </a:defRPr>
      </a:lvl6pPr>
      <a:lvl7pPr marL="3277301" indent="-252100" algn="l" defTabSz="1008400" rtl="0" eaLnBrk="1" latinLnBrk="0" hangingPunct="1">
        <a:spcBef>
          <a:spcPct val="20000"/>
        </a:spcBef>
        <a:buFont typeface="Arial" pitchFamily="34" charset="0"/>
        <a:buChar char="•"/>
        <a:defRPr sz="2206" kern="1200">
          <a:solidFill>
            <a:schemeClr val="tx1"/>
          </a:solidFill>
          <a:latin typeface="+mn-lt"/>
          <a:ea typeface="+mn-ea"/>
          <a:cs typeface="+mn-cs"/>
        </a:defRPr>
      </a:lvl7pPr>
      <a:lvl8pPr marL="3781501" indent="-252100" algn="l" defTabSz="1008400" rtl="0" eaLnBrk="1" latinLnBrk="0" hangingPunct="1">
        <a:spcBef>
          <a:spcPct val="20000"/>
        </a:spcBef>
        <a:buFont typeface="Arial" pitchFamily="34" charset="0"/>
        <a:buChar char="•"/>
        <a:defRPr sz="2206" kern="1200">
          <a:solidFill>
            <a:schemeClr val="tx1"/>
          </a:solidFill>
          <a:latin typeface="+mn-lt"/>
          <a:ea typeface="+mn-ea"/>
          <a:cs typeface="+mn-cs"/>
        </a:defRPr>
      </a:lvl8pPr>
      <a:lvl9pPr marL="4285701" indent="-252100" algn="l" defTabSz="1008400" rtl="0" eaLnBrk="1" latinLnBrk="0" hangingPunct="1">
        <a:spcBef>
          <a:spcPct val="20000"/>
        </a:spcBef>
        <a:buFont typeface="Arial" pitchFamily="34" charset="0"/>
        <a:buChar char="•"/>
        <a:defRPr sz="220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1pPr>
      <a:lvl2pPr marL="504200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2pPr>
      <a:lvl3pPr marL="1008400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3pPr>
      <a:lvl4pPr marL="1512600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016801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521001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025201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529401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033601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1689100" y="325437"/>
            <a:ext cx="8576153" cy="305468"/>
          </a:xfrm>
        </p:spPr>
        <p:txBody>
          <a:bodyPr/>
          <a:lstStyle/>
          <a:p>
            <a:r>
              <a:rPr lang="ru-RU" sz="198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98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</a:t>
            </a:r>
            <a:r>
              <a:rPr lang="ru-RU" sz="198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98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Республикасынын</a:t>
            </a:r>
            <a:r>
              <a:rPr lang="ru-RU" sz="198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98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Улуттук</a:t>
            </a:r>
            <a:r>
              <a:rPr lang="ru-RU" sz="198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статистика </a:t>
            </a:r>
            <a:r>
              <a:rPr lang="ru-RU" sz="198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комитети</a:t>
            </a:r>
            <a:endParaRPr lang="ru-RU" sz="1985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6020" y="2105026"/>
            <a:ext cx="9052306" cy="1981200"/>
          </a:xfrm>
        </p:spPr>
        <p:txBody>
          <a:bodyPr rtlCol="0">
            <a:normAutofit fontScale="47500" lnSpcReduction="20000"/>
          </a:bodyPr>
          <a:lstStyle/>
          <a:p>
            <a:pPr>
              <a:defRPr/>
            </a:pPr>
            <a:r>
              <a:rPr lang="ru-RU" sz="838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2019-2023-жылдардагы   </a:t>
            </a:r>
            <a:endParaRPr lang="en-US" sz="838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sz="838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Кыргыз</a:t>
            </a:r>
            <a:r>
              <a:rPr lang="ru-RU" sz="838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838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Республикасынын</a:t>
            </a:r>
            <a:r>
              <a:rPr lang="ru-RU" sz="838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defRPr/>
            </a:pPr>
            <a:r>
              <a:rPr lang="ru-RU" sz="838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билим</a:t>
            </a:r>
            <a:r>
              <a:rPr lang="ru-RU" sz="838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838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берүү</a:t>
            </a:r>
            <a:r>
              <a:rPr lang="ru-RU" sz="838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838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чөйрөсүндөгү</a:t>
            </a:r>
            <a:endParaRPr lang="ru-RU" sz="838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ky-KG" sz="838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негизги тенденциялар тууралуу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052" name="Picture 2" descr="logo N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618" y="127799"/>
            <a:ext cx="1053897" cy="1055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051223" y="6410676"/>
            <a:ext cx="5041900" cy="703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985" b="1" dirty="0" err="1" smtClean="0">
                <a:solidFill>
                  <a:schemeClr val="accent1">
                    <a:lumMod val="50000"/>
                  </a:schemeClr>
                </a:solidFill>
              </a:rPr>
              <a:t>Социалдык</a:t>
            </a:r>
            <a:r>
              <a:rPr lang="ru-RU" sz="1985" b="1" dirty="0" smtClean="0">
                <a:solidFill>
                  <a:schemeClr val="accent1">
                    <a:lumMod val="50000"/>
                  </a:schemeClr>
                </a:solidFill>
              </a:rPr>
              <a:t> статистика </a:t>
            </a:r>
            <a:r>
              <a:rPr lang="ru-RU" sz="1985" b="1" dirty="0" err="1" smtClean="0">
                <a:solidFill>
                  <a:schemeClr val="accent1">
                    <a:lumMod val="50000"/>
                  </a:schemeClr>
                </a:solidFill>
              </a:rPr>
              <a:t>бөлүмү</a:t>
            </a:r>
            <a:endParaRPr lang="ru-RU" sz="1985" b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ky-KG" sz="1985" b="1" dirty="0" smtClean="0">
                <a:solidFill>
                  <a:schemeClr val="accent1">
                    <a:lumMod val="50000"/>
                  </a:schemeClr>
                </a:solidFill>
              </a:rPr>
              <a:t>Рахманова Жылдыз Жалиловна</a:t>
            </a:r>
            <a:endParaRPr lang="ru-RU" sz="1985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9506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927100" y="352425"/>
            <a:ext cx="9449650" cy="738664"/>
          </a:xfrm>
        </p:spPr>
        <p:txBody>
          <a:bodyPr/>
          <a:lstStyle/>
          <a:p>
            <a:r>
              <a:rPr lang="ky-KG" sz="2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Өткөн беш жылда билим берүү чөйрөсүндө негизги тенденциялар төмөнкүдөй мүнөздөлдү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27100" y="1885340"/>
            <a:ext cx="8496744" cy="5038064"/>
          </a:xfrm>
        </p:spPr>
        <p:txBody>
          <a:bodyPr rtlCol="0">
            <a:noAutofit/>
          </a:bodyPr>
          <a:lstStyle/>
          <a:p>
            <a:pPr marL="457200" indent="-457200" algn="just">
              <a:lnSpc>
                <a:spcPct val="115000"/>
              </a:lnSpc>
              <a:spcBef>
                <a:spcPct val="0"/>
              </a:spcBef>
              <a:buFontTx/>
              <a:buChar char="-"/>
            </a:pPr>
            <a:r>
              <a:rPr lang="ky-KG" sz="24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жалпы </a:t>
            </a:r>
            <a:r>
              <a:rPr lang="ky-KG" sz="24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орто билим берүүнүн күндүзгү </a:t>
            </a:r>
            <a:r>
              <a:rPr lang="ky-KG" sz="24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уюмдарынын жана алардагы </a:t>
            </a:r>
            <a:r>
              <a:rPr lang="ky-KG" sz="24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окуучулардын санынын </a:t>
            </a:r>
            <a:r>
              <a:rPr lang="ky-KG" sz="24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өсүшү менен</a:t>
            </a:r>
            <a:r>
              <a:rPr lang="en-US" sz="24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ru-RU" sz="24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57200" lvl="0" indent="-457200" algn="just">
              <a:lnSpc>
                <a:spcPct val="115000"/>
              </a:lnSpc>
              <a:spcBef>
                <a:spcPct val="0"/>
              </a:spcBef>
              <a:buFontTx/>
              <a:buChar char="-"/>
            </a:pPr>
            <a:r>
              <a:rPr lang="ky-KG" altLang="ru-RU" sz="24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орто кесиптик билим берүү уюмдарындагы студенттердин санынын көбөйүүсү менен</a:t>
            </a:r>
            <a:r>
              <a:rPr lang="en-US" altLang="ru-RU" sz="24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altLang="ru-RU" sz="2400" i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spcBef>
                <a:spcPct val="0"/>
              </a:spcBef>
              <a:spcAft>
                <a:spcPts val="600"/>
              </a:spcAft>
              <a:buFontTx/>
              <a:buChar char="-"/>
            </a:pPr>
            <a:r>
              <a:rPr lang="ru-RU" sz="2400" i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жогорку</a:t>
            </a:r>
            <a:r>
              <a:rPr lang="ru-RU" sz="24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кесиптик</a:t>
            </a:r>
            <a:r>
              <a:rPr lang="ru-RU" sz="24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билим</a:t>
            </a:r>
            <a:r>
              <a:rPr lang="ru-RU" sz="24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берүү</a:t>
            </a:r>
            <a:r>
              <a:rPr lang="ru-RU" sz="24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уюмдарындагы</a:t>
            </a:r>
            <a:r>
              <a:rPr lang="ky-KG" altLang="ru-RU" sz="24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студенттердин</a:t>
            </a:r>
            <a:r>
              <a:rPr lang="ru-RU" sz="24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санынын</a:t>
            </a:r>
            <a:r>
              <a:rPr lang="ru-RU" sz="24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көбөйүүсү</a:t>
            </a:r>
            <a:r>
              <a:rPr lang="ru-RU" sz="24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менен</a:t>
            </a:r>
            <a:r>
              <a:rPr lang="ru-RU" sz="24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defRPr/>
            </a:pPr>
            <a:endParaRPr lang="ru-RU" sz="24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ru-RU" sz="1764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ru-RU" sz="1764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ru-RU" sz="1764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51" y="6533489"/>
            <a:ext cx="929601" cy="833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1408355" y="6758423"/>
            <a:ext cx="7879072" cy="32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544" b="1" dirty="0" smtClean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altLang="ru-RU" sz="1544" b="1" dirty="0" err="1" smtClean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Кыргыз</a:t>
            </a:r>
            <a:r>
              <a:rPr lang="ru-RU" altLang="ru-RU" sz="1544" b="1" dirty="0" smtClean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altLang="ru-RU" sz="1544" b="1" dirty="0" err="1" smtClean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Республикасынын</a:t>
            </a:r>
            <a:r>
              <a:rPr lang="ru-RU" altLang="ru-RU" sz="1544" b="1" dirty="0" smtClean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altLang="ru-RU" sz="1544" b="1" dirty="0" err="1" smtClean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Улуттук</a:t>
            </a:r>
            <a:r>
              <a:rPr lang="ru-RU" altLang="ru-RU" sz="1544" b="1" dirty="0" smtClean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статистика </a:t>
            </a:r>
            <a:r>
              <a:rPr lang="ru-RU" altLang="ru-RU" sz="1544" b="1" dirty="0" err="1" smtClean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комитети</a:t>
            </a:r>
            <a:r>
              <a:rPr lang="ru-RU" altLang="ru-RU" sz="1544" b="1" dirty="0" smtClean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endParaRPr lang="en-US" altLang="ru-RU" sz="1544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296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92263" y="3291407"/>
            <a:ext cx="781050" cy="655320"/>
          </a:xfrm>
          <a:custGeom>
            <a:avLst/>
            <a:gdLst/>
            <a:ahLst/>
            <a:cxnLst/>
            <a:rect l="l" t="t" r="r" b="b"/>
            <a:pathLst>
              <a:path w="781050" h="655320">
                <a:moveTo>
                  <a:pt x="119519" y="0"/>
                </a:moveTo>
                <a:lnTo>
                  <a:pt x="92970" y="27847"/>
                </a:lnTo>
                <a:lnTo>
                  <a:pt x="59887" y="66067"/>
                </a:lnTo>
                <a:lnTo>
                  <a:pt x="29044" y="106025"/>
                </a:lnTo>
                <a:lnTo>
                  <a:pt x="7116" y="137459"/>
                </a:lnTo>
                <a:lnTo>
                  <a:pt x="0" y="148260"/>
                </a:lnTo>
                <a:lnTo>
                  <a:pt x="780491" y="655117"/>
                </a:lnTo>
                <a:lnTo>
                  <a:pt x="119519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39095" y="3015897"/>
            <a:ext cx="1864360" cy="1861820"/>
          </a:xfrm>
          <a:custGeom>
            <a:avLst/>
            <a:gdLst/>
            <a:ahLst/>
            <a:cxnLst/>
            <a:rect l="l" t="t" r="r" b="b"/>
            <a:pathLst>
              <a:path w="1864360" h="1861820">
                <a:moveTo>
                  <a:pt x="153167" y="423770"/>
                </a:moveTo>
                <a:lnTo>
                  <a:pt x="118834" y="480731"/>
                </a:lnTo>
                <a:lnTo>
                  <a:pt x="88880" y="538980"/>
                </a:lnTo>
                <a:lnTo>
                  <a:pt x="63285" y="598325"/>
                </a:lnTo>
                <a:lnTo>
                  <a:pt x="42030" y="658574"/>
                </a:lnTo>
                <a:lnTo>
                  <a:pt x="25094" y="719535"/>
                </a:lnTo>
                <a:lnTo>
                  <a:pt x="12457" y="781015"/>
                </a:lnTo>
                <a:lnTo>
                  <a:pt x="4099" y="842823"/>
                </a:lnTo>
                <a:lnTo>
                  <a:pt x="0" y="904766"/>
                </a:lnTo>
                <a:lnTo>
                  <a:pt x="138" y="966652"/>
                </a:lnTo>
                <a:lnTo>
                  <a:pt x="4495" y="1028288"/>
                </a:lnTo>
                <a:lnTo>
                  <a:pt x="13049" y="1089484"/>
                </a:lnTo>
                <a:lnTo>
                  <a:pt x="25781" y="1150046"/>
                </a:lnTo>
                <a:lnTo>
                  <a:pt x="42671" y="1209782"/>
                </a:lnTo>
                <a:lnTo>
                  <a:pt x="63698" y="1268501"/>
                </a:lnTo>
                <a:lnTo>
                  <a:pt x="88841" y="1326009"/>
                </a:lnTo>
                <a:lnTo>
                  <a:pt x="118082" y="1382116"/>
                </a:lnTo>
                <a:lnTo>
                  <a:pt x="151399" y="1436628"/>
                </a:lnTo>
                <a:lnTo>
                  <a:pt x="188773" y="1489354"/>
                </a:lnTo>
                <a:lnTo>
                  <a:pt x="230182" y="1540101"/>
                </a:lnTo>
                <a:lnTo>
                  <a:pt x="275608" y="1588677"/>
                </a:lnTo>
                <a:lnTo>
                  <a:pt x="331760" y="1640467"/>
                </a:lnTo>
                <a:lnTo>
                  <a:pt x="390961" y="1686805"/>
                </a:lnTo>
                <a:lnTo>
                  <a:pt x="452871" y="1727692"/>
                </a:lnTo>
                <a:lnTo>
                  <a:pt x="517152" y="1763127"/>
                </a:lnTo>
                <a:lnTo>
                  <a:pt x="583465" y="1793110"/>
                </a:lnTo>
                <a:lnTo>
                  <a:pt x="651472" y="1817642"/>
                </a:lnTo>
                <a:lnTo>
                  <a:pt x="720833" y="1836722"/>
                </a:lnTo>
                <a:lnTo>
                  <a:pt x="791210" y="1850351"/>
                </a:lnTo>
                <a:lnTo>
                  <a:pt x="862265" y="1858529"/>
                </a:lnTo>
                <a:lnTo>
                  <a:pt x="933658" y="1861254"/>
                </a:lnTo>
                <a:lnTo>
                  <a:pt x="1005052" y="1858529"/>
                </a:lnTo>
                <a:lnTo>
                  <a:pt x="1076107" y="1850351"/>
                </a:lnTo>
                <a:lnTo>
                  <a:pt x="1146484" y="1836722"/>
                </a:lnTo>
                <a:lnTo>
                  <a:pt x="1215845" y="1817642"/>
                </a:lnTo>
                <a:lnTo>
                  <a:pt x="1283852" y="1793110"/>
                </a:lnTo>
                <a:lnTo>
                  <a:pt x="1350165" y="1763127"/>
                </a:lnTo>
                <a:lnTo>
                  <a:pt x="1414446" y="1727692"/>
                </a:lnTo>
                <a:lnTo>
                  <a:pt x="1476356" y="1686805"/>
                </a:lnTo>
                <a:lnTo>
                  <a:pt x="1535557" y="1640467"/>
                </a:lnTo>
                <a:lnTo>
                  <a:pt x="1591709" y="1588677"/>
                </a:lnTo>
                <a:lnTo>
                  <a:pt x="1643499" y="1532525"/>
                </a:lnTo>
                <a:lnTo>
                  <a:pt x="1689837" y="1473324"/>
                </a:lnTo>
                <a:lnTo>
                  <a:pt x="1730723" y="1411414"/>
                </a:lnTo>
                <a:lnTo>
                  <a:pt x="1766158" y="1347133"/>
                </a:lnTo>
                <a:lnTo>
                  <a:pt x="1796142" y="1280820"/>
                </a:lnTo>
                <a:lnTo>
                  <a:pt x="1820674" y="1212814"/>
                </a:lnTo>
                <a:lnTo>
                  <a:pt x="1839754" y="1143452"/>
                </a:lnTo>
                <a:lnTo>
                  <a:pt x="1853383" y="1073075"/>
                </a:lnTo>
                <a:lnTo>
                  <a:pt x="1861560" y="1002020"/>
                </a:lnTo>
                <a:lnTo>
                  <a:pt x="1864286" y="930627"/>
                </a:lnTo>
                <a:lnTo>
                  <a:pt x="933658" y="930627"/>
                </a:lnTo>
                <a:lnTo>
                  <a:pt x="153167" y="423770"/>
                </a:lnTo>
                <a:close/>
              </a:path>
              <a:path w="1864360" h="1861820">
                <a:moveTo>
                  <a:pt x="933658" y="0"/>
                </a:moveTo>
                <a:lnTo>
                  <a:pt x="862265" y="2725"/>
                </a:lnTo>
                <a:lnTo>
                  <a:pt x="791210" y="10903"/>
                </a:lnTo>
                <a:lnTo>
                  <a:pt x="720833" y="24531"/>
                </a:lnTo>
                <a:lnTo>
                  <a:pt x="651472" y="43612"/>
                </a:lnTo>
                <a:lnTo>
                  <a:pt x="583465" y="68144"/>
                </a:lnTo>
                <a:lnTo>
                  <a:pt x="517152" y="98127"/>
                </a:lnTo>
                <a:lnTo>
                  <a:pt x="452871" y="133562"/>
                </a:lnTo>
                <a:lnTo>
                  <a:pt x="390961" y="174449"/>
                </a:lnTo>
                <a:lnTo>
                  <a:pt x="331760" y="220787"/>
                </a:lnTo>
                <a:lnTo>
                  <a:pt x="275608" y="272576"/>
                </a:lnTo>
                <a:lnTo>
                  <a:pt x="933658" y="930627"/>
                </a:lnTo>
                <a:lnTo>
                  <a:pt x="1864286" y="930627"/>
                </a:lnTo>
                <a:lnTo>
                  <a:pt x="1861560" y="859233"/>
                </a:lnTo>
                <a:lnTo>
                  <a:pt x="1853383" y="788179"/>
                </a:lnTo>
                <a:lnTo>
                  <a:pt x="1839754" y="717801"/>
                </a:lnTo>
                <a:lnTo>
                  <a:pt x="1820674" y="648440"/>
                </a:lnTo>
                <a:lnTo>
                  <a:pt x="1796142" y="580434"/>
                </a:lnTo>
                <a:lnTo>
                  <a:pt x="1766158" y="514120"/>
                </a:lnTo>
                <a:lnTo>
                  <a:pt x="1730723" y="449840"/>
                </a:lnTo>
                <a:lnTo>
                  <a:pt x="1689837" y="387929"/>
                </a:lnTo>
                <a:lnTo>
                  <a:pt x="1643499" y="328729"/>
                </a:lnTo>
                <a:lnTo>
                  <a:pt x="1591709" y="272576"/>
                </a:lnTo>
                <a:lnTo>
                  <a:pt x="1535557" y="220787"/>
                </a:lnTo>
                <a:lnTo>
                  <a:pt x="1476356" y="174449"/>
                </a:lnTo>
                <a:lnTo>
                  <a:pt x="1414446" y="133562"/>
                </a:lnTo>
                <a:lnTo>
                  <a:pt x="1350165" y="98127"/>
                </a:lnTo>
                <a:lnTo>
                  <a:pt x="1283852" y="68144"/>
                </a:lnTo>
                <a:lnTo>
                  <a:pt x="1215845" y="43612"/>
                </a:lnTo>
                <a:lnTo>
                  <a:pt x="1146484" y="24531"/>
                </a:lnTo>
                <a:lnTo>
                  <a:pt x="1076107" y="10903"/>
                </a:lnTo>
                <a:lnTo>
                  <a:pt x="1005052" y="2725"/>
                </a:lnTo>
                <a:lnTo>
                  <a:pt x="933658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675909" y="3209465"/>
            <a:ext cx="838200" cy="737870"/>
          </a:xfrm>
          <a:custGeom>
            <a:avLst/>
            <a:gdLst/>
            <a:ahLst/>
            <a:cxnLst/>
            <a:rect l="l" t="t" r="r" b="b"/>
            <a:pathLst>
              <a:path w="838200" h="737870">
                <a:moveTo>
                  <a:pt x="240753" y="0"/>
                </a:moveTo>
                <a:lnTo>
                  <a:pt x="211108" y="24958"/>
                </a:lnTo>
                <a:lnTo>
                  <a:pt x="182776" y="50769"/>
                </a:lnTo>
                <a:lnTo>
                  <a:pt x="142680" y="91157"/>
                </a:lnTo>
                <a:lnTo>
                  <a:pt x="105379" y="133656"/>
                </a:lnTo>
                <a:lnTo>
                  <a:pt x="70779" y="178381"/>
                </a:lnTo>
                <a:lnTo>
                  <a:pt x="38781" y="225448"/>
                </a:lnTo>
                <a:lnTo>
                  <a:pt x="18847" y="258185"/>
                </a:lnTo>
                <a:lnTo>
                  <a:pt x="0" y="292049"/>
                </a:lnTo>
                <a:lnTo>
                  <a:pt x="838136" y="737692"/>
                </a:lnTo>
                <a:lnTo>
                  <a:pt x="240753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560053" y="2998273"/>
            <a:ext cx="1903095" cy="1898014"/>
          </a:xfrm>
          <a:custGeom>
            <a:avLst/>
            <a:gdLst/>
            <a:ahLst/>
            <a:cxnLst/>
            <a:rect l="l" t="t" r="r" b="b"/>
            <a:pathLst>
              <a:path w="1903095" h="1898014">
                <a:moveTo>
                  <a:pt x="115856" y="503241"/>
                </a:moveTo>
                <a:lnTo>
                  <a:pt x="89797" y="555683"/>
                </a:lnTo>
                <a:lnTo>
                  <a:pt x="67063" y="608657"/>
                </a:lnTo>
                <a:lnTo>
                  <a:pt x="47647" y="662071"/>
                </a:lnTo>
                <a:lnTo>
                  <a:pt x="31538" y="715829"/>
                </a:lnTo>
                <a:lnTo>
                  <a:pt x="18728" y="769839"/>
                </a:lnTo>
                <a:lnTo>
                  <a:pt x="9207" y="824006"/>
                </a:lnTo>
                <a:lnTo>
                  <a:pt x="2968" y="878237"/>
                </a:lnTo>
                <a:lnTo>
                  <a:pt x="0" y="932437"/>
                </a:lnTo>
                <a:lnTo>
                  <a:pt x="294" y="986512"/>
                </a:lnTo>
                <a:lnTo>
                  <a:pt x="3842" y="1040369"/>
                </a:lnTo>
                <a:lnTo>
                  <a:pt x="10635" y="1093913"/>
                </a:lnTo>
                <a:lnTo>
                  <a:pt x="20664" y="1147051"/>
                </a:lnTo>
                <a:lnTo>
                  <a:pt x="33919" y="1199689"/>
                </a:lnTo>
                <a:lnTo>
                  <a:pt x="50391" y="1251732"/>
                </a:lnTo>
                <a:lnTo>
                  <a:pt x="70072" y="1303088"/>
                </a:lnTo>
                <a:lnTo>
                  <a:pt x="92953" y="1353661"/>
                </a:lnTo>
                <a:lnTo>
                  <a:pt x="119023" y="1403358"/>
                </a:lnTo>
                <a:lnTo>
                  <a:pt x="148276" y="1452085"/>
                </a:lnTo>
                <a:lnTo>
                  <a:pt x="180700" y="1499749"/>
                </a:lnTo>
                <a:lnTo>
                  <a:pt x="216288" y="1546254"/>
                </a:lnTo>
                <a:lnTo>
                  <a:pt x="267729" y="1604776"/>
                </a:lnTo>
                <a:lnTo>
                  <a:pt x="322844" y="1658093"/>
                </a:lnTo>
                <a:lnTo>
                  <a:pt x="381288" y="1706169"/>
                </a:lnTo>
                <a:lnTo>
                  <a:pt x="442718" y="1748968"/>
                </a:lnTo>
                <a:lnTo>
                  <a:pt x="506791" y="1786453"/>
                </a:lnTo>
                <a:lnTo>
                  <a:pt x="573163" y="1818589"/>
                </a:lnTo>
                <a:lnTo>
                  <a:pt x="641491" y="1845340"/>
                </a:lnTo>
                <a:lnTo>
                  <a:pt x="711430" y="1866668"/>
                </a:lnTo>
                <a:lnTo>
                  <a:pt x="782637" y="1882539"/>
                </a:lnTo>
                <a:lnTo>
                  <a:pt x="854769" y="1892917"/>
                </a:lnTo>
                <a:lnTo>
                  <a:pt x="927483" y="1897764"/>
                </a:lnTo>
                <a:lnTo>
                  <a:pt x="1000434" y="1897044"/>
                </a:lnTo>
                <a:lnTo>
                  <a:pt x="1073278" y="1890723"/>
                </a:lnTo>
                <a:lnTo>
                  <a:pt x="1145674" y="1878763"/>
                </a:lnTo>
                <a:lnTo>
                  <a:pt x="1217276" y="1861129"/>
                </a:lnTo>
                <a:lnTo>
                  <a:pt x="1287741" y="1837784"/>
                </a:lnTo>
                <a:lnTo>
                  <a:pt x="1356726" y="1808693"/>
                </a:lnTo>
                <a:lnTo>
                  <a:pt x="1423887" y="1773818"/>
                </a:lnTo>
                <a:lnTo>
                  <a:pt x="1488880" y="1733125"/>
                </a:lnTo>
                <a:lnTo>
                  <a:pt x="1551363" y="1686576"/>
                </a:lnTo>
                <a:lnTo>
                  <a:pt x="1609885" y="1635137"/>
                </a:lnTo>
                <a:lnTo>
                  <a:pt x="1663201" y="1580024"/>
                </a:lnTo>
                <a:lnTo>
                  <a:pt x="1711277" y="1521581"/>
                </a:lnTo>
                <a:lnTo>
                  <a:pt x="1754075" y="1460152"/>
                </a:lnTo>
                <a:lnTo>
                  <a:pt x="1791560" y="1396080"/>
                </a:lnTo>
                <a:lnTo>
                  <a:pt x="1823695" y="1329709"/>
                </a:lnTo>
                <a:lnTo>
                  <a:pt x="1850445" y="1261383"/>
                </a:lnTo>
                <a:lnTo>
                  <a:pt x="1871773" y="1191444"/>
                </a:lnTo>
                <a:lnTo>
                  <a:pt x="1887644" y="1120237"/>
                </a:lnTo>
                <a:lnTo>
                  <a:pt x="1898020" y="1048105"/>
                </a:lnTo>
                <a:lnTo>
                  <a:pt x="1902867" y="975391"/>
                </a:lnTo>
                <a:lnTo>
                  <a:pt x="1902606" y="948884"/>
                </a:lnTo>
                <a:lnTo>
                  <a:pt x="953993" y="948884"/>
                </a:lnTo>
                <a:lnTo>
                  <a:pt x="115856" y="503241"/>
                </a:lnTo>
                <a:close/>
              </a:path>
              <a:path w="1903095" h="1898014">
                <a:moveTo>
                  <a:pt x="980490" y="0"/>
                </a:moveTo>
                <a:lnTo>
                  <a:pt x="907540" y="720"/>
                </a:lnTo>
                <a:lnTo>
                  <a:pt x="834695" y="7042"/>
                </a:lnTo>
                <a:lnTo>
                  <a:pt x="762300" y="19002"/>
                </a:lnTo>
                <a:lnTo>
                  <a:pt x="690698" y="36637"/>
                </a:lnTo>
                <a:lnTo>
                  <a:pt x="620232" y="59983"/>
                </a:lnTo>
                <a:lnTo>
                  <a:pt x="551247" y="89075"/>
                </a:lnTo>
                <a:lnTo>
                  <a:pt x="484086" y="123950"/>
                </a:lnTo>
                <a:lnTo>
                  <a:pt x="419093" y="164643"/>
                </a:lnTo>
                <a:lnTo>
                  <a:pt x="356610" y="211192"/>
                </a:lnTo>
                <a:lnTo>
                  <a:pt x="953993" y="948884"/>
                </a:lnTo>
                <a:lnTo>
                  <a:pt x="1902606" y="948884"/>
                </a:lnTo>
                <a:lnTo>
                  <a:pt x="1902148" y="902440"/>
                </a:lnTo>
                <a:lnTo>
                  <a:pt x="1895826" y="829595"/>
                </a:lnTo>
                <a:lnTo>
                  <a:pt x="1883867" y="757199"/>
                </a:lnTo>
                <a:lnTo>
                  <a:pt x="1866233" y="685596"/>
                </a:lnTo>
                <a:lnTo>
                  <a:pt x="1842888" y="615130"/>
                </a:lnTo>
                <a:lnTo>
                  <a:pt x="1813797" y="546143"/>
                </a:lnTo>
                <a:lnTo>
                  <a:pt x="1778924" y="478981"/>
                </a:lnTo>
                <a:lnTo>
                  <a:pt x="1738232" y="413986"/>
                </a:lnTo>
                <a:lnTo>
                  <a:pt x="1691685" y="351502"/>
                </a:lnTo>
                <a:lnTo>
                  <a:pt x="1640244" y="292980"/>
                </a:lnTo>
                <a:lnTo>
                  <a:pt x="1585129" y="239663"/>
                </a:lnTo>
                <a:lnTo>
                  <a:pt x="1526685" y="191588"/>
                </a:lnTo>
                <a:lnTo>
                  <a:pt x="1465255" y="148789"/>
                </a:lnTo>
                <a:lnTo>
                  <a:pt x="1401182" y="111305"/>
                </a:lnTo>
                <a:lnTo>
                  <a:pt x="1334810" y="79169"/>
                </a:lnTo>
                <a:lnTo>
                  <a:pt x="1266483" y="52420"/>
                </a:lnTo>
                <a:lnTo>
                  <a:pt x="1196543" y="31092"/>
                </a:lnTo>
                <a:lnTo>
                  <a:pt x="1125336" y="15222"/>
                </a:lnTo>
                <a:lnTo>
                  <a:pt x="1053204" y="4846"/>
                </a:lnTo>
                <a:lnTo>
                  <a:pt x="98049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814239" y="2191763"/>
            <a:ext cx="1333354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b="1" spc="40" dirty="0" smtClean="0">
                <a:solidFill>
                  <a:srgbClr val="4B555B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</a:t>
            </a:r>
            <a:r>
              <a:rPr b="1" spc="5" dirty="0" smtClean="0">
                <a:solidFill>
                  <a:srgbClr val="4B555B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0</a:t>
            </a:r>
            <a:r>
              <a:rPr b="1" spc="25" dirty="0" smtClean="0">
                <a:solidFill>
                  <a:srgbClr val="4B555B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1</a:t>
            </a:r>
            <a:r>
              <a:rPr lang="ky-KG" b="1" spc="25" dirty="0" smtClean="0">
                <a:solidFill>
                  <a:srgbClr val="4B555B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9</a:t>
            </a:r>
            <a:r>
              <a:rPr b="1" spc="-65" dirty="0" smtClean="0">
                <a:solidFill>
                  <a:srgbClr val="4B555B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-</a:t>
            </a:r>
            <a:r>
              <a:rPr b="1" spc="40" dirty="0" smtClean="0">
                <a:solidFill>
                  <a:srgbClr val="4B555B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</a:t>
            </a:r>
            <a:r>
              <a:rPr b="1" spc="5" dirty="0" smtClean="0">
                <a:solidFill>
                  <a:srgbClr val="4B555B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0</a:t>
            </a:r>
            <a:r>
              <a:rPr lang="ky-KG" b="1" spc="5" dirty="0" smtClean="0">
                <a:solidFill>
                  <a:srgbClr val="4B555B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20</a:t>
            </a:r>
            <a:endParaRPr b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32430" y="314439"/>
            <a:ext cx="8827135" cy="738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14145" marR="5080" indent="-1402080">
              <a:lnSpc>
                <a:spcPct val="100000"/>
              </a:lnSpc>
            </a:pP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Жалпы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орто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билим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берүүнүн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күндүзгү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уюмдарынын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жана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алардагы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окуучулардын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саны</a:t>
            </a:r>
            <a:endParaRPr sz="2400" dirty="0">
              <a:solidFill>
                <a:schemeClr val="accent1">
                  <a:lumMod val="50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93052" y="1145862"/>
            <a:ext cx="5367203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16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</a:t>
            </a:r>
            <a:r>
              <a:rPr sz="16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ky-KG" sz="16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окуу жылынын башына карата</a:t>
            </a:r>
            <a:r>
              <a:rPr sz="16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sz="1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857580" y="2169059"/>
            <a:ext cx="1668648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b="1" spc="40" dirty="0" smtClean="0">
                <a:solidFill>
                  <a:srgbClr val="4B555B"/>
                </a:solidFill>
                <a:latin typeface="Arial Black" panose="020B0A04020102020204" pitchFamily="34" charset="0"/>
                <a:cs typeface="Calibri"/>
              </a:rPr>
              <a:t> </a:t>
            </a:r>
            <a:r>
              <a:rPr b="1" spc="40" dirty="0" smtClean="0">
                <a:solidFill>
                  <a:srgbClr val="4B555B"/>
                </a:solidFill>
                <a:latin typeface="Arial Black" panose="020B0A04020102020204" pitchFamily="34" charset="0"/>
                <a:cs typeface="Calibri"/>
              </a:rPr>
              <a:t>2</a:t>
            </a:r>
            <a:r>
              <a:rPr b="1" spc="5" dirty="0" smtClean="0">
                <a:solidFill>
                  <a:srgbClr val="4B555B"/>
                </a:solidFill>
                <a:latin typeface="Arial Black" panose="020B0A04020102020204" pitchFamily="34" charset="0"/>
                <a:cs typeface="Calibri"/>
              </a:rPr>
              <a:t>0</a:t>
            </a:r>
            <a:r>
              <a:rPr lang="ky-KG" b="1" spc="5" dirty="0" smtClean="0">
                <a:solidFill>
                  <a:srgbClr val="4B555B"/>
                </a:solidFill>
                <a:latin typeface="Arial Black" panose="020B0A04020102020204" pitchFamily="34" charset="0"/>
                <a:cs typeface="Calibri"/>
              </a:rPr>
              <a:t>23</a:t>
            </a:r>
            <a:r>
              <a:rPr b="1" spc="-60" dirty="0" smtClean="0">
                <a:solidFill>
                  <a:srgbClr val="4B555B"/>
                </a:solidFill>
                <a:latin typeface="Arial Black" panose="020B0A04020102020204" pitchFamily="34" charset="0"/>
                <a:cs typeface="Calibri"/>
              </a:rPr>
              <a:t>-</a:t>
            </a:r>
            <a:r>
              <a:rPr b="1" spc="40" dirty="0" smtClean="0">
                <a:solidFill>
                  <a:srgbClr val="4B555B"/>
                </a:solidFill>
                <a:latin typeface="Arial Black" panose="020B0A04020102020204" pitchFamily="34" charset="0"/>
                <a:cs typeface="Calibri"/>
              </a:rPr>
              <a:t>2</a:t>
            </a:r>
            <a:r>
              <a:rPr b="1" spc="20" dirty="0" smtClean="0">
                <a:solidFill>
                  <a:srgbClr val="4B555B"/>
                </a:solidFill>
                <a:latin typeface="Arial Black" panose="020B0A04020102020204" pitchFamily="34" charset="0"/>
                <a:cs typeface="Calibri"/>
              </a:rPr>
              <a:t>0</a:t>
            </a:r>
            <a:r>
              <a:rPr b="1" spc="40" dirty="0" smtClean="0">
                <a:solidFill>
                  <a:srgbClr val="4B555B"/>
                </a:solidFill>
                <a:latin typeface="Arial Black" panose="020B0A04020102020204" pitchFamily="34" charset="0"/>
                <a:cs typeface="Calibri"/>
              </a:rPr>
              <a:t>2</a:t>
            </a:r>
            <a:r>
              <a:rPr lang="ky-KG" b="1" spc="40" dirty="0" smtClean="0">
                <a:solidFill>
                  <a:srgbClr val="4B555B"/>
                </a:solidFill>
                <a:latin typeface="Arial Black" panose="020B0A04020102020204" pitchFamily="34" charset="0"/>
                <a:cs typeface="Calibri"/>
              </a:rPr>
              <a:t>4</a:t>
            </a:r>
            <a:endParaRPr b="1" dirty="0">
              <a:latin typeface="Arial Black" panose="020B0A04020102020204" pitchFamily="34" charset="0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883060" y="3357662"/>
            <a:ext cx="1179195" cy="1179195"/>
          </a:xfrm>
          <a:custGeom>
            <a:avLst/>
            <a:gdLst/>
            <a:ahLst/>
            <a:cxnLst/>
            <a:rect l="l" t="t" r="r" b="b"/>
            <a:pathLst>
              <a:path w="1179195" h="1179195">
                <a:moveTo>
                  <a:pt x="589483" y="0"/>
                </a:moveTo>
                <a:lnTo>
                  <a:pt x="541136" y="1954"/>
                </a:lnTo>
                <a:lnTo>
                  <a:pt x="493865" y="7715"/>
                </a:lnTo>
                <a:lnTo>
                  <a:pt x="447822" y="17132"/>
                </a:lnTo>
                <a:lnTo>
                  <a:pt x="403160" y="30053"/>
                </a:lnTo>
                <a:lnTo>
                  <a:pt x="360028" y="46326"/>
                </a:lnTo>
                <a:lnTo>
                  <a:pt x="318580" y="65799"/>
                </a:lnTo>
                <a:lnTo>
                  <a:pt x="278967" y="88321"/>
                </a:lnTo>
                <a:lnTo>
                  <a:pt x="241341" y="113739"/>
                </a:lnTo>
                <a:lnTo>
                  <a:pt x="205853" y="141903"/>
                </a:lnTo>
                <a:lnTo>
                  <a:pt x="172654" y="172661"/>
                </a:lnTo>
                <a:lnTo>
                  <a:pt x="141898" y="205860"/>
                </a:lnTo>
                <a:lnTo>
                  <a:pt x="113735" y="241349"/>
                </a:lnTo>
                <a:lnTo>
                  <a:pt x="88317" y="278976"/>
                </a:lnTo>
                <a:lnTo>
                  <a:pt x="65796" y="318590"/>
                </a:lnTo>
                <a:lnTo>
                  <a:pt x="46324" y="360039"/>
                </a:lnTo>
                <a:lnTo>
                  <a:pt x="30052" y="403171"/>
                </a:lnTo>
                <a:lnTo>
                  <a:pt x="17131" y="447834"/>
                </a:lnTo>
                <a:lnTo>
                  <a:pt x="7715" y="493877"/>
                </a:lnTo>
                <a:lnTo>
                  <a:pt x="1954" y="541148"/>
                </a:lnTo>
                <a:lnTo>
                  <a:pt x="0" y="589495"/>
                </a:lnTo>
                <a:lnTo>
                  <a:pt x="1954" y="637843"/>
                </a:lnTo>
                <a:lnTo>
                  <a:pt x="7715" y="685113"/>
                </a:lnTo>
                <a:lnTo>
                  <a:pt x="17131" y="731156"/>
                </a:lnTo>
                <a:lnTo>
                  <a:pt x="30052" y="775820"/>
                </a:lnTo>
                <a:lnTo>
                  <a:pt x="46324" y="818952"/>
                </a:lnTo>
                <a:lnTo>
                  <a:pt x="65796" y="860400"/>
                </a:lnTo>
                <a:lnTo>
                  <a:pt x="88317" y="900014"/>
                </a:lnTo>
                <a:lnTo>
                  <a:pt x="113735" y="937642"/>
                </a:lnTo>
                <a:lnTo>
                  <a:pt x="141898" y="973131"/>
                </a:lnTo>
                <a:lnTo>
                  <a:pt x="172654" y="1006330"/>
                </a:lnTo>
                <a:lnTo>
                  <a:pt x="205853" y="1037087"/>
                </a:lnTo>
                <a:lnTo>
                  <a:pt x="241341" y="1065251"/>
                </a:lnTo>
                <a:lnTo>
                  <a:pt x="278967" y="1090670"/>
                </a:lnTo>
                <a:lnTo>
                  <a:pt x="318580" y="1113192"/>
                </a:lnTo>
                <a:lnTo>
                  <a:pt x="360028" y="1132665"/>
                </a:lnTo>
                <a:lnTo>
                  <a:pt x="403160" y="1148938"/>
                </a:lnTo>
                <a:lnTo>
                  <a:pt x="447822" y="1161859"/>
                </a:lnTo>
                <a:lnTo>
                  <a:pt x="493865" y="1171276"/>
                </a:lnTo>
                <a:lnTo>
                  <a:pt x="541136" y="1177037"/>
                </a:lnTo>
                <a:lnTo>
                  <a:pt x="589483" y="1178991"/>
                </a:lnTo>
                <a:lnTo>
                  <a:pt x="637832" y="1177037"/>
                </a:lnTo>
                <a:lnTo>
                  <a:pt x="685104" y="1171276"/>
                </a:lnTo>
                <a:lnTo>
                  <a:pt x="731148" y="1161859"/>
                </a:lnTo>
                <a:lnTo>
                  <a:pt x="775812" y="1148938"/>
                </a:lnTo>
                <a:lnTo>
                  <a:pt x="818944" y="1132665"/>
                </a:lnTo>
                <a:lnTo>
                  <a:pt x="860393" y="1113192"/>
                </a:lnTo>
                <a:lnTo>
                  <a:pt x="900007" y="1090670"/>
                </a:lnTo>
                <a:lnTo>
                  <a:pt x="937635" y="1065251"/>
                </a:lnTo>
                <a:lnTo>
                  <a:pt x="973123" y="1037087"/>
                </a:lnTo>
                <a:lnTo>
                  <a:pt x="1006322" y="1006330"/>
                </a:lnTo>
                <a:lnTo>
                  <a:pt x="1037079" y="973131"/>
                </a:lnTo>
                <a:lnTo>
                  <a:pt x="1065242" y="937642"/>
                </a:lnTo>
                <a:lnTo>
                  <a:pt x="1090660" y="900014"/>
                </a:lnTo>
                <a:lnTo>
                  <a:pt x="1113182" y="860400"/>
                </a:lnTo>
                <a:lnTo>
                  <a:pt x="1132654" y="818952"/>
                </a:lnTo>
                <a:lnTo>
                  <a:pt x="1148926" y="775820"/>
                </a:lnTo>
                <a:lnTo>
                  <a:pt x="1161847" y="731156"/>
                </a:lnTo>
                <a:lnTo>
                  <a:pt x="1171263" y="685113"/>
                </a:lnTo>
                <a:lnTo>
                  <a:pt x="1177024" y="637843"/>
                </a:lnTo>
                <a:lnTo>
                  <a:pt x="1178979" y="589495"/>
                </a:lnTo>
                <a:lnTo>
                  <a:pt x="1177024" y="541148"/>
                </a:lnTo>
                <a:lnTo>
                  <a:pt x="1171263" y="493877"/>
                </a:lnTo>
                <a:lnTo>
                  <a:pt x="1161847" y="447834"/>
                </a:lnTo>
                <a:lnTo>
                  <a:pt x="1148926" y="403171"/>
                </a:lnTo>
                <a:lnTo>
                  <a:pt x="1132654" y="360039"/>
                </a:lnTo>
                <a:lnTo>
                  <a:pt x="1113182" y="318590"/>
                </a:lnTo>
                <a:lnTo>
                  <a:pt x="1090660" y="278976"/>
                </a:lnTo>
                <a:lnTo>
                  <a:pt x="1065242" y="241349"/>
                </a:lnTo>
                <a:lnTo>
                  <a:pt x="1037079" y="205860"/>
                </a:lnTo>
                <a:lnTo>
                  <a:pt x="1006322" y="172661"/>
                </a:lnTo>
                <a:lnTo>
                  <a:pt x="973123" y="141903"/>
                </a:lnTo>
                <a:lnTo>
                  <a:pt x="937635" y="113739"/>
                </a:lnTo>
                <a:lnTo>
                  <a:pt x="900007" y="88321"/>
                </a:lnTo>
                <a:lnTo>
                  <a:pt x="860393" y="65799"/>
                </a:lnTo>
                <a:lnTo>
                  <a:pt x="818944" y="46326"/>
                </a:lnTo>
                <a:lnTo>
                  <a:pt x="775812" y="30053"/>
                </a:lnTo>
                <a:lnTo>
                  <a:pt x="731148" y="17132"/>
                </a:lnTo>
                <a:lnTo>
                  <a:pt x="685104" y="7715"/>
                </a:lnTo>
                <a:lnTo>
                  <a:pt x="637832" y="1954"/>
                </a:lnTo>
                <a:lnTo>
                  <a:pt x="58948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922171" y="3755949"/>
            <a:ext cx="1169435" cy="6668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96520">
              <a:lnSpc>
                <a:spcPts val="1570"/>
              </a:lnSpc>
            </a:pPr>
            <a:r>
              <a:rPr lang="ky-KG" sz="1400" b="1" spc="-90" dirty="0" smtClean="0">
                <a:solidFill>
                  <a:srgbClr val="202B32"/>
                </a:solidFill>
                <a:latin typeface="Arial Black" panose="020B0A04020102020204" pitchFamily="34" charset="0"/>
                <a:cs typeface="Palatino Linotype"/>
              </a:rPr>
              <a:t>Бардык мектептер</a:t>
            </a:r>
            <a:endParaRPr sz="1400" dirty="0">
              <a:latin typeface="Arial Black" panose="020B0A04020102020204" pitchFamily="34" charset="0"/>
              <a:cs typeface="Palatino Linotype"/>
            </a:endParaRPr>
          </a:p>
          <a:p>
            <a:pPr marL="140335">
              <a:lnSpc>
                <a:spcPts val="1980"/>
              </a:lnSpc>
            </a:pPr>
            <a:r>
              <a:rPr lang="ky-KG"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2</a:t>
            </a:r>
            <a:r>
              <a:rPr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2</a:t>
            </a:r>
            <a:r>
              <a:rPr lang="ky-KG"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83</a:t>
            </a:r>
            <a:endParaRPr dirty="0"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47188" y="5150498"/>
            <a:ext cx="1703651" cy="4488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lang="ky-KG" sz="1200" b="1" spc="-105" dirty="0" smtClean="0">
                <a:solidFill>
                  <a:srgbClr val="202B32"/>
                </a:solidFill>
                <a:latin typeface="Arial Black"/>
                <a:cs typeface="Arial Black"/>
              </a:rPr>
              <a:t>Бардык окуучулар</a:t>
            </a:r>
            <a:endParaRPr sz="1200" dirty="0">
              <a:latin typeface="Arial Black"/>
              <a:cs typeface="Arial Black"/>
            </a:endParaRPr>
          </a:p>
          <a:p>
            <a:pPr marL="12700">
              <a:lnSpc>
                <a:spcPts val="2140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1</a:t>
            </a:r>
            <a:r>
              <a:rPr sz="1800" b="1" spc="-13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lang="ky-KG"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311</a:t>
            </a:r>
            <a:r>
              <a:rPr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lang="ky-KG"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47</a:t>
            </a:r>
            <a:r>
              <a:rPr lang="en-US"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8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847543" y="5150504"/>
            <a:ext cx="1542514" cy="4488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lang="ky-KG" sz="1200" b="1" spc="-105" dirty="0" smtClean="0">
                <a:solidFill>
                  <a:srgbClr val="202B32"/>
                </a:solidFill>
                <a:latin typeface="Arial Black"/>
                <a:cs typeface="Arial Black"/>
              </a:rPr>
              <a:t>Бардык окуучулар</a:t>
            </a:r>
            <a:endParaRPr sz="1200" dirty="0">
              <a:latin typeface="Arial Black"/>
              <a:cs typeface="Arial Black"/>
            </a:endParaRPr>
          </a:p>
          <a:p>
            <a:pPr marL="12700">
              <a:lnSpc>
                <a:spcPts val="2140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1</a:t>
            </a:r>
            <a:r>
              <a:rPr sz="1800" b="1" spc="-13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lang="ky-KG"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490</a:t>
            </a:r>
            <a:r>
              <a:rPr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lang="ky-KG"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830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912173" y="3355938"/>
            <a:ext cx="1179195" cy="1179195"/>
          </a:xfrm>
          <a:custGeom>
            <a:avLst/>
            <a:gdLst/>
            <a:ahLst/>
            <a:cxnLst/>
            <a:rect l="l" t="t" r="r" b="b"/>
            <a:pathLst>
              <a:path w="1179195" h="1179195">
                <a:moveTo>
                  <a:pt x="589495" y="0"/>
                </a:moveTo>
                <a:lnTo>
                  <a:pt x="541147" y="1954"/>
                </a:lnTo>
                <a:lnTo>
                  <a:pt x="493874" y="7715"/>
                </a:lnTo>
                <a:lnTo>
                  <a:pt x="447830" y="17131"/>
                </a:lnTo>
                <a:lnTo>
                  <a:pt x="403166" y="30052"/>
                </a:lnTo>
                <a:lnTo>
                  <a:pt x="360034" y="46324"/>
                </a:lnTo>
                <a:lnTo>
                  <a:pt x="318585" y="65797"/>
                </a:lnTo>
                <a:lnTo>
                  <a:pt x="278971" y="88318"/>
                </a:lnTo>
                <a:lnTo>
                  <a:pt x="241343" y="113736"/>
                </a:lnTo>
                <a:lnTo>
                  <a:pt x="205855" y="141899"/>
                </a:lnTo>
                <a:lnTo>
                  <a:pt x="172656" y="172656"/>
                </a:lnTo>
                <a:lnTo>
                  <a:pt x="141899" y="205855"/>
                </a:lnTo>
                <a:lnTo>
                  <a:pt x="113736" y="241343"/>
                </a:lnTo>
                <a:lnTo>
                  <a:pt x="88318" y="278971"/>
                </a:lnTo>
                <a:lnTo>
                  <a:pt x="65797" y="318585"/>
                </a:lnTo>
                <a:lnTo>
                  <a:pt x="46324" y="360034"/>
                </a:lnTo>
                <a:lnTo>
                  <a:pt x="30052" y="403166"/>
                </a:lnTo>
                <a:lnTo>
                  <a:pt x="17131" y="447830"/>
                </a:lnTo>
                <a:lnTo>
                  <a:pt x="7715" y="493874"/>
                </a:lnTo>
                <a:lnTo>
                  <a:pt x="1954" y="541147"/>
                </a:lnTo>
                <a:lnTo>
                  <a:pt x="0" y="589495"/>
                </a:lnTo>
                <a:lnTo>
                  <a:pt x="1954" y="637842"/>
                </a:lnTo>
                <a:lnTo>
                  <a:pt x="7715" y="685113"/>
                </a:lnTo>
                <a:lnTo>
                  <a:pt x="17131" y="731156"/>
                </a:lnTo>
                <a:lnTo>
                  <a:pt x="30052" y="775818"/>
                </a:lnTo>
                <a:lnTo>
                  <a:pt x="46324" y="818950"/>
                </a:lnTo>
                <a:lnTo>
                  <a:pt x="65797" y="860398"/>
                </a:lnTo>
                <a:lnTo>
                  <a:pt x="88318" y="900011"/>
                </a:lnTo>
                <a:lnTo>
                  <a:pt x="113736" y="937637"/>
                </a:lnTo>
                <a:lnTo>
                  <a:pt x="141899" y="973126"/>
                </a:lnTo>
                <a:lnTo>
                  <a:pt x="172656" y="1006324"/>
                </a:lnTo>
                <a:lnTo>
                  <a:pt x="205855" y="1037080"/>
                </a:lnTo>
                <a:lnTo>
                  <a:pt x="241343" y="1065243"/>
                </a:lnTo>
                <a:lnTo>
                  <a:pt x="278971" y="1090661"/>
                </a:lnTo>
                <a:lnTo>
                  <a:pt x="318585" y="1113182"/>
                </a:lnTo>
                <a:lnTo>
                  <a:pt x="360034" y="1132654"/>
                </a:lnTo>
                <a:lnTo>
                  <a:pt x="403166" y="1148927"/>
                </a:lnTo>
                <a:lnTo>
                  <a:pt x="447830" y="1161847"/>
                </a:lnTo>
                <a:lnTo>
                  <a:pt x="493874" y="1171263"/>
                </a:lnTo>
                <a:lnTo>
                  <a:pt x="541147" y="1177024"/>
                </a:lnTo>
                <a:lnTo>
                  <a:pt x="589495" y="1178979"/>
                </a:lnTo>
                <a:lnTo>
                  <a:pt x="637842" y="1177024"/>
                </a:lnTo>
                <a:lnTo>
                  <a:pt x="685113" y="1171263"/>
                </a:lnTo>
                <a:lnTo>
                  <a:pt x="731156" y="1161847"/>
                </a:lnTo>
                <a:lnTo>
                  <a:pt x="775818" y="1148927"/>
                </a:lnTo>
                <a:lnTo>
                  <a:pt x="818950" y="1132654"/>
                </a:lnTo>
                <a:lnTo>
                  <a:pt x="860398" y="1113182"/>
                </a:lnTo>
                <a:lnTo>
                  <a:pt x="900011" y="1090661"/>
                </a:lnTo>
                <a:lnTo>
                  <a:pt x="937637" y="1065243"/>
                </a:lnTo>
                <a:lnTo>
                  <a:pt x="973126" y="1037080"/>
                </a:lnTo>
                <a:lnTo>
                  <a:pt x="1006324" y="1006324"/>
                </a:lnTo>
                <a:lnTo>
                  <a:pt x="1037080" y="973126"/>
                </a:lnTo>
                <a:lnTo>
                  <a:pt x="1065243" y="937637"/>
                </a:lnTo>
                <a:lnTo>
                  <a:pt x="1090661" y="900011"/>
                </a:lnTo>
                <a:lnTo>
                  <a:pt x="1113182" y="860398"/>
                </a:lnTo>
                <a:lnTo>
                  <a:pt x="1132654" y="818950"/>
                </a:lnTo>
                <a:lnTo>
                  <a:pt x="1148927" y="775818"/>
                </a:lnTo>
                <a:lnTo>
                  <a:pt x="1161847" y="731156"/>
                </a:lnTo>
                <a:lnTo>
                  <a:pt x="1171263" y="685113"/>
                </a:lnTo>
                <a:lnTo>
                  <a:pt x="1177024" y="637842"/>
                </a:lnTo>
                <a:lnTo>
                  <a:pt x="1178979" y="589495"/>
                </a:lnTo>
                <a:lnTo>
                  <a:pt x="1177024" y="541147"/>
                </a:lnTo>
                <a:lnTo>
                  <a:pt x="1171263" y="493874"/>
                </a:lnTo>
                <a:lnTo>
                  <a:pt x="1161847" y="447830"/>
                </a:lnTo>
                <a:lnTo>
                  <a:pt x="1148927" y="403166"/>
                </a:lnTo>
                <a:lnTo>
                  <a:pt x="1132654" y="360034"/>
                </a:lnTo>
                <a:lnTo>
                  <a:pt x="1113182" y="318585"/>
                </a:lnTo>
                <a:lnTo>
                  <a:pt x="1090661" y="278971"/>
                </a:lnTo>
                <a:lnTo>
                  <a:pt x="1065243" y="241343"/>
                </a:lnTo>
                <a:lnTo>
                  <a:pt x="1037080" y="205855"/>
                </a:lnTo>
                <a:lnTo>
                  <a:pt x="1006324" y="172656"/>
                </a:lnTo>
                <a:lnTo>
                  <a:pt x="973126" y="141899"/>
                </a:lnTo>
                <a:lnTo>
                  <a:pt x="937637" y="113736"/>
                </a:lnTo>
                <a:lnTo>
                  <a:pt x="900011" y="88318"/>
                </a:lnTo>
                <a:lnTo>
                  <a:pt x="860398" y="65797"/>
                </a:lnTo>
                <a:lnTo>
                  <a:pt x="818950" y="46324"/>
                </a:lnTo>
                <a:lnTo>
                  <a:pt x="775818" y="30052"/>
                </a:lnTo>
                <a:lnTo>
                  <a:pt x="731156" y="17131"/>
                </a:lnTo>
                <a:lnTo>
                  <a:pt x="685113" y="7715"/>
                </a:lnTo>
                <a:lnTo>
                  <a:pt x="637842" y="1954"/>
                </a:lnTo>
                <a:lnTo>
                  <a:pt x="58949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7032810" y="3769981"/>
            <a:ext cx="937894" cy="5899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320"/>
              </a:lnSpc>
            </a:pPr>
            <a:r>
              <a:rPr lang="ky-KG" sz="1200" b="1" spc="-105" dirty="0" smtClean="0">
                <a:solidFill>
                  <a:srgbClr val="202B32"/>
                </a:solidFill>
                <a:latin typeface="Arial Black"/>
                <a:cs typeface="Arial Black"/>
              </a:rPr>
              <a:t>Бардык мектептер</a:t>
            </a:r>
            <a:endParaRPr sz="1200" dirty="0">
              <a:latin typeface="Arial Black"/>
              <a:cs typeface="Arial Black"/>
            </a:endParaRPr>
          </a:p>
          <a:p>
            <a:pPr algn="ctr">
              <a:lnSpc>
                <a:spcPts val="2039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2</a:t>
            </a:r>
            <a:r>
              <a:rPr sz="1800" b="1" spc="-13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lang="ky-KG"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377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385718" y="4285305"/>
            <a:ext cx="1483479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b="1" spc="-105" dirty="0">
                <a:solidFill>
                  <a:srgbClr val="202B32"/>
                </a:solidFill>
                <a:latin typeface="Arial Black"/>
                <a:cs typeface="Arial Black"/>
              </a:rPr>
              <a:t>Мамлекеттик</a:t>
            </a:r>
            <a:endParaRPr sz="1200" b="1" spc="-105" dirty="0">
              <a:solidFill>
                <a:srgbClr val="202B32"/>
              </a:solidFill>
              <a:latin typeface="Arial Black"/>
              <a:cs typeface="Arial Black"/>
            </a:endParaRPr>
          </a:p>
          <a:p>
            <a:pPr marL="46990">
              <a:lnSpc>
                <a:spcPct val="100000"/>
              </a:lnSpc>
              <a:spcBef>
                <a:spcPts val="15"/>
              </a:spcBef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2</a:t>
            </a:r>
            <a:r>
              <a:rPr sz="1800" b="1" spc="-13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800"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1</a:t>
            </a:r>
            <a:r>
              <a:rPr lang="ky-KG" sz="1800"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41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91964" y="6191749"/>
            <a:ext cx="155892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Мамлекеттик</a:t>
            </a:r>
            <a:endParaRPr sz="1200" dirty="0">
              <a:latin typeface="Arial Black"/>
              <a:cs typeface="Arial Black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91964" y="6385941"/>
            <a:ext cx="115887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1</a:t>
            </a:r>
            <a:r>
              <a:rPr sz="1800" b="1" spc="-13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lang="en-US"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2</a:t>
            </a:r>
            <a:r>
              <a:rPr lang="ky-KG"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75 483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69007" y="3120487"/>
            <a:ext cx="892408" cy="3847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ts val="1490"/>
              </a:lnSpc>
            </a:pPr>
            <a:r>
              <a:rPr lang="ky-KG" sz="1200" b="1" spc="-105" dirty="0">
                <a:solidFill>
                  <a:srgbClr val="202B32"/>
                </a:solidFill>
                <a:latin typeface="Arial Black"/>
                <a:cs typeface="Arial Black"/>
              </a:rPr>
              <a:t>Жеке  </a:t>
            </a:r>
            <a:r>
              <a:rPr lang="ky-KG" sz="1400" b="1" spc="-140" dirty="0" smtClean="0">
                <a:solidFill>
                  <a:srgbClr val="202B32"/>
                </a:solidFill>
                <a:latin typeface="Palatino Linotype"/>
                <a:cs typeface="Palatino Linotype"/>
              </a:rPr>
              <a:t>       </a:t>
            </a:r>
            <a:r>
              <a:rPr lang="ky-KG" sz="1800" dirty="0" smtClean="0">
                <a:latin typeface="Arial Black"/>
                <a:cs typeface="Arial Black"/>
              </a:rPr>
              <a:t>142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562182" y="6191749"/>
            <a:ext cx="84074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dirty="0" smtClean="0">
                <a:latin typeface="Arial Black"/>
                <a:cs typeface="Arial Black"/>
              </a:rPr>
              <a:t>Жеке</a:t>
            </a:r>
            <a:endParaRPr sz="1200" dirty="0">
              <a:latin typeface="Arial Black"/>
              <a:cs typeface="Arial Black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579656" y="6385941"/>
            <a:ext cx="823794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3</a:t>
            </a:r>
            <a:r>
              <a:rPr lang="ky-KG"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5</a:t>
            </a:r>
            <a:r>
              <a:rPr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lang="ky-KG"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995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987250" y="6191749"/>
            <a:ext cx="155892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dirty="0" smtClean="0">
                <a:latin typeface="Arial Black"/>
                <a:cs typeface="Arial Black"/>
              </a:rPr>
              <a:t>Мамлекеттик</a:t>
            </a:r>
            <a:endParaRPr sz="1200" dirty="0">
              <a:latin typeface="Arial Black"/>
              <a:cs typeface="Arial Black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987250" y="6385941"/>
            <a:ext cx="126445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1</a:t>
            </a:r>
            <a:r>
              <a:rPr sz="1800" b="1" spc="-13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lang="ky-KG"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430</a:t>
            </a:r>
            <a:r>
              <a:rPr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lang="ky-KG"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637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989993" y="6191749"/>
            <a:ext cx="84074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dirty="0" smtClean="0">
                <a:latin typeface="Arial Black"/>
                <a:cs typeface="Arial Black"/>
              </a:rPr>
              <a:t>Жеке</a:t>
            </a:r>
            <a:endParaRPr sz="1200" dirty="0">
              <a:latin typeface="Arial Black"/>
              <a:cs typeface="Arial Black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080500" y="6385941"/>
            <a:ext cx="750761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60</a:t>
            </a:r>
            <a:r>
              <a:rPr lang="en-US"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lang="ky-KG"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193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474100" y="4281949"/>
            <a:ext cx="1431925" cy="4483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lang="ky-KG" sz="1200" b="1" spc="-75" dirty="0" smtClean="0">
                <a:solidFill>
                  <a:srgbClr val="202B32"/>
                </a:solidFill>
                <a:latin typeface="Arial Black"/>
                <a:cs typeface="Arial Black"/>
              </a:rPr>
              <a:t>Мамлекеттик</a:t>
            </a:r>
            <a:endParaRPr sz="1200" dirty="0">
              <a:latin typeface="Arial Black"/>
              <a:cs typeface="Arial Black"/>
            </a:endParaRPr>
          </a:p>
          <a:p>
            <a:pPr marL="12700">
              <a:lnSpc>
                <a:spcPts val="2140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2</a:t>
            </a:r>
            <a:r>
              <a:rPr sz="1800" b="1" spc="-13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800"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1</a:t>
            </a:r>
            <a:r>
              <a:rPr lang="ky-KG" sz="1800"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73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818102" y="3118051"/>
            <a:ext cx="806297" cy="4231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20"/>
              </a:lnSpc>
            </a:pPr>
            <a:r>
              <a:rPr lang="ky-KG" sz="1200" b="1" spc="-80" dirty="0" smtClean="0">
                <a:solidFill>
                  <a:srgbClr val="202B32"/>
                </a:solidFill>
                <a:latin typeface="Arial Black"/>
                <a:cs typeface="Arial Black"/>
              </a:rPr>
              <a:t>Жеке</a:t>
            </a:r>
            <a:endParaRPr sz="1200" dirty="0">
              <a:latin typeface="Arial Black"/>
              <a:cs typeface="Arial Black"/>
            </a:endParaRPr>
          </a:p>
          <a:p>
            <a:pPr marL="307340">
              <a:lnSpc>
                <a:spcPts val="2039"/>
              </a:lnSpc>
            </a:pPr>
            <a:r>
              <a:rPr lang="ky-KG" sz="1800" dirty="0" smtClean="0">
                <a:latin typeface="Arial Black"/>
                <a:cs typeface="Arial Black"/>
              </a:rPr>
              <a:t>204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810964" y="3284116"/>
            <a:ext cx="984885" cy="122555"/>
          </a:xfrm>
          <a:custGeom>
            <a:avLst/>
            <a:gdLst/>
            <a:ahLst/>
            <a:cxnLst/>
            <a:rect l="l" t="t" r="r" b="b"/>
            <a:pathLst>
              <a:path w="984885" h="122554">
                <a:moveTo>
                  <a:pt x="0" y="0"/>
                </a:moveTo>
                <a:lnTo>
                  <a:pt x="795870" y="0"/>
                </a:lnTo>
                <a:lnTo>
                  <a:pt x="984872" y="122326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800927" y="3392772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8"/>
                </a:moveTo>
                <a:lnTo>
                  <a:pt x="84616" y="86892"/>
                </a:lnTo>
                <a:lnTo>
                  <a:pt x="59894" y="99173"/>
                </a:lnTo>
                <a:lnTo>
                  <a:pt x="43085" y="97839"/>
                </a:lnTo>
                <a:lnTo>
                  <a:pt x="8240" y="76512"/>
                </a:lnTo>
                <a:lnTo>
                  <a:pt x="0" y="52392"/>
                </a:lnTo>
                <a:lnTo>
                  <a:pt x="1883" y="37210"/>
                </a:lnTo>
                <a:lnTo>
                  <a:pt x="7271" y="23943"/>
                </a:lnTo>
                <a:lnTo>
                  <a:pt x="15631" y="13027"/>
                </a:lnTo>
                <a:lnTo>
                  <a:pt x="26430" y="4900"/>
                </a:lnTo>
                <a:lnTo>
                  <a:pt x="39136" y="0"/>
                </a:lnTo>
                <a:lnTo>
                  <a:pt x="56426" y="1083"/>
                </a:lnTo>
                <a:lnTo>
                  <a:pt x="92097" y="21248"/>
                </a:lnTo>
                <a:lnTo>
                  <a:pt x="101244" y="49368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823093" y="3414209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75" y="0"/>
                </a:moveTo>
                <a:lnTo>
                  <a:pt x="9700" y="6313"/>
                </a:lnTo>
                <a:lnTo>
                  <a:pt x="2392" y="17783"/>
                </a:lnTo>
                <a:lnTo>
                  <a:pt x="0" y="33898"/>
                </a:lnTo>
                <a:lnTo>
                  <a:pt x="5727" y="45716"/>
                </a:lnTo>
                <a:lnTo>
                  <a:pt x="16658" y="53839"/>
                </a:lnTo>
                <a:lnTo>
                  <a:pt x="31825" y="56765"/>
                </a:lnTo>
                <a:lnTo>
                  <a:pt x="44880" y="51843"/>
                </a:lnTo>
                <a:lnTo>
                  <a:pt x="54007" y="41641"/>
                </a:lnTo>
                <a:lnTo>
                  <a:pt x="57442" y="27931"/>
                </a:lnTo>
                <a:lnTo>
                  <a:pt x="55903" y="18774"/>
                </a:lnTo>
                <a:lnTo>
                  <a:pt x="49173" y="8598"/>
                </a:lnTo>
                <a:lnTo>
                  <a:pt x="37317" y="1919"/>
                </a:lnTo>
                <a:lnTo>
                  <a:pt x="205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096793" y="4283302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57"/>
                </a:moveTo>
                <a:lnTo>
                  <a:pt x="84616" y="86882"/>
                </a:lnTo>
                <a:lnTo>
                  <a:pt x="59894" y="99162"/>
                </a:lnTo>
                <a:lnTo>
                  <a:pt x="43085" y="97828"/>
                </a:lnTo>
                <a:lnTo>
                  <a:pt x="8240" y="76502"/>
                </a:lnTo>
                <a:lnTo>
                  <a:pt x="0" y="52381"/>
                </a:lnTo>
                <a:lnTo>
                  <a:pt x="1884" y="37203"/>
                </a:lnTo>
                <a:lnTo>
                  <a:pt x="7273" y="23938"/>
                </a:lnTo>
                <a:lnTo>
                  <a:pt x="15635" y="13024"/>
                </a:lnTo>
                <a:lnTo>
                  <a:pt x="26436" y="4898"/>
                </a:lnTo>
                <a:lnTo>
                  <a:pt x="39145" y="0"/>
                </a:lnTo>
                <a:lnTo>
                  <a:pt x="56434" y="1085"/>
                </a:lnTo>
                <a:lnTo>
                  <a:pt x="92103" y="21255"/>
                </a:lnTo>
                <a:lnTo>
                  <a:pt x="101244" y="49357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118963" y="4304733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85" y="0"/>
                </a:moveTo>
                <a:lnTo>
                  <a:pt x="9705" y="6301"/>
                </a:lnTo>
                <a:lnTo>
                  <a:pt x="2393" y="17765"/>
                </a:lnTo>
                <a:lnTo>
                  <a:pt x="0" y="33887"/>
                </a:lnTo>
                <a:lnTo>
                  <a:pt x="5721" y="45711"/>
                </a:lnTo>
                <a:lnTo>
                  <a:pt x="16648" y="53834"/>
                </a:lnTo>
                <a:lnTo>
                  <a:pt x="31815" y="56760"/>
                </a:lnTo>
                <a:lnTo>
                  <a:pt x="44870" y="51841"/>
                </a:lnTo>
                <a:lnTo>
                  <a:pt x="53997" y="41641"/>
                </a:lnTo>
                <a:lnTo>
                  <a:pt x="57432" y="27926"/>
                </a:lnTo>
                <a:lnTo>
                  <a:pt x="55900" y="18785"/>
                </a:lnTo>
                <a:lnTo>
                  <a:pt x="49175" y="8602"/>
                </a:lnTo>
                <a:lnTo>
                  <a:pt x="37323" y="1922"/>
                </a:lnTo>
                <a:lnTo>
                  <a:pt x="205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202800" y="4365737"/>
            <a:ext cx="1655445" cy="104139"/>
          </a:xfrm>
          <a:custGeom>
            <a:avLst/>
            <a:gdLst/>
            <a:ahLst/>
            <a:cxnLst/>
            <a:rect l="l" t="t" r="r" b="b"/>
            <a:pathLst>
              <a:path w="1655445" h="104139">
                <a:moveTo>
                  <a:pt x="1655229" y="103708"/>
                </a:moveTo>
                <a:lnTo>
                  <a:pt x="167208" y="103708"/>
                </a:lnTo>
                <a:lnTo>
                  <a:pt x="0" y="0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872695" y="3282392"/>
            <a:ext cx="984885" cy="122555"/>
          </a:xfrm>
          <a:custGeom>
            <a:avLst/>
            <a:gdLst/>
            <a:ahLst/>
            <a:cxnLst/>
            <a:rect l="l" t="t" r="r" b="b"/>
            <a:pathLst>
              <a:path w="984884" h="122554">
                <a:moveTo>
                  <a:pt x="0" y="0"/>
                </a:moveTo>
                <a:lnTo>
                  <a:pt x="795858" y="0"/>
                </a:lnTo>
                <a:lnTo>
                  <a:pt x="984872" y="122313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862660" y="3391055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3" y="49355"/>
                </a:moveTo>
                <a:lnTo>
                  <a:pt x="84619" y="86887"/>
                </a:lnTo>
                <a:lnTo>
                  <a:pt x="59902" y="99170"/>
                </a:lnTo>
                <a:lnTo>
                  <a:pt x="43092" y="97838"/>
                </a:lnTo>
                <a:lnTo>
                  <a:pt x="8245" y="76516"/>
                </a:lnTo>
                <a:lnTo>
                  <a:pt x="0" y="52396"/>
                </a:lnTo>
                <a:lnTo>
                  <a:pt x="1883" y="37213"/>
                </a:lnTo>
                <a:lnTo>
                  <a:pt x="7270" y="23944"/>
                </a:lnTo>
                <a:lnTo>
                  <a:pt x="15629" y="13028"/>
                </a:lnTo>
                <a:lnTo>
                  <a:pt x="26427" y="4901"/>
                </a:lnTo>
                <a:lnTo>
                  <a:pt x="39132" y="0"/>
                </a:lnTo>
                <a:lnTo>
                  <a:pt x="56423" y="1083"/>
                </a:lnTo>
                <a:lnTo>
                  <a:pt x="92098" y="21246"/>
                </a:lnTo>
                <a:lnTo>
                  <a:pt x="101243" y="49355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884829" y="3412475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77" y="0"/>
                </a:moveTo>
                <a:lnTo>
                  <a:pt x="9701" y="6310"/>
                </a:lnTo>
                <a:lnTo>
                  <a:pt x="2392" y="17780"/>
                </a:lnTo>
                <a:lnTo>
                  <a:pt x="0" y="33896"/>
                </a:lnTo>
                <a:lnTo>
                  <a:pt x="5721" y="45720"/>
                </a:lnTo>
                <a:lnTo>
                  <a:pt x="16648" y="53843"/>
                </a:lnTo>
                <a:lnTo>
                  <a:pt x="31815" y="56768"/>
                </a:lnTo>
                <a:lnTo>
                  <a:pt x="44870" y="51850"/>
                </a:lnTo>
                <a:lnTo>
                  <a:pt x="53997" y="41650"/>
                </a:lnTo>
                <a:lnTo>
                  <a:pt x="57432" y="27934"/>
                </a:lnTo>
                <a:lnTo>
                  <a:pt x="55896" y="18785"/>
                </a:lnTo>
                <a:lnTo>
                  <a:pt x="49168" y="8605"/>
                </a:lnTo>
                <a:lnTo>
                  <a:pt x="37315" y="1922"/>
                </a:lnTo>
                <a:lnTo>
                  <a:pt x="2057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8158518" y="4281570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6"/>
                </a:moveTo>
                <a:lnTo>
                  <a:pt x="84615" y="86894"/>
                </a:lnTo>
                <a:lnTo>
                  <a:pt x="59894" y="99172"/>
                </a:lnTo>
                <a:lnTo>
                  <a:pt x="43085" y="97838"/>
                </a:lnTo>
                <a:lnTo>
                  <a:pt x="8239" y="76509"/>
                </a:lnTo>
                <a:lnTo>
                  <a:pt x="0" y="52389"/>
                </a:lnTo>
                <a:lnTo>
                  <a:pt x="1883" y="37213"/>
                </a:lnTo>
                <a:lnTo>
                  <a:pt x="7270" y="23948"/>
                </a:lnTo>
                <a:lnTo>
                  <a:pt x="15630" y="13032"/>
                </a:lnTo>
                <a:lnTo>
                  <a:pt x="26429" y="4903"/>
                </a:lnTo>
                <a:lnTo>
                  <a:pt x="39137" y="0"/>
                </a:lnTo>
                <a:lnTo>
                  <a:pt x="56426" y="1083"/>
                </a:lnTo>
                <a:lnTo>
                  <a:pt x="92097" y="21251"/>
                </a:lnTo>
                <a:lnTo>
                  <a:pt x="101244" y="49366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8180684" y="4302998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94" y="0"/>
                </a:moveTo>
                <a:lnTo>
                  <a:pt x="9709" y="6304"/>
                </a:lnTo>
                <a:lnTo>
                  <a:pt x="2395" y="17767"/>
                </a:lnTo>
                <a:lnTo>
                  <a:pt x="0" y="33880"/>
                </a:lnTo>
                <a:lnTo>
                  <a:pt x="5717" y="45705"/>
                </a:lnTo>
                <a:lnTo>
                  <a:pt x="16643" y="53832"/>
                </a:lnTo>
                <a:lnTo>
                  <a:pt x="31810" y="56761"/>
                </a:lnTo>
                <a:lnTo>
                  <a:pt x="44866" y="51848"/>
                </a:lnTo>
                <a:lnTo>
                  <a:pt x="53998" y="41650"/>
                </a:lnTo>
                <a:lnTo>
                  <a:pt x="57435" y="27937"/>
                </a:lnTo>
                <a:lnTo>
                  <a:pt x="55902" y="18792"/>
                </a:lnTo>
                <a:lnTo>
                  <a:pt x="49178" y="8607"/>
                </a:lnTo>
                <a:lnTo>
                  <a:pt x="37327" y="1923"/>
                </a:lnTo>
                <a:lnTo>
                  <a:pt x="2059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8264525" y="4364001"/>
            <a:ext cx="1655445" cy="104139"/>
          </a:xfrm>
          <a:custGeom>
            <a:avLst/>
            <a:gdLst/>
            <a:ahLst/>
            <a:cxnLst/>
            <a:rect l="l" t="t" r="r" b="b"/>
            <a:pathLst>
              <a:path w="1655445" h="104139">
                <a:moveTo>
                  <a:pt x="1655229" y="103720"/>
                </a:moveTo>
                <a:lnTo>
                  <a:pt x="167220" y="103720"/>
                </a:lnTo>
                <a:lnTo>
                  <a:pt x="0" y="0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394580" y="5609171"/>
            <a:ext cx="59055" cy="516890"/>
          </a:xfrm>
          <a:custGeom>
            <a:avLst/>
            <a:gdLst/>
            <a:ahLst/>
            <a:cxnLst/>
            <a:rect l="l" t="t" r="r" b="b"/>
            <a:pathLst>
              <a:path w="59054" h="516889">
                <a:moveTo>
                  <a:pt x="0" y="0"/>
                </a:moveTo>
                <a:lnTo>
                  <a:pt x="59016" y="0"/>
                </a:lnTo>
                <a:lnTo>
                  <a:pt x="59016" y="516458"/>
                </a:lnTo>
                <a:lnTo>
                  <a:pt x="0" y="516458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9820388" y="5609171"/>
            <a:ext cx="112395" cy="516890"/>
          </a:xfrm>
          <a:custGeom>
            <a:avLst/>
            <a:gdLst/>
            <a:ahLst/>
            <a:cxnLst/>
            <a:rect l="l" t="t" r="r" b="b"/>
            <a:pathLst>
              <a:path w="112395" h="516889">
                <a:moveTo>
                  <a:pt x="0" y="0"/>
                </a:moveTo>
                <a:lnTo>
                  <a:pt x="111810" y="0"/>
                </a:lnTo>
                <a:lnTo>
                  <a:pt x="111810" y="516458"/>
                </a:lnTo>
                <a:lnTo>
                  <a:pt x="0" y="516458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31109" y="5638859"/>
            <a:ext cx="3663789" cy="487201"/>
          </a:xfrm>
          <a:custGeom>
            <a:avLst/>
            <a:gdLst/>
            <a:ahLst/>
            <a:cxnLst/>
            <a:rect l="l" t="t" r="r" b="b"/>
            <a:pathLst>
              <a:path w="3329940" h="516889">
                <a:moveTo>
                  <a:pt x="0" y="0"/>
                </a:moveTo>
                <a:lnTo>
                  <a:pt x="3329609" y="0"/>
                </a:lnTo>
                <a:lnTo>
                  <a:pt x="3329609" y="516458"/>
                </a:lnTo>
                <a:lnTo>
                  <a:pt x="0" y="516458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860250" y="5609171"/>
            <a:ext cx="3960495" cy="516890"/>
          </a:xfrm>
          <a:custGeom>
            <a:avLst/>
            <a:gdLst/>
            <a:ahLst/>
            <a:cxnLst/>
            <a:rect l="l" t="t" r="r" b="b"/>
            <a:pathLst>
              <a:path w="3960495" h="516889">
                <a:moveTo>
                  <a:pt x="0" y="0"/>
                </a:moveTo>
                <a:lnTo>
                  <a:pt x="3960126" y="0"/>
                </a:lnTo>
                <a:lnTo>
                  <a:pt x="3960126" y="516458"/>
                </a:lnTo>
                <a:lnTo>
                  <a:pt x="0" y="516458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345998" y="2341035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1270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345998" y="2456148"/>
            <a:ext cx="0" cy="4274820"/>
          </a:xfrm>
          <a:custGeom>
            <a:avLst/>
            <a:gdLst/>
            <a:ahLst/>
            <a:cxnLst/>
            <a:rect l="l" t="t" r="r" b="b"/>
            <a:pathLst>
              <a:path h="4274820">
                <a:moveTo>
                  <a:pt x="0" y="0"/>
                </a:moveTo>
                <a:lnTo>
                  <a:pt x="0" y="4274439"/>
                </a:lnTo>
              </a:path>
            </a:pathLst>
          </a:custGeom>
          <a:ln w="12700">
            <a:solidFill>
              <a:srgbClr val="4B555B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345998" y="6769100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099"/>
                </a:lnTo>
              </a:path>
            </a:pathLst>
          </a:custGeom>
          <a:ln w="1270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146175" y="6054725"/>
            <a:ext cx="1621155" cy="316230"/>
          </a:xfrm>
          <a:custGeom>
            <a:avLst/>
            <a:gdLst/>
            <a:ahLst/>
            <a:cxnLst/>
            <a:rect l="l" t="t" r="r" b="b"/>
            <a:pathLst>
              <a:path w="1621155" h="316229">
                <a:moveTo>
                  <a:pt x="0" y="0"/>
                </a:moveTo>
                <a:lnTo>
                  <a:pt x="0" y="315912"/>
                </a:lnTo>
                <a:lnTo>
                  <a:pt x="1620837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095600" y="5941992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8"/>
                </a:moveTo>
                <a:lnTo>
                  <a:pt x="84616" y="86892"/>
                </a:lnTo>
                <a:lnTo>
                  <a:pt x="59894" y="99173"/>
                </a:lnTo>
                <a:lnTo>
                  <a:pt x="43085" y="97839"/>
                </a:lnTo>
                <a:lnTo>
                  <a:pt x="8240" y="76512"/>
                </a:lnTo>
                <a:lnTo>
                  <a:pt x="0" y="52392"/>
                </a:lnTo>
                <a:lnTo>
                  <a:pt x="1883" y="37210"/>
                </a:lnTo>
                <a:lnTo>
                  <a:pt x="7271" y="23943"/>
                </a:lnTo>
                <a:lnTo>
                  <a:pt x="15631" y="13027"/>
                </a:lnTo>
                <a:lnTo>
                  <a:pt x="26430" y="4900"/>
                </a:lnTo>
                <a:lnTo>
                  <a:pt x="39136" y="0"/>
                </a:lnTo>
                <a:lnTo>
                  <a:pt x="56426" y="1083"/>
                </a:lnTo>
                <a:lnTo>
                  <a:pt x="92097" y="21248"/>
                </a:lnTo>
                <a:lnTo>
                  <a:pt x="101244" y="49368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117766" y="5963421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93" y="0"/>
                </a:moveTo>
                <a:lnTo>
                  <a:pt x="9710" y="6303"/>
                </a:lnTo>
                <a:lnTo>
                  <a:pt x="2396" y="17767"/>
                </a:lnTo>
                <a:lnTo>
                  <a:pt x="0" y="33882"/>
                </a:lnTo>
                <a:lnTo>
                  <a:pt x="5717" y="45707"/>
                </a:lnTo>
                <a:lnTo>
                  <a:pt x="16643" y="53834"/>
                </a:lnTo>
                <a:lnTo>
                  <a:pt x="31809" y="56761"/>
                </a:lnTo>
                <a:lnTo>
                  <a:pt x="44868" y="51846"/>
                </a:lnTo>
                <a:lnTo>
                  <a:pt x="53999" y="41649"/>
                </a:lnTo>
                <a:lnTo>
                  <a:pt x="57435" y="27939"/>
                </a:lnTo>
                <a:lnTo>
                  <a:pt x="55902" y="18795"/>
                </a:lnTo>
                <a:lnTo>
                  <a:pt x="49178" y="8609"/>
                </a:lnTo>
                <a:lnTo>
                  <a:pt x="37327" y="1924"/>
                </a:lnTo>
                <a:lnTo>
                  <a:pt x="205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941614" y="6054725"/>
            <a:ext cx="1621155" cy="316230"/>
          </a:xfrm>
          <a:custGeom>
            <a:avLst/>
            <a:gdLst/>
            <a:ahLst/>
            <a:cxnLst/>
            <a:rect l="l" t="t" r="r" b="b"/>
            <a:pathLst>
              <a:path w="1621154" h="316229">
                <a:moveTo>
                  <a:pt x="0" y="0"/>
                </a:moveTo>
                <a:lnTo>
                  <a:pt x="0" y="315912"/>
                </a:lnTo>
                <a:lnTo>
                  <a:pt x="1620837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891034" y="5941994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7"/>
                </a:moveTo>
                <a:lnTo>
                  <a:pt x="84615" y="86894"/>
                </a:lnTo>
                <a:lnTo>
                  <a:pt x="59894" y="99173"/>
                </a:lnTo>
                <a:lnTo>
                  <a:pt x="43089" y="97838"/>
                </a:lnTo>
                <a:lnTo>
                  <a:pt x="8243" y="76510"/>
                </a:lnTo>
                <a:lnTo>
                  <a:pt x="0" y="52389"/>
                </a:lnTo>
                <a:lnTo>
                  <a:pt x="1884" y="37209"/>
                </a:lnTo>
                <a:lnTo>
                  <a:pt x="7273" y="23943"/>
                </a:lnTo>
                <a:lnTo>
                  <a:pt x="15635" y="13028"/>
                </a:lnTo>
                <a:lnTo>
                  <a:pt x="26435" y="4901"/>
                </a:lnTo>
                <a:lnTo>
                  <a:pt x="39141" y="0"/>
                </a:lnTo>
                <a:lnTo>
                  <a:pt x="56429" y="1083"/>
                </a:lnTo>
                <a:lnTo>
                  <a:pt x="92098" y="21248"/>
                </a:lnTo>
                <a:lnTo>
                  <a:pt x="101244" y="49367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913203" y="5963425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86" y="0"/>
                </a:moveTo>
                <a:lnTo>
                  <a:pt x="9704" y="6306"/>
                </a:lnTo>
                <a:lnTo>
                  <a:pt x="2393" y="17771"/>
                </a:lnTo>
                <a:lnTo>
                  <a:pt x="0" y="33887"/>
                </a:lnTo>
                <a:lnTo>
                  <a:pt x="5719" y="45708"/>
                </a:lnTo>
                <a:lnTo>
                  <a:pt x="16648" y="53831"/>
                </a:lnTo>
                <a:lnTo>
                  <a:pt x="31820" y="56758"/>
                </a:lnTo>
                <a:lnTo>
                  <a:pt x="44879" y="51842"/>
                </a:lnTo>
                <a:lnTo>
                  <a:pt x="54010" y="41645"/>
                </a:lnTo>
                <a:lnTo>
                  <a:pt x="57446" y="27936"/>
                </a:lnTo>
                <a:lnTo>
                  <a:pt x="55909" y="18779"/>
                </a:lnTo>
                <a:lnTo>
                  <a:pt x="49180" y="8599"/>
                </a:lnTo>
                <a:lnTo>
                  <a:pt x="37326" y="1920"/>
                </a:lnTo>
                <a:lnTo>
                  <a:pt x="2058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8963025" y="6054725"/>
            <a:ext cx="913765" cy="316230"/>
          </a:xfrm>
          <a:custGeom>
            <a:avLst/>
            <a:gdLst/>
            <a:ahLst/>
            <a:cxnLst/>
            <a:rect l="l" t="t" r="r" b="b"/>
            <a:pathLst>
              <a:path w="913765" h="316229">
                <a:moveTo>
                  <a:pt x="913320" y="0"/>
                </a:moveTo>
                <a:lnTo>
                  <a:pt x="913320" y="315912"/>
                </a:lnTo>
                <a:lnTo>
                  <a:pt x="0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9825765" y="5941994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7"/>
                </a:moveTo>
                <a:lnTo>
                  <a:pt x="84615" y="86894"/>
                </a:lnTo>
                <a:lnTo>
                  <a:pt x="59894" y="99173"/>
                </a:lnTo>
                <a:lnTo>
                  <a:pt x="43085" y="97838"/>
                </a:lnTo>
                <a:lnTo>
                  <a:pt x="8239" y="76510"/>
                </a:lnTo>
                <a:lnTo>
                  <a:pt x="0" y="52389"/>
                </a:lnTo>
                <a:lnTo>
                  <a:pt x="1883" y="37209"/>
                </a:lnTo>
                <a:lnTo>
                  <a:pt x="7270" y="23943"/>
                </a:lnTo>
                <a:lnTo>
                  <a:pt x="15630" y="13028"/>
                </a:lnTo>
                <a:lnTo>
                  <a:pt x="26429" y="4901"/>
                </a:lnTo>
                <a:lnTo>
                  <a:pt x="39137" y="0"/>
                </a:lnTo>
                <a:lnTo>
                  <a:pt x="56426" y="1083"/>
                </a:lnTo>
                <a:lnTo>
                  <a:pt x="92097" y="21246"/>
                </a:lnTo>
                <a:lnTo>
                  <a:pt x="101244" y="49367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9847931" y="5963423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94" y="0"/>
                </a:moveTo>
                <a:lnTo>
                  <a:pt x="9709" y="6304"/>
                </a:lnTo>
                <a:lnTo>
                  <a:pt x="2395" y="17767"/>
                </a:lnTo>
                <a:lnTo>
                  <a:pt x="0" y="33880"/>
                </a:lnTo>
                <a:lnTo>
                  <a:pt x="5717" y="45705"/>
                </a:lnTo>
                <a:lnTo>
                  <a:pt x="16643" y="53832"/>
                </a:lnTo>
                <a:lnTo>
                  <a:pt x="31810" y="56761"/>
                </a:lnTo>
                <a:lnTo>
                  <a:pt x="44866" y="51848"/>
                </a:lnTo>
                <a:lnTo>
                  <a:pt x="53998" y="41650"/>
                </a:lnTo>
                <a:lnTo>
                  <a:pt x="57435" y="27937"/>
                </a:lnTo>
                <a:lnTo>
                  <a:pt x="55902" y="18792"/>
                </a:lnTo>
                <a:lnTo>
                  <a:pt x="49178" y="8607"/>
                </a:lnTo>
                <a:lnTo>
                  <a:pt x="37327" y="1923"/>
                </a:lnTo>
                <a:lnTo>
                  <a:pt x="2059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3512356" y="6054725"/>
            <a:ext cx="913765" cy="316230"/>
          </a:xfrm>
          <a:custGeom>
            <a:avLst/>
            <a:gdLst/>
            <a:ahLst/>
            <a:cxnLst/>
            <a:rect l="l" t="t" r="r" b="b"/>
            <a:pathLst>
              <a:path w="913764" h="316229">
                <a:moveTo>
                  <a:pt x="913320" y="0"/>
                </a:moveTo>
                <a:lnTo>
                  <a:pt x="913320" y="315912"/>
                </a:lnTo>
                <a:lnTo>
                  <a:pt x="0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375103" y="5941992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8"/>
                </a:moveTo>
                <a:lnTo>
                  <a:pt x="84616" y="86892"/>
                </a:lnTo>
                <a:lnTo>
                  <a:pt x="59894" y="99173"/>
                </a:lnTo>
                <a:lnTo>
                  <a:pt x="43085" y="97839"/>
                </a:lnTo>
                <a:lnTo>
                  <a:pt x="8240" y="76512"/>
                </a:lnTo>
                <a:lnTo>
                  <a:pt x="0" y="52392"/>
                </a:lnTo>
                <a:lnTo>
                  <a:pt x="1883" y="37210"/>
                </a:lnTo>
                <a:lnTo>
                  <a:pt x="7271" y="23943"/>
                </a:lnTo>
                <a:lnTo>
                  <a:pt x="15631" y="13027"/>
                </a:lnTo>
                <a:lnTo>
                  <a:pt x="26430" y="4900"/>
                </a:lnTo>
                <a:lnTo>
                  <a:pt x="39136" y="0"/>
                </a:lnTo>
                <a:lnTo>
                  <a:pt x="56426" y="1083"/>
                </a:lnTo>
                <a:lnTo>
                  <a:pt x="92097" y="21248"/>
                </a:lnTo>
                <a:lnTo>
                  <a:pt x="101244" y="49368"/>
                </a:lnTo>
                <a:close/>
              </a:path>
            </a:pathLst>
          </a:custGeom>
          <a:ln w="12661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397264" y="5963425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90" y="0"/>
                </a:moveTo>
                <a:lnTo>
                  <a:pt x="9709" y="6306"/>
                </a:lnTo>
                <a:lnTo>
                  <a:pt x="2395" y="17771"/>
                </a:lnTo>
                <a:lnTo>
                  <a:pt x="0" y="33886"/>
                </a:lnTo>
                <a:lnTo>
                  <a:pt x="5723" y="45708"/>
                </a:lnTo>
                <a:lnTo>
                  <a:pt x="16653" y="53831"/>
                </a:lnTo>
                <a:lnTo>
                  <a:pt x="31819" y="56758"/>
                </a:lnTo>
                <a:lnTo>
                  <a:pt x="44878" y="51842"/>
                </a:lnTo>
                <a:lnTo>
                  <a:pt x="54009" y="41645"/>
                </a:lnTo>
                <a:lnTo>
                  <a:pt x="57446" y="27935"/>
                </a:lnTo>
                <a:lnTo>
                  <a:pt x="55909" y="18781"/>
                </a:lnTo>
                <a:lnTo>
                  <a:pt x="49181" y="8601"/>
                </a:lnTo>
                <a:lnTo>
                  <a:pt x="37328" y="1921"/>
                </a:lnTo>
                <a:lnTo>
                  <a:pt x="20590" y="0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bject 40"/>
          <p:cNvSpPr txBox="1"/>
          <p:nvPr/>
        </p:nvSpPr>
        <p:spPr>
          <a:xfrm>
            <a:off x="287548" y="2694539"/>
            <a:ext cx="1605915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65785">
              <a:lnSpc>
                <a:spcPts val="1535"/>
              </a:lnSpc>
            </a:pPr>
            <a:r>
              <a:rPr lang="ky-KG" sz="1350" b="1" spc="-80" dirty="0" smtClean="0">
                <a:solidFill>
                  <a:srgbClr val="4B555B"/>
                </a:solidFill>
                <a:latin typeface="Arial Black"/>
                <a:cs typeface="Arial Black"/>
              </a:rPr>
              <a:t>       </a:t>
            </a:r>
            <a:endParaRPr sz="1300" dirty="0">
              <a:latin typeface="Arial Black"/>
              <a:cs typeface="Arial Black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81830" y="231587"/>
            <a:ext cx="9486659" cy="738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-1608455">
              <a:lnSpc>
                <a:spcPct val="100000"/>
              </a:lnSpc>
            </a:pP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ky-KG" sz="2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Аймактар боюнча </a:t>
            </a:r>
            <a:r>
              <a:rPr lang="ky-KG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жалпы </a:t>
            </a:r>
            <a:r>
              <a:rPr lang="ky-KG" sz="2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орто билим берүүнүн </a:t>
            </a:r>
            <a:r>
              <a:rPr lang="ky-KG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күндүзгү</a:t>
            </a:r>
            <a:r>
              <a:rPr lang="ky-KG" sz="2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ky-KG" sz="2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ky-KG" sz="2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уюмдарындагы окуучулардын саны</a:t>
            </a:r>
            <a:endParaRPr sz="2400" dirty="0">
              <a:solidFill>
                <a:schemeClr val="accent1">
                  <a:lumMod val="50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984500" y="1038225"/>
            <a:ext cx="5623137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i="1" spc="-1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ky-KG" sz="1600" i="1" spc="-1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окуу жылынын башына карата</a:t>
            </a:r>
            <a:r>
              <a:rPr sz="1600" i="1" spc="-2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sz="1600" i="1" spc="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1600" i="1" spc="-3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миң адам</a:t>
            </a:r>
            <a:r>
              <a:rPr sz="16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sz="1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438528" y="3761511"/>
            <a:ext cx="1454785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05"/>
              </a:lnSpc>
            </a:pPr>
            <a:r>
              <a:rPr lang="ky-KG" sz="1300" b="1" spc="-70" dirty="0" smtClean="0">
                <a:solidFill>
                  <a:srgbClr val="4B555B"/>
                </a:solidFill>
                <a:latin typeface="Arial Black"/>
                <a:cs typeface="Arial Black"/>
              </a:rPr>
              <a:t>          </a:t>
            </a:r>
            <a:endParaRPr sz="1300" dirty="0">
              <a:latin typeface="Arial Black"/>
              <a:cs typeface="Arial Black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881830" y="4319084"/>
            <a:ext cx="1011555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4640" marR="5080" indent="-282575">
              <a:lnSpc>
                <a:spcPts val="1450"/>
              </a:lnSpc>
            </a:pPr>
            <a:r>
              <a:rPr lang="ky-KG" sz="1300" b="1" spc="-65" dirty="0" smtClean="0">
                <a:solidFill>
                  <a:srgbClr val="4B555B"/>
                </a:solidFill>
                <a:latin typeface="Arial Black"/>
                <a:cs typeface="Arial Black"/>
              </a:rPr>
              <a:t>      </a:t>
            </a:r>
            <a:endParaRPr sz="1300" dirty="0">
              <a:latin typeface="Arial Black"/>
              <a:cs typeface="Arial Black"/>
            </a:endParaRPr>
          </a:p>
        </p:txBody>
      </p:sp>
      <p:graphicFrame>
        <p:nvGraphicFramePr>
          <p:cNvPr id="189" name="Диаграмма 18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59647537"/>
              </p:ext>
            </p:extLst>
          </p:nvPr>
        </p:nvGraphicFramePr>
        <p:xfrm>
          <a:off x="899046" y="1652084"/>
          <a:ext cx="8648459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42698" y="3038870"/>
            <a:ext cx="930275" cy="1334770"/>
          </a:xfrm>
          <a:custGeom>
            <a:avLst/>
            <a:gdLst/>
            <a:ahLst/>
            <a:cxnLst/>
            <a:rect l="l" t="t" r="r" b="b"/>
            <a:pathLst>
              <a:path w="930275" h="1334770">
                <a:moveTo>
                  <a:pt x="267664" y="0"/>
                </a:moveTo>
                <a:lnTo>
                  <a:pt x="199640" y="76886"/>
                </a:lnTo>
                <a:lnTo>
                  <a:pt x="155398" y="137669"/>
                </a:lnTo>
                <a:lnTo>
                  <a:pt x="116698" y="200969"/>
                </a:lnTo>
                <a:lnTo>
                  <a:pt x="83529" y="266449"/>
                </a:lnTo>
                <a:lnTo>
                  <a:pt x="55879" y="333769"/>
                </a:lnTo>
                <a:lnTo>
                  <a:pt x="33736" y="402591"/>
                </a:lnTo>
                <a:lnTo>
                  <a:pt x="17088" y="472577"/>
                </a:lnTo>
                <a:lnTo>
                  <a:pt x="5924" y="543388"/>
                </a:lnTo>
                <a:lnTo>
                  <a:pt x="232" y="614686"/>
                </a:lnTo>
                <a:lnTo>
                  <a:pt x="0" y="686131"/>
                </a:lnTo>
                <a:lnTo>
                  <a:pt x="5215" y="757387"/>
                </a:lnTo>
                <a:lnTo>
                  <a:pt x="15867" y="828114"/>
                </a:lnTo>
                <a:lnTo>
                  <a:pt x="31944" y="897973"/>
                </a:lnTo>
                <a:lnTo>
                  <a:pt x="53433" y="966627"/>
                </a:lnTo>
                <a:lnTo>
                  <a:pt x="80323" y="1033736"/>
                </a:lnTo>
                <a:lnTo>
                  <a:pt x="112602" y="1098963"/>
                </a:lnTo>
                <a:lnTo>
                  <a:pt x="150259" y="1161968"/>
                </a:lnTo>
                <a:lnTo>
                  <a:pt x="193280" y="1222414"/>
                </a:lnTo>
                <a:lnTo>
                  <a:pt x="241656" y="1279962"/>
                </a:lnTo>
                <a:lnTo>
                  <a:pt x="295373" y="1334273"/>
                </a:lnTo>
                <a:lnTo>
                  <a:pt x="930055" y="653654"/>
                </a:lnTo>
                <a:lnTo>
                  <a:pt x="267664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814704" y="2761897"/>
            <a:ext cx="1588770" cy="1863725"/>
          </a:xfrm>
          <a:custGeom>
            <a:avLst/>
            <a:gdLst/>
            <a:ahLst/>
            <a:cxnLst/>
            <a:rect l="l" t="t" r="r" b="b"/>
            <a:pathLst>
              <a:path w="1588770" h="1863725">
                <a:moveTo>
                  <a:pt x="658050" y="0"/>
                </a:moveTo>
                <a:lnTo>
                  <a:pt x="586657" y="2725"/>
                </a:lnTo>
                <a:lnTo>
                  <a:pt x="515602" y="10903"/>
                </a:lnTo>
                <a:lnTo>
                  <a:pt x="445224" y="24531"/>
                </a:lnTo>
                <a:lnTo>
                  <a:pt x="375863" y="43612"/>
                </a:lnTo>
                <a:lnTo>
                  <a:pt x="307857" y="68144"/>
                </a:lnTo>
                <a:lnTo>
                  <a:pt x="241544" y="98127"/>
                </a:lnTo>
                <a:lnTo>
                  <a:pt x="177263" y="133562"/>
                </a:lnTo>
                <a:lnTo>
                  <a:pt x="115352" y="174449"/>
                </a:lnTo>
                <a:lnTo>
                  <a:pt x="56152" y="220787"/>
                </a:lnTo>
                <a:lnTo>
                  <a:pt x="0" y="272576"/>
                </a:lnTo>
                <a:lnTo>
                  <a:pt x="658050" y="930627"/>
                </a:lnTo>
                <a:lnTo>
                  <a:pt x="23367" y="1611245"/>
                </a:lnTo>
                <a:lnTo>
                  <a:pt x="80264" y="1660323"/>
                </a:lnTo>
                <a:lnTo>
                  <a:pt x="139788" y="1704085"/>
                </a:lnTo>
                <a:lnTo>
                  <a:pt x="201638" y="1742535"/>
                </a:lnTo>
                <a:lnTo>
                  <a:pt x="265512" y="1775679"/>
                </a:lnTo>
                <a:lnTo>
                  <a:pt x="331108" y="1803522"/>
                </a:lnTo>
                <a:lnTo>
                  <a:pt x="398123" y="1826070"/>
                </a:lnTo>
                <a:lnTo>
                  <a:pt x="466254" y="1843328"/>
                </a:lnTo>
                <a:lnTo>
                  <a:pt x="535201" y="1855301"/>
                </a:lnTo>
                <a:lnTo>
                  <a:pt x="604660" y="1861994"/>
                </a:lnTo>
                <a:lnTo>
                  <a:pt x="674330" y="1863413"/>
                </a:lnTo>
                <a:lnTo>
                  <a:pt x="743907" y="1859563"/>
                </a:lnTo>
                <a:lnTo>
                  <a:pt x="813091" y="1850450"/>
                </a:lnTo>
                <a:lnTo>
                  <a:pt x="881578" y="1836077"/>
                </a:lnTo>
                <a:lnTo>
                  <a:pt x="949066" y="1816452"/>
                </a:lnTo>
                <a:lnTo>
                  <a:pt x="1015254" y="1791579"/>
                </a:lnTo>
                <a:lnTo>
                  <a:pt x="1079838" y="1761463"/>
                </a:lnTo>
                <a:lnTo>
                  <a:pt x="1142518" y="1726109"/>
                </a:lnTo>
                <a:lnTo>
                  <a:pt x="1202989" y="1685524"/>
                </a:lnTo>
                <a:lnTo>
                  <a:pt x="1260951" y="1639711"/>
                </a:lnTo>
                <a:lnTo>
                  <a:pt x="1316101" y="1588677"/>
                </a:lnTo>
                <a:lnTo>
                  <a:pt x="1367890" y="1532525"/>
                </a:lnTo>
                <a:lnTo>
                  <a:pt x="1414228" y="1473324"/>
                </a:lnTo>
                <a:lnTo>
                  <a:pt x="1455115" y="1411414"/>
                </a:lnTo>
                <a:lnTo>
                  <a:pt x="1490550" y="1347133"/>
                </a:lnTo>
                <a:lnTo>
                  <a:pt x="1520533" y="1280820"/>
                </a:lnTo>
                <a:lnTo>
                  <a:pt x="1545065" y="1212814"/>
                </a:lnTo>
                <a:lnTo>
                  <a:pt x="1564146" y="1143452"/>
                </a:lnTo>
                <a:lnTo>
                  <a:pt x="1577774" y="1073075"/>
                </a:lnTo>
                <a:lnTo>
                  <a:pt x="1585952" y="1002020"/>
                </a:lnTo>
                <a:lnTo>
                  <a:pt x="1588677" y="930627"/>
                </a:lnTo>
                <a:lnTo>
                  <a:pt x="1585952" y="859233"/>
                </a:lnTo>
                <a:lnTo>
                  <a:pt x="1577774" y="788179"/>
                </a:lnTo>
                <a:lnTo>
                  <a:pt x="1564146" y="717801"/>
                </a:lnTo>
                <a:lnTo>
                  <a:pt x="1545065" y="648440"/>
                </a:lnTo>
                <a:lnTo>
                  <a:pt x="1520533" y="580434"/>
                </a:lnTo>
                <a:lnTo>
                  <a:pt x="1490550" y="514120"/>
                </a:lnTo>
                <a:lnTo>
                  <a:pt x="1455115" y="449840"/>
                </a:lnTo>
                <a:lnTo>
                  <a:pt x="1414228" y="387929"/>
                </a:lnTo>
                <a:lnTo>
                  <a:pt x="1367890" y="328729"/>
                </a:lnTo>
                <a:lnTo>
                  <a:pt x="1316101" y="272576"/>
                </a:lnTo>
                <a:lnTo>
                  <a:pt x="1259948" y="220787"/>
                </a:lnTo>
                <a:lnTo>
                  <a:pt x="1200748" y="174449"/>
                </a:lnTo>
                <a:lnTo>
                  <a:pt x="1138837" y="133562"/>
                </a:lnTo>
                <a:lnTo>
                  <a:pt x="1074556" y="98127"/>
                </a:lnTo>
                <a:lnTo>
                  <a:pt x="1008243" y="68144"/>
                </a:lnTo>
                <a:lnTo>
                  <a:pt x="940237" y="43612"/>
                </a:lnTo>
                <a:lnTo>
                  <a:pt x="870876" y="24531"/>
                </a:lnTo>
                <a:lnTo>
                  <a:pt x="800498" y="10903"/>
                </a:lnTo>
                <a:lnTo>
                  <a:pt x="729443" y="2725"/>
                </a:lnTo>
                <a:lnTo>
                  <a:pt x="65805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534370" y="2933329"/>
            <a:ext cx="979805" cy="1234440"/>
          </a:xfrm>
          <a:custGeom>
            <a:avLst/>
            <a:gdLst/>
            <a:ahLst/>
            <a:cxnLst/>
            <a:rect l="l" t="t" r="r" b="b"/>
            <a:pathLst>
              <a:path w="979804" h="1234439">
                <a:moveTo>
                  <a:pt x="364410" y="0"/>
                </a:moveTo>
                <a:lnTo>
                  <a:pt x="310569" y="46808"/>
                </a:lnTo>
                <a:lnTo>
                  <a:pt x="260866" y="96552"/>
                </a:lnTo>
                <a:lnTo>
                  <a:pt x="215346" y="149004"/>
                </a:lnTo>
                <a:lnTo>
                  <a:pt x="174055" y="203935"/>
                </a:lnTo>
                <a:lnTo>
                  <a:pt x="137035" y="261117"/>
                </a:lnTo>
                <a:lnTo>
                  <a:pt x="104332" y="320322"/>
                </a:lnTo>
                <a:lnTo>
                  <a:pt x="75990" y="381322"/>
                </a:lnTo>
                <a:lnTo>
                  <a:pt x="52053" y="443889"/>
                </a:lnTo>
                <a:lnTo>
                  <a:pt x="32565" y="507794"/>
                </a:lnTo>
                <a:lnTo>
                  <a:pt x="17572" y="572809"/>
                </a:lnTo>
                <a:lnTo>
                  <a:pt x="7117" y="638707"/>
                </a:lnTo>
                <a:lnTo>
                  <a:pt x="1245" y="705258"/>
                </a:lnTo>
                <a:lnTo>
                  <a:pt x="0" y="772235"/>
                </a:lnTo>
                <a:lnTo>
                  <a:pt x="3426" y="839410"/>
                </a:lnTo>
                <a:lnTo>
                  <a:pt x="11568" y="906554"/>
                </a:lnTo>
                <a:lnTo>
                  <a:pt x="24471" y="973439"/>
                </a:lnTo>
                <a:lnTo>
                  <a:pt x="42178" y="1039838"/>
                </a:lnTo>
                <a:lnTo>
                  <a:pt x="64734" y="1105521"/>
                </a:lnTo>
                <a:lnTo>
                  <a:pt x="92184" y="1170261"/>
                </a:lnTo>
                <a:lnTo>
                  <a:pt x="124571" y="1233830"/>
                </a:lnTo>
                <a:lnTo>
                  <a:pt x="979700" y="759828"/>
                </a:lnTo>
                <a:lnTo>
                  <a:pt x="36441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661664" y="2715808"/>
            <a:ext cx="1830070" cy="1955164"/>
          </a:xfrm>
          <a:custGeom>
            <a:avLst/>
            <a:gdLst/>
            <a:ahLst/>
            <a:cxnLst/>
            <a:rect l="l" t="t" r="r" b="b"/>
            <a:pathLst>
              <a:path w="1830070" h="1955164">
                <a:moveTo>
                  <a:pt x="879709" y="0"/>
                </a:moveTo>
                <a:lnTo>
                  <a:pt x="804570" y="740"/>
                </a:lnTo>
                <a:lnTo>
                  <a:pt x="729540" y="7251"/>
                </a:lnTo>
                <a:lnTo>
                  <a:pt x="654973" y="19569"/>
                </a:lnTo>
                <a:lnTo>
                  <a:pt x="581224" y="37733"/>
                </a:lnTo>
                <a:lnTo>
                  <a:pt x="508645" y="61778"/>
                </a:lnTo>
                <a:lnTo>
                  <a:pt x="437591" y="91742"/>
                </a:lnTo>
                <a:lnTo>
                  <a:pt x="368416" y="127662"/>
                </a:lnTo>
                <a:lnTo>
                  <a:pt x="301473" y="169576"/>
                </a:lnTo>
                <a:lnTo>
                  <a:pt x="237117" y="217520"/>
                </a:lnTo>
                <a:lnTo>
                  <a:pt x="852407" y="977348"/>
                </a:lnTo>
                <a:lnTo>
                  <a:pt x="0" y="1456235"/>
                </a:lnTo>
                <a:lnTo>
                  <a:pt x="19546" y="1489687"/>
                </a:lnTo>
                <a:lnTo>
                  <a:pt x="46628" y="1531443"/>
                </a:lnTo>
                <a:lnTo>
                  <a:pt x="76294" y="1572049"/>
                </a:lnTo>
                <a:lnTo>
                  <a:pt x="145562" y="1652917"/>
                </a:lnTo>
                <a:lnTo>
                  <a:pt x="202329" y="1707834"/>
                </a:lnTo>
                <a:lnTo>
                  <a:pt x="262526" y="1757353"/>
                </a:lnTo>
                <a:lnTo>
                  <a:pt x="325799" y="1801436"/>
                </a:lnTo>
                <a:lnTo>
                  <a:pt x="391794" y="1840047"/>
                </a:lnTo>
                <a:lnTo>
                  <a:pt x="460157" y="1873147"/>
                </a:lnTo>
                <a:lnTo>
                  <a:pt x="530533" y="1900700"/>
                </a:lnTo>
                <a:lnTo>
                  <a:pt x="602570" y="1922669"/>
                </a:lnTo>
                <a:lnTo>
                  <a:pt x="675914" y="1939016"/>
                </a:lnTo>
                <a:lnTo>
                  <a:pt x="750210" y="1949705"/>
                </a:lnTo>
                <a:lnTo>
                  <a:pt x="825104" y="1954697"/>
                </a:lnTo>
                <a:lnTo>
                  <a:pt x="900243" y="1953957"/>
                </a:lnTo>
                <a:lnTo>
                  <a:pt x="975273" y="1947446"/>
                </a:lnTo>
                <a:lnTo>
                  <a:pt x="1049840" y="1935127"/>
                </a:lnTo>
                <a:lnTo>
                  <a:pt x="1123589" y="1916964"/>
                </a:lnTo>
                <a:lnTo>
                  <a:pt x="1196168" y="1892919"/>
                </a:lnTo>
                <a:lnTo>
                  <a:pt x="1267222" y="1862955"/>
                </a:lnTo>
                <a:lnTo>
                  <a:pt x="1336397" y="1827035"/>
                </a:lnTo>
                <a:lnTo>
                  <a:pt x="1403340" y="1785121"/>
                </a:lnTo>
                <a:lnTo>
                  <a:pt x="1467696" y="1737177"/>
                </a:lnTo>
                <a:lnTo>
                  <a:pt x="1527975" y="1684193"/>
                </a:lnTo>
                <a:lnTo>
                  <a:pt x="1582892" y="1627426"/>
                </a:lnTo>
                <a:lnTo>
                  <a:pt x="1632411" y="1567229"/>
                </a:lnTo>
                <a:lnTo>
                  <a:pt x="1676494" y="1503956"/>
                </a:lnTo>
                <a:lnTo>
                  <a:pt x="1715105" y="1437961"/>
                </a:lnTo>
                <a:lnTo>
                  <a:pt x="1748205" y="1369598"/>
                </a:lnTo>
                <a:lnTo>
                  <a:pt x="1775758" y="1299222"/>
                </a:lnTo>
                <a:lnTo>
                  <a:pt x="1797727" y="1227185"/>
                </a:lnTo>
                <a:lnTo>
                  <a:pt x="1814075" y="1153841"/>
                </a:lnTo>
                <a:lnTo>
                  <a:pt x="1824763" y="1079545"/>
                </a:lnTo>
                <a:lnTo>
                  <a:pt x="1829755" y="1004651"/>
                </a:lnTo>
                <a:lnTo>
                  <a:pt x="1829015" y="929512"/>
                </a:lnTo>
                <a:lnTo>
                  <a:pt x="1822504" y="854482"/>
                </a:lnTo>
                <a:lnTo>
                  <a:pt x="1810186" y="779915"/>
                </a:lnTo>
                <a:lnTo>
                  <a:pt x="1792022" y="706166"/>
                </a:lnTo>
                <a:lnTo>
                  <a:pt x="1767977" y="633587"/>
                </a:lnTo>
                <a:lnTo>
                  <a:pt x="1738013" y="562533"/>
                </a:lnTo>
                <a:lnTo>
                  <a:pt x="1702093" y="493358"/>
                </a:lnTo>
                <a:lnTo>
                  <a:pt x="1660179" y="426415"/>
                </a:lnTo>
                <a:lnTo>
                  <a:pt x="1612235" y="362059"/>
                </a:lnTo>
                <a:lnTo>
                  <a:pt x="1559251" y="301780"/>
                </a:lnTo>
                <a:lnTo>
                  <a:pt x="1502484" y="246863"/>
                </a:lnTo>
                <a:lnTo>
                  <a:pt x="1442287" y="197344"/>
                </a:lnTo>
                <a:lnTo>
                  <a:pt x="1379014" y="153261"/>
                </a:lnTo>
                <a:lnTo>
                  <a:pt x="1313019" y="114650"/>
                </a:lnTo>
                <a:lnTo>
                  <a:pt x="1244657" y="81550"/>
                </a:lnTo>
                <a:lnTo>
                  <a:pt x="1174280" y="53997"/>
                </a:lnTo>
                <a:lnTo>
                  <a:pt x="1102243" y="32028"/>
                </a:lnTo>
                <a:lnTo>
                  <a:pt x="1028899" y="15680"/>
                </a:lnTo>
                <a:lnTo>
                  <a:pt x="954603" y="4992"/>
                </a:lnTo>
                <a:lnTo>
                  <a:pt x="879709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903174" y="1763045"/>
            <a:ext cx="1411829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201</a:t>
            </a:r>
            <a:r>
              <a:rPr lang="ky-KG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9</a:t>
            </a:r>
            <a:r>
              <a:rPr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-20</a:t>
            </a:r>
            <a:r>
              <a:rPr lang="ky-KG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20</a:t>
            </a:r>
            <a:endParaRPr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27100" y="374650"/>
            <a:ext cx="9265920" cy="3498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145415">
              <a:lnSpc>
                <a:spcPct val="100800"/>
              </a:lnSpc>
            </a:pP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Орто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кесиптик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билим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берүү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уюмдарынын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саны  </a:t>
            </a:r>
            <a:endParaRPr sz="24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511519" y="830520"/>
            <a:ext cx="3395578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ky-KG" sz="16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окуу жылынын башына карата</a:t>
            </a:r>
            <a:r>
              <a:rPr sz="16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sz="1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949838" y="1751175"/>
            <a:ext cx="124231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20</a:t>
            </a:r>
            <a:r>
              <a:rPr lang="ky-KG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2</a:t>
            </a:r>
            <a:r>
              <a:rPr lang="en-US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2</a:t>
            </a:r>
            <a:r>
              <a:rPr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-202</a:t>
            </a:r>
            <a:r>
              <a:rPr lang="en-US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3</a:t>
            </a:r>
            <a:endParaRPr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883060" y="3103661"/>
            <a:ext cx="1179195" cy="1179195"/>
          </a:xfrm>
          <a:custGeom>
            <a:avLst/>
            <a:gdLst/>
            <a:ahLst/>
            <a:cxnLst/>
            <a:rect l="l" t="t" r="r" b="b"/>
            <a:pathLst>
              <a:path w="1179195" h="1179195">
                <a:moveTo>
                  <a:pt x="589483" y="0"/>
                </a:moveTo>
                <a:lnTo>
                  <a:pt x="541136" y="1954"/>
                </a:lnTo>
                <a:lnTo>
                  <a:pt x="493865" y="7715"/>
                </a:lnTo>
                <a:lnTo>
                  <a:pt x="447822" y="17131"/>
                </a:lnTo>
                <a:lnTo>
                  <a:pt x="403160" y="30052"/>
                </a:lnTo>
                <a:lnTo>
                  <a:pt x="360028" y="46324"/>
                </a:lnTo>
                <a:lnTo>
                  <a:pt x="318580" y="65797"/>
                </a:lnTo>
                <a:lnTo>
                  <a:pt x="278967" y="88318"/>
                </a:lnTo>
                <a:lnTo>
                  <a:pt x="241341" y="113736"/>
                </a:lnTo>
                <a:lnTo>
                  <a:pt x="205853" y="141899"/>
                </a:lnTo>
                <a:lnTo>
                  <a:pt x="172654" y="172656"/>
                </a:lnTo>
                <a:lnTo>
                  <a:pt x="141898" y="205855"/>
                </a:lnTo>
                <a:lnTo>
                  <a:pt x="113735" y="241343"/>
                </a:lnTo>
                <a:lnTo>
                  <a:pt x="88317" y="278971"/>
                </a:lnTo>
                <a:lnTo>
                  <a:pt x="65796" y="318585"/>
                </a:lnTo>
                <a:lnTo>
                  <a:pt x="46324" y="360034"/>
                </a:lnTo>
                <a:lnTo>
                  <a:pt x="30052" y="403166"/>
                </a:lnTo>
                <a:lnTo>
                  <a:pt x="17131" y="447830"/>
                </a:lnTo>
                <a:lnTo>
                  <a:pt x="7715" y="493874"/>
                </a:lnTo>
                <a:lnTo>
                  <a:pt x="1954" y="541147"/>
                </a:lnTo>
                <a:lnTo>
                  <a:pt x="0" y="589495"/>
                </a:lnTo>
                <a:lnTo>
                  <a:pt x="1954" y="637843"/>
                </a:lnTo>
                <a:lnTo>
                  <a:pt x="7715" y="685113"/>
                </a:lnTo>
                <a:lnTo>
                  <a:pt x="17131" y="731156"/>
                </a:lnTo>
                <a:lnTo>
                  <a:pt x="30052" y="775820"/>
                </a:lnTo>
                <a:lnTo>
                  <a:pt x="46324" y="818952"/>
                </a:lnTo>
                <a:lnTo>
                  <a:pt x="65796" y="860400"/>
                </a:lnTo>
                <a:lnTo>
                  <a:pt x="88317" y="900014"/>
                </a:lnTo>
                <a:lnTo>
                  <a:pt x="113735" y="937642"/>
                </a:lnTo>
                <a:lnTo>
                  <a:pt x="141898" y="973131"/>
                </a:lnTo>
                <a:lnTo>
                  <a:pt x="172654" y="1006330"/>
                </a:lnTo>
                <a:lnTo>
                  <a:pt x="205853" y="1037087"/>
                </a:lnTo>
                <a:lnTo>
                  <a:pt x="241341" y="1065251"/>
                </a:lnTo>
                <a:lnTo>
                  <a:pt x="278967" y="1090670"/>
                </a:lnTo>
                <a:lnTo>
                  <a:pt x="318580" y="1113192"/>
                </a:lnTo>
                <a:lnTo>
                  <a:pt x="360028" y="1132665"/>
                </a:lnTo>
                <a:lnTo>
                  <a:pt x="403160" y="1148938"/>
                </a:lnTo>
                <a:lnTo>
                  <a:pt x="447822" y="1161859"/>
                </a:lnTo>
                <a:lnTo>
                  <a:pt x="493865" y="1171276"/>
                </a:lnTo>
                <a:lnTo>
                  <a:pt x="541136" y="1177037"/>
                </a:lnTo>
                <a:lnTo>
                  <a:pt x="589483" y="1178991"/>
                </a:lnTo>
                <a:lnTo>
                  <a:pt x="637832" y="1177037"/>
                </a:lnTo>
                <a:lnTo>
                  <a:pt x="685104" y="1171276"/>
                </a:lnTo>
                <a:lnTo>
                  <a:pt x="731148" y="1161859"/>
                </a:lnTo>
                <a:lnTo>
                  <a:pt x="775812" y="1148938"/>
                </a:lnTo>
                <a:lnTo>
                  <a:pt x="818944" y="1132665"/>
                </a:lnTo>
                <a:lnTo>
                  <a:pt x="860393" y="1113192"/>
                </a:lnTo>
                <a:lnTo>
                  <a:pt x="900007" y="1090670"/>
                </a:lnTo>
                <a:lnTo>
                  <a:pt x="937635" y="1065251"/>
                </a:lnTo>
                <a:lnTo>
                  <a:pt x="973123" y="1037087"/>
                </a:lnTo>
                <a:lnTo>
                  <a:pt x="1006322" y="1006330"/>
                </a:lnTo>
                <a:lnTo>
                  <a:pt x="1037079" y="973131"/>
                </a:lnTo>
                <a:lnTo>
                  <a:pt x="1065242" y="937642"/>
                </a:lnTo>
                <a:lnTo>
                  <a:pt x="1090660" y="900014"/>
                </a:lnTo>
                <a:lnTo>
                  <a:pt x="1113182" y="860400"/>
                </a:lnTo>
                <a:lnTo>
                  <a:pt x="1132654" y="818952"/>
                </a:lnTo>
                <a:lnTo>
                  <a:pt x="1148926" y="775820"/>
                </a:lnTo>
                <a:lnTo>
                  <a:pt x="1161847" y="731156"/>
                </a:lnTo>
                <a:lnTo>
                  <a:pt x="1171263" y="685113"/>
                </a:lnTo>
                <a:lnTo>
                  <a:pt x="1177024" y="637843"/>
                </a:lnTo>
                <a:lnTo>
                  <a:pt x="1178979" y="589495"/>
                </a:lnTo>
                <a:lnTo>
                  <a:pt x="1177024" y="541147"/>
                </a:lnTo>
                <a:lnTo>
                  <a:pt x="1171263" y="493874"/>
                </a:lnTo>
                <a:lnTo>
                  <a:pt x="1161847" y="447830"/>
                </a:lnTo>
                <a:lnTo>
                  <a:pt x="1148926" y="403166"/>
                </a:lnTo>
                <a:lnTo>
                  <a:pt x="1132654" y="360034"/>
                </a:lnTo>
                <a:lnTo>
                  <a:pt x="1113182" y="318585"/>
                </a:lnTo>
                <a:lnTo>
                  <a:pt x="1090660" y="278971"/>
                </a:lnTo>
                <a:lnTo>
                  <a:pt x="1065242" y="241343"/>
                </a:lnTo>
                <a:lnTo>
                  <a:pt x="1037079" y="205855"/>
                </a:lnTo>
                <a:lnTo>
                  <a:pt x="1006322" y="172656"/>
                </a:lnTo>
                <a:lnTo>
                  <a:pt x="973123" y="141899"/>
                </a:lnTo>
                <a:lnTo>
                  <a:pt x="937635" y="113736"/>
                </a:lnTo>
                <a:lnTo>
                  <a:pt x="900007" y="88318"/>
                </a:lnTo>
                <a:lnTo>
                  <a:pt x="860393" y="65797"/>
                </a:lnTo>
                <a:lnTo>
                  <a:pt x="818944" y="46324"/>
                </a:lnTo>
                <a:lnTo>
                  <a:pt x="775812" y="30052"/>
                </a:lnTo>
                <a:lnTo>
                  <a:pt x="731148" y="17131"/>
                </a:lnTo>
                <a:lnTo>
                  <a:pt x="685104" y="7715"/>
                </a:lnTo>
                <a:lnTo>
                  <a:pt x="637832" y="1954"/>
                </a:lnTo>
                <a:lnTo>
                  <a:pt x="58948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920719" y="3517704"/>
            <a:ext cx="1103630" cy="4229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320"/>
              </a:lnSpc>
            </a:pPr>
            <a:r>
              <a:rPr lang="ky-KG" sz="1200" b="1" spc="-105" dirty="0" smtClean="0">
                <a:solidFill>
                  <a:srgbClr val="202B32"/>
                </a:solidFill>
                <a:latin typeface="Arial Black"/>
                <a:cs typeface="Arial Black"/>
              </a:rPr>
              <a:t>Бардыгы</a:t>
            </a:r>
            <a:endParaRPr sz="1200" dirty="0">
              <a:latin typeface="Arial Black"/>
              <a:cs typeface="Arial Black"/>
            </a:endParaRPr>
          </a:p>
          <a:p>
            <a:pPr algn="ctr">
              <a:lnSpc>
                <a:spcPts val="2039"/>
              </a:lnSpc>
            </a:pPr>
            <a:r>
              <a:rPr sz="1800"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1</a:t>
            </a:r>
            <a:r>
              <a:rPr lang="en-US" sz="1800"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4</a:t>
            </a:r>
            <a:r>
              <a:rPr lang="ky-KG" sz="1800"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4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52264" y="4769498"/>
            <a:ext cx="1715066" cy="4488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lang="ky-KG" sz="1200" b="1" spc="-105" dirty="0" smtClean="0">
                <a:solidFill>
                  <a:srgbClr val="202B32"/>
                </a:solidFill>
                <a:latin typeface="Arial Black"/>
                <a:cs typeface="Arial Black"/>
              </a:rPr>
              <a:t>Бардык студенттер</a:t>
            </a:r>
            <a:endParaRPr sz="1200" dirty="0">
              <a:latin typeface="Arial Black"/>
              <a:cs typeface="Arial Black"/>
            </a:endParaRPr>
          </a:p>
          <a:p>
            <a:pPr marL="12700">
              <a:lnSpc>
                <a:spcPts val="2140"/>
              </a:lnSpc>
            </a:pPr>
            <a:r>
              <a:rPr lang="ky-KG"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9</a:t>
            </a:r>
            <a:r>
              <a:rPr lang="en-US"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1</a:t>
            </a:r>
            <a:r>
              <a:rPr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lang="en-US"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53</a:t>
            </a:r>
            <a:r>
              <a:rPr lang="ky-KG"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1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64958" y="6534150"/>
            <a:ext cx="1207135" cy="281940"/>
          </a:xfrm>
          <a:prstGeom prst="rect">
            <a:avLst/>
          </a:prstGeom>
          <a:solidFill>
            <a:srgbClr val="3080BE"/>
          </a:solidFill>
        </p:spPr>
        <p:txBody>
          <a:bodyPr vert="horz" wrap="square" lIns="0" tIns="0" rIns="0" bIns="0" rtlCol="0">
            <a:spAutoFit/>
          </a:bodyPr>
          <a:lstStyle/>
          <a:p>
            <a:pPr marL="80645">
              <a:lnSpc>
                <a:spcPct val="100000"/>
              </a:lnSpc>
            </a:pPr>
            <a:r>
              <a:rPr sz="1800" b="1" spc="-180" dirty="0" smtClean="0">
                <a:solidFill>
                  <a:srgbClr val="FFFFFF"/>
                </a:solidFill>
                <a:latin typeface="Arial Black"/>
                <a:cs typeface="Arial Black"/>
              </a:rPr>
              <a:t>3</a:t>
            </a:r>
            <a:r>
              <a:rPr lang="en-US" sz="1800" b="1" spc="-180" dirty="0" smtClean="0">
                <a:solidFill>
                  <a:srgbClr val="FFFFFF"/>
                </a:solidFill>
                <a:latin typeface="Arial Black"/>
                <a:cs typeface="Arial Black"/>
              </a:rPr>
              <a:t>3 </a:t>
            </a:r>
            <a:r>
              <a:rPr lang="ky-KG" sz="1800" b="1" spc="-180" dirty="0" smtClean="0">
                <a:solidFill>
                  <a:srgbClr val="FFFFFF"/>
                </a:solidFill>
                <a:latin typeface="Arial Black"/>
                <a:cs typeface="Arial Black"/>
              </a:rPr>
              <a:t>569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60250" y="6534150"/>
            <a:ext cx="1271905" cy="281940"/>
          </a:xfrm>
          <a:prstGeom prst="rect">
            <a:avLst/>
          </a:prstGeom>
          <a:solidFill>
            <a:srgbClr val="3080BE"/>
          </a:solidFill>
        </p:spPr>
        <p:txBody>
          <a:bodyPr vert="horz" wrap="square" lIns="0" tIns="0" rIns="0" bIns="0" rtlCol="0">
            <a:spAutoFit/>
          </a:bodyPr>
          <a:lstStyle/>
          <a:p>
            <a:pPr marL="80645">
              <a:lnSpc>
                <a:spcPct val="100000"/>
              </a:lnSpc>
            </a:pPr>
            <a:r>
              <a:rPr lang="ky-KG" sz="1800" b="1" spc="-135" dirty="0" smtClean="0">
                <a:solidFill>
                  <a:srgbClr val="FFFFFF"/>
                </a:solidFill>
                <a:latin typeface="Arial Black"/>
                <a:cs typeface="Arial Black"/>
              </a:rPr>
              <a:t>51</a:t>
            </a:r>
            <a:r>
              <a:rPr sz="1800" b="1" spc="-135" dirty="0" smtClean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lang="ky-KG" sz="1800" b="1" spc="-135" dirty="0" smtClean="0">
                <a:solidFill>
                  <a:srgbClr val="FFFFFF"/>
                </a:solidFill>
                <a:latin typeface="Arial Black"/>
                <a:cs typeface="Arial Black"/>
              </a:rPr>
              <a:t>133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798040" y="4759416"/>
            <a:ext cx="1715226" cy="4488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lang="ky-KG" sz="1200" b="1" spc="-105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Бардык студенттер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ts val="2140"/>
              </a:lnSpc>
            </a:pPr>
            <a:r>
              <a:rPr lang="en-US" sz="1800"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1</a:t>
            </a:r>
            <a:r>
              <a:rPr lang="ky-KG" sz="1800"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20</a:t>
            </a:r>
            <a:r>
              <a:rPr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lang="ky-KG"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63</a:t>
            </a:r>
            <a:r>
              <a:rPr lang="en-US"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6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893774" y="3083536"/>
            <a:ext cx="1216025" cy="1216025"/>
          </a:xfrm>
          <a:custGeom>
            <a:avLst/>
            <a:gdLst/>
            <a:ahLst/>
            <a:cxnLst/>
            <a:rect l="l" t="t" r="r" b="b"/>
            <a:pathLst>
              <a:path w="1216025" h="1216025">
                <a:moveTo>
                  <a:pt x="607898" y="0"/>
                </a:moveTo>
                <a:lnTo>
                  <a:pt x="558040" y="2015"/>
                </a:lnTo>
                <a:lnTo>
                  <a:pt x="509292" y="7956"/>
                </a:lnTo>
                <a:lnTo>
                  <a:pt x="461811" y="17666"/>
                </a:lnTo>
                <a:lnTo>
                  <a:pt x="415753" y="30990"/>
                </a:lnTo>
                <a:lnTo>
                  <a:pt x="371274" y="47771"/>
                </a:lnTo>
                <a:lnTo>
                  <a:pt x="328532" y="67851"/>
                </a:lnTo>
                <a:lnTo>
                  <a:pt x="287681" y="91076"/>
                </a:lnTo>
                <a:lnTo>
                  <a:pt x="248879" y="117287"/>
                </a:lnTo>
                <a:lnTo>
                  <a:pt x="212282" y="146330"/>
                </a:lnTo>
                <a:lnTo>
                  <a:pt x="178047" y="178047"/>
                </a:lnTo>
                <a:lnTo>
                  <a:pt x="146330" y="212282"/>
                </a:lnTo>
                <a:lnTo>
                  <a:pt x="117287" y="248879"/>
                </a:lnTo>
                <a:lnTo>
                  <a:pt x="91076" y="287681"/>
                </a:lnTo>
                <a:lnTo>
                  <a:pt x="67851" y="328532"/>
                </a:lnTo>
                <a:lnTo>
                  <a:pt x="47771" y="371274"/>
                </a:lnTo>
                <a:lnTo>
                  <a:pt x="30990" y="415753"/>
                </a:lnTo>
                <a:lnTo>
                  <a:pt x="17666" y="461811"/>
                </a:lnTo>
                <a:lnTo>
                  <a:pt x="7956" y="509292"/>
                </a:lnTo>
                <a:lnTo>
                  <a:pt x="2015" y="558040"/>
                </a:lnTo>
                <a:lnTo>
                  <a:pt x="0" y="607898"/>
                </a:lnTo>
                <a:lnTo>
                  <a:pt x="2015" y="657755"/>
                </a:lnTo>
                <a:lnTo>
                  <a:pt x="7956" y="706503"/>
                </a:lnTo>
                <a:lnTo>
                  <a:pt x="17666" y="753983"/>
                </a:lnTo>
                <a:lnTo>
                  <a:pt x="30990" y="800041"/>
                </a:lnTo>
                <a:lnTo>
                  <a:pt x="47771" y="844519"/>
                </a:lnTo>
                <a:lnTo>
                  <a:pt x="67851" y="887261"/>
                </a:lnTo>
                <a:lnTo>
                  <a:pt x="91076" y="928111"/>
                </a:lnTo>
                <a:lnTo>
                  <a:pt x="117287" y="966912"/>
                </a:lnTo>
                <a:lnTo>
                  <a:pt x="146330" y="1003508"/>
                </a:lnTo>
                <a:lnTo>
                  <a:pt x="178047" y="1037742"/>
                </a:lnTo>
                <a:lnTo>
                  <a:pt x="212282" y="1069458"/>
                </a:lnTo>
                <a:lnTo>
                  <a:pt x="248879" y="1098500"/>
                </a:lnTo>
                <a:lnTo>
                  <a:pt x="287681" y="1124711"/>
                </a:lnTo>
                <a:lnTo>
                  <a:pt x="328532" y="1147934"/>
                </a:lnTo>
                <a:lnTo>
                  <a:pt x="371274" y="1168014"/>
                </a:lnTo>
                <a:lnTo>
                  <a:pt x="415753" y="1184794"/>
                </a:lnTo>
                <a:lnTo>
                  <a:pt x="461811" y="1198117"/>
                </a:lnTo>
                <a:lnTo>
                  <a:pt x="509292" y="1207827"/>
                </a:lnTo>
                <a:lnTo>
                  <a:pt x="558040" y="1213768"/>
                </a:lnTo>
                <a:lnTo>
                  <a:pt x="607898" y="1215783"/>
                </a:lnTo>
                <a:lnTo>
                  <a:pt x="657754" y="1213768"/>
                </a:lnTo>
                <a:lnTo>
                  <a:pt x="706500" y="1207827"/>
                </a:lnTo>
                <a:lnTo>
                  <a:pt x="753979" y="1198117"/>
                </a:lnTo>
                <a:lnTo>
                  <a:pt x="800036" y="1184794"/>
                </a:lnTo>
                <a:lnTo>
                  <a:pt x="844514" y="1168014"/>
                </a:lnTo>
                <a:lnTo>
                  <a:pt x="887255" y="1147934"/>
                </a:lnTo>
                <a:lnTo>
                  <a:pt x="928105" y="1124711"/>
                </a:lnTo>
                <a:lnTo>
                  <a:pt x="966906" y="1098500"/>
                </a:lnTo>
                <a:lnTo>
                  <a:pt x="1003503" y="1069458"/>
                </a:lnTo>
                <a:lnTo>
                  <a:pt x="1037737" y="1037742"/>
                </a:lnTo>
                <a:lnTo>
                  <a:pt x="1069454" y="1003508"/>
                </a:lnTo>
                <a:lnTo>
                  <a:pt x="1098496" y="966912"/>
                </a:lnTo>
                <a:lnTo>
                  <a:pt x="1124708" y="928111"/>
                </a:lnTo>
                <a:lnTo>
                  <a:pt x="1147932" y="887261"/>
                </a:lnTo>
                <a:lnTo>
                  <a:pt x="1168012" y="844519"/>
                </a:lnTo>
                <a:lnTo>
                  <a:pt x="1184793" y="800041"/>
                </a:lnTo>
                <a:lnTo>
                  <a:pt x="1198116" y="753983"/>
                </a:lnTo>
                <a:lnTo>
                  <a:pt x="1207827" y="706503"/>
                </a:lnTo>
                <a:lnTo>
                  <a:pt x="1213768" y="657755"/>
                </a:lnTo>
                <a:lnTo>
                  <a:pt x="1215783" y="607898"/>
                </a:lnTo>
                <a:lnTo>
                  <a:pt x="1213768" y="558040"/>
                </a:lnTo>
                <a:lnTo>
                  <a:pt x="1207827" y="509292"/>
                </a:lnTo>
                <a:lnTo>
                  <a:pt x="1198116" y="461811"/>
                </a:lnTo>
                <a:lnTo>
                  <a:pt x="1184793" y="415753"/>
                </a:lnTo>
                <a:lnTo>
                  <a:pt x="1168012" y="371274"/>
                </a:lnTo>
                <a:lnTo>
                  <a:pt x="1147932" y="328532"/>
                </a:lnTo>
                <a:lnTo>
                  <a:pt x="1124708" y="287681"/>
                </a:lnTo>
                <a:lnTo>
                  <a:pt x="1098496" y="248879"/>
                </a:lnTo>
                <a:lnTo>
                  <a:pt x="1069454" y="212282"/>
                </a:lnTo>
                <a:lnTo>
                  <a:pt x="1037737" y="178047"/>
                </a:lnTo>
                <a:lnTo>
                  <a:pt x="1003503" y="146330"/>
                </a:lnTo>
                <a:lnTo>
                  <a:pt x="966906" y="117287"/>
                </a:lnTo>
                <a:lnTo>
                  <a:pt x="928105" y="91076"/>
                </a:lnTo>
                <a:lnTo>
                  <a:pt x="887255" y="67851"/>
                </a:lnTo>
                <a:lnTo>
                  <a:pt x="844514" y="47771"/>
                </a:lnTo>
                <a:lnTo>
                  <a:pt x="800036" y="30990"/>
                </a:lnTo>
                <a:lnTo>
                  <a:pt x="753979" y="17666"/>
                </a:lnTo>
                <a:lnTo>
                  <a:pt x="706500" y="7956"/>
                </a:lnTo>
                <a:lnTo>
                  <a:pt x="657754" y="2015"/>
                </a:lnTo>
                <a:lnTo>
                  <a:pt x="6078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6949838" y="3515981"/>
            <a:ext cx="1103630" cy="4229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320"/>
              </a:lnSpc>
            </a:pPr>
            <a:r>
              <a:rPr lang="ky-KG" sz="1200" b="1" spc="-105" dirty="0" smtClean="0">
                <a:solidFill>
                  <a:srgbClr val="202B32"/>
                </a:solidFill>
                <a:latin typeface="Arial Black"/>
                <a:cs typeface="Arial Black"/>
              </a:rPr>
              <a:t>Бардыгы</a:t>
            </a:r>
            <a:endParaRPr sz="1200" dirty="0">
              <a:latin typeface="Arial Black"/>
              <a:cs typeface="Arial Black"/>
            </a:endParaRPr>
          </a:p>
          <a:p>
            <a:pPr algn="ctr">
              <a:lnSpc>
                <a:spcPts val="2039"/>
              </a:lnSpc>
            </a:pPr>
            <a:r>
              <a:rPr sz="1800"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1</a:t>
            </a:r>
            <a:r>
              <a:rPr lang="ky-KG" sz="1800"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35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385722" y="4029673"/>
            <a:ext cx="1431925" cy="4483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lang="ky-KG" sz="1200" b="1" spc="-105" dirty="0">
                <a:solidFill>
                  <a:srgbClr val="202B32"/>
                </a:solidFill>
                <a:latin typeface="Arial Black"/>
                <a:cs typeface="Arial Black"/>
              </a:rPr>
              <a:t>Мамлекеттик</a:t>
            </a:r>
            <a:endParaRPr sz="1200" b="1" spc="-105" dirty="0">
              <a:solidFill>
                <a:srgbClr val="202B32"/>
              </a:solidFill>
              <a:latin typeface="Arial Black"/>
              <a:cs typeface="Arial Black"/>
            </a:endParaRPr>
          </a:p>
          <a:p>
            <a:pPr marL="12700">
              <a:lnSpc>
                <a:spcPts val="2140"/>
              </a:lnSpc>
            </a:pPr>
            <a:r>
              <a:rPr lang="ky-KG"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1</a:t>
            </a:r>
            <a:r>
              <a:rPr lang="en-US"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1</a:t>
            </a:r>
            <a:r>
              <a:rPr lang="ky-KG"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2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74961" y="5802386"/>
            <a:ext cx="155892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b="1" spc="-135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Мамлекеттик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731267" y="3184463"/>
            <a:ext cx="984885" cy="122555"/>
          </a:xfrm>
          <a:custGeom>
            <a:avLst/>
            <a:gdLst/>
            <a:ahLst/>
            <a:cxnLst/>
            <a:rect l="l" t="t" r="r" b="b"/>
            <a:pathLst>
              <a:path w="984885" h="122554">
                <a:moveTo>
                  <a:pt x="0" y="0"/>
                </a:moveTo>
                <a:lnTo>
                  <a:pt x="795870" y="0"/>
                </a:lnTo>
                <a:lnTo>
                  <a:pt x="984872" y="122326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721232" y="3293128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3" y="49353"/>
                </a:moveTo>
                <a:lnTo>
                  <a:pt x="84618" y="86889"/>
                </a:lnTo>
                <a:lnTo>
                  <a:pt x="59902" y="99170"/>
                </a:lnTo>
                <a:lnTo>
                  <a:pt x="43092" y="97837"/>
                </a:lnTo>
                <a:lnTo>
                  <a:pt x="8245" y="76514"/>
                </a:lnTo>
                <a:lnTo>
                  <a:pt x="0" y="52393"/>
                </a:lnTo>
                <a:lnTo>
                  <a:pt x="1882" y="37212"/>
                </a:lnTo>
                <a:lnTo>
                  <a:pt x="7269" y="23945"/>
                </a:lnTo>
                <a:lnTo>
                  <a:pt x="15627" y="13029"/>
                </a:lnTo>
                <a:lnTo>
                  <a:pt x="26426" y="4902"/>
                </a:lnTo>
                <a:lnTo>
                  <a:pt x="39132" y="0"/>
                </a:lnTo>
                <a:lnTo>
                  <a:pt x="56424" y="1082"/>
                </a:lnTo>
                <a:lnTo>
                  <a:pt x="92098" y="21245"/>
                </a:lnTo>
                <a:lnTo>
                  <a:pt x="101243" y="49353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743405" y="3314556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85" y="0"/>
                </a:moveTo>
                <a:lnTo>
                  <a:pt x="9705" y="6304"/>
                </a:lnTo>
                <a:lnTo>
                  <a:pt x="2393" y="17770"/>
                </a:lnTo>
                <a:lnTo>
                  <a:pt x="0" y="33886"/>
                </a:lnTo>
                <a:lnTo>
                  <a:pt x="5721" y="45710"/>
                </a:lnTo>
                <a:lnTo>
                  <a:pt x="16648" y="53834"/>
                </a:lnTo>
                <a:lnTo>
                  <a:pt x="31815" y="56759"/>
                </a:lnTo>
                <a:lnTo>
                  <a:pt x="44870" y="51840"/>
                </a:lnTo>
                <a:lnTo>
                  <a:pt x="53997" y="41640"/>
                </a:lnTo>
                <a:lnTo>
                  <a:pt x="57432" y="27925"/>
                </a:lnTo>
                <a:lnTo>
                  <a:pt x="55900" y="18788"/>
                </a:lnTo>
                <a:lnTo>
                  <a:pt x="49175" y="8606"/>
                </a:lnTo>
                <a:lnTo>
                  <a:pt x="37322" y="1923"/>
                </a:lnTo>
                <a:lnTo>
                  <a:pt x="205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096793" y="4029302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57"/>
                </a:moveTo>
                <a:lnTo>
                  <a:pt x="84616" y="86882"/>
                </a:lnTo>
                <a:lnTo>
                  <a:pt x="59894" y="99162"/>
                </a:lnTo>
                <a:lnTo>
                  <a:pt x="43085" y="97828"/>
                </a:lnTo>
                <a:lnTo>
                  <a:pt x="8240" y="76502"/>
                </a:lnTo>
                <a:lnTo>
                  <a:pt x="0" y="52381"/>
                </a:lnTo>
                <a:lnTo>
                  <a:pt x="1884" y="37203"/>
                </a:lnTo>
                <a:lnTo>
                  <a:pt x="7273" y="23938"/>
                </a:lnTo>
                <a:lnTo>
                  <a:pt x="15635" y="13024"/>
                </a:lnTo>
                <a:lnTo>
                  <a:pt x="26436" y="4898"/>
                </a:lnTo>
                <a:lnTo>
                  <a:pt x="39145" y="0"/>
                </a:lnTo>
                <a:lnTo>
                  <a:pt x="56434" y="1085"/>
                </a:lnTo>
                <a:lnTo>
                  <a:pt x="92103" y="21255"/>
                </a:lnTo>
                <a:lnTo>
                  <a:pt x="101244" y="49357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118963" y="4050733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85" y="0"/>
                </a:moveTo>
                <a:lnTo>
                  <a:pt x="9705" y="6301"/>
                </a:lnTo>
                <a:lnTo>
                  <a:pt x="2393" y="17765"/>
                </a:lnTo>
                <a:lnTo>
                  <a:pt x="0" y="33887"/>
                </a:lnTo>
                <a:lnTo>
                  <a:pt x="5721" y="45711"/>
                </a:lnTo>
                <a:lnTo>
                  <a:pt x="16648" y="53834"/>
                </a:lnTo>
                <a:lnTo>
                  <a:pt x="31815" y="56760"/>
                </a:lnTo>
                <a:lnTo>
                  <a:pt x="44870" y="51841"/>
                </a:lnTo>
                <a:lnTo>
                  <a:pt x="53997" y="41641"/>
                </a:lnTo>
                <a:lnTo>
                  <a:pt x="57432" y="27926"/>
                </a:lnTo>
                <a:lnTo>
                  <a:pt x="55900" y="18785"/>
                </a:lnTo>
                <a:lnTo>
                  <a:pt x="49175" y="8602"/>
                </a:lnTo>
                <a:lnTo>
                  <a:pt x="37323" y="1922"/>
                </a:lnTo>
                <a:lnTo>
                  <a:pt x="205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202800" y="4111737"/>
            <a:ext cx="1655445" cy="104139"/>
          </a:xfrm>
          <a:custGeom>
            <a:avLst/>
            <a:gdLst/>
            <a:ahLst/>
            <a:cxnLst/>
            <a:rect l="l" t="t" r="r" b="b"/>
            <a:pathLst>
              <a:path w="1655445" h="104139">
                <a:moveTo>
                  <a:pt x="1655229" y="103708"/>
                </a:moveTo>
                <a:lnTo>
                  <a:pt x="167208" y="103708"/>
                </a:lnTo>
                <a:lnTo>
                  <a:pt x="0" y="0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758172" y="3196803"/>
            <a:ext cx="984885" cy="122555"/>
          </a:xfrm>
          <a:custGeom>
            <a:avLst/>
            <a:gdLst/>
            <a:ahLst/>
            <a:cxnLst/>
            <a:rect l="l" t="t" r="r" b="b"/>
            <a:pathLst>
              <a:path w="984884" h="122554">
                <a:moveTo>
                  <a:pt x="0" y="0"/>
                </a:moveTo>
                <a:lnTo>
                  <a:pt x="795858" y="0"/>
                </a:lnTo>
                <a:lnTo>
                  <a:pt x="984872" y="122326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748136" y="3305463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58"/>
                </a:moveTo>
                <a:lnTo>
                  <a:pt x="84612" y="86882"/>
                </a:lnTo>
                <a:lnTo>
                  <a:pt x="59891" y="99163"/>
                </a:lnTo>
                <a:lnTo>
                  <a:pt x="43083" y="97829"/>
                </a:lnTo>
                <a:lnTo>
                  <a:pt x="8239" y="76501"/>
                </a:lnTo>
                <a:lnTo>
                  <a:pt x="0" y="52379"/>
                </a:lnTo>
                <a:lnTo>
                  <a:pt x="1884" y="37202"/>
                </a:lnTo>
                <a:lnTo>
                  <a:pt x="7273" y="23937"/>
                </a:lnTo>
                <a:lnTo>
                  <a:pt x="15636" y="13023"/>
                </a:lnTo>
                <a:lnTo>
                  <a:pt x="26438" y="4898"/>
                </a:lnTo>
                <a:lnTo>
                  <a:pt x="39147" y="0"/>
                </a:lnTo>
                <a:lnTo>
                  <a:pt x="56431" y="1085"/>
                </a:lnTo>
                <a:lnTo>
                  <a:pt x="92101" y="21256"/>
                </a:lnTo>
                <a:lnTo>
                  <a:pt x="101244" y="49358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770306" y="3326895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85" y="0"/>
                </a:moveTo>
                <a:lnTo>
                  <a:pt x="9705" y="6301"/>
                </a:lnTo>
                <a:lnTo>
                  <a:pt x="2393" y="17765"/>
                </a:lnTo>
                <a:lnTo>
                  <a:pt x="0" y="33887"/>
                </a:lnTo>
                <a:lnTo>
                  <a:pt x="5721" y="45711"/>
                </a:lnTo>
                <a:lnTo>
                  <a:pt x="16648" y="53834"/>
                </a:lnTo>
                <a:lnTo>
                  <a:pt x="31815" y="56760"/>
                </a:lnTo>
                <a:lnTo>
                  <a:pt x="44870" y="51841"/>
                </a:lnTo>
                <a:lnTo>
                  <a:pt x="53997" y="41641"/>
                </a:lnTo>
                <a:lnTo>
                  <a:pt x="57432" y="27926"/>
                </a:lnTo>
                <a:lnTo>
                  <a:pt x="55900" y="18785"/>
                </a:lnTo>
                <a:lnTo>
                  <a:pt x="49175" y="8602"/>
                </a:lnTo>
                <a:lnTo>
                  <a:pt x="37323" y="1922"/>
                </a:lnTo>
                <a:lnTo>
                  <a:pt x="205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158518" y="4027570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6"/>
                </a:moveTo>
                <a:lnTo>
                  <a:pt x="84615" y="86894"/>
                </a:lnTo>
                <a:lnTo>
                  <a:pt x="59894" y="99172"/>
                </a:lnTo>
                <a:lnTo>
                  <a:pt x="43085" y="97838"/>
                </a:lnTo>
                <a:lnTo>
                  <a:pt x="8239" y="76509"/>
                </a:lnTo>
                <a:lnTo>
                  <a:pt x="0" y="52389"/>
                </a:lnTo>
                <a:lnTo>
                  <a:pt x="1883" y="37213"/>
                </a:lnTo>
                <a:lnTo>
                  <a:pt x="7270" y="23948"/>
                </a:lnTo>
                <a:lnTo>
                  <a:pt x="15630" y="13032"/>
                </a:lnTo>
                <a:lnTo>
                  <a:pt x="26429" y="4903"/>
                </a:lnTo>
                <a:lnTo>
                  <a:pt x="39137" y="0"/>
                </a:lnTo>
                <a:lnTo>
                  <a:pt x="56426" y="1083"/>
                </a:lnTo>
                <a:lnTo>
                  <a:pt x="92097" y="21251"/>
                </a:lnTo>
                <a:lnTo>
                  <a:pt x="101244" y="49366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180684" y="4048998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94" y="0"/>
                </a:moveTo>
                <a:lnTo>
                  <a:pt x="9709" y="6304"/>
                </a:lnTo>
                <a:lnTo>
                  <a:pt x="2395" y="17767"/>
                </a:lnTo>
                <a:lnTo>
                  <a:pt x="0" y="33880"/>
                </a:lnTo>
                <a:lnTo>
                  <a:pt x="5717" y="45705"/>
                </a:lnTo>
                <a:lnTo>
                  <a:pt x="16643" y="53832"/>
                </a:lnTo>
                <a:lnTo>
                  <a:pt x="31810" y="56761"/>
                </a:lnTo>
                <a:lnTo>
                  <a:pt x="44866" y="51848"/>
                </a:lnTo>
                <a:lnTo>
                  <a:pt x="53998" y="41650"/>
                </a:lnTo>
                <a:lnTo>
                  <a:pt x="57435" y="27937"/>
                </a:lnTo>
                <a:lnTo>
                  <a:pt x="55902" y="18792"/>
                </a:lnTo>
                <a:lnTo>
                  <a:pt x="49178" y="8607"/>
                </a:lnTo>
                <a:lnTo>
                  <a:pt x="37327" y="1923"/>
                </a:lnTo>
                <a:lnTo>
                  <a:pt x="2059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264525" y="4110001"/>
            <a:ext cx="1655445" cy="104139"/>
          </a:xfrm>
          <a:custGeom>
            <a:avLst/>
            <a:gdLst/>
            <a:ahLst/>
            <a:cxnLst/>
            <a:rect l="l" t="t" r="r" b="b"/>
            <a:pathLst>
              <a:path w="1655445" h="104139">
                <a:moveTo>
                  <a:pt x="1655229" y="103720"/>
                </a:moveTo>
                <a:lnTo>
                  <a:pt x="167220" y="103720"/>
                </a:lnTo>
                <a:lnTo>
                  <a:pt x="0" y="0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029392" y="5228171"/>
            <a:ext cx="425450" cy="516890"/>
          </a:xfrm>
          <a:custGeom>
            <a:avLst/>
            <a:gdLst/>
            <a:ahLst/>
            <a:cxnLst/>
            <a:rect l="l" t="t" r="r" b="b"/>
            <a:pathLst>
              <a:path w="425450" h="516889">
                <a:moveTo>
                  <a:pt x="0" y="0"/>
                </a:moveTo>
                <a:lnTo>
                  <a:pt x="425310" y="0"/>
                </a:lnTo>
                <a:lnTo>
                  <a:pt x="425310" y="516458"/>
                </a:lnTo>
                <a:lnTo>
                  <a:pt x="0" y="516458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853119" y="5228171"/>
            <a:ext cx="472440" cy="516890"/>
          </a:xfrm>
          <a:custGeom>
            <a:avLst/>
            <a:gdLst/>
            <a:ahLst/>
            <a:cxnLst/>
            <a:rect l="l" t="t" r="r" b="b"/>
            <a:pathLst>
              <a:path w="472440" h="516889">
                <a:moveTo>
                  <a:pt x="0" y="0"/>
                </a:moveTo>
                <a:lnTo>
                  <a:pt x="471855" y="0"/>
                </a:lnTo>
                <a:lnTo>
                  <a:pt x="471855" y="516458"/>
                </a:lnTo>
                <a:lnTo>
                  <a:pt x="0" y="516458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064958" y="5228171"/>
            <a:ext cx="2964815" cy="516890"/>
          </a:xfrm>
          <a:custGeom>
            <a:avLst/>
            <a:gdLst/>
            <a:ahLst/>
            <a:cxnLst/>
            <a:rect l="l" t="t" r="r" b="b"/>
            <a:pathLst>
              <a:path w="2964815" h="516889">
                <a:moveTo>
                  <a:pt x="0" y="0"/>
                </a:moveTo>
                <a:lnTo>
                  <a:pt x="2964433" y="0"/>
                </a:lnTo>
                <a:lnTo>
                  <a:pt x="2964433" y="516458"/>
                </a:lnTo>
                <a:lnTo>
                  <a:pt x="0" y="516458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1052262" y="6004935"/>
            <a:ext cx="2351211" cy="55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2400">
              <a:lnSpc>
                <a:spcPct val="100000"/>
              </a:lnSpc>
            </a:pPr>
            <a:r>
              <a:rPr sz="1800"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7</a:t>
            </a:r>
            <a:r>
              <a:rPr lang="ky-KG" sz="1800"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9</a:t>
            </a:r>
            <a:r>
              <a:rPr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lang="ky-KG"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146</a:t>
            </a:r>
            <a:endParaRPr sz="1800" dirty="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lang="ky-KG" sz="1200" b="1" spc="-45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Кабыл алынган</a:t>
            </a:r>
            <a:r>
              <a:rPr sz="1200" b="1" spc="-90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b="1" spc="-40" dirty="0" err="1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студент</a:t>
            </a:r>
            <a:r>
              <a:rPr lang="ky-KG" sz="1200" b="1" spc="-40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69887" y="3020123"/>
            <a:ext cx="711835" cy="436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lang="ky-KG" sz="1200" b="1" spc="-105" dirty="0">
                <a:solidFill>
                  <a:srgbClr val="202B32"/>
                </a:solidFill>
                <a:latin typeface="Arial Black"/>
                <a:cs typeface="Arial Black"/>
              </a:rPr>
              <a:t>Жеке</a:t>
            </a:r>
            <a:endParaRPr sz="1200" b="1" spc="-105" dirty="0">
              <a:solidFill>
                <a:srgbClr val="202B32"/>
              </a:solidFill>
              <a:latin typeface="Arial Black"/>
              <a:cs typeface="Arial Black"/>
            </a:endParaRPr>
          </a:p>
          <a:p>
            <a:pPr marL="437515">
              <a:lnSpc>
                <a:spcPts val="2039"/>
              </a:lnSpc>
            </a:pPr>
            <a:r>
              <a:rPr sz="1800"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3</a:t>
            </a:r>
            <a:r>
              <a:rPr lang="ky-KG" sz="1800"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2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511519" y="5810749"/>
            <a:ext cx="84074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b="1" spc="-105" dirty="0">
                <a:solidFill>
                  <a:srgbClr val="202B32"/>
                </a:solidFill>
                <a:latin typeface="Arial Black"/>
                <a:cs typeface="Arial Black"/>
              </a:rPr>
              <a:t>Жеке</a:t>
            </a:r>
            <a:endParaRPr sz="1200" b="1" spc="-105" dirty="0">
              <a:solidFill>
                <a:srgbClr val="202B32"/>
              </a:solidFill>
              <a:latin typeface="Arial Black"/>
              <a:cs typeface="Arial Black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614917" y="6004941"/>
            <a:ext cx="73787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1</a:t>
            </a:r>
            <a:r>
              <a:rPr lang="en-US" sz="1800"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2</a:t>
            </a:r>
            <a:r>
              <a:rPr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lang="ky-KG"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385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987250" y="5810742"/>
            <a:ext cx="155892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lang="ky-KG" sz="1200" b="1" spc="-105" dirty="0">
                <a:solidFill>
                  <a:srgbClr val="202B32"/>
                </a:solidFill>
                <a:latin typeface="Arial Black"/>
                <a:cs typeface="Arial Black"/>
              </a:rPr>
              <a:t>Мамлекеттик</a:t>
            </a:r>
            <a:endParaRPr sz="1200" b="1" spc="-105" dirty="0">
              <a:solidFill>
                <a:srgbClr val="202B32"/>
              </a:solidFill>
              <a:latin typeface="Arial Black"/>
              <a:cs typeface="Arial Black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847529" y="6004935"/>
            <a:ext cx="2262270" cy="55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2400">
              <a:lnSpc>
                <a:spcPct val="100000"/>
              </a:lnSpc>
            </a:pPr>
            <a:r>
              <a:rPr lang="ky-KG" sz="1800" dirty="0" smtClean="0">
                <a:latin typeface="Arial Black"/>
                <a:cs typeface="Arial Black"/>
              </a:rPr>
              <a:t>101 054</a:t>
            </a:r>
            <a:endParaRPr sz="1800" dirty="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lang="ky-KG" sz="1200" b="1" spc="-45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Кабыл алынган</a:t>
            </a:r>
            <a:r>
              <a:rPr sz="1200" b="1" spc="-90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b="1" spc="-40" dirty="0" err="1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студент</a:t>
            </a:r>
            <a:r>
              <a:rPr lang="ky-KG" sz="1200" b="1" spc="-40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350777" y="5810749"/>
            <a:ext cx="84074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lang="ky-KG" sz="1200" b="1" spc="-105" dirty="0">
                <a:solidFill>
                  <a:srgbClr val="202B32"/>
                </a:solidFill>
                <a:latin typeface="Arial Black"/>
                <a:cs typeface="Arial Black"/>
              </a:rPr>
              <a:t>Жеке</a:t>
            </a:r>
            <a:endParaRPr sz="1200" b="1" spc="-105" dirty="0">
              <a:solidFill>
                <a:srgbClr val="202B32"/>
              </a:solidFill>
              <a:latin typeface="Arial Black"/>
              <a:cs typeface="Arial Black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454175" y="6004941"/>
            <a:ext cx="73787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1</a:t>
            </a:r>
            <a:r>
              <a:rPr lang="ky-KG" sz="1800"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9</a:t>
            </a:r>
            <a:r>
              <a:rPr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lang="ky-KG"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582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8474100" y="4027949"/>
            <a:ext cx="1431925" cy="4483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lang="ky-KG" sz="1200" b="1" spc="-105" dirty="0">
                <a:solidFill>
                  <a:srgbClr val="202B32"/>
                </a:solidFill>
                <a:latin typeface="Arial Black"/>
                <a:cs typeface="Arial Black"/>
              </a:rPr>
              <a:t>Мамлекеттик</a:t>
            </a:r>
            <a:endParaRPr sz="1200" b="1" spc="-105" dirty="0">
              <a:solidFill>
                <a:srgbClr val="202B32"/>
              </a:solidFill>
              <a:latin typeface="Arial Black"/>
              <a:cs typeface="Arial Black"/>
            </a:endParaRPr>
          </a:p>
          <a:p>
            <a:pPr marL="12700">
              <a:lnSpc>
                <a:spcPts val="2140"/>
              </a:lnSpc>
            </a:pPr>
            <a:r>
              <a:rPr lang="en-US" sz="1800"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9</a:t>
            </a:r>
            <a:r>
              <a:rPr lang="ky-KG" sz="1800"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1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736528" y="3032451"/>
            <a:ext cx="773348" cy="436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lang="ky-KG" sz="1200" b="1" spc="-105" dirty="0">
                <a:solidFill>
                  <a:srgbClr val="202B32"/>
                </a:solidFill>
                <a:latin typeface="Arial Black"/>
                <a:cs typeface="Arial Black"/>
              </a:rPr>
              <a:t>Жеке</a:t>
            </a:r>
            <a:endParaRPr sz="1200" b="1" spc="-105" dirty="0">
              <a:solidFill>
                <a:srgbClr val="202B32"/>
              </a:solidFill>
              <a:latin typeface="Arial Black"/>
              <a:cs typeface="Arial Black"/>
            </a:endParaRPr>
          </a:p>
          <a:p>
            <a:pPr marL="437515">
              <a:lnSpc>
                <a:spcPts val="2039"/>
              </a:lnSpc>
            </a:pPr>
            <a:r>
              <a:rPr lang="en-US" sz="1800" dirty="0" smtClean="0">
                <a:latin typeface="Arial Black"/>
                <a:cs typeface="Arial Black"/>
              </a:rPr>
              <a:t>44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5860250" y="5228171"/>
            <a:ext cx="2993390" cy="516890"/>
          </a:xfrm>
          <a:custGeom>
            <a:avLst/>
            <a:gdLst/>
            <a:ahLst/>
            <a:cxnLst/>
            <a:rect l="l" t="t" r="r" b="b"/>
            <a:pathLst>
              <a:path w="2993390" h="516889">
                <a:moveTo>
                  <a:pt x="0" y="0"/>
                </a:moveTo>
                <a:lnTo>
                  <a:pt x="2992856" y="0"/>
                </a:lnTo>
                <a:lnTo>
                  <a:pt x="2992856" y="516458"/>
                </a:lnTo>
                <a:lnTo>
                  <a:pt x="0" y="516458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345998" y="2214029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1270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345998" y="2329073"/>
            <a:ext cx="0" cy="4732020"/>
          </a:xfrm>
          <a:custGeom>
            <a:avLst/>
            <a:gdLst/>
            <a:ahLst/>
            <a:cxnLst/>
            <a:rect l="l" t="t" r="r" b="b"/>
            <a:pathLst>
              <a:path h="4732020">
                <a:moveTo>
                  <a:pt x="0" y="0"/>
                </a:moveTo>
                <a:lnTo>
                  <a:pt x="0" y="4731753"/>
                </a:lnTo>
              </a:path>
            </a:pathLst>
          </a:custGeom>
          <a:ln w="12700">
            <a:solidFill>
              <a:srgbClr val="4B555B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345998" y="7099300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099"/>
                </a:lnTo>
              </a:path>
            </a:pathLst>
          </a:custGeom>
          <a:ln w="1270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146175" y="5673725"/>
            <a:ext cx="1621155" cy="316230"/>
          </a:xfrm>
          <a:custGeom>
            <a:avLst/>
            <a:gdLst/>
            <a:ahLst/>
            <a:cxnLst/>
            <a:rect l="l" t="t" r="r" b="b"/>
            <a:pathLst>
              <a:path w="1621155" h="316229">
                <a:moveTo>
                  <a:pt x="0" y="0"/>
                </a:moveTo>
                <a:lnTo>
                  <a:pt x="0" y="315912"/>
                </a:lnTo>
                <a:lnTo>
                  <a:pt x="1620837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095600" y="5560992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8"/>
                </a:moveTo>
                <a:lnTo>
                  <a:pt x="84616" y="86892"/>
                </a:lnTo>
                <a:lnTo>
                  <a:pt x="59894" y="99173"/>
                </a:lnTo>
                <a:lnTo>
                  <a:pt x="43085" y="97839"/>
                </a:lnTo>
                <a:lnTo>
                  <a:pt x="8240" y="76512"/>
                </a:lnTo>
                <a:lnTo>
                  <a:pt x="0" y="52392"/>
                </a:lnTo>
                <a:lnTo>
                  <a:pt x="1883" y="37210"/>
                </a:lnTo>
                <a:lnTo>
                  <a:pt x="7271" y="23943"/>
                </a:lnTo>
                <a:lnTo>
                  <a:pt x="15631" y="13027"/>
                </a:lnTo>
                <a:lnTo>
                  <a:pt x="26430" y="4900"/>
                </a:lnTo>
                <a:lnTo>
                  <a:pt x="39136" y="0"/>
                </a:lnTo>
                <a:lnTo>
                  <a:pt x="56426" y="1083"/>
                </a:lnTo>
                <a:lnTo>
                  <a:pt x="92097" y="21248"/>
                </a:lnTo>
                <a:lnTo>
                  <a:pt x="101244" y="49368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117766" y="5582421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93" y="0"/>
                </a:moveTo>
                <a:lnTo>
                  <a:pt x="9710" y="6303"/>
                </a:lnTo>
                <a:lnTo>
                  <a:pt x="2396" y="17767"/>
                </a:lnTo>
                <a:lnTo>
                  <a:pt x="0" y="33882"/>
                </a:lnTo>
                <a:lnTo>
                  <a:pt x="5717" y="45707"/>
                </a:lnTo>
                <a:lnTo>
                  <a:pt x="16643" y="53834"/>
                </a:lnTo>
                <a:lnTo>
                  <a:pt x="31809" y="56761"/>
                </a:lnTo>
                <a:lnTo>
                  <a:pt x="44868" y="51846"/>
                </a:lnTo>
                <a:lnTo>
                  <a:pt x="53999" y="41649"/>
                </a:lnTo>
                <a:lnTo>
                  <a:pt x="57435" y="27939"/>
                </a:lnTo>
                <a:lnTo>
                  <a:pt x="55902" y="18795"/>
                </a:lnTo>
                <a:lnTo>
                  <a:pt x="49178" y="8609"/>
                </a:lnTo>
                <a:lnTo>
                  <a:pt x="37327" y="1924"/>
                </a:lnTo>
                <a:lnTo>
                  <a:pt x="205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941614" y="5673725"/>
            <a:ext cx="1621155" cy="316230"/>
          </a:xfrm>
          <a:custGeom>
            <a:avLst/>
            <a:gdLst/>
            <a:ahLst/>
            <a:cxnLst/>
            <a:rect l="l" t="t" r="r" b="b"/>
            <a:pathLst>
              <a:path w="1621154" h="316229">
                <a:moveTo>
                  <a:pt x="0" y="0"/>
                </a:moveTo>
                <a:lnTo>
                  <a:pt x="0" y="315912"/>
                </a:lnTo>
                <a:lnTo>
                  <a:pt x="1620837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891034" y="5560994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7"/>
                </a:moveTo>
                <a:lnTo>
                  <a:pt x="84615" y="86894"/>
                </a:lnTo>
                <a:lnTo>
                  <a:pt x="59894" y="99173"/>
                </a:lnTo>
                <a:lnTo>
                  <a:pt x="43089" y="97838"/>
                </a:lnTo>
                <a:lnTo>
                  <a:pt x="8243" y="76510"/>
                </a:lnTo>
                <a:lnTo>
                  <a:pt x="0" y="52389"/>
                </a:lnTo>
                <a:lnTo>
                  <a:pt x="1884" y="37209"/>
                </a:lnTo>
                <a:lnTo>
                  <a:pt x="7273" y="23943"/>
                </a:lnTo>
                <a:lnTo>
                  <a:pt x="15635" y="13028"/>
                </a:lnTo>
                <a:lnTo>
                  <a:pt x="26435" y="4901"/>
                </a:lnTo>
                <a:lnTo>
                  <a:pt x="39141" y="0"/>
                </a:lnTo>
                <a:lnTo>
                  <a:pt x="56429" y="1083"/>
                </a:lnTo>
                <a:lnTo>
                  <a:pt x="92098" y="21248"/>
                </a:lnTo>
                <a:lnTo>
                  <a:pt x="101244" y="49367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913203" y="5582425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86" y="0"/>
                </a:moveTo>
                <a:lnTo>
                  <a:pt x="9704" y="6306"/>
                </a:lnTo>
                <a:lnTo>
                  <a:pt x="2393" y="17771"/>
                </a:lnTo>
                <a:lnTo>
                  <a:pt x="0" y="33887"/>
                </a:lnTo>
                <a:lnTo>
                  <a:pt x="5719" y="45708"/>
                </a:lnTo>
                <a:lnTo>
                  <a:pt x="16648" y="53831"/>
                </a:lnTo>
                <a:lnTo>
                  <a:pt x="31820" y="56758"/>
                </a:lnTo>
                <a:lnTo>
                  <a:pt x="44879" y="51842"/>
                </a:lnTo>
                <a:lnTo>
                  <a:pt x="54010" y="41645"/>
                </a:lnTo>
                <a:lnTo>
                  <a:pt x="57446" y="27936"/>
                </a:lnTo>
                <a:lnTo>
                  <a:pt x="55909" y="18779"/>
                </a:lnTo>
                <a:lnTo>
                  <a:pt x="49180" y="8599"/>
                </a:lnTo>
                <a:lnTo>
                  <a:pt x="37326" y="1920"/>
                </a:lnTo>
                <a:lnTo>
                  <a:pt x="2058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8323808" y="5673725"/>
            <a:ext cx="913765" cy="316230"/>
          </a:xfrm>
          <a:custGeom>
            <a:avLst/>
            <a:gdLst/>
            <a:ahLst/>
            <a:cxnLst/>
            <a:rect l="l" t="t" r="r" b="b"/>
            <a:pathLst>
              <a:path w="913765" h="316229">
                <a:moveTo>
                  <a:pt x="913307" y="0"/>
                </a:moveTo>
                <a:lnTo>
                  <a:pt x="913307" y="315912"/>
                </a:lnTo>
                <a:lnTo>
                  <a:pt x="0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9186549" y="5560992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8"/>
                </a:moveTo>
                <a:lnTo>
                  <a:pt x="84616" y="86892"/>
                </a:lnTo>
                <a:lnTo>
                  <a:pt x="59894" y="99173"/>
                </a:lnTo>
                <a:lnTo>
                  <a:pt x="43085" y="97839"/>
                </a:lnTo>
                <a:lnTo>
                  <a:pt x="8240" y="76512"/>
                </a:lnTo>
                <a:lnTo>
                  <a:pt x="0" y="52392"/>
                </a:lnTo>
                <a:lnTo>
                  <a:pt x="1883" y="37210"/>
                </a:lnTo>
                <a:lnTo>
                  <a:pt x="7271" y="23943"/>
                </a:lnTo>
                <a:lnTo>
                  <a:pt x="15631" y="13027"/>
                </a:lnTo>
                <a:lnTo>
                  <a:pt x="26430" y="4900"/>
                </a:lnTo>
                <a:lnTo>
                  <a:pt x="39136" y="0"/>
                </a:lnTo>
                <a:lnTo>
                  <a:pt x="56426" y="1083"/>
                </a:lnTo>
                <a:lnTo>
                  <a:pt x="92097" y="21248"/>
                </a:lnTo>
                <a:lnTo>
                  <a:pt x="101244" y="49368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9208715" y="5582421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93" y="0"/>
                </a:moveTo>
                <a:lnTo>
                  <a:pt x="9710" y="6303"/>
                </a:lnTo>
                <a:lnTo>
                  <a:pt x="2396" y="17767"/>
                </a:lnTo>
                <a:lnTo>
                  <a:pt x="0" y="33882"/>
                </a:lnTo>
                <a:lnTo>
                  <a:pt x="5717" y="45707"/>
                </a:lnTo>
                <a:lnTo>
                  <a:pt x="16643" y="53834"/>
                </a:lnTo>
                <a:lnTo>
                  <a:pt x="31809" y="56761"/>
                </a:lnTo>
                <a:lnTo>
                  <a:pt x="44868" y="51846"/>
                </a:lnTo>
                <a:lnTo>
                  <a:pt x="53999" y="41649"/>
                </a:lnTo>
                <a:lnTo>
                  <a:pt x="57435" y="27939"/>
                </a:lnTo>
                <a:lnTo>
                  <a:pt x="55902" y="18795"/>
                </a:lnTo>
                <a:lnTo>
                  <a:pt x="49178" y="8609"/>
                </a:lnTo>
                <a:lnTo>
                  <a:pt x="37327" y="1924"/>
                </a:lnTo>
                <a:lnTo>
                  <a:pt x="205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3461693" y="5673725"/>
            <a:ext cx="913765" cy="316230"/>
          </a:xfrm>
          <a:custGeom>
            <a:avLst/>
            <a:gdLst/>
            <a:ahLst/>
            <a:cxnLst/>
            <a:rect l="l" t="t" r="r" b="b"/>
            <a:pathLst>
              <a:path w="913764" h="316229">
                <a:moveTo>
                  <a:pt x="913320" y="0"/>
                </a:moveTo>
                <a:lnTo>
                  <a:pt x="913320" y="315912"/>
                </a:lnTo>
                <a:lnTo>
                  <a:pt x="0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324432" y="5560994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7"/>
                </a:moveTo>
                <a:lnTo>
                  <a:pt x="84615" y="86894"/>
                </a:lnTo>
                <a:lnTo>
                  <a:pt x="59894" y="99173"/>
                </a:lnTo>
                <a:lnTo>
                  <a:pt x="43085" y="97838"/>
                </a:lnTo>
                <a:lnTo>
                  <a:pt x="8239" y="76510"/>
                </a:lnTo>
                <a:lnTo>
                  <a:pt x="0" y="52389"/>
                </a:lnTo>
                <a:lnTo>
                  <a:pt x="1883" y="37209"/>
                </a:lnTo>
                <a:lnTo>
                  <a:pt x="7270" y="23943"/>
                </a:lnTo>
                <a:lnTo>
                  <a:pt x="15630" y="13028"/>
                </a:lnTo>
                <a:lnTo>
                  <a:pt x="26429" y="4901"/>
                </a:lnTo>
                <a:lnTo>
                  <a:pt x="39137" y="0"/>
                </a:lnTo>
                <a:lnTo>
                  <a:pt x="56426" y="1083"/>
                </a:lnTo>
                <a:lnTo>
                  <a:pt x="92097" y="21246"/>
                </a:lnTo>
                <a:lnTo>
                  <a:pt x="101244" y="49367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346605" y="5582421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93" y="0"/>
                </a:moveTo>
                <a:lnTo>
                  <a:pt x="9710" y="6303"/>
                </a:lnTo>
                <a:lnTo>
                  <a:pt x="2396" y="17767"/>
                </a:lnTo>
                <a:lnTo>
                  <a:pt x="0" y="33882"/>
                </a:lnTo>
                <a:lnTo>
                  <a:pt x="5717" y="45707"/>
                </a:lnTo>
                <a:lnTo>
                  <a:pt x="16643" y="53834"/>
                </a:lnTo>
                <a:lnTo>
                  <a:pt x="31809" y="56761"/>
                </a:lnTo>
                <a:lnTo>
                  <a:pt x="44868" y="51846"/>
                </a:lnTo>
                <a:lnTo>
                  <a:pt x="53999" y="41649"/>
                </a:lnTo>
                <a:lnTo>
                  <a:pt x="57435" y="27939"/>
                </a:lnTo>
                <a:lnTo>
                  <a:pt x="55902" y="18795"/>
                </a:lnTo>
                <a:lnTo>
                  <a:pt x="49178" y="8609"/>
                </a:lnTo>
                <a:lnTo>
                  <a:pt x="37327" y="1924"/>
                </a:lnTo>
                <a:lnTo>
                  <a:pt x="205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object 34"/>
          <p:cNvSpPr txBox="1"/>
          <p:nvPr/>
        </p:nvSpPr>
        <p:spPr>
          <a:xfrm>
            <a:off x="2603500" y="1069267"/>
            <a:ext cx="6452971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16305">
              <a:lnSpc>
                <a:spcPct val="100000"/>
              </a:lnSpc>
            </a:pPr>
            <a:r>
              <a:rPr sz="16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ky-KG" sz="16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окуу жылынын башына карата</a:t>
            </a:r>
            <a:r>
              <a:rPr sz="1600" i="1" spc="-1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sz="1600" i="1" spc="1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1600" i="1" spc="3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адам</a:t>
            </a:r>
            <a:r>
              <a:rPr sz="1600" i="1" spc="1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sz="1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object 38"/>
          <p:cNvSpPr txBox="1">
            <a:spLocks noGrp="1"/>
          </p:cNvSpPr>
          <p:nvPr>
            <p:ph type="title"/>
          </p:nvPr>
        </p:nvSpPr>
        <p:spPr>
          <a:xfrm>
            <a:off x="-139700" y="276225"/>
            <a:ext cx="10509400" cy="783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4000" marR="5080" indent="-457200" algn="ctr">
              <a:lnSpc>
                <a:spcPct val="105600"/>
              </a:lnSpc>
            </a:pP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Адистиктер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боюнча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орто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кесиптик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билим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берүү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уюмдарына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кабыл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алынган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студенттердин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санын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бөлүштүрүү</a:t>
            </a:r>
            <a:endParaRPr sz="24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3" name="Диаграмма 1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65321249"/>
              </p:ext>
            </p:extLst>
          </p:nvPr>
        </p:nvGraphicFramePr>
        <p:xfrm>
          <a:off x="1079500" y="1571625"/>
          <a:ext cx="8686800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42174" y="2870895"/>
            <a:ext cx="930910" cy="1651000"/>
          </a:xfrm>
          <a:custGeom>
            <a:avLst/>
            <a:gdLst/>
            <a:ahLst/>
            <a:cxnLst/>
            <a:rect l="l" t="t" r="r" b="b"/>
            <a:pathLst>
              <a:path w="930910" h="1651000">
                <a:moveTo>
                  <a:pt x="493898" y="0"/>
                </a:moveTo>
                <a:lnTo>
                  <a:pt x="442989" y="28945"/>
                </a:lnTo>
                <a:lnTo>
                  <a:pt x="394788" y="60215"/>
                </a:lnTo>
                <a:lnTo>
                  <a:pt x="349253" y="93852"/>
                </a:lnTo>
                <a:lnTo>
                  <a:pt x="306341" y="129899"/>
                </a:lnTo>
                <a:lnTo>
                  <a:pt x="266011" y="168398"/>
                </a:lnTo>
                <a:lnTo>
                  <a:pt x="228220" y="209393"/>
                </a:lnTo>
                <a:lnTo>
                  <a:pt x="192926" y="252927"/>
                </a:lnTo>
                <a:lnTo>
                  <a:pt x="160088" y="299042"/>
                </a:lnTo>
                <a:lnTo>
                  <a:pt x="129662" y="347780"/>
                </a:lnTo>
                <a:lnTo>
                  <a:pt x="101608" y="399186"/>
                </a:lnTo>
                <a:lnTo>
                  <a:pt x="69705" y="468595"/>
                </a:lnTo>
                <a:lnTo>
                  <a:pt x="43930" y="539218"/>
                </a:lnTo>
                <a:lnTo>
                  <a:pt x="24176" y="610734"/>
                </a:lnTo>
                <a:lnTo>
                  <a:pt x="10339" y="682820"/>
                </a:lnTo>
                <a:lnTo>
                  <a:pt x="2315" y="755154"/>
                </a:lnTo>
                <a:lnTo>
                  <a:pt x="0" y="827413"/>
                </a:lnTo>
                <a:lnTo>
                  <a:pt x="3287" y="899277"/>
                </a:lnTo>
                <a:lnTo>
                  <a:pt x="12073" y="970423"/>
                </a:lnTo>
                <a:lnTo>
                  <a:pt x="26253" y="1040528"/>
                </a:lnTo>
                <a:lnTo>
                  <a:pt x="45723" y="1109270"/>
                </a:lnTo>
                <a:lnTo>
                  <a:pt x="70377" y="1176328"/>
                </a:lnTo>
                <a:lnTo>
                  <a:pt x="100112" y="1241378"/>
                </a:lnTo>
                <a:lnTo>
                  <a:pt x="134822" y="1304100"/>
                </a:lnTo>
                <a:lnTo>
                  <a:pt x="174402" y="1364171"/>
                </a:lnTo>
                <a:lnTo>
                  <a:pt x="218749" y="1421269"/>
                </a:lnTo>
                <a:lnTo>
                  <a:pt x="267757" y="1475071"/>
                </a:lnTo>
                <a:lnTo>
                  <a:pt x="321323" y="1525256"/>
                </a:lnTo>
                <a:lnTo>
                  <a:pt x="379340" y="1571502"/>
                </a:lnTo>
                <a:lnTo>
                  <a:pt x="441705" y="1613485"/>
                </a:lnTo>
                <a:lnTo>
                  <a:pt x="508313" y="1650885"/>
                </a:lnTo>
                <a:lnTo>
                  <a:pt x="930803" y="821689"/>
                </a:lnTo>
                <a:lnTo>
                  <a:pt x="493898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036072" y="2761825"/>
            <a:ext cx="1367790" cy="1866264"/>
          </a:xfrm>
          <a:custGeom>
            <a:avLst/>
            <a:gdLst/>
            <a:ahLst/>
            <a:cxnLst/>
            <a:rect l="l" t="t" r="r" b="b"/>
            <a:pathLst>
              <a:path w="1367789" h="1866264">
                <a:moveTo>
                  <a:pt x="426383" y="0"/>
                </a:moveTo>
                <a:lnTo>
                  <a:pt x="354175" y="3576"/>
                </a:lnTo>
                <a:lnTo>
                  <a:pt x="281993" y="12862"/>
                </a:lnTo>
                <a:lnTo>
                  <a:pt x="210160" y="27955"/>
                </a:lnTo>
                <a:lnTo>
                  <a:pt x="139001" y="48954"/>
                </a:lnTo>
                <a:lnTo>
                  <a:pt x="68840" y="75960"/>
                </a:lnTo>
                <a:lnTo>
                  <a:pt x="0" y="109069"/>
                </a:lnTo>
                <a:lnTo>
                  <a:pt x="436905" y="930759"/>
                </a:lnTo>
                <a:lnTo>
                  <a:pt x="14414" y="1759955"/>
                </a:lnTo>
                <a:lnTo>
                  <a:pt x="56782" y="1780384"/>
                </a:lnTo>
                <a:lnTo>
                  <a:pt x="99379" y="1798621"/>
                </a:lnTo>
                <a:lnTo>
                  <a:pt x="142176" y="1814668"/>
                </a:lnTo>
                <a:lnTo>
                  <a:pt x="185146" y="1828524"/>
                </a:lnTo>
                <a:lnTo>
                  <a:pt x="228262" y="1840189"/>
                </a:lnTo>
                <a:lnTo>
                  <a:pt x="271496" y="1849664"/>
                </a:lnTo>
                <a:lnTo>
                  <a:pt x="314820" y="1856948"/>
                </a:lnTo>
                <a:lnTo>
                  <a:pt x="358208" y="1862043"/>
                </a:lnTo>
                <a:lnTo>
                  <a:pt x="401632" y="1864948"/>
                </a:lnTo>
                <a:lnTo>
                  <a:pt x="445065" y="1865663"/>
                </a:lnTo>
                <a:lnTo>
                  <a:pt x="488478" y="1864190"/>
                </a:lnTo>
                <a:lnTo>
                  <a:pt x="531845" y="1860527"/>
                </a:lnTo>
                <a:lnTo>
                  <a:pt x="575137" y="1854676"/>
                </a:lnTo>
                <a:lnTo>
                  <a:pt x="618329" y="1846636"/>
                </a:lnTo>
                <a:lnTo>
                  <a:pt x="661391" y="1836407"/>
                </a:lnTo>
                <a:lnTo>
                  <a:pt x="704298" y="1823991"/>
                </a:lnTo>
                <a:lnTo>
                  <a:pt x="747020" y="1809387"/>
                </a:lnTo>
                <a:lnTo>
                  <a:pt x="789531" y="1792595"/>
                </a:lnTo>
                <a:lnTo>
                  <a:pt x="831804" y="1773616"/>
                </a:lnTo>
                <a:lnTo>
                  <a:pt x="873810" y="1752449"/>
                </a:lnTo>
                <a:lnTo>
                  <a:pt x="939754" y="1713892"/>
                </a:lnTo>
                <a:lnTo>
                  <a:pt x="1001375" y="1670826"/>
                </a:lnTo>
                <a:lnTo>
                  <a:pt x="1058575" y="1623574"/>
                </a:lnTo>
                <a:lnTo>
                  <a:pt x="1111255" y="1572462"/>
                </a:lnTo>
                <a:lnTo>
                  <a:pt x="1159316" y="1517812"/>
                </a:lnTo>
                <a:lnTo>
                  <a:pt x="1202659" y="1459949"/>
                </a:lnTo>
                <a:lnTo>
                  <a:pt x="1241185" y="1399197"/>
                </a:lnTo>
                <a:lnTo>
                  <a:pt x="1274794" y="1335879"/>
                </a:lnTo>
                <a:lnTo>
                  <a:pt x="1303389" y="1270320"/>
                </a:lnTo>
                <a:lnTo>
                  <a:pt x="1326869" y="1202842"/>
                </a:lnTo>
                <a:lnTo>
                  <a:pt x="1345135" y="1133771"/>
                </a:lnTo>
                <a:lnTo>
                  <a:pt x="1358089" y="1063431"/>
                </a:lnTo>
                <a:lnTo>
                  <a:pt x="1365632" y="992144"/>
                </a:lnTo>
                <a:lnTo>
                  <a:pt x="1367665" y="920235"/>
                </a:lnTo>
                <a:lnTo>
                  <a:pt x="1364088" y="848027"/>
                </a:lnTo>
                <a:lnTo>
                  <a:pt x="1354802" y="775846"/>
                </a:lnTo>
                <a:lnTo>
                  <a:pt x="1339709" y="704014"/>
                </a:lnTo>
                <a:lnTo>
                  <a:pt x="1318710" y="632855"/>
                </a:lnTo>
                <a:lnTo>
                  <a:pt x="1291705" y="562694"/>
                </a:lnTo>
                <a:lnTo>
                  <a:pt x="1258595" y="493854"/>
                </a:lnTo>
                <a:lnTo>
                  <a:pt x="1220039" y="427910"/>
                </a:lnTo>
                <a:lnTo>
                  <a:pt x="1176974" y="366289"/>
                </a:lnTo>
                <a:lnTo>
                  <a:pt x="1129724" y="309089"/>
                </a:lnTo>
                <a:lnTo>
                  <a:pt x="1078612" y="256409"/>
                </a:lnTo>
                <a:lnTo>
                  <a:pt x="1023963" y="208348"/>
                </a:lnTo>
                <a:lnTo>
                  <a:pt x="966101" y="165005"/>
                </a:lnTo>
                <a:lnTo>
                  <a:pt x="905348" y="126479"/>
                </a:lnTo>
                <a:lnTo>
                  <a:pt x="842030" y="92870"/>
                </a:lnTo>
                <a:lnTo>
                  <a:pt x="776470" y="64276"/>
                </a:lnTo>
                <a:lnTo>
                  <a:pt x="708993" y="40796"/>
                </a:lnTo>
                <a:lnTo>
                  <a:pt x="639921" y="22529"/>
                </a:lnTo>
                <a:lnTo>
                  <a:pt x="569580" y="9575"/>
                </a:lnTo>
                <a:lnTo>
                  <a:pt x="498292" y="2032"/>
                </a:lnTo>
                <a:lnTo>
                  <a:pt x="426383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473685" y="2882615"/>
            <a:ext cx="977265" cy="1621155"/>
          </a:xfrm>
          <a:custGeom>
            <a:avLst/>
            <a:gdLst/>
            <a:ahLst/>
            <a:cxnLst/>
            <a:rect l="l" t="t" r="r" b="b"/>
            <a:pathLst>
              <a:path w="977265" h="1621154">
                <a:moveTo>
                  <a:pt x="430385" y="0"/>
                </a:moveTo>
                <a:lnTo>
                  <a:pt x="384101" y="33134"/>
                </a:lnTo>
                <a:lnTo>
                  <a:pt x="340280" y="68444"/>
                </a:lnTo>
                <a:lnTo>
                  <a:pt x="298861" y="105993"/>
                </a:lnTo>
                <a:lnTo>
                  <a:pt x="259784" y="145843"/>
                </a:lnTo>
                <a:lnTo>
                  <a:pt x="222986" y="188055"/>
                </a:lnTo>
                <a:lnTo>
                  <a:pt x="188407" y="232693"/>
                </a:lnTo>
                <a:lnTo>
                  <a:pt x="124402" y="332119"/>
                </a:lnTo>
                <a:lnTo>
                  <a:pt x="88481" y="402460"/>
                </a:lnTo>
                <a:lnTo>
                  <a:pt x="58726" y="474503"/>
                </a:lnTo>
                <a:lnTo>
                  <a:pt x="35068" y="547898"/>
                </a:lnTo>
                <a:lnTo>
                  <a:pt x="17439" y="622297"/>
                </a:lnTo>
                <a:lnTo>
                  <a:pt x="5772" y="697350"/>
                </a:lnTo>
                <a:lnTo>
                  <a:pt x="0" y="772707"/>
                </a:lnTo>
                <a:lnTo>
                  <a:pt x="52" y="848020"/>
                </a:lnTo>
                <a:lnTo>
                  <a:pt x="5863" y="922938"/>
                </a:lnTo>
                <a:lnTo>
                  <a:pt x="17364" y="997113"/>
                </a:lnTo>
                <a:lnTo>
                  <a:pt x="34487" y="1070195"/>
                </a:lnTo>
                <a:lnTo>
                  <a:pt x="57164" y="1141835"/>
                </a:lnTo>
                <a:lnTo>
                  <a:pt x="85328" y="1211684"/>
                </a:lnTo>
                <a:lnTo>
                  <a:pt x="118910" y="1279392"/>
                </a:lnTo>
                <a:lnTo>
                  <a:pt x="157842" y="1344609"/>
                </a:lnTo>
                <a:lnTo>
                  <a:pt x="202057" y="1406987"/>
                </a:lnTo>
                <a:lnTo>
                  <a:pt x="251487" y="1466176"/>
                </a:lnTo>
                <a:lnTo>
                  <a:pt x="306063" y="1521827"/>
                </a:lnTo>
                <a:lnTo>
                  <a:pt x="365719" y="1573590"/>
                </a:lnTo>
                <a:lnTo>
                  <a:pt x="430385" y="1621116"/>
                </a:lnTo>
                <a:lnTo>
                  <a:pt x="977120" y="810552"/>
                </a:lnTo>
                <a:lnTo>
                  <a:pt x="430385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904071" y="2716059"/>
            <a:ext cx="1524000" cy="1960880"/>
          </a:xfrm>
          <a:custGeom>
            <a:avLst/>
            <a:gdLst/>
            <a:ahLst/>
            <a:cxnLst/>
            <a:rect l="l" t="t" r="r" b="b"/>
            <a:pathLst>
              <a:path w="1524000" h="1960879">
                <a:moveTo>
                  <a:pt x="508883" y="0"/>
                </a:moveTo>
                <a:lnTo>
                  <a:pt x="433525" y="5772"/>
                </a:lnTo>
                <a:lnTo>
                  <a:pt x="358472" y="17439"/>
                </a:lnTo>
                <a:lnTo>
                  <a:pt x="284073" y="35068"/>
                </a:lnTo>
                <a:lnTo>
                  <a:pt x="210677" y="58726"/>
                </a:lnTo>
                <a:lnTo>
                  <a:pt x="138633" y="88481"/>
                </a:lnTo>
                <a:lnTo>
                  <a:pt x="68291" y="124402"/>
                </a:lnTo>
                <a:lnTo>
                  <a:pt x="0" y="166556"/>
                </a:lnTo>
                <a:lnTo>
                  <a:pt x="546734" y="977108"/>
                </a:lnTo>
                <a:lnTo>
                  <a:pt x="0" y="1787673"/>
                </a:lnTo>
                <a:lnTo>
                  <a:pt x="51733" y="1820503"/>
                </a:lnTo>
                <a:lnTo>
                  <a:pt x="104395" y="1849878"/>
                </a:lnTo>
                <a:lnTo>
                  <a:pt x="157882" y="1875797"/>
                </a:lnTo>
                <a:lnTo>
                  <a:pt x="212090" y="1898260"/>
                </a:lnTo>
                <a:lnTo>
                  <a:pt x="266918" y="1917267"/>
                </a:lnTo>
                <a:lnTo>
                  <a:pt x="322261" y="1932819"/>
                </a:lnTo>
                <a:lnTo>
                  <a:pt x="378017" y="1944914"/>
                </a:lnTo>
                <a:lnTo>
                  <a:pt x="434083" y="1953554"/>
                </a:lnTo>
                <a:lnTo>
                  <a:pt x="490355" y="1958738"/>
                </a:lnTo>
                <a:lnTo>
                  <a:pt x="546730" y="1960466"/>
                </a:lnTo>
                <a:lnTo>
                  <a:pt x="603105" y="1958738"/>
                </a:lnTo>
                <a:lnTo>
                  <a:pt x="659377" y="1953554"/>
                </a:lnTo>
                <a:lnTo>
                  <a:pt x="715443" y="1944914"/>
                </a:lnTo>
                <a:lnTo>
                  <a:pt x="771200" y="1932819"/>
                </a:lnTo>
                <a:lnTo>
                  <a:pt x="826544" y="1917267"/>
                </a:lnTo>
                <a:lnTo>
                  <a:pt x="881373" y="1898260"/>
                </a:lnTo>
                <a:lnTo>
                  <a:pt x="935583" y="1875797"/>
                </a:lnTo>
                <a:lnTo>
                  <a:pt x="989071" y="1849878"/>
                </a:lnTo>
                <a:lnTo>
                  <a:pt x="1041734" y="1820503"/>
                </a:lnTo>
                <a:lnTo>
                  <a:pt x="1093469" y="1787673"/>
                </a:lnTo>
                <a:lnTo>
                  <a:pt x="1158136" y="1740146"/>
                </a:lnTo>
                <a:lnTo>
                  <a:pt x="1217791" y="1688383"/>
                </a:lnTo>
                <a:lnTo>
                  <a:pt x="1272368" y="1632732"/>
                </a:lnTo>
                <a:lnTo>
                  <a:pt x="1321798" y="1573543"/>
                </a:lnTo>
                <a:lnTo>
                  <a:pt x="1366013" y="1511165"/>
                </a:lnTo>
                <a:lnTo>
                  <a:pt x="1404945" y="1445948"/>
                </a:lnTo>
                <a:lnTo>
                  <a:pt x="1438527" y="1378240"/>
                </a:lnTo>
                <a:lnTo>
                  <a:pt x="1466690" y="1308391"/>
                </a:lnTo>
                <a:lnTo>
                  <a:pt x="1489367" y="1236751"/>
                </a:lnTo>
                <a:lnTo>
                  <a:pt x="1506489" y="1163669"/>
                </a:lnTo>
                <a:lnTo>
                  <a:pt x="1517990" y="1089494"/>
                </a:lnTo>
                <a:lnTo>
                  <a:pt x="1523800" y="1014576"/>
                </a:lnTo>
                <a:lnTo>
                  <a:pt x="1523852" y="939263"/>
                </a:lnTo>
                <a:lnTo>
                  <a:pt x="1518078" y="863906"/>
                </a:lnTo>
                <a:lnTo>
                  <a:pt x="1506410" y="788853"/>
                </a:lnTo>
                <a:lnTo>
                  <a:pt x="1488781" y="714454"/>
                </a:lnTo>
                <a:lnTo>
                  <a:pt x="1465122" y="641059"/>
                </a:lnTo>
                <a:lnTo>
                  <a:pt x="1435365" y="569016"/>
                </a:lnTo>
                <a:lnTo>
                  <a:pt x="1399442" y="498675"/>
                </a:lnTo>
                <a:lnTo>
                  <a:pt x="1357287" y="430385"/>
                </a:lnTo>
                <a:lnTo>
                  <a:pt x="1309760" y="365719"/>
                </a:lnTo>
                <a:lnTo>
                  <a:pt x="1257997" y="306063"/>
                </a:lnTo>
                <a:lnTo>
                  <a:pt x="1202347" y="251487"/>
                </a:lnTo>
                <a:lnTo>
                  <a:pt x="1143158" y="202057"/>
                </a:lnTo>
                <a:lnTo>
                  <a:pt x="1080781" y="157842"/>
                </a:lnTo>
                <a:lnTo>
                  <a:pt x="1015564" y="118910"/>
                </a:lnTo>
                <a:lnTo>
                  <a:pt x="947857" y="85328"/>
                </a:lnTo>
                <a:lnTo>
                  <a:pt x="878009" y="57164"/>
                </a:lnTo>
                <a:lnTo>
                  <a:pt x="806370" y="34487"/>
                </a:lnTo>
                <a:lnTo>
                  <a:pt x="733288" y="17364"/>
                </a:lnTo>
                <a:lnTo>
                  <a:pt x="659113" y="5863"/>
                </a:lnTo>
                <a:lnTo>
                  <a:pt x="584195" y="52"/>
                </a:lnTo>
                <a:lnTo>
                  <a:pt x="508883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883060" y="2001445"/>
            <a:ext cx="1221662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201</a:t>
            </a:r>
            <a:r>
              <a:rPr lang="ky-KG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9</a:t>
            </a:r>
            <a:r>
              <a:rPr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-20</a:t>
            </a:r>
            <a:r>
              <a:rPr lang="ky-KG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20</a:t>
            </a:r>
            <a:endParaRPr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35671" y="281118"/>
            <a:ext cx="8448040" cy="738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179705">
              <a:lnSpc>
                <a:spcPct val="100000"/>
              </a:lnSpc>
            </a:pPr>
            <a:r>
              <a:rPr lang="ru-RU" sz="2200" b="1" dirty="0" smtClean="0"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en-US" sz="2200" b="1" dirty="0" smtClean="0">
                <a:latin typeface="Kyrghyz Times" pitchFamily="2" charset="0"/>
                <a:cs typeface="Arial" panose="020B0604020202020204" pitchFamily="34" charset="0"/>
              </a:rPr>
              <a:t>           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Жогорку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кесиптик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билим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берүү</a:t>
            </a: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2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</a:t>
            </a:r>
          </a:p>
          <a:p>
            <a:pPr marL="12700" marR="5080" indent="179705">
              <a:lnSpc>
                <a:spcPct val="100000"/>
              </a:lnSpc>
            </a:pPr>
            <a:r>
              <a:rPr lang="ky-KG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2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уюмдарынын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саны </a:t>
            </a:r>
            <a:endParaRPr sz="24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85733" y="1097589"/>
            <a:ext cx="4524867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i="1" dirty="0" smtClean="0">
                <a:solidFill>
                  <a:schemeClr val="accent1">
                    <a:lumMod val="50000"/>
                  </a:schemeClr>
                </a:solidFill>
                <a:latin typeface="Kyrghyz Times" pitchFamily="2" charset="0"/>
                <a:cs typeface="Arial" panose="020B0604020202020204" pitchFamily="34" charset="0"/>
              </a:rPr>
              <a:t>(</a:t>
            </a:r>
            <a:r>
              <a:rPr lang="ky-KG" sz="16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окуу жылынын башына карата</a:t>
            </a:r>
            <a:r>
              <a:rPr sz="16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sz="1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804203" y="1934625"/>
            <a:ext cx="1190307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20</a:t>
            </a:r>
            <a:r>
              <a:rPr lang="ky-KG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23</a:t>
            </a:r>
            <a:r>
              <a:rPr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-202</a:t>
            </a:r>
            <a:r>
              <a:rPr lang="ky-KG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4</a:t>
            </a:r>
            <a:endParaRPr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883060" y="3103659"/>
            <a:ext cx="1179195" cy="1179195"/>
          </a:xfrm>
          <a:custGeom>
            <a:avLst/>
            <a:gdLst/>
            <a:ahLst/>
            <a:cxnLst/>
            <a:rect l="l" t="t" r="r" b="b"/>
            <a:pathLst>
              <a:path w="1179195" h="1179195">
                <a:moveTo>
                  <a:pt x="589483" y="0"/>
                </a:moveTo>
                <a:lnTo>
                  <a:pt x="541136" y="1954"/>
                </a:lnTo>
                <a:lnTo>
                  <a:pt x="493865" y="7715"/>
                </a:lnTo>
                <a:lnTo>
                  <a:pt x="447822" y="17132"/>
                </a:lnTo>
                <a:lnTo>
                  <a:pt x="403160" y="30053"/>
                </a:lnTo>
                <a:lnTo>
                  <a:pt x="360028" y="46326"/>
                </a:lnTo>
                <a:lnTo>
                  <a:pt x="318580" y="65799"/>
                </a:lnTo>
                <a:lnTo>
                  <a:pt x="278967" y="88321"/>
                </a:lnTo>
                <a:lnTo>
                  <a:pt x="241341" y="113739"/>
                </a:lnTo>
                <a:lnTo>
                  <a:pt x="205853" y="141903"/>
                </a:lnTo>
                <a:lnTo>
                  <a:pt x="172654" y="172661"/>
                </a:lnTo>
                <a:lnTo>
                  <a:pt x="141898" y="205860"/>
                </a:lnTo>
                <a:lnTo>
                  <a:pt x="113735" y="241349"/>
                </a:lnTo>
                <a:lnTo>
                  <a:pt x="88317" y="278976"/>
                </a:lnTo>
                <a:lnTo>
                  <a:pt x="65796" y="318590"/>
                </a:lnTo>
                <a:lnTo>
                  <a:pt x="46324" y="360039"/>
                </a:lnTo>
                <a:lnTo>
                  <a:pt x="30052" y="403171"/>
                </a:lnTo>
                <a:lnTo>
                  <a:pt x="17131" y="447834"/>
                </a:lnTo>
                <a:lnTo>
                  <a:pt x="7715" y="493877"/>
                </a:lnTo>
                <a:lnTo>
                  <a:pt x="1954" y="541148"/>
                </a:lnTo>
                <a:lnTo>
                  <a:pt x="0" y="589495"/>
                </a:lnTo>
                <a:lnTo>
                  <a:pt x="1954" y="637844"/>
                </a:lnTo>
                <a:lnTo>
                  <a:pt x="7715" y="685117"/>
                </a:lnTo>
                <a:lnTo>
                  <a:pt x="17131" y="731161"/>
                </a:lnTo>
                <a:lnTo>
                  <a:pt x="30052" y="775825"/>
                </a:lnTo>
                <a:lnTo>
                  <a:pt x="46324" y="818957"/>
                </a:lnTo>
                <a:lnTo>
                  <a:pt x="65796" y="860406"/>
                </a:lnTo>
                <a:lnTo>
                  <a:pt x="88317" y="900020"/>
                </a:lnTo>
                <a:lnTo>
                  <a:pt x="113735" y="937647"/>
                </a:lnTo>
                <a:lnTo>
                  <a:pt x="141898" y="973136"/>
                </a:lnTo>
                <a:lnTo>
                  <a:pt x="172654" y="1006335"/>
                </a:lnTo>
                <a:lnTo>
                  <a:pt x="205853" y="1037092"/>
                </a:lnTo>
                <a:lnTo>
                  <a:pt x="241341" y="1065255"/>
                </a:lnTo>
                <a:lnTo>
                  <a:pt x="278967" y="1090673"/>
                </a:lnTo>
                <a:lnTo>
                  <a:pt x="318580" y="1113194"/>
                </a:lnTo>
                <a:lnTo>
                  <a:pt x="360028" y="1132667"/>
                </a:lnTo>
                <a:lnTo>
                  <a:pt x="403160" y="1148939"/>
                </a:lnTo>
                <a:lnTo>
                  <a:pt x="447822" y="1161859"/>
                </a:lnTo>
                <a:lnTo>
                  <a:pt x="493865" y="1171276"/>
                </a:lnTo>
                <a:lnTo>
                  <a:pt x="541136" y="1177037"/>
                </a:lnTo>
                <a:lnTo>
                  <a:pt x="589483" y="1178991"/>
                </a:lnTo>
                <a:lnTo>
                  <a:pt x="637832" y="1177037"/>
                </a:lnTo>
                <a:lnTo>
                  <a:pt x="685104" y="1171276"/>
                </a:lnTo>
                <a:lnTo>
                  <a:pt x="731148" y="1161859"/>
                </a:lnTo>
                <a:lnTo>
                  <a:pt x="775812" y="1148939"/>
                </a:lnTo>
                <a:lnTo>
                  <a:pt x="818944" y="1132667"/>
                </a:lnTo>
                <a:lnTo>
                  <a:pt x="860393" y="1113194"/>
                </a:lnTo>
                <a:lnTo>
                  <a:pt x="900007" y="1090673"/>
                </a:lnTo>
                <a:lnTo>
                  <a:pt x="937635" y="1065255"/>
                </a:lnTo>
                <a:lnTo>
                  <a:pt x="973123" y="1037092"/>
                </a:lnTo>
                <a:lnTo>
                  <a:pt x="1006322" y="1006335"/>
                </a:lnTo>
                <a:lnTo>
                  <a:pt x="1037079" y="973136"/>
                </a:lnTo>
                <a:lnTo>
                  <a:pt x="1065242" y="937647"/>
                </a:lnTo>
                <a:lnTo>
                  <a:pt x="1090660" y="900020"/>
                </a:lnTo>
                <a:lnTo>
                  <a:pt x="1113182" y="860406"/>
                </a:lnTo>
                <a:lnTo>
                  <a:pt x="1132654" y="818957"/>
                </a:lnTo>
                <a:lnTo>
                  <a:pt x="1148926" y="775825"/>
                </a:lnTo>
                <a:lnTo>
                  <a:pt x="1161847" y="731161"/>
                </a:lnTo>
                <a:lnTo>
                  <a:pt x="1171263" y="685117"/>
                </a:lnTo>
                <a:lnTo>
                  <a:pt x="1177024" y="637844"/>
                </a:lnTo>
                <a:lnTo>
                  <a:pt x="1178979" y="589495"/>
                </a:lnTo>
                <a:lnTo>
                  <a:pt x="1177024" y="541148"/>
                </a:lnTo>
                <a:lnTo>
                  <a:pt x="1171263" y="493877"/>
                </a:lnTo>
                <a:lnTo>
                  <a:pt x="1161847" y="447834"/>
                </a:lnTo>
                <a:lnTo>
                  <a:pt x="1148926" y="403171"/>
                </a:lnTo>
                <a:lnTo>
                  <a:pt x="1132654" y="360039"/>
                </a:lnTo>
                <a:lnTo>
                  <a:pt x="1113182" y="318590"/>
                </a:lnTo>
                <a:lnTo>
                  <a:pt x="1090660" y="278976"/>
                </a:lnTo>
                <a:lnTo>
                  <a:pt x="1065242" y="241349"/>
                </a:lnTo>
                <a:lnTo>
                  <a:pt x="1037079" y="205860"/>
                </a:lnTo>
                <a:lnTo>
                  <a:pt x="1006322" y="172661"/>
                </a:lnTo>
                <a:lnTo>
                  <a:pt x="973123" y="141903"/>
                </a:lnTo>
                <a:lnTo>
                  <a:pt x="937635" y="113739"/>
                </a:lnTo>
                <a:lnTo>
                  <a:pt x="900007" y="88321"/>
                </a:lnTo>
                <a:lnTo>
                  <a:pt x="860393" y="65799"/>
                </a:lnTo>
                <a:lnTo>
                  <a:pt x="818944" y="46326"/>
                </a:lnTo>
                <a:lnTo>
                  <a:pt x="775812" y="30053"/>
                </a:lnTo>
                <a:lnTo>
                  <a:pt x="731148" y="17132"/>
                </a:lnTo>
                <a:lnTo>
                  <a:pt x="685104" y="7715"/>
                </a:lnTo>
                <a:lnTo>
                  <a:pt x="637832" y="1954"/>
                </a:lnTo>
                <a:lnTo>
                  <a:pt x="58948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918078" y="3517704"/>
            <a:ext cx="1109345" cy="4229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320"/>
              </a:lnSpc>
            </a:pPr>
            <a:r>
              <a:rPr lang="ky-KG" sz="1200" b="1" spc="-105" dirty="0" smtClean="0">
                <a:solidFill>
                  <a:srgbClr val="202B32"/>
                </a:solidFill>
                <a:latin typeface="Arial Black"/>
                <a:cs typeface="Arial Black"/>
              </a:rPr>
              <a:t>Бардыгы</a:t>
            </a:r>
            <a:endParaRPr sz="1200" dirty="0">
              <a:latin typeface="Arial Black"/>
              <a:cs typeface="Arial Black"/>
            </a:endParaRPr>
          </a:p>
          <a:p>
            <a:pPr algn="ctr">
              <a:lnSpc>
                <a:spcPts val="2039"/>
              </a:lnSpc>
            </a:pPr>
            <a:r>
              <a:rPr sz="1800"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5</a:t>
            </a:r>
            <a:r>
              <a:rPr lang="ky-KG" sz="1800"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5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71264" y="4769492"/>
            <a:ext cx="1801820" cy="4539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lang="ky-KG" sz="1200" b="1" spc="-75" dirty="0">
                <a:solidFill>
                  <a:srgbClr val="202B32"/>
                </a:solidFill>
                <a:latin typeface="Arial Black"/>
                <a:cs typeface="Arial Black"/>
              </a:rPr>
              <a:t>Бардык студенттер</a:t>
            </a:r>
            <a:endParaRPr sz="1200" b="1" spc="-75" dirty="0">
              <a:solidFill>
                <a:srgbClr val="202B32"/>
              </a:solidFill>
              <a:latin typeface="Arial Black"/>
              <a:cs typeface="Arial Black"/>
            </a:endParaRPr>
          </a:p>
          <a:p>
            <a:pPr marL="12700">
              <a:lnSpc>
                <a:spcPts val="2140"/>
              </a:lnSpc>
            </a:pPr>
            <a:r>
              <a:rPr sz="1800"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1</a:t>
            </a:r>
            <a:r>
              <a:rPr lang="ky-KG"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83</a:t>
            </a:r>
            <a:r>
              <a:rPr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lang="ky-KG"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778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796750" y="6534150"/>
            <a:ext cx="960755" cy="281940"/>
          </a:xfrm>
          <a:prstGeom prst="rect">
            <a:avLst/>
          </a:prstGeom>
          <a:solidFill>
            <a:srgbClr val="3080BE"/>
          </a:solidFill>
        </p:spPr>
        <p:txBody>
          <a:bodyPr vert="horz" wrap="square" lIns="0" tIns="0" rIns="0" bIns="0" rtlCol="0">
            <a:spAutoFit/>
          </a:bodyPr>
          <a:lstStyle/>
          <a:p>
            <a:pPr marL="80645">
              <a:lnSpc>
                <a:spcPct val="100000"/>
              </a:lnSpc>
            </a:pPr>
            <a:r>
              <a:rPr lang="en-US" sz="1800" b="1" spc="-135" dirty="0" smtClean="0">
                <a:solidFill>
                  <a:srgbClr val="FFFFFF"/>
                </a:solidFill>
                <a:latin typeface="Arial Black"/>
                <a:cs typeface="Arial Black"/>
              </a:rPr>
              <a:t>38</a:t>
            </a:r>
            <a:r>
              <a:rPr sz="1800" b="1" spc="-135" dirty="0" smtClean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lang="en-US" sz="1800" b="1" spc="-135" dirty="0" smtClean="0">
                <a:solidFill>
                  <a:srgbClr val="FFFFFF"/>
                </a:solidFill>
                <a:latin typeface="Arial Black"/>
                <a:cs typeface="Arial Black"/>
              </a:rPr>
              <a:t>6</a:t>
            </a:r>
            <a:r>
              <a:rPr lang="ky-KG" sz="1800" b="1" spc="-135" dirty="0" smtClean="0">
                <a:solidFill>
                  <a:srgbClr val="FFFFFF"/>
                </a:solidFill>
                <a:latin typeface="Arial Black"/>
                <a:cs typeface="Arial Black"/>
              </a:rPr>
              <a:t>13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3958" y="6534150"/>
            <a:ext cx="928942" cy="276999"/>
          </a:xfrm>
          <a:prstGeom prst="rect">
            <a:avLst/>
          </a:prstGeom>
          <a:solidFill>
            <a:srgbClr val="3080BE"/>
          </a:solidFill>
        </p:spPr>
        <p:txBody>
          <a:bodyPr vert="horz" wrap="square" lIns="0" tIns="0" rIns="0" bIns="0" rtlCol="0">
            <a:spAutoFit/>
          </a:bodyPr>
          <a:lstStyle/>
          <a:p>
            <a:pPr marL="55244">
              <a:lnSpc>
                <a:spcPct val="100000"/>
              </a:lnSpc>
            </a:pPr>
            <a:r>
              <a:rPr lang="ky-KG" sz="1800" dirty="0" smtClean="0">
                <a:solidFill>
                  <a:schemeClr val="bg1"/>
                </a:solidFill>
                <a:latin typeface="Arial Black"/>
                <a:cs typeface="Arial Black"/>
              </a:rPr>
              <a:t>45 918</a:t>
            </a:r>
            <a:endParaRPr sz="1800" dirty="0">
              <a:solidFill>
                <a:schemeClr val="bg1"/>
              </a:solidFill>
              <a:latin typeface="Arial Black"/>
              <a:cs typeface="Arial Black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784043" y="4769498"/>
            <a:ext cx="2040321" cy="4488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lang="ky-KG" sz="1200" b="1" spc="-75" dirty="0">
                <a:solidFill>
                  <a:srgbClr val="202B32"/>
                </a:solidFill>
                <a:latin typeface="Arial Black"/>
                <a:cs typeface="Arial Black"/>
              </a:rPr>
              <a:t>Бардык студенттер</a:t>
            </a:r>
            <a:endParaRPr sz="1200" b="1" spc="-75" dirty="0">
              <a:solidFill>
                <a:srgbClr val="202B32"/>
              </a:solidFill>
              <a:latin typeface="Arial Black"/>
              <a:cs typeface="Arial Black"/>
            </a:endParaRPr>
          </a:p>
          <a:p>
            <a:pPr marL="12700">
              <a:lnSpc>
                <a:spcPts val="2140"/>
              </a:lnSpc>
            </a:pPr>
            <a:r>
              <a:rPr lang="ky-KG" b="1" spc="-180" dirty="0" smtClean="0">
                <a:solidFill>
                  <a:srgbClr val="202B32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</a:t>
            </a:r>
            <a:r>
              <a:rPr lang="en-US" b="1" spc="-180" dirty="0" smtClean="0">
                <a:solidFill>
                  <a:srgbClr val="202B32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</a:t>
            </a:r>
            <a:r>
              <a:rPr lang="ky-KG" b="1" spc="-180" dirty="0" smtClean="0">
                <a:solidFill>
                  <a:srgbClr val="202B32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0 940</a:t>
            </a:r>
            <a:endParaRPr sz="18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830274" y="3083533"/>
            <a:ext cx="1216025" cy="1216025"/>
          </a:xfrm>
          <a:custGeom>
            <a:avLst/>
            <a:gdLst/>
            <a:ahLst/>
            <a:cxnLst/>
            <a:rect l="l" t="t" r="r" b="b"/>
            <a:pathLst>
              <a:path w="1216025" h="1216025">
                <a:moveTo>
                  <a:pt x="607898" y="0"/>
                </a:moveTo>
                <a:lnTo>
                  <a:pt x="558040" y="2015"/>
                </a:lnTo>
                <a:lnTo>
                  <a:pt x="509292" y="7956"/>
                </a:lnTo>
                <a:lnTo>
                  <a:pt x="461811" y="17666"/>
                </a:lnTo>
                <a:lnTo>
                  <a:pt x="415753" y="30990"/>
                </a:lnTo>
                <a:lnTo>
                  <a:pt x="371274" y="47771"/>
                </a:lnTo>
                <a:lnTo>
                  <a:pt x="328532" y="67851"/>
                </a:lnTo>
                <a:lnTo>
                  <a:pt x="287681" y="91076"/>
                </a:lnTo>
                <a:lnTo>
                  <a:pt x="248879" y="117287"/>
                </a:lnTo>
                <a:lnTo>
                  <a:pt x="212282" y="146330"/>
                </a:lnTo>
                <a:lnTo>
                  <a:pt x="178047" y="178047"/>
                </a:lnTo>
                <a:lnTo>
                  <a:pt x="146330" y="212282"/>
                </a:lnTo>
                <a:lnTo>
                  <a:pt x="117287" y="248879"/>
                </a:lnTo>
                <a:lnTo>
                  <a:pt x="91076" y="287681"/>
                </a:lnTo>
                <a:lnTo>
                  <a:pt x="67851" y="328532"/>
                </a:lnTo>
                <a:lnTo>
                  <a:pt x="47771" y="371274"/>
                </a:lnTo>
                <a:lnTo>
                  <a:pt x="30990" y="415753"/>
                </a:lnTo>
                <a:lnTo>
                  <a:pt x="17666" y="461811"/>
                </a:lnTo>
                <a:lnTo>
                  <a:pt x="7956" y="509292"/>
                </a:lnTo>
                <a:lnTo>
                  <a:pt x="2015" y="558040"/>
                </a:lnTo>
                <a:lnTo>
                  <a:pt x="0" y="607898"/>
                </a:lnTo>
                <a:lnTo>
                  <a:pt x="2015" y="657755"/>
                </a:lnTo>
                <a:lnTo>
                  <a:pt x="7956" y="706503"/>
                </a:lnTo>
                <a:lnTo>
                  <a:pt x="17666" y="753983"/>
                </a:lnTo>
                <a:lnTo>
                  <a:pt x="30990" y="800041"/>
                </a:lnTo>
                <a:lnTo>
                  <a:pt x="47771" y="844519"/>
                </a:lnTo>
                <a:lnTo>
                  <a:pt x="67851" y="887261"/>
                </a:lnTo>
                <a:lnTo>
                  <a:pt x="91076" y="928111"/>
                </a:lnTo>
                <a:lnTo>
                  <a:pt x="117287" y="966912"/>
                </a:lnTo>
                <a:lnTo>
                  <a:pt x="146330" y="1003508"/>
                </a:lnTo>
                <a:lnTo>
                  <a:pt x="178047" y="1037742"/>
                </a:lnTo>
                <a:lnTo>
                  <a:pt x="212282" y="1069458"/>
                </a:lnTo>
                <a:lnTo>
                  <a:pt x="248879" y="1098500"/>
                </a:lnTo>
                <a:lnTo>
                  <a:pt x="287681" y="1124711"/>
                </a:lnTo>
                <a:lnTo>
                  <a:pt x="328532" y="1147934"/>
                </a:lnTo>
                <a:lnTo>
                  <a:pt x="371274" y="1168014"/>
                </a:lnTo>
                <a:lnTo>
                  <a:pt x="415753" y="1184794"/>
                </a:lnTo>
                <a:lnTo>
                  <a:pt x="461811" y="1198117"/>
                </a:lnTo>
                <a:lnTo>
                  <a:pt x="509292" y="1207827"/>
                </a:lnTo>
                <a:lnTo>
                  <a:pt x="558040" y="1213768"/>
                </a:lnTo>
                <a:lnTo>
                  <a:pt x="607898" y="1215783"/>
                </a:lnTo>
                <a:lnTo>
                  <a:pt x="657754" y="1213768"/>
                </a:lnTo>
                <a:lnTo>
                  <a:pt x="706500" y="1207827"/>
                </a:lnTo>
                <a:lnTo>
                  <a:pt x="753979" y="1198117"/>
                </a:lnTo>
                <a:lnTo>
                  <a:pt x="800036" y="1184794"/>
                </a:lnTo>
                <a:lnTo>
                  <a:pt x="844514" y="1168014"/>
                </a:lnTo>
                <a:lnTo>
                  <a:pt x="887255" y="1147934"/>
                </a:lnTo>
                <a:lnTo>
                  <a:pt x="928105" y="1124711"/>
                </a:lnTo>
                <a:lnTo>
                  <a:pt x="966906" y="1098500"/>
                </a:lnTo>
                <a:lnTo>
                  <a:pt x="1003503" y="1069458"/>
                </a:lnTo>
                <a:lnTo>
                  <a:pt x="1037737" y="1037742"/>
                </a:lnTo>
                <a:lnTo>
                  <a:pt x="1069454" y="1003508"/>
                </a:lnTo>
                <a:lnTo>
                  <a:pt x="1098496" y="966912"/>
                </a:lnTo>
                <a:lnTo>
                  <a:pt x="1124708" y="928111"/>
                </a:lnTo>
                <a:lnTo>
                  <a:pt x="1147932" y="887261"/>
                </a:lnTo>
                <a:lnTo>
                  <a:pt x="1168012" y="844519"/>
                </a:lnTo>
                <a:lnTo>
                  <a:pt x="1184793" y="800041"/>
                </a:lnTo>
                <a:lnTo>
                  <a:pt x="1198116" y="753983"/>
                </a:lnTo>
                <a:lnTo>
                  <a:pt x="1207827" y="706503"/>
                </a:lnTo>
                <a:lnTo>
                  <a:pt x="1213768" y="657755"/>
                </a:lnTo>
                <a:lnTo>
                  <a:pt x="1215783" y="607898"/>
                </a:lnTo>
                <a:lnTo>
                  <a:pt x="1213768" y="558040"/>
                </a:lnTo>
                <a:lnTo>
                  <a:pt x="1207827" y="509292"/>
                </a:lnTo>
                <a:lnTo>
                  <a:pt x="1198116" y="461811"/>
                </a:lnTo>
                <a:lnTo>
                  <a:pt x="1184793" y="415753"/>
                </a:lnTo>
                <a:lnTo>
                  <a:pt x="1168012" y="371274"/>
                </a:lnTo>
                <a:lnTo>
                  <a:pt x="1147932" y="328532"/>
                </a:lnTo>
                <a:lnTo>
                  <a:pt x="1124708" y="287681"/>
                </a:lnTo>
                <a:lnTo>
                  <a:pt x="1098496" y="248879"/>
                </a:lnTo>
                <a:lnTo>
                  <a:pt x="1069454" y="212282"/>
                </a:lnTo>
                <a:lnTo>
                  <a:pt x="1037737" y="178047"/>
                </a:lnTo>
                <a:lnTo>
                  <a:pt x="1003503" y="146330"/>
                </a:lnTo>
                <a:lnTo>
                  <a:pt x="966906" y="117287"/>
                </a:lnTo>
                <a:lnTo>
                  <a:pt x="928105" y="91076"/>
                </a:lnTo>
                <a:lnTo>
                  <a:pt x="887255" y="67851"/>
                </a:lnTo>
                <a:lnTo>
                  <a:pt x="844514" y="47771"/>
                </a:lnTo>
                <a:lnTo>
                  <a:pt x="800036" y="30990"/>
                </a:lnTo>
                <a:lnTo>
                  <a:pt x="753979" y="17666"/>
                </a:lnTo>
                <a:lnTo>
                  <a:pt x="706500" y="7956"/>
                </a:lnTo>
                <a:lnTo>
                  <a:pt x="657754" y="2015"/>
                </a:lnTo>
                <a:lnTo>
                  <a:pt x="6078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6883696" y="3515968"/>
            <a:ext cx="1109345" cy="4229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320"/>
              </a:lnSpc>
            </a:pPr>
            <a:r>
              <a:rPr lang="ky-KG" sz="1200" b="1" spc="-105" dirty="0" smtClean="0">
                <a:solidFill>
                  <a:srgbClr val="202B32"/>
                </a:solidFill>
                <a:latin typeface="Arial Black"/>
                <a:cs typeface="Arial Black"/>
              </a:rPr>
              <a:t>Бардыгы</a:t>
            </a:r>
            <a:endParaRPr sz="1200" dirty="0">
              <a:latin typeface="Arial Black"/>
              <a:cs typeface="Arial Black"/>
            </a:endParaRPr>
          </a:p>
          <a:p>
            <a:pPr algn="ctr">
              <a:lnSpc>
                <a:spcPts val="2039"/>
              </a:lnSpc>
            </a:pPr>
            <a:r>
              <a:rPr lang="ky-KG" sz="1800" dirty="0" smtClean="0">
                <a:latin typeface="Arial Black"/>
                <a:cs typeface="Arial Black"/>
              </a:rPr>
              <a:t>58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385722" y="4029673"/>
            <a:ext cx="1431925" cy="4483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lang="ky-KG" sz="1200" b="1" spc="-75" dirty="0" smtClean="0">
                <a:solidFill>
                  <a:srgbClr val="202B32"/>
                </a:solidFill>
                <a:latin typeface="Arial Black"/>
                <a:cs typeface="Arial Black"/>
              </a:rPr>
              <a:t>Мамлекеттик</a:t>
            </a:r>
            <a:endParaRPr sz="1200" dirty="0">
              <a:latin typeface="Arial Black"/>
              <a:cs typeface="Arial Black"/>
            </a:endParaRPr>
          </a:p>
          <a:p>
            <a:pPr marL="12700">
              <a:lnSpc>
                <a:spcPts val="2140"/>
              </a:lnSpc>
            </a:pPr>
            <a:r>
              <a:rPr sz="1800"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3</a:t>
            </a:r>
            <a:r>
              <a:rPr lang="ky-KG" sz="1800"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8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47405" y="5828233"/>
            <a:ext cx="1992654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b="1" spc="-75" dirty="0" smtClean="0">
                <a:solidFill>
                  <a:srgbClr val="202B32"/>
                </a:solidFill>
                <a:latin typeface="Arial Black"/>
                <a:cs typeface="Arial Black"/>
              </a:rPr>
              <a:t>Мамлекеттик</a:t>
            </a:r>
            <a:endParaRPr sz="1200" b="1" spc="-75" dirty="0">
              <a:solidFill>
                <a:srgbClr val="202B32"/>
              </a:solidFill>
              <a:latin typeface="Arial Black"/>
              <a:cs typeface="Arial Black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731267" y="3184460"/>
            <a:ext cx="984885" cy="122555"/>
          </a:xfrm>
          <a:custGeom>
            <a:avLst/>
            <a:gdLst/>
            <a:ahLst/>
            <a:cxnLst/>
            <a:rect l="l" t="t" r="r" b="b"/>
            <a:pathLst>
              <a:path w="984885" h="122554">
                <a:moveTo>
                  <a:pt x="0" y="0"/>
                </a:moveTo>
                <a:lnTo>
                  <a:pt x="795870" y="0"/>
                </a:lnTo>
                <a:lnTo>
                  <a:pt x="984872" y="122326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721232" y="3293125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3" y="49353"/>
                </a:moveTo>
                <a:lnTo>
                  <a:pt x="84618" y="86889"/>
                </a:lnTo>
                <a:lnTo>
                  <a:pt x="59902" y="99170"/>
                </a:lnTo>
                <a:lnTo>
                  <a:pt x="43092" y="97837"/>
                </a:lnTo>
                <a:lnTo>
                  <a:pt x="8245" y="76514"/>
                </a:lnTo>
                <a:lnTo>
                  <a:pt x="0" y="52393"/>
                </a:lnTo>
                <a:lnTo>
                  <a:pt x="1882" y="37212"/>
                </a:lnTo>
                <a:lnTo>
                  <a:pt x="7269" y="23945"/>
                </a:lnTo>
                <a:lnTo>
                  <a:pt x="15627" y="13029"/>
                </a:lnTo>
                <a:lnTo>
                  <a:pt x="26426" y="4902"/>
                </a:lnTo>
                <a:lnTo>
                  <a:pt x="39132" y="0"/>
                </a:lnTo>
                <a:lnTo>
                  <a:pt x="56424" y="1082"/>
                </a:lnTo>
                <a:lnTo>
                  <a:pt x="92098" y="21245"/>
                </a:lnTo>
                <a:lnTo>
                  <a:pt x="101243" y="49353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743405" y="3314553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85" y="0"/>
                </a:moveTo>
                <a:lnTo>
                  <a:pt x="9705" y="6304"/>
                </a:lnTo>
                <a:lnTo>
                  <a:pt x="2393" y="17770"/>
                </a:lnTo>
                <a:lnTo>
                  <a:pt x="0" y="33886"/>
                </a:lnTo>
                <a:lnTo>
                  <a:pt x="5721" y="45710"/>
                </a:lnTo>
                <a:lnTo>
                  <a:pt x="16648" y="53834"/>
                </a:lnTo>
                <a:lnTo>
                  <a:pt x="31815" y="56759"/>
                </a:lnTo>
                <a:lnTo>
                  <a:pt x="44870" y="51840"/>
                </a:lnTo>
                <a:lnTo>
                  <a:pt x="53997" y="41640"/>
                </a:lnTo>
                <a:lnTo>
                  <a:pt x="57432" y="27925"/>
                </a:lnTo>
                <a:lnTo>
                  <a:pt x="55900" y="18788"/>
                </a:lnTo>
                <a:lnTo>
                  <a:pt x="49175" y="8606"/>
                </a:lnTo>
                <a:lnTo>
                  <a:pt x="37322" y="1923"/>
                </a:lnTo>
                <a:lnTo>
                  <a:pt x="205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096794" y="4029302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3" y="49355"/>
                </a:moveTo>
                <a:lnTo>
                  <a:pt x="84619" y="86887"/>
                </a:lnTo>
                <a:lnTo>
                  <a:pt x="59902" y="99170"/>
                </a:lnTo>
                <a:lnTo>
                  <a:pt x="43092" y="97838"/>
                </a:lnTo>
                <a:lnTo>
                  <a:pt x="8245" y="76516"/>
                </a:lnTo>
                <a:lnTo>
                  <a:pt x="0" y="52396"/>
                </a:lnTo>
                <a:lnTo>
                  <a:pt x="1883" y="37213"/>
                </a:lnTo>
                <a:lnTo>
                  <a:pt x="7270" y="23944"/>
                </a:lnTo>
                <a:lnTo>
                  <a:pt x="15629" y="13028"/>
                </a:lnTo>
                <a:lnTo>
                  <a:pt x="26427" y="4901"/>
                </a:lnTo>
                <a:lnTo>
                  <a:pt x="39132" y="0"/>
                </a:lnTo>
                <a:lnTo>
                  <a:pt x="56423" y="1083"/>
                </a:lnTo>
                <a:lnTo>
                  <a:pt x="92098" y="21246"/>
                </a:lnTo>
                <a:lnTo>
                  <a:pt x="101243" y="49355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118963" y="4050731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85" y="0"/>
                </a:moveTo>
                <a:lnTo>
                  <a:pt x="9705" y="6304"/>
                </a:lnTo>
                <a:lnTo>
                  <a:pt x="2393" y="17770"/>
                </a:lnTo>
                <a:lnTo>
                  <a:pt x="0" y="33886"/>
                </a:lnTo>
                <a:lnTo>
                  <a:pt x="5721" y="45710"/>
                </a:lnTo>
                <a:lnTo>
                  <a:pt x="16648" y="53834"/>
                </a:lnTo>
                <a:lnTo>
                  <a:pt x="31815" y="56759"/>
                </a:lnTo>
                <a:lnTo>
                  <a:pt x="44870" y="51840"/>
                </a:lnTo>
                <a:lnTo>
                  <a:pt x="53997" y="41640"/>
                </a:lnTo>
                <a:lnTo>
                  <a:pt x="57432" y="27925"/>
                </a:lnTo>
                <a:lnTo>
                  <a:pt x="55900" y="18788"/>
                </a:lnTo>
                <a:lnTo>
                  <a:pt x="49175" y="8606"/>
                </a:lnTo>
                <a:lnTo>
                  <a:pt x="37322" y="1923"/>
                </a:lnTo>
                <a:lnTo>
                  <a:pt x="205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202800" y="4111734"/>
            <a:ext cx="1655445" cy="104139"/>
          </a:xfrm>
          <a:custGeom>
            <a:avLst/>
            <a:gdLst/>
            <a:ahLst/>
            <a:cxnLst/>
            <a:rect l="l" t="t" r="r" b="b"/>
            <a:pathLst>
              <a:path w="1655445" h="104139">
                <a:moveTo>
                  <a:pt x="1655229" y="103720"/>
                </a:moveTo>
                <a:lnTo>
                  <a:pt x="167208" y="103720"/>
                </a:lnTo>
                <a:lnTo>
                  <a:pt x="0" y="0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694672" y="3196801"/>
            <a:ext cx="984885" cy="122555"/>
          </a:xfrm>
          <a:custGeom>
            <a:avLst/>
            <a:gdLst/>
            <a:ahLst/>
            <a:cxnLst/>
            <a:rect l="l" t="t" r="r" b="b"/>
            <a:pathLst>
              <a:path w="984884" h="122554">
                <a:moveTo>
                  <a:pt x="0" y="0"/>
                </a:moveTo>
                <a:lnTo>
                  <a:pt x="795858" y="0"/>
                </a:lnTo>
                <a:lnTo>
                  <a:pt x="984872" y="122326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684636" y="3305464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3" y="49355"/>
                </a:moveTo>
                <a:lnTo>
                  <a:pt x="84614" y="86887"/>
                </a:lnTo>
                <a:lnTo>
                  <a:pt x="59899" y="99171"/>
                </a:lnTo>
                <a:lnTo>
                  <a:pt x="43090" y="97838"/>
                </a:lnTo>
                <a:lnTo>
                  <a:pt x="8244" y="76516"/>
                </a:lnTo>
                <a:lnTo>
                  <a:pt x="0" y="52394"/>
                </a:lnTo>
                <a:lnTo>
                  <a:pt x="1883" y="37211"/>
                </a:lnTo>
                <a:lnTo>
                  <a:pt x="7270" y="23943"/>
                </a:lnTo>
                <a:lnTo>
                  <a:pt x="15630" y="13027"/>
                </a:lnTo>
                <a:lnTo>
                  <a:pt x="26428" y="4900"/>
                </a:lnTo>
                <a:lnTo>
                  <a:pt x="39134" y="0"/>
                </a:lnTo>
                <a:lnTo>
                  <a:pt x="56421" y="1083"/>
                </a:lnTo>
                <a:lnTo>
                  <a:pt x="92095" y="21248"/>
                </a:lnTo>
                <a:lnTo>
                  <a:pt x="101243" y="49355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706806" y="3326894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85" y="0"/>
                </a:moveTo>
                <a:lnTo>
                  <a:pt x="9705" y="6304"/>
                </a:lnTo>
                <a:lnTo>
                  <a:pt x="2393" y="17770"/>
                </a:lnTo>
                <a:lnTo>
                  <a:pt x="0" y="33886"/>
                </a:lnTo>
                <a:lnTo>
                  <a:pt x="5721" y="45710"/>
                </a:lnTo>
                <a:lnTo>
                  <a:pt x="16648" y="53834"/>
                </a:lnTo>
                <a:lnTo>
                  <a:pt x="31815" y="56759"/>
                </a:lnTo>
                <a:lnTo>
                  <a:pt x="44870" y="51840"/>
                </a:lnTo>
                <a:lnTo>
                  <a:pt x="53997" y="41640"/>
                </a:lnTo>
                <a:lnTo>
                  <a:pt x="57432" y="27925"/>
                </a:lnTo>
                <a:lnTo>
                  <a:pt x="55900" y="18788"/>
                </a:lnTo>
                <a:lnTo>
                  <a:pt x="49175" y="8606"/>
                </a:lnTo>
                <a:lnTo>
                  <a:pt x="37322" y="1923"/>
                </a:lnTo>
                <a:lnTo>
                  <a:pt x="205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095018" y="4027577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56"/>
                </a:moveTo>
                <a:lnTo>
                  <a:pt x="84615" y="86884"/>
                </a:lnTo>
                <a:lnTo>
                  <a:pt x="59894" y="99162"/>
                </a:lnTo>
                <a:lnTo>
                  <a:pt x="43085" y="97828"/>
                </a:lnTo>
                <a:lnTo>
                  <a:pt x="8239" y="76499"/>
                </a:lnTo>
                <a:lnTo>
                  <a:pt x="0" y="52379"/>
                </a:lnTo>
                <a:lnTo>
                  <a:pt x="1883" y="37202"/>
                </a:lnTo>
                <a:lnTo>
                  <a:pt x="7272" y="23939"/>
                </a:lnTo>
                <a:lnTo>
                  <a:pt x="15633" y="13025"/>
                </a:lnTo>
                <a:lnTo>
                  <a:pt x="26435" y="4899"/>
                </a:lnTo>
                <a:lnTo>
                  <a:pt x="39146" y="0"/>
                </a:lnTo>
                <a:lnTo>
                  <a:pt x="56434" y="1084"/>
                </a:lnTo>
                <a:lnTo>
                  <a:pt x="92103" y="21253"/>
                </a:lnTo>
                <a:lnTo>
                  <a:pt x="101244" y="49356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117187" y="4049000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78" y="0"/>
                </a:moveTo>
                <a:lnTo>
                  <a:pt x="9700" y="6308"/>
                </a:lnTo>
                <a:lnTo>
                  <a:pt x="2392" y="17776"/>
                </a:lnTo>
                <a:lnTo>
                  <a:pt x="0" y="33895"/>
                </a:lnTo>
                <a:lnTo>
                  <a:pt x="5721" y="45719"/>
                </a:lnTo>
                <a:lnTo>
                  <a:pt x="16648" y="53842"/>
                </a:lnTo>
                <a:lnTo>
                  <a:pt x="31816" y="56768"/>
                </a:lnTo>
                <a:lnTo>
                  <a:pt x="44868" y="51852"/>
                </a:lnTo>
                <a:lnTo>
                  <a:pt x="53996" y="41652"/>
                </a:lnTo>
                <a:lnTo>
                  <a:pt x="57432" y="27933"/>
                </a:lnTo>
                <a:lnTo>
                  <a:pt x="55896" y="18779"/>
                </a:lnTo>
                <a:lnTo>
                  <a:pt x="49168" y="8599"/>
                </a:lnTo>
                <a:lnTo>
                  <a:pt x="37315" y="1920"/>
                </a:lnTo>
                <a:lnTo>
                  <a:pt x="2057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201025" y="4110011"/>
            <a:ext cx="1655445" cy="104139"/>
          </a:xfrm>
          <a:custGeom>
            <a:avLst/>
            <a:gdLst/>
            <a:ahLst/>
            <a:cxnLst/>
            <a:rect l="l" t="t" r="r" b="b"/>
            <a:pathLst>
              <a:path w="1655445" h="104139">
                <a:moveTo>
                  <a:pt x="1655229" y="103708"/>
                </a:moveTo>
                <a:lnTo>
                  <a:pt x="167220" y="103708"/>
                </a:lnTo>
                <a:lnTo>
                  <a:pt x="0" y="0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363681" y="5228171"/>
            <a:ext cx="501015" cy="516890"/>
          </a:xfrm>
          <a:custGeom>
            <a:avLst/>
            <a:gdLst/>
            <a:ahLst/>
            <a:cxnLst/>
            <a:rect l="l" t="t" r="r" b="b"/>
            <a:pathLst>
              <a:path w="501014" h="516889">
                <a:moveTo>
                  <a:pt x="0" y="0"/>
                </a:moveTo>
                <a:lnTo>
                  <a:pt x="500811" y="0"/>
                </a:lnTo>
                <a:lnTo>
                  <a:pt x="500811" y="516470"/>
                </a:lnTo>
                <a:lnTo>
                  <a:pt x="0" y="516470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140507" y="5228171"/>
            <a:ext cx="506730" cy="516890"/>
          </a:xfrm>
          <a:custGeom>
            <a:avLst/>
            <a:gdLst/>
            <a:ahLst/>
            <a:cxnLst/>
            <a:rect l="l" t="t" r="r" b="b"/>
            <a:pathLst>
              <a:path w="506729" h="516889">
                <a:moveTo>
                  <a:pt x="0" y="0"/>
                </a:moveTo>
                <a:lnTo>
                  <a:pt x="506653" y="0"/>
                </a:lnTo>
                <a:lnTo>
                  <a:pt x="506653" y="516470"/>
                </a:lnTo>
                <a:lnTo>
                  <a:pt x="0" y="516470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83958" y="5228171"/>
            <a:ext cx="3679825" cy="516890"/>
          </a:xfrm>
          <a:custGeom>
            <a:avLst/>
            <a:gdLst/>
            <a:ahLst/>
            <a:cxnLst/>
            <a:rect l="l" t="t" r="r" b="b"/>
            <a:pathLst>
              <a:path w="3679825" h="516889">
                <a:moveTo>
                  <a:pt x="0" y="0"/>
                </a:moveTo>
                <a:lnTo>
                  <a:pt x="3679723" y="0"/>
                </a:lnTo>
                <a:lnTo>
                  <a:pt x="3679723" y="516470"/>
                </a:lnTo>
                <a:lnTo>
                  <a:pt x="0" y="516470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671264" y="6004930"/>
            <a:ext cx="2291724" cy="55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2400">
              <a:lnSpc>
                <a:spcPct val="100000"/>
              </a:lnSpc>
            </a:pPr>
            <a:r>
              <a:rPr sz="1800"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1</a:t>
            </a:r>
            <a:r>
              <a:rPr lang="ky-KG" sz="1800"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59</a:t>
            </a:r>
            <a:r>
              <a:rPr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lang="ky-KG"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573</a:t>
            </a:r>
            <a:endParaRPr sz="1800" dirty="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lang="ky-KG" sz="1200" b="1" spc="-45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Кабыл алынган</a:t>
            </a:r>
            <a:r>
              <a:rPr sz="1200" b="1" spc="-90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b="1" spc="-40" dirty="0" err="1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студент</a:t>
            </a:r>
            <a:r>
              <a:rPr lang="ky-KG" sz="1200" b="1" spc="-40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69887" y="3020110"/>
            <a:ext cx="711835" cy="5001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20"/>
              </a:lnSpc>
            </a:pPr>
            <a:r>
              <a:rPr lang="ky-KG" sz="1200" b="1" spc="-80" dirty="0" smtClean="0">
                <a:solidFill>
                  <a:srgbClr val="202B32"/>
                </a:solidFill>
                <a:latin typeface="Arial Black"/>
                <a:cs typeface="Arial Black"/>
              </a:rPr>
              <a:t>Жеке</a:t>
            </a:r>
          </a:p>
          <a:p>
            <a:pPr marL="12700">
              <a:lnSpc>
                <a:spcPts val="1320"/>
              </a:lnSpc>
            </a:pPr>
            <a:endParaRPr lang="ky-KG" sz="1200" b="1" spc="-80" dirty="0">
              <a:solidFill>
                <a:srgbClr val="202B32"/>
              </a:solidFill>
              <a:latin typeface="Arial Black"/>
              <a:cs typeface="Arial Black"/>
            </a:endParaRPr>
          </a:p>
          <a:p>
            <a:pPr marL="12700">
              <a:lnSpc>
                <a:spcPts val="1320"/>
              </a:lnSpc>
            </a:pPr>
            <a:r>
              <a:rPr sz="1800"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1</a:t>
            </a:r>
            <a:r>
              <a:rPr lang="en-US" sz="1800"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7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443218" y="5810742"/>
            <a:ext cx="1315093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ky-KG" sz="1200" b="1" spc="-135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</a:t>
            </a:r>
            <a:r>
              <a:rPr lang="ky-KG" sz="1200" b="1" spc="-75" dirty="0">
                <a:solidFill>
                  <a:srgbClr val="202B32"/>
                </a:solidFill>
                <a:latin typeface="Arial Black"/>
                <a:cs typeface="Arial Black"/>
              </a:rPr>
              <a:t>Жеке</a:t>
            </a:r>
            <a:endParaRPr sz="1200" b="1" spc="-75" dirty="0">
              <a:solidFill>
                <a:srgbClr val="202B32"/>
              </a:solidFill>
              <a:latin typeface="Arial Black"/>
              <a:cs typeface="Arial Black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020969" y="6004935"/>
            <a:ext cx="73787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2</a:t>
            </a:r>
            <a:r>
              <a:rPr lang="ky-KG" sz="1800"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4</a:t>
            </a:r>
            <a:r>
              <a:rPr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lang="ky-KG"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205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923750" y="5810737"/>
            <a:ext cx="1900614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lang="ky-KG" sz="1200" b="1" spc="-75" dirty="0" smtClean="0">
                <a:solidFill>
                  <a:srgbClr val="202B32"/>
                </a:solidFill>
                <a:latin typeface="Arial Black"/>
                <a:cs typeface="Arial Black"/>
              </a:rPr>
              <a:t>Мамлекеттик</a:t>
            </a:r>
            <a:endParaRPr sz="1200" b="1" spc="-75" dirty="0">
              <a:solidFill>
                <a:srgbClr val="202B32"/>
              </a:solidFill>
              <a:latin typeface="Arial Black"/>
              <a:cs typeface="Arial Black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783979" y="6004930"/>
            <a:ext cx="2333208" cy="55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2400">
              <a:lnSpc>
                <a:spcPct val="100000"/>
              </a:lnSpc>
            </a:pPr>
            <a:r>
              <a:rPr lang="ky-KG"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190 562</a:t>
            </a:r>
            <a:endParaRPr sz="1800" dirty="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lang="ky-KG" sz="1200" b="1" spc="-45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Кабыл алынган </a:t>
            </a:r>
            <a:r>
              <a:rPr sz="1200" b="1" spc="-40" dirty="0" err="1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студент</a:t>
            </a:r>
            <a:r>
              <a:rPr lang="ky-KG" sz="1200" b="1" spc="-40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674627" y="5810742"/>
            <a:ext cx="84074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dirty="0" smtClean="0">
                <a:latin typeface="Arial Black"/>
                <a:cs typeface="Arial Black"/>
              </a:rPr>
              <a:t>Жеке</a:t>
            </a:r>
            <a:endParaRPr sz="1200" dirty="0">
              <a:latin typeface="Arial Black"/>
              <a:cs typeface="Arial Black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674627" y="6004935"/>
            <a:ext cx="841268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3</a:t>
            </a:r>
            <a:r>
              <a:rPr lang="ky-KG"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2 378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8410600" y="4027937"/>
            <a:ext cx="1431925" cy="4483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lang="ky-KG" sz="1200" b="1" spc="-75" dirty="0" smtClean="0">
                <a:solidFill>
                  <a:srgbClr val="202B32"/>
                </a:solidFill>
                <a:latin typeface="Arial Black"/>
                <a:cs typeface="Arial Black"/>
              </a:rPr>
              <a:t>Мамлекеттик</a:t>
            </a:r>
            <a:endParaRPr sz="1200" dirty="0">
              <a:latin typeface="Arial Black"/>
              <a:cs typeface="Arial Black"/>
            </a:endParaRPr>
          </a:p>
          <a:p>
            <a:pPr marL="12700">
              <a:lnSpc>
                <a:spcPts val="2140"/>
              </a:lnSpc>
            </a:pPr>
            <a:r>
              <a:rPr lang="ky-KG" sz="1800" dirty="0" smtClean="0">
                <a:latin typeface="Arial Black"/>
                <a:cs typeface="Arial Black"/>
              </a:rPr>
              <a:t>42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734540" y="3032451"/>
            <a:ext cx="711835" cy="4229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20"/>
              </a:lnSpc>
            </a:pPr>
            <a:r>
              <a:rPr lang="ky-KG" sz="1200" b="1" spc="-80" dirty="0" smtClean="0">
                <a:solidFill>
                  <a:srgbClr val="202B32"/>
                </a:solidFill>
                <a:latin typeface="Arial Black"/>
                <a:cs typeface="Arial Black"/>
              </a:rPr>
              <a:t>Жеке</a:t>
            </a:r>
            <a:endParaRPr sz="1200" dirty="0">
              <a:latin typeface="Arial Black"/>
              <a:cs typeface="Arial Black"/>
            </a:endParaRPr>
          </a:p>
          <a:p>
            <a:pPr marL="437515">
              <a:lnSpc>
                <a:spcPts val="2039"/>
              </a:lnSpc>
            </a:pPr>
            <a:r>
              <a:rPr sz="1800"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1</a:t>
            </a:r>
            <a:r>
              <a:rPr lang="ky-KG" sz="1800"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6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5796750" y="5228171"/>
            <a:ext cx="3343910" cy="516890"/>
          </a:xfrm>
          <a:custGeom>
            <a:avLst/>
            <a:gdLst/>
            <a:ahLst/>
            <a:cxnLst/>
            <a:rect l="l" t="t" r="r" b="b"/>
            <a:pathLst>
              <a:path w="3343909" h="516889">
                <a:moveTo>
                  <a:pt x="0" y="0"/>
                </a:moveTo>
                <a:lnTo>
                  <a:pt x="3343744" y="0"/>
                </a:lnTo>
                <a:lnTo>
                  <a:pt x="3343744" y="516470"/>
                </a:lnTo>
                <a:lnTo>
                  <a:pt x="0" y="516470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345998" y="2214026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1270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345998" y="2329071"/>
            <a:ext cx="0" cy="4732020"/>
          </a:xfrm>
          <a:custGeom>
            <a:avLst/>
            <a:gdLst/>
            <a:ahLst/>
            <a:cxnLst/>
            <a:rect l="l" t="t" r="r" b="b"/>
            <a:pathLst>
              <a:path h="4732020">
                <a:moveTo>
                  <a:pt x="0" y="0"/>
                </a:moveTo>
                <a:lnTo>
                  <a:pt x="0" y="4731766"/>
                </a:lnTo>
              </a:path>
            </a:pathLst>
          </a:custGeom>
          <a:ln w="12700">
            <a:solidFill>
              <a:srgbClr val="4B555B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345998" y="7099297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1270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65175" y="5673722"/>
            <a:ext cx="1621155" cy="316230"/>
          </a:xfrm>
          <a:custGeom>
            <a:avLst/>
            <a:gdLst/>
            <a:ahLst/>
            <a:cxnLst/>
            <a:rect l="l" t="t" r="r" b="b"/>
            <a:pathLst>
              <a:path w="1621155" h="316229">
                <a:moveTo>
                  <a:pt x="0" y="0"/>
                </a:moveTo>
                <a:lnTo>
                  <a:pt x="0" y="315912"/>
                </a:lnTo>
                <a:lnTo>
                  <a:pt x="1620837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14600" y="5561002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57"/>
                </a:moveTo>
                <a:lnTo>
                  <a:pt x="84616" y="86882"/>
                </a:lnTo>
                <a:lnTo>
                  <a:pt x="59894" y="99162"/>
                </a:lnTo>
                <a:lnTo>
                  <a:pt x="43085" y="97828"/>
                </a:lnTo>
                <a:lnTo>
                  <a:pt x="8240" y="76502"/>
                </a:lnTo>
                <a:lnTo>
                  <a:pt x="0" y="52381"/>
                </a:lnTo>
                <a:lnTo>
                  <a:pt x="1884" y="37203"/>
                </a:lnTo>
                <a:lnTo>
                  <a:pt x="7273" y="23938"/>
                </a:lnTo>
                <a:lnTo>
                  <a:pt x="15635" y="13024"/>
                </a:lnTo>
                <a:lnTo>
                  <a:pt x="26436" y="4898"/>
                </a:lnTo>
                <a:lnTo>
                  <a:pt x="39145" y="0"/>
                </a:lnTo>
                <a:lnTo>
                  <a:pt x="56434" y="1085"/>
                </a:lnTo>
                <a:lnTo>
                  <a:pt x="92103" y="21255"/>
                </a:lnTo>
                <a:lnTo>
                  <a:pt x="101244" y="49357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36766" y="5582420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91" y="0"/>
                </a:moveTo>
                <a:lnTo>
                  <a:pt x="9709" y="6303"/>
                </a:lnTo>
                <a:lnTo>
                  <a:pt x="2396" y="17768"/>
                </a:lnTo>
                <a:lnTo>
                  <a:pt x="0" y="33885"/>
                </a:lnTo>
                <a:lnTo>
                  <a:pt x="5717" y="45712"/>
                </a:lnTo>
                <a:lnTo>
                  <a:pt x="16643" y="53835"/>
                </a:lnTo>
                <a:lnTo>
                  <a:pt x="31809" y="56761"/>
                </a:lnTo>
                <a:lnTo>
                  <a:pt x="44868" y="51849"/>
                </a:lnTo>
                <a:lnTo>
                  <a:pt x="53999" y="41654"/>
                </a:lnTo>
                <a:lnTo>
                  <a:pt x="57435" y="27939"/>
                </a:lnTo>
                <a:lnTo>
                  <a:pt x="55902" y="18792"/>
                </a:lnTo>
                <a:lnTo>
                  <a:pt x="49177" y="8607"/>
                </a:lnTo>
                <a:lnTo>
                  <a:pt x="37325" y="1924"/>
                </a:lnTo>
                <a:lnTo>
                  <a:pt x="2059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878114" y="5673722"/>
            <a:ext cx="1621155" cy="316230"/>
          </a:xfrm>
          <a:custGeom>
            <a:avLst/>
            <a:gdLst/>
            <a:ahLst/>
            <a:cxnLst/>
            <a:rect l="l" t="t" r="r" b="b"/>
            <a:pathLst>
              <a:path w="1621154" h="316229">
                <a:moveTo>
                  <a:pt x="0" y="0"/>
                </a:moveTo>
                <a:lnTo>
                  <a:pt x="0" y="315912"/>
                </a:lnTo>
                <a:lnTo>
                  <a:pt x="1620837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827534" y="5561003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56"/>
                </a:moveTo>
                <a:lnTo>
                  <a:pt x="84615" y="86884"/>
                </a:lnTo>
                <a:lnTo>
                  <a:pt x="59894" y="99162"/>
                </a:lnTo>
                <a:lnTo>
                  <a:pt x="43089" y="97828"/>
                </a:lnTo>
                <a:lnTo>
                  <a:pt x="8243" y="76499"/>
                </a:lnTo>
                <a:lnTo>
                  <a:pt x="0" y="52379"/>
                </a:lnTo>
                <a:lnTo>
                  <a:pt x="1884" y="37202"/>
                </a:lnTo>
                <a:lnTo>
                  <a:pt x="7275" y="23939"/>
                </a:lnTo>
                <a:lnTo>
                  <a:pt x="15638" y="13025"/>
                </a:lnTo>
                <a:lnTo>
                  <a:pt x="26441" y="4899"/>
                </a:lnTo>
                <a:lnTo>
                  <a:pt x="39150" y="0"/>
                </a:lnTo>
                <a:lnTo>
                  <a:pt x="56437" y="1084"/>
                </a:lnTo>
                <a:lnTo>
                  <a:pt x="92105" y="21255"/>
                </a:lnTo>
                <a:lnTo>
                  <a:pt x="101244" y="49356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849703" y="5582424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84" y="0"/>
                </a:moveTo>
                <a:lnTo>
                  <a:pt x="9703" y="6307"/>
                </a:lnTo>
                <a:lnTo>
                  <a:pt x="2393" y="17773"/>
                </a:lnTo>
                <a:lnTo>
                  <a:pt x="0" y="33889"/>
                </a:lnTo>
                <a:lnTo>
                  <a:pt x="5719" y="45712"/>
                </a:lnTo>
                <a:lnTo>
                  <a:pt x="16648" y="53833"/>
                </a:lnTo>
                <a:lnTo>
                  <a:pt x="31820" y="56757"/>
                </a:lnTo>
                <a:lnTo>
                  <a:pt x="44879" y="51845"/>
                </a:lnTo>
                <a:lnTo>
                  <a:pt x="54010" y="41650"/>
                </a:lnTo>
                <a:lnTo>
                  <a:pt x="57446" y="27935"/>
                </a:lnTo>
                <a:lnTo>
                  <a:pt x="55908" y="18777"/>
                </a:lnTo>
                <a:lnTo>
                  <a:pt x="49179" y="8598"/>
                </a:lnTo>
                <a:lnTo>
                  <a:pt x="37324" y="1920"/>
                </a:lnTo>
                <a:lnTo>
                  <a:pt x="2058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8647658" y="5673722"/>
            <a:ext cx="913765" cy="316230"/>
          </a:xfrm>
          <a:custGeom>
            <a:avLst/>
            <a:gdLst/>
            <a:ahLst/>
            <a:cxnLst/>
            <a:rect l="l" t="t" r="r" b="b"/>
            <a:pathLst>
              <a:path w="913765" h="316229">
                <a:moveTo>
                  <a:pt x="913307" y="0"/>
                </a:moveTo>
                <a:lnTo>
                  <a:pt x="913307" y="315912"/>
                </a:lnTo>
                <a:lnTo>
                  <a:pt x="0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9510399" y="5561002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57"/>
                </a:moveTo>
                <a:lnTo>
                  <a:pt x="84616" y="86882"/>
                </a:lnTo>
                <a:lnTo>
                  <a:pt x="59894" y="99162"/>
                </a:lnTo>
                <a:lnTo>
                  <a:pt x="43085" y="97828"/>
                </a:lnTo>
                <a:lnTo>
                  <a:pt x="8240" y="76502"/>
                </a:lnTo>
                <a:lnTo>
                  <a:pt x="0" y="52381"/>
                </a:lnTo>
                <a:lnTo>
                  <a:pt x="1884" y="37203"/>
                </a:lnTo>
                <a:lnTo>
                  <a:pt x="7273" y="23938"/>
                </a:lnTo>
                <a:lnTo>
                  <a:pt x="15635" y="13024"/>
                </a:lnTo>
                <a:lnTo>
                  <a:pt x="26436" y="4898"/>
                </a:lnTo>
                <a:lnTo>
                  <a:pt x="39145" y="0"/>
                </a:lnTo>
                <a:lnTo>
                  <a:pt x="56434" y="1085"/>
                </a:lnTo>
                <a:lnTo>
                  <a:pt x="92103" y="21255"/>
                </a:lnTo>
                <a:lnTo>
                  <a:pt x="101244" y="49357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9532565" y="5582420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91" y="0"/>
                </a:moveTo>
                <a:lnTo>
                  <a:pt x="9709" y="6303"/>
                </a:lnTo>
                <a:lnTo>
                  <a:pt x="2396" y="17768"/>
                </a:lnTo>
                <a:lnTo>
                  <a:pt x="0" y="33885"/>
                </a:lnTo>
                <a:lnTo>
                  <a:pt x="5717" y="45712"/>
                </a:lnTo>
                <a:lnTo>
                  <a:pt x="16643" y="53835"/>
                </a:lnTo>
                <a:lnTo>
                  <a:pt x="31809" y="56761"/>
                </a:lnTo>
                <a:lnTo>
                  <a:pt x="44868" y="51849"/>
                </a:lnTo>
                <a:lnTo>
                  <a:pt x="53999" y="41654"/>
                </a:lnTo>
                <a:lnTo>
                  <a:pt x="57435" y="27939"/>
                </a:lnTo>
                <a:lnTo>
                  <a:pt x="55902" y="18792"/>
                </a:lnTo>
                <a:lnTo>
                  <a:pt x="49177" y="8607"/>
                </a:lnTo>
                <a:lnTo>
                  <a:pt x="37325" y="1924"/>
                </a:lnTo>
                <a:lnTo>
                  <a:pt x="2059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3867745" y="5673722"/>
            <a:ext cx="913765" cy="316230"/>
          </a:xfrm>
          <a:custGeom>
            <a:avLst/>
            <a:gdLst/>
            <a:ahLst/>
            <a:cxnLst/>
            <a:rect l="l" t="t" r="r" b="b"/>
            <a:pathLst>
              <a:path w="913764" h="316229">
                <a:moveTo>
                  <a:pt x="913320" y="0"/>
                </a:moveTo>
                <a:lnTo>
                  <a:pt x="913320" y="315912"/>
                </a:lnTo>
                <a:lnTo>
                  <a:pt x="0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730492" y="5561002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57"/>
                </a:moveTo>
                <a:lnTo>
                  <a:pt x="84616" y="86882"/>
                </a:lnTo>
                <a:lnTo>
                  <a:pt x="59894" y="99162"/>
                </a:lnTo>
                <a:lnTo>
                  <a:pt x="43085" y="97828"/>
                </a:lnTo>
                <a:lnTo>
                  <a:pt x="8240" y="76502"/>
                </a:lnTo>
                <a:lnTo>
                  <a:pt x="0" y="52381"/>
                </a:lnTo>
                <a:lnTo>
                  <a:pt x="1884" y="37203"/>
                </a:lnTo>
                <a:lnTo>
                  <a:pt x="7273" y="23938"/>
                </a:lnTo>
                <a:lnTo>
                  <a:pt x="15635" y="13024"/>
                </a:lnTo>
                <a:lnTo>
                  <a:pt x="26436" y="4898"/>
                </a:lnTo>
                <a:lnTo>
                  <a:pt x="39145" y="0"/>
                </a:lnTo>
                <a:lnTo>
                  <a:pt x="56434" y="1085"/>
                </a:lnTo>
                <a:lnTo>
                  <a:pt x="92103" y="21255"/>
                </a:lnTo>
                <a:lnTo>
                  <a:pt x="101244" y="49357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752658" y="5582420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91" y="0"/>
                </a:moveTo>
                <a:lnTo>
                  <a:pt x="9709" y="6303"/>
                </a:lnTo>
                <a:lnTo>
                  <a:pt x="2396" y="17768"/>
                </a:lnTo>
                <a:lnTo>
                  <a:pt x="0" y="33885"/>
                </a:lnTo>
                <a:lnTo>
                  <a:pt x="5717" y="45712"/>
                </a:lnTo>
                <a:lnTo>
                  <a:pt x="16643" y="53835"/>
                </a:lnTo>
                <a:lnTo>
                  <a:pt x="31809" y="56761"/>
                </a:lnTo>
                <a:lnTo>
                  <a:pt x="44868" y="51849"/>
                </a:lnTo>
                <a:lnTo>
                  <a:pt x="53999" y="41654"/>
                </a:lnTo>
                <a:lnTo>
                  <a:pt x="57435" y="27939"/>
                </a:lnTo>
                <a:lnTo>
                  <a:pt x="55902" y="18792"/>
                </a:lnTo>
                <a:lnTo>
                  <a:pt x="49177" y="8607"/>
                </a:lnTo>
                <a:lnTo>
                  <a:pt x="37325" y="1924"/>
                </a:lnTo>
                <a:lnTo>
                  <a:pt x="2059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-139700" y="200025"/>
            <a:ext cx="11582400" cy="783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4000" marR="5080" indent="-2552065">
              <a:lnSpc>
                <a:spcPct val="105600"/>
              </a:lnSpc>
            </a:pPr>
            <a:r>
              <a:rPr lang="ky-KG" sz="2400" spc="1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ky-KG" sz="2400" spc="1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Адистиктер боюнча жогорку кесиптик билим берүү</a:t>
            </a:r>
            <a:r>
              <a:rPr lang="en-US" sz="2400" spc="1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2400" spc="1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уюмдарына </a:t>
            </a:r>
            <a:r>
              <a:rPr lang="en-US" sz="2400" spc="1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400" spc="1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spc="1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ky-KG" sz="2400" spc="1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кабыл алынган студенттердин санын</a:t>
            </a:r>
            <a:r>
              <a:rPr lang="en-US" sz="2400" spc="1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2400" spc="1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бөлүштүрүү</a:t>
            </a:r>
            <a:endParaRPr sz="24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3136900" y="983060"/>
            <a:ext cx="3886200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ky-KG" sz="16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окуу жылынын башына карата</a:t>
            </a:r>
            <a:r>
              <a:rPr sz="1600" i="1" spc="-1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sz="1600" i="1" spc="1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1600" i="1" spc="1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адам</a:t>
            </a:r>
            <a:r>
              <a:rPr sz="1600" i="1" spc="1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sz="1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71" name="Диаграмма 17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86847305"/>
              </p:ext>
            </p:extLst>
          </p:nvPr>
        </p:nvGraphicFramePr>
        <p:xfrm>
          <a:off x="850900" y="1419225"/>
          <a:ext cx="9067800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7094694" y="2299240"/>
            <a:ext cx="502284" cy="189865"/>
          </a:xfrm>
          <a:custGeom>
            <a:avLst/>
            <a:gdLst/>
            <a:ahLst/>
            <a:cxnLst/>
            <a:rect l="l" t="t" r="r" b="b"/>
            <a:pathLst>
              <a:path w="502284" h="189864">
                <a:moveTo>
                  <a:pt x="16391" y="144411"/>
                </a:moveTo>
                <a:lnTo>
                  <a:pt x="49473" y="167770"/>
                </a:lnTo>
                <a:lnTo>
                  <a:pt x="65697" y="184479"/>
                </a:lnTo>
                <a:lnTo>
                  <a:pt x="73064" y="188566"/>
                </a:lnTo>
                <a:lnTo>
                  <a:pt x="83231" y="189837"/>
                </a:lnTo>
                <a:lnTo>
                  <a:pt x="95388" y="188870"/>
                </a:lnTo>
                <a:lnTo>
                  <a:pt x="108724" y="186245"/>
                </a:lnTo>
                <a:lnTo>
                  <a:pt x="122428" y="182543"/>
                </a:lnTo>
                <a:lnTo>
                  <a:pt x="135689" y="178342"/>
                </a:lnTo>
                <a:lnTo>
                  <a:pt x="147697" y="174222"/>
                </a:lnTo>
                <a:lnTo>
                  <a:pt x="157639" y="170764"/>
                </a:lnTo>
                <a:lnTo>
                  <a:pt x="166200" y="169992"/>
                </a:lnTo>
                <a:lnTo>
                  <a:pt x="173179" y="172938"/>
                </a:lnTo>
                <a:lnTo>
                  <a:pt x="179415" y="177905"/>
                </a:lnTo>
                <a:lnTo>
                  <a:pt x="185743" y="183198"/>
                </a:lnTo>
                <a:lnTo>
                  <a:pt x="192999" y="187120"/>
                </a:lnTo>
                <a:lnTo>
                  <a:pt x="202020" y="187977"/>
                </a:lnTo>
                <a:lnTo>
                  <a:pt x="213643" y="184072"/>
                </a:lnTo>
                <a:lnTo>
                  <a:pt x="226019" y="177384"/>
                </a:lnTo>
                <a:lnTo>
                  <a:pt x="238157" y="172743"/>
                </a:lnTo>
                <a:lnTo>
                  <a:pt x="250130" y="169823"/>
                </a:lnTo>
                <a:lnTo>
                  <a:pt x="262007" y="168298"/>
                </a:lnTo>
                <a:lnTo>
                  <a:pt x="273862" y="167844"/>
                </a:lnTo>
                <a:lnTo>
                  <a:pt x="285763" y="168135"/>
                </a:lnTo>
                <a:lnTo>
                  <a:pt x="297784" y="168845"/>
                </a:lnTo>
                <a:lnTo>
                  <a:pt x="309995" y="169648"/>
                </a:lnTo>
                <a:lnTo>
                  <a:pt x="322467" y="170221"/>
                </a:lnTo>
                <a:lnTo>
                  <a:pt x="334425" y="168699"/>
                </a:lnTo>
                <a:lnTo>
                  <a:pt x="341106" y="164429"/>
                </a:lnTo>
                <a:lnTo>
                  <a:pt x="343508" y="157943"/>
                </a:lnTo>
                <a:lnTo>
                  <a:pt x="342630" y="149775"/>
                </a:lnTo>
                <a:lnTo>
                  <a:pt x="339469" y="140458"/>
                </a:lnTo>
                <a:lnTo>
                  <a:pt x="335025" y="130525"/>
                </a:lnTo>
                <a:lnTo>
                  <a:pt x="330295" y="120509"/>
                </a:lnTo>
                <a:lnTo>
                  <a:pt x="326278" y="110944"/>
                </a:lnTo>
                <a:lnTo>
                  <a:pt x="323972" y="102362"/>
                </a:lnTo>
                <a:lnTo>
                  <a:pt x="327251" y="93263"/>
                </a:lnTo>
                <a:lnTo>
                  <a:pt x="334276" y="88775"/>
                </a:lnTo>
                <a:lnTo>
                  <a:pt x="343055" y="88185"/>
                </a:lnTo>
                <a:lnTo>
                  <a:pt x="351596" y="90785"/>
                </a:lnTo>
                <a:lnTo>
                  <a:pt x="357908" y="95863"/>
                </a:lnTo>
                <a:lnTo>
                  <a:pt x="360000" y="102709"/>
                </a:lnTo>
                <a:lnTo>
                  <a:pt x="356430" y="110221"/>
                </a:lnTo>
                <a:lnTo>
                  <a:pt x="355626" y="118351"/>
                </a:lnTo>
                <a:lnTo>
                  <a:pt x="376778" y="150579"/>
                </a:lnTo>
                <a:lnTo>
                  <a:pt x="413623" y="165392"/>
                </a:lnTo>
                <a:lnTo>
                  <a:pt x="429023" y="166824"/>
                </a:lnTo>
                <a:lnTo>
                  <a:pt x="443945" y="165203"/>
                </a:lnTo>
                <a:lnTo>
                  <a:pt x="471015" y="137628"/>
                </a:lnTo>
                <a:lnTo>
                  <a:pt x="471146" y="131903"/>
                </a:lnTo>
                <a:lnTo>
                  <a:pt x="471749" y="126381"/>
                </a:lnTo>
                <a:lnTo>
                  <a:pt x="473469" y="121261"/>
                </a:lnTo>
                <a:lnTo>
                  <a:pt x="476954" y="116741"/>
                </a:lnTo>
                <a:lnTo>
                  <a:pt x="482848" y="113018"/>
                </a:lnTo>
                <a:lnTo>
                  <a:pt x="493154" y="107563"/>
                </a:lnTo>
                <a:lnTo>
                  <a:pt x="499644" y="101773"/>
                </a:lnTo>
                <a:lnTo>
                  <a:pt x="502239" y="95503"/>
                </a:lnTo>
                <a:lnTo>
                  <a:pt x="500858" y="88612"/>
                </a:lnTo>
                <a:lnTo>
                  <a:pt x="495422" y="80956"/>
                </a:lnTo>
                <a:lnTo>
                  <a:pt x="460009" y="56392"/>
                </a:lnTo>
                <a:lnTo>
                  <a:pt x="422927" y="45828"/>
                </a:lnTo>
                <a:lnTo>
                  <a:pt x="386285" y="42575"/>
                </a:lnTo>
                <a:lnTo>
                  <a:pt x="374572" y="41873"/>
                </a:lnTo>
                <a:lnTo>
                  <a:pt x="332520" y="33886"/>
                </a:lnTo>
                <a:lnTo>
                  <a:pt x="317957" y="28186"/>
                </a:lnTo>
                <a:lnTo>
                  <a:pt x="303352" y="24171"/>
                </a:lnTo>
                <a:lnTo>
                  <a:pt x="289211" y="22074"/>
                </a:lnTo>
                <a:lnTo>
                  <a:pt x="276038" y="22124"/>
                </a:lnTo>
                <a:lnTo>
                  <a:pt x="264340" y="24553"/>
                </a:lnTo>
                <a:lnTo>
                  <a:pt x="254621" y="29592"/>
                </a:lnTo>
                <a:lnTo>
                  <a:pt x="247388" y="37472"/>
                </a:lnTo>
                <a:lnTo>
                  <a:pt x="243147" y="48425"/>
                </a:lnTo>
                <a:lnTo>
                  <a:pt x="241631" y="56304"/>
                </a:lnTo>
                <a:lnTo>
                  <a:pt x="238299" y="60977"/>
                </a:lnTo>
                <a:lnTo>
                  <a:pt x="233353" y="62815"/>
                </a:lnTo>
                <a:lnTo>
                  <a:pt x="226993" y="62185"/>
                </a:lnTo>
                <a:lnTo>
                  <a:pt x="219422" y="59456"/>
                </a:lnTo>
                <a:lnTo>
                  <a:pt x="181057" y="34941"/>
                </a:lnTo>
                <a:lnTo>
                  <a:pt x="170453" y="27257"/>
                </a:lnTo>
                <a:lnTo>
                  <a:pt x="159848" y="19690"/>
                </a:lnTo>
                <a:lnTo>
                  <a:pt x="149444" y="12607"/>
                </a:lnTo>
                <a:lnTo>
                  <a:pt x="139441" y="6378"/>
                </a:lnTo>
                <a:lnTo>
                  <a:pt x="130041" y="1373"/>
                </a:lnTo>
                <a:lnTo>
                  <a:pt x="122167" y="0"/>
                </a:lnTo>
                <a:lnTo>
                  <a:pt x="113333" y="615"/>
                </a:lnTo>
                <a:lnTo>
                  <a:pt x="72371" y="19335"/>
                </a:lnTo>
                <a:lnTo>
                  <a:pt x="41294" y="45347"/>
                </a:lnTo>
                <a:lnTo>
                  <a:pt x="15865" y="76159"/>
                </a:lnTo>
                <a:lnTo>
                  <a:pt x="0" y="116212"/>
                </a:lnTo>
                <a:lnTo>
                  <a:pt x="577" y="124829"/>
                </a:lnTo>
                <a:lnTo>
                  <a:pt x="3370" y="132522"/>
                </a:lnTo>
                <a:lnTo>
                  <a:pt x="8575" y="139110"/>
                </a:lnTo>
                <a:lnTo>
                  <a:pt x="16391" y="144411"/>
                </a:lnTo>
                <a:close/>
              </a:path>
            </a:pathLst>
          </a:custGeom>
          <a:ln w="778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774891" y="106379"/>
            <a:ext cx="9012691" cy="931036"/>
          </a:xfrm>
          <a:prstGeom prst="rect">
            <a:avLst/>
          </a:prstGeom>
        </p:spPr>
        <p:txBody>
          <a:bodyPr vert="horz" wrap="square" lIns="0" tIns="190512" rIns="0" bIns="0" rtlCol="0">
            <a:spAutoFit/>
          </a:bodyPr>
          <a:lstStyle/>
          <a:p>
            <a:pPr marL="598170">
              <a:lnSpc>
                <a:spcPct val="100000"/>
              </a:lnSpc>
            </a:pPr>
            <a:r>
              <a:rPr lang="en-US" sz="2400" spc="16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</a:t>
            </a:r>
            <a:r>
              <a:rPr sz="2400" spc="16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ky-KG" sz="2400" spc="16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ыргыз </a:t>
            </a:r>
            <a:r>
              <a:rPr sz="2400" spc="16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lang="ky-KG" sz="2400" spc="16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еспубликасындагы </a:t>
            </a:r>
            <a:r>
              <a:rPr lang="ky-KG" sz="2400" spc="14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КМШ</a:t>
            </a:r>
            <a:br>
              <a:rPr lang="ky-KG" sz="2400" spc="14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ky-KG" sz="2400" spc="14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өлкөлөрүнөн келген студенттердин саны</a:t>
            </a:r>
            <a:endParaRPr sz="24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72114" y="4817750"/>
            <a:ext cx="1243330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350" b="1" spc="-70" dirty="0" smtClean="0">
                <a:solidFill>
                  <a:srgbClr val="4B555B"/>
                </a:solidFill>
                <a:latin typeface="Arial Black"/>
                <a:cs typeface="Arial Black"/>
              </a:rPr>
              <a:t>        </a:t>
            </a:r>
            <a:endParaRPr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97131" y="5337159"/>
            <a:ext cx="1318260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350" b="1" spc="-75" dirty="0" smtClean="0">
                <a:solidFill>
                  <a:srgbClr val="4B55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</a:t>
            </a:r>
            <a:endParaRPr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46563" y="5907241"/>
            <a:ext cx="1068705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350" b="1" spc="-75" dirty="0" smtClean="0">
                <a:solidFill>
                  <a:srgbClr val="4B55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endParaRPr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079500" y="1665323"/>
            <a:ext cx="2819400" cy="533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201</a:t>
            </a:r>
            <a:r>
              <a:rPr lang="en-US" sz="1400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8</a:t>
            </a:r>
            <a:r>
              <a:rPr sz="1400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-201</a:t>
            </a:r>
            <a:r>
              <a:rPr lang="en-US" sz="1400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9</a:t>
            </a:r>
            <a:endParaRPr sz="14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  <a:p>
            <a:pPr marL="16510">
              <a:lnSpc>
                <a:spcPct val="100000"/>
              </a:lnSpc>
              <a:spcBef>
                <a:spcPts val="825"/>
              </a:spcBef>
            </a:pPr>
            <a:r>
              <a:rPr lang="ky-KG" sz="1400" b="1" spc="-35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Century Gothic"/>
              </a:rPr>
              <a:t>Бардыгы 21 049</a:t>
            </a:r>
            <a:r>
              <a:rPr lang="ky-KG" sz="1400" b="1" spc="-14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адам</a:t>
            </a:r>
            <a:endParaRPr sz="14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1079501" y="2189823"/>
            <a:ext cx="2832148" cy="288290"/>
          </a:xfrm>
          <a:custGeom>
            <a:avLst/>
            <a:gdLst/>
            <a:ahLst/>
            <a:cxnLst/>
            <a:rect l="l" t="t" r="r" b="b"/>
            <a:pathLst>
              <a:path w="3148965" h="288289">
                <a:moveTo>
                  <a:pt x="0" y="0"/>
                </a:moveTo>
                <a:lnTo>
                  <a:pt x="3148698" y="0"/>
                </a:lnTo>
                <a:lnTo>
                  <a:pt x="3148698" y="287997"/>
                </a:lnTo>
                <a:lnTo>
                  <a:pt x="0" y="287997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677358" y="1713462"/>
            <a:ext cx="0" cy="36830"/>
          </a:xfrm>
          <a:custGeom>
            <a:avLst/>
            <a:gdLst/>
            <a:ahLst/>
            <a:cxnLst/>
            <a:rect l="l" t="t" r="r" b="b"/>
            <a:pathLst>
              <a:path h="36830">
                <a:moveTo>
                  <a:pt x="0" y="0"/>
                </a:moveTo>
                <a:lnTo>
                  <a:pt x="0" y="36664"/>
                </a:lnTo>
              </a:path>
            </a:pathLst>
          </a:custGeom>
          <a:ln w="1223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677358" y="1822516"/>
            <a:ext cx="0" cy="5465445"/>
          </a:xfrm>
          <a:custGeom>
            <a:avLst/>
            <a:gdLst/>
            <a:ahLst/>
            <a:cxnLst/>
            <a:rect l="l" t="t" r="r" b="b"/>
            <a:pathLst>
              <a:path h="5465445">
                <a:moveTo>
                  <a:pt x="0" y="0"/>
                </a:moveTo>
                <a:lnTo>
                  <a:pt x="0" y="5465254"/>
                </a:lnTo>
              </a:path>
            </a:pathLst>
          </a:custGeom>
          <a:ln w="12230">
            <a:solidFill>
              <a:srgbClr val="4B555B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677358" y="7323960"/>
            <a:ext cx="0" cy="36830"/>
          </a:xfrm>
          <a:custGeom>
            <a:avLst/>
            <a:gdLst/>
            <a:ahLst/>
            <a:cxnLst/>
            <a:rect l="l" t="t" r="r" b="b"/>
            <a:pathLst>
              <a:path h="36829">
                <a:moveTo>
                  <a:pt x="0" y="0"/>
                </a:moveTo>
                <a:lnTo>
                  <a:pt x="0" y="36677"/>
                </a:lnTo>
              </a:path>
            </a:pathLst>
          </a:custGeom>
          <a:ln w="1223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5795824" y="1665323"/>
            <a:ext cx="2294075" cy="533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20</a:t>
            </a:r>
            <a:r>
              <a:rPr lang="ky-KG" sz="1400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2</a:t>
            </a:r>
            <a:r>
              <a:rPr lang="en-US" sz="1400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2</a:t>
            </a:r>
            <a:r>
              <a:rPr sz="1400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-202</a:t>
            </a:r>
            <a:r>
              <a:rPr lang="en-US" sz="1400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3</a:t>
            </a:r>
            <a:endParaRPr sz="14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25"/>
              </a:spcBef>
            </a:pPr>
            <a:r>
              <a:rPr lang="ky-KG" sz="1400" b="1" spc="-35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Century Gothic"/>
              </a:rPr>
              <a:t>Бардыгы</a:t>
            </a:r>
            <a:r>
              <a:rPr sz="1400" b="1" spc="-3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Century Gothic"/>
              </a:rPr>
              <a:t> </a:t>
            </a:r>
            <a:r>
              <a:rPr lang="ky-KG" sz="1400" b="1" spc="-3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Century Gothic"/>
              </a:rPr>
              <a:t>30 053</a:t>
            </a:r>
            <a:r>
              <a:rPr lang="ky-KG" sz="1400" b="1" spc="-14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адам</a:t>
            </a:r>
            <a:endParaRPr sz="14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74891" y="3626851"/>
            <a:ext cx="940435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350" b="1" spc="-100" dirty="0" smtClean="0">
                <a:solidFill>
                  <a:srgbClr val="4B55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endParaRPr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5808573" y="2182101"/>
            <a:ext cx="3710304" cy="310078"/>
          </a:xfrm>
          <a:custGeom>
            <a:avLst/>
            <a:gdLst/>
            <a:ahLst/>
            <a:cxnLst/>
            <a:rect l="l" t="t" r="r" b="b"/>
            <a:pathLst>
              <a:path w="3710304" h="112394">
                <a:moveTo>
                  <a:pt x="0" y="0"/>
                </a:moveTo>
                <a:lnTo>
                  <a:pt x="3710076" y="0"/>
                </a:lnTo>
                <a:lnTo>
                  <a:pt x="3710076" y="111937"/>
                </a:lnTo>
                <a:lnTo>
                  <a:pt x="0" y="111937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6" name="Диаграмма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48925843"/>
              </p:ext>
            </p:extLst>
          </p:nvPr>
        </p:nvGraphicFramePr>
        <p:xfrm>
          <a:off x="646562" y="2638425"/>
          <a:ext cx="4852537" cy="47223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37989207"/>
              </p:ext>
            </p:extLst>
          </p:nvPr>
        </p:nvGraphicFramePr>
        <p:xfrm>
          <a:off x="5691987" y="2584283"/>
          <a:ext cx="4851118" cy="47767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object 45"/>
          <p:cNvSpPr/>
          <p:nvPr/>
        </p:nvSpPr>
        <p:spPr>
          <a:xfrm>
            <a:off x="6558685" y="2342097"/>
            <a:ext cx="62865" cy="38100"/>
          </a:xfrm>
          <a:custGeom>
            <a:avLst/>
            <a:gdLst/>
            <a:ahLst/>
            <a:cxnLst/>
            <a:rect l="l" t="t" r="r" b="b"/>
            <a:pathLst>
              <a:path w="62865" h="38100">
                <a:moveTo>
                  <a:pt x="5262" y="30537"/>
                </a:moveTo>
                <a:lnTo>
                  <a:pt x="16514" y="37269"/>
                </a:lnTo>
                <a:lnTo>
                  <a:pt x="27051" y="37574"/>
                </a:lnTo>
                <a:lnTo>
                  <a:pt x="36732" y="33697"/>
                </a:lnTo>
                <a:lnTo>
                  <a:pt x="45414" y="27883"/>
                </a:lnTo>
                <a:lnTo>
                  <a:pt x="52956" y="22378"/>
                </a:lnTo>
                <a:lnTo>
                  <a:pt x="59216" y="19427"/>
                </a:lnTo>
                <a:lnTo>
                  <a:pt x="24318" y="0"/>
                </a:lnTo>
                <a:lnTo>
                  <a:pt x="14260" y="2515"/>
                </a:lnTo>
                <a:lnTo>
                  <a:pt x="5896" y="7593"/>
                </a:lnTo>
                <a:lnTo>
                  <a:pt x="663" y="14475"/>
                </a:lnTo>
                <a:lnTo>
                  <a:pt x="0" y="22401"/>
                </a:lnTo>
                <a:lnTo>
                  <a:pt x="5262" y="30537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 txBox="1">
            <a:spLocks noGrp="1"/>
          </p:cNvSpPr>
          <p:nvPr>
            <p:ph type="title"/>
          </p:nvPr>
        </p:nvSpPr>
        <p:spPr>
          <a:xfrm>
            <a:off x="1079500" y="199781"/>
            <a:ext cx="8625110" cy="921020"/>
          </a:xfrm>
          <a:prstGeom prst="rect">
            <a:avLst/>
          </a:prstGeom>
        </p:spPr>
        <p:txBody>
          <a:bodyPr vert="horz" wrap="square" lIns="0" tIns="180593" rIns="0" bIns="0" rtlCol="0">
            <a:spAutoFit/>
          </a:bodyPr>
          <a:lstStyle/>
          <a:p>
            <a:pPr marL="92075">
              <a:lnSpc>
                <a:spcPct val="100000"/>
              </a:lnSpc>
            </a:pPr>
            <a:r>
              <a:rPr sz="2400" spc="16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ky-KG" sz="2400" spc="16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ыргыз </a:t>
            </a:r>
            <a:r>
              <a:rPr sz="2400" spc="16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lang="ky-KG" sz="2400" spc="16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еспубликасындагы КМШдан  тышкары </a:t>
            </a:r>
            <a:r>
              <a:rPr lang="en-US" sz="2400" spc="16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br>
              <a:rPr lang="en-US" sz="2400" spc="16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spc="16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ky-KG" sz="2400" spc="16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өлкөлөрдөн келген студенттердин саны</a:t>
            </a:r>
            <a:endParaRPr sz="24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1155700" y="1665347"/>
            <a:ext cx="2057400" cy="7489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201</a:t>
            </a:r>
            <a:r>
              <a:rPr lang="en-US" sz="1400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8</a:t>
            </a:r>
            <a:r>
              <a:rPr sz="1400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-201</a:t>
            </a:r>
            <a:r>
              <a:rPr lang="en-US" sz="1400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9</a:t>
            </a:r>
            <a:endParaRPr sz="14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  <a:p>
            <a:pPr marL="16510">
              <a:lnSpc>
                <a:spcPct val="100000"/>
              </a:lnSpc>
              <a:spcBef>
                <a:spcPts val="825"/>
              </a:spcBef>
            </a:pPr>
            <a:r>
              <a:rPr lang="ky-KG" sz="1400" b="1" spc="-35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Century Gothic"/>
              </a:rPr>
              <a:t>Бардыгы</a:t>
            </a:r>
            <a:r>
              <a:rPr sz="1400" b="1" spc="-3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Century Gothic"/>
              </a:rPr>
              <a:t> </a:t>
            </a:r>
            <a:r>
              <a:rPr lang="ky-KG" sz="1400" b="1" spc="-3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Century Gothic"/>
              </a:rPr>
              <a:t>15 547</a:t>
            </a:r>
            <a:r>
              <a:rPr sz="1400" b="1" spc="-105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ial Black"/>
              </a:rPr>
              <a:t> </a:t>
            </a:r>
            <a:r>
              <a:rPr lang="ky-KG" sz="1400" b="1" spc="-10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адам</a:t>
            </a:r>
            <a:endParaRPr sz="14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108" name="object 108"/>
          <p:cNvSpPr/>
          <p:nvPr/>
        </p:nvSpPr>
        <p:spPr>
          <a:xfrm>
            <a:off x="1155700" y="2190915"/>
            <a:ext cx="2997200" cy="288290"/>
          </a:xfrm>
          <a:custGeom>
            <a:avLst/>
            <a:gdLst/>
            <a:ahLst/>
            <a:cxnLst/>
            <a:rect l="l" t="t" r="r" b="b"/>
            <a:pathLst>
              <a:path w="2997200" h="288289">
                <a:moveTo>
                  <a:pt x="0" y="0"/>
                </a:moveTo>
                <a:lnTo>
                  <a:pt x="2996793" y="0"/>
                </a:lnTo>
                <a:lnTo>
                  <a:pt x="2996793" y="287997"/>
                </a:lnTo>
                <a:lnTo>
                  <a:pt x="0" y="287997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5677358" y="1713456"/>
            <a:ext cx="0" cy="36830"/>
          </a:xfrm>
          <a:custGeom>
            <a:avLst/>
            <a:gdLst/>
            <a:ahLst/>
            <a:cxnLst/>
            <a:rect l="l" t="t" r="r" b="b"/>
            <a:pathLst>
              <a:path h="36830">
                <a:moveTo>
                  <a:pt x="0" y="0"/>
                </a:moveTo>
                <a:lnTo>
                  <a:pt x="0" y="36677"/>
                </a:lnTo>
              </a:path>
            </a:pathLst>
          </a:custGeom>
          <a:ln w="1223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5677358" y="1822510"/>
            <a:ext cx="0" cy="5465445"/>
          </a:xfrm>
          <a:custGeom>
            <a:avLst/>
            <a:gdLst/>
            <a:ahLst/>
            <a:cxnLst/>
            <a:rect l="l" t="t" r="r" b="b"/>
            <a:pathLst>
              <a:path h="5465445">
                <a:moveTo>
                  <a:pt x="0" y="0"/>
                </a:moveTo>
                <a:lnTo>
                  <a:pt x="0" y="5465254"/>
                </a:lnTo>
              </a:path>
            </a:pathLst>
          </a:custGeom>
          <a:ln w="12230">
            <a:solidFill>
              <a:srgbClr val="4B555B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5677358" y="7323954"/>
            <a:ext cx="0" cy="36830"/>
          </a:xfrm>
          <a:custGeom>
            <a:avLst/>
            <a:gdLst/>
            <a:ahLst/>
            <a:cxnLst/>
            <a:rect l="l" t="t" r="r" b="b"/>
            <a:pathLst>
              <a:path h="36829">
                <a:moveTo>
                  <a:pt x="0" y="0"/>
                </a:moveTo>
                <a:lnTo>
                  <a:pt x="0" y="36677"/>
                </a:lnTo>
              </a:path>
            </a:pathLst>
          </a:custGeom>
          <a:ln w="1223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 txBox="1"/>
          <p:nvPr/>
        </p:nvSpPr>
        <p:spPr>
          <a:xfrm>
            <a:off x="5795868" y="1665347"/>
            <a:ext cx="2217831" cy="533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20</a:t>
            </a:r>
            <a:r>
              <a:rPr lang="ky-KG" sz="1400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2</a:t>
            </a:r>
            <a:r>
              <a:rPr lang="en-US" sz="1400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2</a:t>
            </a:r>
            <a:r>
              <a:rPr sz="1400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-202</a:t>
            </a:r>
            <a:r>
              <a:rPr lang="en-US" sz="1400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3</a:t>
            </a:r>
            <a:endParaRPr sz="1400" dirty="0" smtClean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25"/>
              </a:spcBef>
            </a:pPr>
            <a:r>
              <a:rPr lang="ky-KG" sz="1400" b="1" spc="-35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Century Gothic"/>
              </a:rPr>
              <a:t>Бардыгы</a:t>
            </a:r>
            <a:r>
              <a:rPr sz="1400" b="1" spc="-30" dirty="0" smtClean="0">
                <a:solidFill>
                  <a:schemeClr val="accent1">
                    <a:lumMod val="50000"/>
                  </a:schemeClr>
                </a:solidFill>
                <a:latin typeface="Century Gothic"/>
                <a:cs typeface="Century Gothic"/>
              </a:rPr>
              <a:t> </a:t>
            </a:r>
            <a:r>
              <a:rPr lang="ky-KG" sz="1400" b="1" spc="-3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Century Gothic"/>
              </a:rPr>
              <a:t>25</a:t>
            </a:r>
            <a:r>
              <a:rPr sz="1400" b="1" spc="-10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lang="ky-KG" sz="1400" b="1" spc="-10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381</a:t>
            </a:r>
            <a:r>
              <a:rPr lang="ky-KG" sz="1400" b="1" spc="-14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адам</a:t>
            </a:r>
            <a:endParaRPr sz="14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115" name="object 115"/>
          <p:cNvSpPr/>
          <p:nvPr/>
        </p:nvSpPr>
        <p:spPr>
          <a:xfrm>
            <a:off x="5808598" y="2182088"/>
            <a:ext cx="3707765" cy="310314"/>
          </a:xfrm>
          <a:custGeom>
            <a:avLst/>
            <a:gdLst/>
            <a:ahLst/>
            <a:cxnLst/>
            <a:rect l="l" t="t" r="r" b="b"/>
            <a:pathLst>
              <a:path w="3707765" h="112394">
                <a:moveTo>
                  <a:pt x="0" y="0"/>
                </a:moveTo>
                <a:lnTo>
                  <a:pt x="3707409" y="0"/>
                </a:lnTo>
                <a:lnTo>
                  <a:pt x="3707409" y="111937"/>
                </a:lnTo>
                <a:lnTo>
                  <a:pt x="0" y="111937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 txBox="1"/>
          <p:nvPr/>
        </p:nvSpPr>
        <p:spPr>
          <a:xfrm>
            <a:off x="5795868" y="2965230"/>
            <a:ext cx="1009956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25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endParaRPr sz="1200" dirty="0">
              <a:latin typeface="Century Gothic"/>
              <a:cs typeface="Century Gothic"/>
            </a:endParaRPr>
          </a:p>
        </p:txBody>
      </p:sp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15652"/>
              </p:ext>
            </p:extLst>
          </p:nvPr>
        </p:nvGraphicFramePr>
        <p:xfrm>
          <a:off x="5808598" y="2638425"/>
          <a:ext cx="4267200" cy="47223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Диаграмма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7355783"/>
              </p:ext>
            </p:extLst>
          </p:nvPr>
        </p:nvGraphicFramePr>
        <p:xfrm>
          <a:off x="546100" y="2638425"/>
          <a:ext cx="44958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Объект 2"/>
          <p:cNvSpPr>
            <a:spLocks noGrp="1"/>
          </p:cNvSpPr>
          <p:nvPr>
            <p:ph idx="1"/>
          </p:nvPr>
        </p:nvSpPr>
        <p:spPr>
          <a:xfrm>
            <a:off x="808990" y="1764666"/>
            <a:ext cx="9075420" cy="4637251"/>
          </a:xfrm>
        </p:spPr>
        <p:txBody>
          <a:bodyPr/>
          <a:lstStyle/>
          <a:p>
            <a:pPr marL="0" indent="0" algn="ctr">
              <a:buNone/>
            </a:pPr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КӨҢҮЛ БУРГАНЫҢЫЗДАР ҮЧҮН  РАХМАТ!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388" y="131548"/>
            <a:ext cx="967503" cy="901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2" name="Picture 2" descr="Похожее изображени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7982" y="3463640"/>
            <a:ext cx="5320391" cy="2721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6271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1675</TotalTime>
  <Words>440</Words>
  <Application>Microsoft Office PowerPoint</Application>
  <PresentationFormat>Произвольный</PresentationFormat>
  <Paragraphs>141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Arial</vt:lpstr>
      <vt:lpstr>Arial Black</vt:lpstr>
      <vt:lpstr>Calibri</vt:lpstr>
      <vt:lpstr>Century Gothic</vt:lpstr>
      <vt:lpstr>Kyrghyz Times</vt:lpstr>
      <vt:lpstr>Palatino Linotype</vt:lpstr>
      <vt:lpstr>Office Theme</vt:lpstr>
      <vt:lpstr>Тема Office</vt:lpstr>
      <vt:lpstr> Кыргыз Республикасынын Улуттук статистика комитети</vt:lpstr>
      <vt:lpstr>Өткөн беш жылда билим берүү чөйрөсүндө негизги тенденциялар төмөнкүдөй мүнөздөлдү:</vt:lpstr>
      <vt:lpstr>Презентация PowerPoint</vt:lpstr>
      <vt:lpstr>Презентация PowerPoint</vt:lpstr>
      <vt:lpstr>Презентация PowerPoint</vt:lpstr>
      <vt:lpstr>        Адистиктер боюнча орто кесиптик билим берүү уюмдарына кабыл алынган студенттердин санын бөлүштүрүү</vt:lpstr>
      <vt:lpstr>Презентация PowerPoint</vt:lpstr>
      <vt:lpstr>         Адистиктер боюнча жогорку кесиптик билим берүү уюмдарына          кабыл алынган студенттердин санын бөлүштүрүү</vt:lpstr>
      <vt:lpstr>            Кыргыз Республикасындагы КМШ           өлкөлөрүнөн келген студенттердин саны</vt:lpstr>
      <vt:lpstr>Кыргыз Республикасындагы КМШдан  тышкары          өлкөлөрдөн келген студенттердин саны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Инфографика для Нацстаткома2</dc:title>
  <dc:creator>Айнур Кошматова</dc:creator>
  <cp:lastModifiedBy>rahmanova</cp:lastModifiedBy>
  <cp:revision>104</cp:revision>
  <cp:lastPrinted>2024-03-01T07:55:33Z</cp:lastPrinted>
  <dcterms:created xsi:type="dcterms:W3CDTF">2020-02-10T14:23:22Z</dcterms:created>
  <dcterms:modified xsi:type="dcterms:W3CDTF">2024-03-12T02:57:36Z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2020-02-10T00:00:00Z</vt:filetime>
  </property>
  <property fmtid="{D5CDD505-2E9C-101B-9397-08002B2CF9AE}" pid="3" name="LastSaved">
    <vt:filetime>2020-02-10T00:00:00Z</vt:filetime>
  </property>
</Properties>
</file>