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2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3"/>
  </p:notesMasterIdLst>
  <p:sldIdLst>
    <p:sldId id="292" r:id="rId2"/>
    <p:sldId id="435" r:id="rId3"/>
    <p:sldId id="437" r:id="rId4"/>
    <p:sldId id="438" r:id="rId5"/>
    <p:sldId id="440" r:id="rId6"/>
    <p:sldId id="441" r:id="rId7"/>
    <p:sldId id="442" r:id="rId8"/>
    <p:sldId id="429" r:id="rId9"/>
    <p:sldId id="430" r:id="rId10"/>
    <p:sldId id="439" r:id="rId11"/>
    <p:sldId id="433" r:id="rId12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FFFF"/>
    <a:srgbClr val="CCCCFF"/>
    <a:srgbClr val="000000"/>
    <a:srgbClr val="3E25FB"/>
    <a:srgbClr val="009900"/>
    <a:srgbClr val="ECECC6"/>
    <a:srgbClr val="287E70"/>
    <a:srgbClr val="7FFC62"/>
    <a:srgbClr val="866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94356" autoAdjust="0"/>
  </p:normalViewPr>
  <p:slideViewPr>
    <p:cSldViewPr>
      <p:cViewPr varScale="1">
        <p:scale>
          <a:sx n="70" d="100"/>
          <a:sy n="70" d="100"/>
        </p:scale>
        <p:origin x="1182" y="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9%20&#1075;%20&#1051;.&#1047;.%20&#1055;&#1086;&#1079;&#1080;&#1090;&#1080;&#1074;\2019%20&#1087;&#1088;&#1077;&#1079;&#1077;&#1085;&#1090;\&#1089;&#1093;%20&#1075;&#1088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9%20&#1075;%20&#1051;.&#1047;.%20&#1055;&#1086;&#1079;&#1080;&#1090;&#1080;&#1074;\2019%20&#1087;&#1088;&#1077;&#1079;&#1077;&#1085;&#1090;\&#1089;&#1093;%20&#1075;&#1088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6%20&#1053;&#1069;&#1046;\&#1087;&#1088;&#1077;&#1079;%20&#1057;&#1061;%202016\&#1087;&#1088;&#1077;&#1089;&#1089;&#1082;&#1086;&#1085;&#1092;%20&#1080;&#1102;&#1083;&#1100;\12.07%20&#1075;&#1088;&#1072;&#1092;%20&#1057;&#1061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turgunbaeva\Desktop\&#1075;&#1088;&#1072;&#1092;%20&#1057;&#1061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turgunbaeva\Desktop\&#1075;&#1088;&#1072;&#1092;%20&#1057;&#1061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9%20&#1075;%20&#1051;.&#1047;.%20&#1055;&#1086;&#1079;&#1080;&#1090;&#1080;&#1074;\2019%20&#1087;&#1088;&#1077;&#1079;&#1077;&#1085;&#1090;\&#1089;&#1093;%20&#1075;&#1088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9%20&#1075;%20&#1051;.&#1047;.%20&#1055;&#1086;&#1079;&#1080;&#1090;&#1080;&#1074;\2019%20&#1087;&#1088;&#1077;&#1079;&#1077;&#1085;&#1090;\&#1089;&#1093;%20&#1075;&#1088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9%20&#1075;%20&#1051;.&#1047;.%20&#1055;&#1086;&#1079;&#1080;&#1090;&#1080;&#1074;\2019%20&#1087;&#1088;&#1077;&#1079;&#1077;&#1085;&#1090;\&#1089;&#1093;%20&#1075;&#1088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9%20&#1075;%20&#1051;.&#1047;.%20&#1055;&#1086;&#1079;&#1080;&#1090;&#1080;&#1074;\2019%20&#1087;&#1088;&#1077;&#1079;&#1077;&#1085;&#1090;\&#1089;&#1093;%20&#1075;&#1088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9%20&#1075;%20&#1051;.&#1047;.%20&#1055;&#1086;&#1079;&#1080;&#1090;&#1080;&#1074;\2019%20&#1087;&#1088;&#1077;&#1079;&#1077;&#1085;&#1090;\&#1089;&#1093;%20&#1075;&#1088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 err="1" smtClean="0"/>
              <a:t>Айыл</a:t>
            </a:r>
            <a:r>
              <a:rPr lang="ru-RU" sz="1400" baseline="0" dirty="0" smtClean="0"/>
              <a:t>  </a:t>
            </a:r>
            <a:r>
              <a:rPr lang="ru-RU" sz="1400" baseline="0" dirty="0" err="1" smtClean="0"/>
              <a:t>чарба</a:t>
            </a:r>
            <a:r>
              <a:rPr lang="ru-RU" sz="1400" baseline="0" dirty="0" smtClean="0"/>
              <a:t>  </a:t>
            </a:r>
            <a:r>
              <a:rPr lang="ru-RU" sz="1400" baseline="0" dirty="0" err="1" smtClean="0"/>
              <a:t>продукцияларынын</a:t>
            </a:r>
            <a:r>
              <a:rPr lang="ru-RU" sz="1400" baseline="0" dirty="0" smtClean="0"/>
              <a:t> </a:t>
            </a:r>
            <a:r>
              <a:rPr lang="ru-RU" sz="1400" baseline="0" dirty="0" err="1" smtClean="0"/>
              <a:t>өсүү</a:t>
            </a:r>
            <a:r>
              <a:rPr lang="ru-RU" sz="1400" baseline="0" dirty="0" smtClean="0"/>
              <a:t>  </a:t>
            </a:r>
            <a:r>
              <a:rPr lang="ru-RU" sz="1400" baseline="0" dirty="0" err="1" smtClean="0"/>
              <a:t>темпи</a:t>
            </a:r>
            <a:r>
              <a:rPr lang="ru-RU" sz="1400" baseline="0" dirty="0" smtClean="0"/>
              <a:t>, </a:t>
            </a:r>
            <a:r>
              <a:rPr lang="ru-RU" sz="1400" baseline="0" dirty="0" err="1" smtClean="0"/>
              <a:t>пайыз</a:t>
            </a:r>
            <a:r>
              <a:rPr lang="ru-RU" sz="1400" dirty="0" smtClean="0"/>
              <a:t>  </a:t>
            </a:r>
            <a:endParaRPr lang="ru-RU" sz="14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0204890150361752E-2"/>
          <c:y val="0.10874055218765004"/>
          <c:w val="0.75345046932252635"/>
          <c:h val="0.784448392036227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СХ!$A$2</c:f>
              <c:strCache>
                <c:ptCount val="1"/>
                <c:pt idx="0">
                  <c:v>2017</c:v>
                </c:pt>
              </c:strCache>
            </c:strRef>
          </c:tx>
          <c:spPr>
            <a:pattFill prst="pct70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chemeClr val="tx2">
                  <a:lumMod val="75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-2.0574521365112928E-2"/>
                  <c:y val="-5.68574190102391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8596925890678741E-3"/>
                  <c:y val="-5.40105194282431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2.5581809923123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СХ!$B$1:$D$1</c:f>
              <c:strCache>
                <c:ptCount val="3"/>
                <c:pt idx="0">
                  <c:v>Сельское хозяйство</c:v>
                </c:pt>
                <c:pt idx="1">
                  <c:v> растениеводство</c:v>
                </c:pt>
                <c:pt idx="2">
                  <c:v> животноводство</c:v>
                </c:pt>
              </c:strCache>
            </c:strRef>
          </c:cat>
          <c:val>
            <c:numRef>
              <c:f>СХ!$B$2:$D$2</c:f>
              <c:numCache>
                <c:formatCode>General</c:formatCode>
                <c:ptCount val="3"/>
                <c:pt idx="0">
                  <c:v>102.4</c:v>
                </c:pt>
                <c:pt idx="1">
                  <c:v>102.8</c:v>
                </c:pt>
                <c:pt idx="2">
                  <c:v>102.3</c:v>
                </c:pt>
              </c:numCache>
            </c:numRef>
          </c:val>
        </c:ser>
        <c:ser>
          <c:idx val="1"/>
          <c:order val="1"/>
          <c:tx>
            <c:strRef>
              <c:f>СХ!$A$3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C00000"/>
              </a:solidFill>
            </a:ln>
          </c:spPr>
          <c:invertIfNegative val="0"/>
          <c:dLbls>
            <c:dLbl>
              <c:idx val="0"/>
              <c:layout>
                <c:manualLayout>
                  <c:x val="8.849096428780298E-4"/>
                  <c:y val="-1.38336490773258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9.4381855205303926E-4"/>
                  <c:y val="-2.25506004507366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1894920967424649E-2"/>
                  <c:y val="-9.4753412502656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СХ!$B$1:$D$1</c:f>
              <c:strCache>
                <c:ptCount val="3"/>
                <c:pt idx="0">
                  <c:v>Сельское хозяйство</c:v>
                </c:pt>
                <c:pt idx="1">
                  <c:v> растениеводство</c:v>
                </c:pt>
                <c:pt idx="2">
                  <c:v> животноводство</c:v>
                </c:pt>
              </c:strCache>
            </c:strRef>
          </c:cat>
          <c:val>
            <c:numRef>
              <c:f>СХ!$B$3:$D$3</c:f>
              <c:numCache>
                <c:formatCode>General</c:formatCode>
                <c:ptCount val="3"/>
                <c:pt idx="0">
                  <c:v>102.7</c:v>
                </c:pt>
                <c:pt idx="1">
                  <c:v>103.4</c:v>
                </c:pt>
                <c:pt idx="2">
                  <c:v>102.2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57152"/>
        <c:axId val="5057544"/>
      </c:barChart>
      <c:catAx>
        <c:axId val="5057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5057544"/>
        <c:crosses val="autoZero"/>
        <c:auto val="0"/>
        <c:lblAlgn val="ctr"/>
        <c:lblOffset val="100"/>
        <c:noMultiLvlLbl val="0"/>
      </c:catAx>
      <c:valAx>
        <c:axId val="5057544"/>
        <c:scaling>
          <c:orientation val="minMax"/>
          <c:max val="10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057152"/>
        <c:crosses val="autoZero"/>
        <c:crossBetween val="between"/>
        <c:majorUnit val="1"/>
        <c:minorUnit val="0.5"/>
      </c:valAx>
    </c:plotArea>
    <c:legend>
      <c:legendPos val="r"/>
      <c:legendEntry>
        <c:idx val="0"/>
        <c:txPr>
          <a:bodyPr/>
          <a:lstStyle/>
          <a:p>
            <a: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85726354415447148"/>
          <c:y val="0.51495276933163991"/>
          <c:w val="0.14273645584552855"/>
          <c:h val="0.28428715337982846"/>
        </c:manualLayout>
      </c:layout>
      <c:overlay val="0"/>
      <c:txPr>
        <a:bodyPr/>
        <a:lstStyle/>
        <a:p>
          <a:pPr>
            <a:defRPr sz="18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699808208444673E-2"/>
          <c:y val="2.852537989606093E-2"/>
          <c:w val="0.9292821021835781"/>
          <c:h val="0.8047147924921922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Лист1!$B$5</c:f>
              <c:strCache>
                <c:ptCount val="1"/>
                <c:pt idx="0">
                  <c:v>Индекс физического объема СХ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5.724266504501449E-2"/>
                  <c:y val="-2.4495735041785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7.1166556542450451E-2"/>
                  <c:y val="-1.71470145292498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5470990552706619E-3"/>
                  <c:y val="-4.8991470083570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000099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Лист1!$A$6:$A$12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Лист1!$B$6:$B$12</c:f>
              <c:numCache>
                <c:formatCode>General</c:formatCode>
                <c:ptCount val="7"/>
                <c:pt idx="0">
                  <c:v>101.2</c:v>
                </c:pt>
                <c:pt idx="1">
                  <c:v>102.7</c:v>
                </c:pt>
                <c:pt idx="2">
                  <c:v>99.5</c:v>
                </c:pt>
                <c:pt idx="3">
                  <c:v>106.2</c:v>
                </c:pt>
                <c:pt idx="4">
                  <c:v>103.1</c:v>
                </c:pt>
                <c:pt idx="5">
                  <c:v>102.4</c:v>
                </c:pt>
                <c:pt idx="6">
                  <c:v>102.7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Лист1!$C$5</c:f>
              <c:strCache>
                <c:ptCount val="1"/>
                <c:pt idx="0">
                  <c:v>ИФО растениеводства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1.3923891497435958E-2"/>
                  <c:y val="2.20461615376069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5470990552706619E-3"/>
                  <c:y val="-4.1642749571035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5470990552706619E-3"/>
                  <c:y val="-7.10376316211779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2376792442165295E-2"/>
                  <c:y val="-4.1642749571035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Лист1!$A$6:$A$12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Лист1!$C$6:$C$12</c:f>
              <c:numCache>
                <c:formatCode>General</c:formatCode>
                <c:ptCount val="7"/>
                <c:pt idx="0">
                  <c:v>100.7</c:v>
                </c:pt>
                <c:pt idx="1">
                  <c:v>104.8</c:v>
                </c:pt>
                <c:pt idx="2">
                  <c:v>95.4</c:v>
                </c:pt>
                <c:pt idx="3">
                  <c:v>109.9</c:v>
                </c:pt>
                <c:pt idx="4">
                  <c:v>103.7</c:v>
                </c:pt>
                <c:pt idx="5">
                  <c:v>102.8</c:v>
                </c:pt>
                <c:pt idx="6">
                  <c:v>103.4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Лист1!$D$5</c:f>
              <c:strCache>
                <c:ptCount val="1"/>
                <c:pt idx="0">
                  <c:v>ИФО животноводства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2.3206485829059931E-2"/>
                  <c:y val="-4.1642749571035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5470990552706619E-2"/>
                  <c:y val="-2.4495735041785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3.18444555543211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8565188663247943E-2"/>
                  <c:y val="4.1642749571035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5470990552706619E-3"/>
                  <c:y val="3.9193176066856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0941981105413238E-3"/>
                  <c:y val="3.42940290584996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Лист1!$A$6:$A$12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Лист1!$D$6:$D$12</c:f>
              <c:numCache>
                <c:formatCode>General</c:formatCode>
                <c:ptCount val="7"/>
                <c:pt idx="0">
                  <c:v>102</c:v>
                </c:pt>
                <c:pt idx="1">
                  <c:v>101.1</c:v>
                </c:pt>
                <c:pt idx="2">
                  <c:v>103.8</c:v>
                </c:pt>
                <c:pt idx="3">
                  <c:v>102.7</c:v>
                </c:pt>
                <c:pt idx="4">
                  <c:v>102.9</c:v>
                </c:pt>
                <c:pt idx="5">
                  <c:v>102.3</c:v>
                </c:pt>
                <c:pt idx="6">
                  <c:v>102.2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58328"/>
        <c:axId val="5058720"/>
      </c:lineChart>
      <c:catAx>
        <c:axId val="5058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5058720"/>
        <c:crosses val="autoZero"/>
        <c:auto val="1"/>
        <c:lblAlgn val="ctr"/>
        <c:lblOffset val="100"/>
        <c:noMultiLvlLbl val="0"/>
      </c:catAx>
      <c:valAx>
        <c:axId val="5058720"/>
        <c:scaling>
          <c:orientation val="minMax"/>
          <c:max val="110"/>
          <c:min val="93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5058328"/>
        <c:crosses val="autoZero"/>
        <c:crossBetween val="between"/>
        <c:majorUnit val="2"/>
        <c:minorUnit val="0.5"/>
      </c:valAx>
    </c:plotArea>
    <c:legend>
      <c:legendPos val="b"/>
      <c:layout>
        <c:manualLayout>
          <c:xMode val="edge"/>
          <c:yMode val="edge"/>
          <c:x val="3.4320017074126269E-2"/>
          <c:y val="0.90163226462491819"/>
          <c:w val="0.94683095640445425"/>
          <c:h val="8.3670294350010485E-2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растениеводства</a:t>
            </a:r>
            <a:endParaRPr lang="ru-RU" dirty="0"/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832195975503062"/>
          <c:y val="0.25825932187193851"/>
          <c:w val="0.51428521434820651"/>
          <c:h val="0.41996751086617745"/>
        </c:manualLayout>
      </c:layout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'гр произ'!$B$66:$B$74</c:f>
              <c:strCache>
                <c:ptCount val="9"/>
                <c:pt idx="0">
                  <c:v>Буудай</c:v>
                </c:pt>
                <c:pt idx="1">
                  <c:v>Арпа</c:v>
                </c:pt>
                <c:pt idx="2">
                  <c:v>Дандык жүгөрү</c:v>
                </c:pt>
                <c:pt idx="3">
                  <c:v>Дандык буурчак</c:v>
                </c:pt>
                <c:pt idx="4">
                  <c:v>Картошка</c:v>
                </c:pt>
                <c:pt idx="5">
                  <c:v>Жашылчалар</c:v>
                </c:pt>
                <c:pt idx="6">
                  <c:v>Мөмө жана жемиш</c:v>
                </c:pt>
                <c:pt idx="7">
                  <c:v>Тоюттук өсүмдүктөр</c:v>
                </c:pt>
                <c:pt idx="8">
                  <c:v>Башкалар(гүрүч, пахта, тамеки, кант кызылча, бакча и ж.б).</c:v>
                </c:pt>
              </c:strCache>
            </c:strRef>
          </c:cat>
          <c:val>
            <c:numRef>
              <c:f>'гр произ'!$C$66:$C$74</c:f>
              <c:numCache>
                <c:formatCode>0.0</c:formatCode>
                <c:ptCount val="9"/>
                <c:pt idx="0">
                  <c:v>6.6480531945803891</c:v>
                </c:pt>
                <c:pt idx="1">
                  <c:v>3.9887227164366617</c:v>
                </c:pt>
                <c:pt idx="2">
                  <c:v>9.9738682458785313</c:v>
                </c:pt>
                <c:pt idx="3">
                  <c:v>4.4385642335063737</c:v>
                </c:pt>
                <c:pt idx="4">
                  <c:v>17.512654233732945</c:v>
                </c:pt>
                <c:pt idx="5">
                  <c:v>25.264542238371646</c:v>
                </c:pt>
                <c:pt idx="6">
                  <c:v>8.4494229291600629</c:v>
                </c:pt>
                <c:pt idx="7">
                  <c:v>11.25388919002004</c:v>
                </c:pt>
                <c:pt idx="8">
                  <c:v>12.5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5.4743657042869744E-2"/>
                  <c:y val="0.19407042869641278"/>
                </c:manualLayout>
              </c:layout>
              <c:tx>
                <c:rich>
                  <a:bodyPr/>
                  <a:lstStyle/>
                  <a:p>
                    <a:fld id="{0A99B7FB-5C19-4546-B757-8AB9C6C5E0DD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2.0207786526684163E-3"/>
                  <c:y val="-0.14881270049577133"/>
                </c:manualLayout>
              </c:layout>
              <c:tx>
                <c:rich>
                  <a:bodyPr/>
                  <a:lstStyle/>
                  <a:p>
                    <a:fld id="{F8B84ED3-AA16-4EA1-9125-710D25B88D0E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8.0049431321084885E-2"/>
                  <c:y val="2.2776319626713303E-2"/>
                </c:manualLayout>
              </c:layout>
              <c:tx>
                <c:rich>
                  <a:bodyPr/>
                  <a:lstStyle/>
                  <a:p>
                    <a:fld id="{817C8167-D55C-47DD-9F9C-9015AC3907CD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1.4953412073490813E-2"/>
                  <c:y val="3.9475794692330063E-3"/>
                </c:manualLayout>
              </c:layout>
              <c:tx>
                <c:rich>
                  <a:bodyPr/>
                  <a:lstStyle/>
                  <a:p>
                    <a:fld id="{1D8FB185-35E8-4753-9F22-47F705CF2C96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9.3152012248468946E-2"/>
                  <c:y val="2.6698745990084583E-3"/>
                </c:manualLayout>
              </c:layout>
              <c:tx>
                <c:rich>
                  <a:bodyPr/>
                  <a:lstStyle/>
                  <a:p>
                    <a:fld id="{41B1FA0E-9B3E-4C0E-9AF6-0DDC13F810D1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'гр произ'!$A$97:$A$101</c:f>
              <c:strCache>
                <c:ptCount val="5"/>
                <c:pt idx="0">
                  <c:v>Союлуучу мал жана канаттуу(тирүүлөй салмакта)    </c:v>
                </c:pt>
                <c:pt idx="1">
                  <c:v> Чийки сүт</c:v>
                </c:pt>
                <c:pt idx="2">
                  <c:v>Жумуртка (миң даана)</c:v>
                </c:pt>
                <c:pt idx="3">
                  <c:v>Жүн (физикалык салмакта)</c:v>
                </c:pt>
                <c:pt idx="4">
                  <c:v>Башкалар (малдын өсүүсү жана салмагы)</c:v>
                </c:pt>
              </c:strCache>
            </c:strRef>
          </c:cat>
          <c:val>
            <c:numRef>
              <c:f>'гр произ'!$B$97:$B$101</c:f>
              <c:numCache>
                <c:formatCode>General</c:formatCode>
                <c:ptCount val="5"/>
                <c:pt idx="0">
                  <c:v>60.9</c:v>
                </c:pt>
                <c:pt idx="1">
                  <c:v>33.5</c:v>
                </c:pt>
                <c:pt idx="2">
                  <c:v>3.5</c:v>
                </c:pt>
                <c:pt idx="3">
                  <c:v>0.4</c:v>
                </c:pt>
                <c:pt idx="4">
                  <c:v>1.7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619318668755168E-2"/>
          <c:y val="2.8956152467304628E-2"/>
          <c:w val="0.7898651308261958"/>
          <c:h val="0.768052720510324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'произв 2014-2018'!$B$4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1.9094763854905054E-3"/>
                  <c:y val="-3.2002724371406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7284291564715165E-3"/>
                  <c:y val="-2.51449977203908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'произв 2014-2018'!$A$5:$A$13</c:f>
              <c:strCache>
                <c:ptCount val="9"/>
                <c:pt idx="0">
                  <c:v>Пшеница  </c:v>
                </c:pt>
                <c:pt idx="1">
                  <c:v>Ячмень  </c:v>
                </c:pt>
                <c:pt idx="2">
                  <c:v>Кукуруза на зерно</c:v>
                </c:pt>
                <c:pt idx="3">
                  <c:v>Зернобобовые </c:v>
                </c:pt>
                <c:pt idx="4">
                  <c:v>Сахарная свекла 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прод-е</c:v>
                </c:pt>
                <c:pt idx="8">
                  <c:v>Плоды и ягоды</c:v>
                </c:pt>
              </c:strCache>
            </c:strRef>
          </c:cat>
          <c:val>
            <c:numRef>
              <c:f>'произв 2014-2018'!$B$5:$B$13</c:f>
              <c:numCache>
                <c:formatCode>0.0</c:formatCode>
                <c:ptCount val="9"/>
                <c:pt idx="0">
                  <c:v>90.854119425547992</c:v>
                </c:pt>
                <c:pt idx="1">
                  <c:v>102.19118709366721</c:v>
                </c:pt>
                <c:pt idx="2">
                  <c:v>100.7091105287498</c:v>
                </c:pt>
                <c:pt idx="3">
                  <c:v>105.01535312180141</c:v>
                </c:pt>
                <c:pt idx="4">
                  <c:v>101.0068065796937</c:v>
                </c:pt>
                <c:pt idx="5">
                  <c:v>101.98789974070873</c:v>
                </c:pt>
                <c:pt idx="6">
                  <c:v>101.62723276910128</c:v>
                </c:pt>
                <c:pt idx="7">
                  <c:v>109.14454277286134</c:v>
                </c:pt>
                <c:pt idx="8">
                  <c:v>100.54325114918512</c:v>
                </c:pt>
              </c:numCache>
            </c:numRef>
          </c:val>
        </c:ser>
        <c:ser>
          <c:idx val="1"/>
          <c:order val="1"/>
          <c:tx>
            <c:strRef>
              <c:f>'произв 2014-2018'!$C$4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dLbl>
              <c:idx val="5"/>
              <c:layout>
                <c:manualLayout>
                  <c:x val="0"/>
                  <c:y val="-3.2002724371406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7.6379055419620217E-3"/>
                  <c:y val="-2.7430906604062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7.6379055419620217E-3"/>
                  <c:y val="-4.57181776734379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'произв 2014-2018'!$A$5:$A$13</c:f>
              <c:strCache>
                <c:ptCount val="9"/>
                <c:pt idx="0">
                  <c:v>Пшеница  </c:v>
                </c:pt>
                <c:pt idx="1">
                  <c:v>Ячмень  </c:v>
                </c:pt>
                <c:pt idx="2">
                  <c:v>Кукуруза на зерно</c:v>
                </c:pt>
                <c:pt idx="3">
                  <c:v>Зернобобовые </c:v>
                </c:pt>
                <c:pt idx="4">
                  <c:v>Сахарная свекла 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прод-е</c:v>
                </c:pt>
                <c:pt idx="8">
                  <c:v>Плоды и ягоды</c:v>
                </c:pt>
              </c:strCache>
            </c:strRef>
          </c:cat>
          <c:val>
            <c:numRef>
              <c:f>'произв 2014-2018'!$C$5:$C$13</c:f>
              <c:numCache>
                <c:formatCode>General</c:formatCode>
                <c:ptCount val="9"/>
                <c:pt idx="0">
                  <c:v>102.5</c:v>
                </c:pt>
                <c:pt idx="1">
                  <c:v>101.2</c:v>
                </c:pt>
                <c:pt idx="2" formatCode="0.0">
                  <c:v>106</c:v>
                </c:pt>
                <c:pt idx="3">
                  <c:v>103.9</c:v>
                </c:pt>
                <c:pt idx="4">
                  <c:v>108.5</c:v>
                </c:pt>
                <c:pt idx="5">
                  <c:v>102.2</c:v>
                </c:pt>
                <c:pt idx="6">
                  <c:v>102.4</c:v>
                </c:pt>
                <c:pt idx="7">
                  <c:v>96.2</c:v>
                </c:pt>
                <c:pt idx="8">
                  <c:v>104.8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60680"/>
        <c:axId val="5061072"/>
      </c:barChart>
      <c:catAx>
        <c:axId val="5060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5061072"/>
        <c:crosses val="autoZero"/>
        <c:auto val="1"/>
        <c:lblAlgn val="ctr"/>
        <c:lblOffset val="100"/>
        <c:noMultiLvlLbl val="0"/>
      </c:catAx>
      <c:valAx>
        <c:axId val="5061072"/>
        <c:scaling>
          <c:orientation val="minMax"/>
          <c:max val="110"/>
          <c:min val="7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5060680"/>
        <c:crosses val="autoZero"/>
        <c:crossBetween val="between"/>
        <c:majorUnit val="5"/>
        <c:minorUnit val="2"/>
      </c:valAx>
    </c:plotArea>
    <c:legend>
      <c:legendPos val="r"/>
      <c:layout>
        <c:manualLayout>
          <c:xMode val="edge"/>
          <c:yMode val="edge"/>
          <c:x val="0.89894554804828963"/>
          <c:y val="0.45508314167414232"/>
          <c:w val="8.9597593638767362E-2"/>
          <c:h val="0.17143741905957383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304397043163066E-2"/>
          <c:y val="2.6418595362808443E-2"/>
          <c:w val="0.79453208570562683"/>
          <c:h val="0.774283832916472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'посев Пл 2014-2018'!$J$4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accent6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'посев Пл 2014-2018'!$I$5:$I$13</c:f>
              <c:strCache>
                <c:ptCount val="9"/>
                <c:pt idx="0">
                  <c:v>Пшеница  </c:v>
                </c:pt>
                <c:pt idx="1">
                  <c:v>Ячмень  </c:v>
                </c:pt>
                <c:pt idx="2">
                  <c:v>Кукуруза на зерно</c:v>
                </c:pt>
                <c:pt idx="3">
                  <c:v>Зернобобовые </c:v>
                </c:pt>
                <c:pt idx="4">
                  <c:v>Сахарная свекла 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прод-е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'посев Пл 2014-2018'!$J$5:$J$13</c:f>
              <c:numCache>
                <c:formatCode>0.0</c:formatCode>
                <c:ptCount val="9"/>
                <c:pt idx="0">
                  <c:v>92.511065341907056</c:v>
                </c:pt>
                <c:pt idx="1">
                  <c:v>105.3504405894746</c:v>
                </c:pt>
                <c:pt idx="2">
                  <c:v>99.655908058633273</c:v>
                </c:pt>
                <c:pt idx="3">
                  <c:v>104.02080274539634</c:v>
                </c:pt>
                <c:pt idx="4">
                  <c:v>154.52054794520549</c:v>
                </c:pt>
                <c:pt idx="5">
                  <c:v>101.06992879313492</c:v>
                </c:pt>
                <c:pt idx="6">
                  <c:v>100.9390451361389</c:v>
                </c:pt>
                <c:pt idx="7">
                  <c:v>109.40041611499905</c:v>
                </c:pt>
                <c:pt idx="8">
                  <c:v>103.72289683964806</c:v>
                </c:pt>
              </c:numCache>
            </c:numRef>
          </c:val>
        </c:ser>
        <c:ser>
          <c:idx val="1"/>
          <c:order val="1"/>
          <c:tx>
            <c:strRef>
              <c:f>'посев Пл 2014-2018'!$K$4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000099"/>
                    </a:solidFill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'посев Пл 2014-2018'!$I$5:$I$13</c:f>
              <c:strCache>
                <c:ptCount val="9"/>
                <c:pt idx="0">
                  <c:v>Пшеница  </c:v>
                </c:pt>
                <c:pt idx="1">
                  <c:v>Ячмень  </c:v>
                </c:pt>
                <c:pt idx="2">
                  <c:v>Кукуруза на зерно</c:v>
                </c:pt>
                <c:pt idx="3">
                  <c:v>Зернобобовые </c:v>
                </c:pt>
                <c:pt idx="4">
                  <c:v>Сахарная свекла 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прод-е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'посев Пл 2014-2018'!$K$5:$K$13</c:f>
              <c:numCache>
                <c:formatCode>0.0</c:formatCode>
                <c:ptCount val="9"/>
                <c:pt idx="0">
                  <c:v>101.448122596788</c:v>
                </c:pt>
                <c:pt idx="1">
                  <c:v>99.254053609434607</c:v>
                </c:pt>
                <c:pt idx="2">
                  <c:v>103.65404914814486</c:v>
                </c:pt>
                <c:pt idx="3">
                  <c:v>104.77688592612748</c:v>
                </c:pt>
                <c:pt idx="4">
                  <c:v>93.005033173186916</c:v>
                </c:pt>
                <c:pt idx="5">
                  <c:v>101.67883035864827</c:v>
                </c:pt>
                <c:pt idx="6">
                  <c:v>100.03657010874795</c:v>
                </c:pt>
                <c:pt idx="7">
                  <c:v>97.242392807745503</c:v>
                </c:pt>
                <c:pt idx="8">
                  <c:v>100.11874974640574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61856"/>
        <c:axId val="5062248"/>
      </c:barChart>
      <c:catAx>
        <c:axId val="50618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062248"/>
        <c:crosses val="autoZero"/>
        <c:auto val="1"/>
        <c:lblAlgn val="ctr"/>
        <c:lblOffset val="100"/>
        <c:noMultiLvlLbl val="0"/>
      </c:catAx>
      <c:valAx>
        <c:axId val="5062248"/>
        <c:scaling>
          <c:orientation val="minMax"/>
          <c:max val="160"/>
          <c:min val="7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5061856"/>
        <c:crosses val="autoZero"/>
        <c:crossBetween val="between"/>
        <c:majorUnit val="10"/>
        <c:minorUnit val="5"/>
      </c:valAx>
    </c:plotArea>
    <c:legend>
      <c:legendPos val="r"/>
      <c:layout>
        <c:manualLayout>
          <c:xMode val="edge"/>
          <c:yMode val="edge"/>
          <c:x val="0.82330962948502262"/>
          <c:y val="0.211645286578408"/>
          <c:w val="0.15481431188025011"/>
          <c:h val="0.12038823421285634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923518159817988E-2"/>
          <c:y val="2.8956152467304628E-2"/>
          <c:w val="0.78136260826091786"/>
          <c:h val="0.873786204517906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Лист2!$G$1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Лист2!$F$2:$F$5</c:f>
              <c:strCache>
                <c:ptCount val="4"/>
                <c:pt idx="0">
                  <c:v>Скот и птица на убой (в живом  весе), тыс. тонн</c:v>
                </c:pt>
                <c:pt idx="1">
                  <c:v>Молоко сырое, тыс. тонн</c:v>
                </c:pt>
                <c:pt idx="2">
                  <c:v>Яйца, млн. шт.</c:v>
                </c:pt>
                <c:pt idx="3">
                  <c:v>Шерсть (в физическом весе), тыс. тонн</c:v>
                </c:pt>
              </c:strCache>
            </c:strRef>
          </c:cat>
          <c:val>
            <c:numRef>
              <c:f>Лист2!$G$2:$G$5</c:f>
              <c:numCache>
                <c:formatCode>0.0</c:formatCode>
                <c:ptCount val="4"/>
                <c:pt idx="0">
                  <c:v>101.59547092125578</c:v>
                </c:pt>
                <c:pt idx="1">
                  <c:v>102.06611570247934</c:v>
                </c:pt>
                <c:pt idx="2">
                  <c:v>108.7289759420907</c:v>
                </c:pt>
                <c:pt idx="3">
                  <c:v>101.61290322580645</c:v>
                </c:pt>
              </c:numCache>
            </c:numRef>
          </c:val>
        </c:ser>
        <c:ser>
          <c:idx val="1"/>
          <c:order val="1"/>
          <c:tx>
            <c:strRef>
              <c:f>Лист2!$H$1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000099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Лист2!$F$2:$F$5</c:f>
              <c:strCache>
                <c:ptCount val="4"/>
                <c:pt idx="0">
                  <c:v>Скот и птица на убой (в живом  весе), тыс. тонн</c:v>
                </c:pt>
                <c:pt idx="1">
                  <c:v>Молоко сырое, тыс. тонн</c:v>
                </c:pt>
                <c:pt idx="2">
                  <c:v>Яйца, млн. шт.</c:v>
                </c:pt>
                <c:pt idx="3">
                  <c:v>Шерсть (в физическом весе), тыс. тонн</c:v>
                </c:pt>
              </c:strCache>
            </c:strRef>
          </c:cat>
          <c:val>
            <c:numRef>
              <c:f>Лист2!$H$2:$H$5</c:f>
              <c:numCache>
                <c:formatCode>0.0</c:formatCode>
                <c:ptCount val="4"/>
                <c:pt idx="0">
                  <c:v>102.1</c:v>
                </c:pt>
                <c:pt idx="1">
                  <c:v>102.2</c:v>
                </c:pt>
                <c:pt idx="2">
                  <c:v>104.4</c:v>
                </c:pt>
                <c:pt idx="3">
                  <c:v>101.4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63032"/>
        <c:axId val="5063424"/>
      </c:barChart>
      <c:catAx>
        <c:axId val="50630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1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5063424"/>
        <c:crosses val="autoZero"/>
        <c:auto val="1"/>
        <c:lblAlgn val="ctr"/>
        <c:lblOffset val="100"/>
        <c:noMultiLvlLbl val="0"/>
      </c:catAx>
      <c:valAx>
        <c:axId val="5063424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50630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937375919583816"/>
          <c:y val="0.22606629943273301"/>
          <c:w val="0.10912389565410606"/>
          <c:h val="0.23198210149121076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420041712536985E-2"/>
          <c:y val="2.7715174504420143E-2"/>
          <c:w val="0.78247928592729465"/>
          <c:h val="0.801088966305331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'погол 2014-2018'!$B$1</c:f>
              <c:strCache>
                <c:ptCount val="1"/>
                <c:pt idx="0">
                  <c:v>2017</c:v>
                </c:pt>
              </c:strCache>
            </c:strRef>
          </c:tx>
          <c:spPr>
            <a:pattFill prst="pct75">
              <a:fgClr>
                <a:schemeClr val="accent3"/>
              </a:fgClr>
              <a:bgClr>
                <a:schemeClr val="bg1"/>
              </a:bgClr>
            </a:patt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'погол 2014-2018'!$A$2:$A$8</c:f>
              <c:strCache>
                <c:ptCount val="6"/>
                <c:pt idx="0">
                  <c:v>Крупный рогатый скот</c:v>
                </c:pt>
                <c:pt idx="1">
                  <c:v> из них  Коровы</c:v>
                </c:pt>
                <c:pt idx="2">
                  <c:v>Овцы и козы</c:v>
                </c:pt>
                <c:pt idx="3">
                  <c:v>Лошади</c:v>
                </c:pt>
                <c:pt idx="4">
                  <c:v>Свиньи</c:v>
                </c:pt>
                <c:pt idx="5">
                  <c:v>Домашняя птица</c:v>
                </c:pt>
              </c:strCache>
            </c:strRef>
          </c:cat>
          <c:val>
            <c:numRef>
              <c:f>'погол 2014-2018'!$B$2:$B$8</c:f>
              <c:numCache>
                <c:formatCode>0.0</c:formatCode>
                <c:ptCount val="6"/>
                <c:pt idx="0">
                  <c:v>103.12234077371212</c:v>
                </c:pt>
                <c:pt idx="1">
                  <c:v>102.58475126639823</c:v>
                </c:pt>
                <c:pt idx="2">
                  <c:v>100.91822332918224</c:v>
                </c:pt>
                <c:pt idx="3">
                  <c:v>103.0179794520548</c:v>
                </c:pt>
                <c:pt idx="4">
                  <c:v>102.15264187866929</c:v>
                </c:pt>
                <c:pt idx="5">
                  <c:v>104.17371686407218</c:v>
                </c:pt>
              </c:numCache>
            </c:numRef>
          </c:val>
        </c:ser>
        <c:ser>
          <c:idx val="1"/>
          <c:order val="1"/>
          <c:tx>
            <c:strRef>
              <c:f>'погол 2014-2018'!$C$1</c:f>
              <c:strCache>
                <c:ptCount val="1"/>
                <c:pt idx="0">
                  <c:v>2018</c:v>
                </c:pt>
              </c:strCache>
            </c:strRef>
          </c:tx>
          <c:spPr>
            <a:pattFill prst="pct70">
              <a:fgClr>
                <a:schemeClr val="accent1"/>
              </a:fgClr>
              <a:bgClr>
                <a:schemeClr val="bg1"/>
              </a:bgClr>
            </a:patt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0000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'погол 2014-2018'!$A$2:$A$8</c:f>
              <c:strCache>
                <c:ptCount val="6"/>
                <c:pt idx="0">
                  <c:v>Крупный рогатый скот</c:v>
                </c:pt>
                <c:pt idx="1">
                  <c:v> из них  Коровы</c:v>
                </c:pt>
                <c:pt idx="2">
                  <c:v>Овцы и козы</c:v>
                </c:pt>
                <c:pt idx="3">
                  <c:v>Лошади</c:v>
                </c:pt>
                <c:pt idx="4">
                  <c:v>Свиньи</c:v>
                </c:pt>
                <c:pt idx="5">
                  <c:v>Домашняя птица</c:v>
                </c:pt>
              </c:strCache>
            </c:strRef>
          </c:cat>
          <c:val>
            <c:numRef>
              <c:f>'погол 2014-2018'!$C$2:$C$8</c:f>
              <c:numCache>
                <c:formatCode>General</c:formatCode>
                <c:ptCount val="6"/>
                <c:pt idx="0">
                  <c:v>103.3</c:v>
                </c:pt>
                <c:pt idx="1">
                  <c:v>102.9</c:v>
                </c:pt>
                <c:pt idx="2">
                  <c:v>101.5</c:v>
                </c:pt>
                <c:pt idx="3">
                  <c:v>103.6</c:v>
                </c:pt>
                <c:pt idx="4" formatCode="0.0">
                  <c:v>98.275862068965509</c:v>
                </c:pt>
                <c:pt idx="5">
                  <c:v>101.7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421184"/>
        <c:axId val="189421576"/>
      </c:barChart>
      <c:catAx>
        <c:axId val="189421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9421576"/>
        <c:crosses val="autoZero"/>
        <c:auto val="1"/>
        <c:lblAlgn val="ctr"/>
        <c:lblOffset val="100"/>
        <c:noMultiLvlLbl val="0"/>
      </c:catAx>
      <c:valAx>
        <c:axId val="18942157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894211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9593690978780138"/>
          <c:y val="0.45700814988810767"/>
          <c:w val="9.2037911191685778E-2"/>
          <c:h val="0.22959869538305266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44541624139374"/>
          <c:y val="0.38359021810647859"/>
          <c:w val="0.74360143784646981"/>
          <c:h val="0.59065055616417328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C00000"/>
              </a:solidFill>
            </c:spPr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-0.44130844236414024"/>
                  <c:y val="-8.4345239747330214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мамлекеттик</a:t>
                    </a:r>
                    <a:r>
                      <a:rPr lang="ru-RU" sz="16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    </a:t>
                    </a:r>
                    <a:r>
                      <a:rPr lang="ru-RU" sz="1600" b="1" baseline="0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чарбалары</a:t>
                    </a:r>
                    <a:r>
                      <a:rPr lang="ru-RU" sz="16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0,3</a:t>
                    </a:r>
                    <a:r>
                      <a: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1653785612605869"/>
                  <c:y val="-5.2005799193141515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коллективдик</a:t>
                    </a:r>
                    <a:r>
                      <a:rPr lang="ru-RU" sz="16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
</a:t>
                    </a:r>
                    <a:r>
                      <a:rPr lang="ru-RU" sz="1600" b="1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чарбалары</a:t>
                    </a:r>
                    <a:r>
                      <a:rPr lang="ru-RU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 1,4</a:t>
                    </a:r>
                    <a:r>
                      <a: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600" b="1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дыйкан</a:t>
                    </a:r>
                    <a:r>
                      <a:rPr lang="ru-RU" sz="16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(фермер) </a:t>
                    </a:r>
                    <a:r>
                      <a:rPr lang="ru-RU" sz="1600" b="1" baseline="0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чарбалары</a:t>
                    </a:r>
                    <a:r>
                      <a: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
</a:t>
                    </a:r>
                    <a:r>
                      <a:rPr lang="ru-RU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60,6%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9.4730861767279087E-2"/>
                  <c:y val="0.275051764362788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жарандардын</a:t>
                    </a:r>
                    <a:r>
                      <a:rPr lang="ru-RU" sz="16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600" b="1" baseline="0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жеке</a:t>
                    </a:r>
                    <a:r>
                      <a:rPr lang="ru-RU" sz="16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600" b="1" baseline="0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көмөкчү</a:t>
                    </a:r>
                    <a:r>
                      <a:rPr lang="ru-RU" sz="16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600" b="1" baseline="0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чарбалары</a:t>
                    </a:r>
                    <a:r>
                      <a: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
</a:t>
                    </a:r>
                    <a:r>
                      <a:rPr lang="ru-RU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35,2%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'Структ ВАЛ'!$A$31:$A$34</c:f>
              <c:strCache>
                <c:ptCount val="4"/>
                <c:pt idx="0">
                  <c:v>госсудар-ственные хозяйства</c:v>
                </c:pt>
                <c:pt idx="1">
                  <c:v>коллективные хозяйства</c:v>
                </c:pt>
                <c:pt idx="2">
                  <c:v>крестьянские (фермерские) хозяйства</c:v>
                </c:pt>
                <c:pt idx="3">
                  <c:v>личные подсобные хозяйства граждан</c:v>
                </c:pt>
              </c:strCache>
            </c:strRef>
          </c:cat>
          <c:val>
            <c:numRef>
              <c:f>'Структ ВАЛ'!$B$31:$B$34</c:f>
              <c:numCache>
                <c:formatCode>0.0</c:formatCode>
                <c:ptCount val="4"/>
                <c:pt idx="0">
                  <c:v>0.29020389368239086</c:v>
                </c:pt>
                <c:pt idx="1">
                  <c:v>1.3857719802824771</c:v>
                </c:pt>
                <c:pt idx="2">
                  <c:v>62.187598795208011</c:v>
                </c:pt>
                <c:pt idx="3">
                  <c:v>36.13642986012033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618526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133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949"/>
            <a:ext cx="1080120" cy="983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Картинки по запросу фото итоги сельского хозяйств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573" y="1420618"/>
            <a:ext cx="2682324" cy="1743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49004" y="335000"/>
            <a:ext cx="8524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КЫРГЫЗ   РЕСПУБЛИКАСЫНЫН  УЛУТТУК    СТАТИСТИКА   КОМИТЕТИ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Похожее изображени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618" y="3364791"/>
            <a:ext cx="2677279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016896" y="1939329"/>
            <a:ext cx="56561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2018-жылы  АЙЫЛ ЧАРБА ПРОДУКЦИЯЛАРЫН ӨНДҮРҮҮНҮН ЖЫЙЫНТЫКТАРЫ</a:t>
            </a:r>
            <a:endParaRPr lang="ru-RU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49004" y="5322158"/>
            <a:ext cx="4092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ПРЕСС-КОНФЕРЕНЦИЯ </a:t>
            </a:r>
          </a:p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УЛУТСТАТКОМ            12.03.2019-ж.</a:t>
            </a: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112" y="4217476"/>
            <a:ext cx="3427338" cy="1947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05495" y="6287580"/>
            <a:ext cx="5663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ky-KG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 чарба статистикасы бөлүмү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356992"/>
            <a:ext cx="3152800" cy="1224136"/>
          </a:xfrm>
        </p:spPr>
        <p:txBody>
          <a:bodyPr>
            <a:normAutofit/>
          </a:bodyPr>
          <a:lstStyle/>
          <a:p>
            <a:r>
              <a:rPr lang="ru-RU" sz="14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Продукциялардын</a:t>
            </a: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үлүшү</a:t>
            </a: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өсүмдүк</a:t>
            </a: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өстүрүүчүлүк</a:t>
            </a: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– 50,5%         </a:t>
            </a:r>
          </a:p>
          <a:p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мал </a:t>
            </a:r>
            <a:r>
              <a:rPr lang="ru-RU" sz="14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чарбачылык</a:t>
            </a: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   49,5%</a:t>
            </a:r>
            <a:endParaRPr lang="ru-RU" sz="1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064568" y="620688"/>
            <a:ext cx="8655248" cy="1008112"/>
          </a:xfrm>
        </p:spPr>
        <p:txBody>
          <a:bodyPr>
            <a:normAutofit fontScale="90000"/>
          </a:bodyPr>
          <a:lstStyle/>
          <a:p>
            <a:r>
              <a:rPr lang="ky-KG" sz="2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Айыл чарбасынын,токой чарбасынын жана балык уулоочулуктун продукцияларынын дүң чыгарылышынын көлөмү 2018-жылы 203822 млн.сом өлчөмүн түзүп,ошондой эле физикалык көлөмүнүн индекси 102,7 пайызды туздү.</a:t>
            </a:r>
            <a:endParaRPr lang="ru-RU" sz="20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3012801"/>
              </p:ext>
            </p:extLst>
          </p:nvPr>
        </p:nvGraphicFramePr>
        <p:xfrm>
          <a:off x="2884727" y="1628800"/>
          <a:ext cx="6845705" cy="4657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29494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6" y="0"/>
            <a:ext cx="1070288" cy="1010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424608" y="116632"/>
            <a:ext cx="7920880" cy="58918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>
              <a:spcAft>
                <a:spcPts val="600"/>
              </a:spcAft>
            </a:pP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продукцияларынын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физикалык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көлөмүнүн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индекси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2012-2018-жж.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</a:p>
          <a:p>
            <a:pPr algn="ctr">
              <a:spcBef>
                <a:spcPts val="0"/>
              </a:spcBef>
            </a:pP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(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i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5778839"/>
              </p:ext>
            </p:extLst>
          </p:nvPr>
        </p:nvGraphicFramePr>
        <p:xfrm>
          <a:off x="1280592" y="1340768"/>
          <a:ext cx="8208912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579425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7200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560512" y="285728"/>
            <a:ext cx="9145016" cy="911024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y-KG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Өсүмдүк  өстүрүүчүлүктүн жана мал чарбачылык продукцияларынын структурасы                                      (чарбалардын бардык категорияларында)</a:t>
            </a:r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4315585"/>
              </p:ext>
            </p:extLst>
          </p:nvPr>
        </p:nvGraphicFramePr>
        <p:xfrm>
          <a:off x="344488" y="1376053"/>
          <a:ext cx="4536504" cy="5293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241649"/>
              </p:ext>
            </p:extLst>
          </p:nvPr>
        </p:nvGraphicFramePr>
        <p:xfrm>
          <a:off x="704528" y="1294134"/>
          <a:ext cx="4572000" cy="5598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0792205"/>
              </p:ext>
            </p:extLst>
          </p:nvPr>
        </p:nvGraphicFramePr>
        <p:xfrm>
          <a:off x="5276528" y="2276872"/>
          <a:ext cx="4410252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1840111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80592" y="115594"/>
            <a:ext cx="8352928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Өсүмдүк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өстүрүүчүлүктүн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продукцияларынын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түрлөрү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өндүрүлүүсү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1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92289" y="1091481"/>
            <a:ext cx="1446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миң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тонна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1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799578"/>
              </p:ext>
            </p:extLst>
          </p:nvPr>
        </p:nvGraphicFramePr>
        <p:xfrm>
          <a:off x="272480" y="1556792"/>
          <a:ext cx="2364992" cy="37015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9655"/>
                <a:gridCol w="715337"/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2018-ж.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4750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Буудай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615,9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140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Арпа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429,3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5308">
                <a:tc>
                  <a:txBody>
                    <a:bodyPr/>
                    <a:lstStyle/>
                    <a:p>
                      <a:pPr algn="just" fontAlgn="t"/>
                      <a:r>
                        <a:rPr lang="ky-KG" sz="14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Дандык</a:t>
                      </a:r>
                      <a:r>
                        <a:rPr lang="ky-KG" sz="1400" b="0" i="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жүгөрү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692,9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7507">
                <a:tc>
                  <a:txBody>
                    <a:bodyPr/>
                    <a:lstStyle/>
                    <a:p>
                      <a:pPr algn="just" fontAlgn="t"/>
                      <a:r>
                        <a:rPr lang="ky-KG" sz="14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</a:t>
                      </a:r>
                      <a:r>
                        <a:rPr lang="ky-KG" sz="1400" b="0" i="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буурчак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106,6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140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Кант</a:t>
                      </a:r>
                      <a:r>
                        <a:rPr lang="ru-RU" sz="140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кызылчасы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773,0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140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Картошка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1446,6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1407">
                <a:tc>
                  <a:txBody>
                    <a:bodyPr/>
                    <a:lstStyle/>
                    <a:p>
                      <a:pPr algn="just" fontAlgn="t"/>
                      <a:r>
                        <a:rPr lang="ky-KG" sz="14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Жашылчалар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1094,9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236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Бакча</a:t>
                      </a:r>
                      <a:r>
                        <a:rPr lang="ru-RU" sz="140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өсүмдүктөрү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249,1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89208">
                <a:tc>
                  <a:txBody>
                    <a:bodyPr/>
                    <a:lstStyle/>
                    <a:p>
                      <a:pPr algn="just" fontAlgn="ctr"/>
                      <a:r>
                        <a:rPr lang="ky-KG" sz="14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Мөмө</a:t>
                      </a:r>
                      <a:r>
                        <a:rPr lang="ky-KG" sz="1400" b="0" i="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жана жемиш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251,4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5936919" y="722149"/>
            <a:ext cx="377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өткөн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жылга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карата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1115594"/>
              </p:ext>
            </p:extLst>
          </p:nvPr>
        </p:nvGraphicFramePr>
        <p:xfrm>
          <a:off x="2982482" y="1112251"/>
          <a:ext cx="6651038" cy="5555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55421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80592" y="198687"/>
            <a:ext cx="8352928" cy="40011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y-KG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 айыл чарба өсүмдүктөрүнүн айдоо аянттары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95819" y="868070"/>
            <a:ext cx="377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өткөн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жылга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карата 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64568" y="1274368"/>
            <a:ext cx="1093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(гектар) </a:t>
            </a:r>
            <a:endParaRPr lang="ru-RU" sz="1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86875"/>
              </p:ext>
            </p:extLst>
          </p:nvPr>
        </p:nvGraphicFramePr>
        <p:xfrm>
          <a:off x="200472" y="1772816"/>
          <a:ext cx="1820664" cy="46085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2128"/>
                <a:gridCol w="668536"/>
              </a:tblGrid>
              <a:tr h="494948"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2018-ж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9595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Буудай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253809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39595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Арпа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193067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494948">
                <a:tc>
                  <a:txBody>
                    <a:bodyPr/>
                    <a:lstStyle/>
                    <a:p>
                      <a:pPr algn="l" fontAlgn="t"/>
                      <a:r>
                        <a:rPr lang="ky-KG" sz="14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Дандык</a:t>
                      </a:r>
                      <a:r>
                        <a:rPr lang="ky-KG" sz="1400" b="0" i="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жүгөрү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105071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49494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Дандык</a:t>
                      </a:r>
                      <a:r>
                        <a:rPr lang="ru-RU" sz="140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буурчак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61613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494948">
                <a:tc>
                  <a:txBody>
                    <a:bodyPr/>
                    <a:lstStyle/>
                    <a:p>
                      <a:pPr algn="l" fontAlgn="t"/>
                      <a:r>
                        <a:rPr lang="ky-KG" sz="14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Кант</a:t>
                      </a:r>
                      <a:r>
                        <a:rPr lang="ky-KG" sz="1400" b="0" i="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кызылчасы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16261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49494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Картошка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84428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340964">
                <a:tc>
                  <a:txBody>
                    <a:bodyPr/>
                    <a:lstStyle/>
                    <a:p>
                      <a:pPr algn="l" fontAlgn="t"/>
                      <a:r>
                        <a:rPr lang="ky-KG" sz="14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Жашылчалар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51974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49494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Бакча</a:t>
                      </a:r>
                      <a:r>
                        <a:rPr lang="ru-RU" sz="140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өсүмдүктөрү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11249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505946">
                <a:tc>
                  <a:txBody>
                    <a:bodyPr/>
                    <a:lstStyle/>
                    <a:p>
                      <a:pPr algn="l" fontAlgn="ctr"/>
                      <a:r>
                        <a:rPr lang="ky-KG" sz="14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Тоюттук</a:t>
                      </a:r>
                      <a:r>
                        <a:rPr lang="ky-KG" sz="1400" b="0" i="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өсүмдүктөрү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370124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7136021"/>
              </p:ext>
            </p:extLst>
          </p:nvPr>
        </p:nvGraphicFramePr>
        <p:xfrm>
          <a:off x="2667000" y="1237402"/>
          <a:ext cx="6966520" cy="5287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42669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80592" y="198687"/>
            <a:ext cx="8352928" cy="40011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өсүмдүктөрүнүн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айрым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түрлөрүнүн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түшүмдүүлүгү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689304" y="868070"/>
            <a:ext cx="1501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центнер/га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1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212590"/>
              </p:ext>
            </p:extLst>
          </p:nvPr>
        </p:nvGraphicFramePr>
        <p:xfrm>
          <a:off x="1280592" y="1412776"/>
          <a:ext cx="7776864" cy="47643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88432"/>
                <a:gridCol w="936104"/>
                <a:gridCol w="1008112"/>
                <a:gridCol w="1008112"/>
                <a:gridCol w="936104"/>
              </a:tblGrid>
              <a:tr h="372216">
                <a:tc>
                  <a:txBody>
                    <a:bodyPr/>
                    <a:lstStyle/>
                    <a:p>
                      <a:pPr algn="ctr" fontAlgn="ctr"/>
                      <a:r>
                        <a:rPr lang="ky-KG" sz="16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Айыл</a:t>
                      </a:r>
                      <a:r>
                        <a:rPr lang="ky-KG" sz="1600" b="1" u="none" strike="noStrike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чарба өсүмдүктөрүнүн аталышы</a:t>
                      </a:r>
                      <a:endParaRPr lang="ru-RU" sz="1600" b="1" u="none" strike="noStrike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6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6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6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6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87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Буудай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(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тазалангандан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кийинки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салмакта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7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Арпа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(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тазалангандан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кийинки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салмакта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7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Дандык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жүгөрү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7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Кант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кызылчасы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фабрикалык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623,2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411,6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475,4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7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Пахта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сырьёсу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зачеттук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салсакта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7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Тамеки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зачеттук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салсакта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7104">
                <a:tc>
                  <a:txBody>
                    <a:bodyPr/>
                    <a:lstStyle/>
                    <a:p>
                      <a:pPr algn="l" fontAlgn="ctr"/>
                      <a:r>
                        <a:rPr lang="ky-KG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</a:t>
                      </a:r>
                      <a:r>
                        <a:rPr lang="ky-KG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өсүмдүктөрү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7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Картошка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166,4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317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Жашылчалар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бардыгы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317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Бакча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өсүмдүктөрү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217,6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31770">
                <a:tc>
                  <a:txBody>
                    <a:bodyPr/>
                    <a:lstStyle/>
                    <a:p>
                      <a:pPr algn="l" fontAlgn="ctr"/>
                      <a:r>
                        <a:rPr lang="ky-KG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Мөмө</a:t>
                      </a:r>
                      <a:r>
                        <a:rPr lang="ky-KG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жана жемиш өсүмдүктөрү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3482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86404" y="274638"/>
            <a:ext cx="8124296" cy="77809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ky-KG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Мал чарбачылык продукцияларынын негизги түрлөрүнүн өндүрүүлүсү</a:t>
            </a:r>
            <a:endParaRPr lang="ru-RU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032378"/>
              </p:ext>
            </p:extLst>
          </p:nvPr>
        </p:nvGraphicFramePr>
        <p:xfrm>
          <a:off x="272480" y="1484784"/>
          <a:ext cx="2232248" cy="3662856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  <a:reflection blurRad="6350" stA="52000" endA="300" endPos="35000" dir="5400000" sy="-100000" algn="bl" rotWithShape="0"/>
                </a:effectLst>
                <a:tableStyleId>{5C22544A-7EE6-4342-B048-85BDC9FD1C3A}</a:tableStyleId>
              </a:tblPr>
              <a:tblGrid>
                <a:gridCol w="1331718"/>
                <a:gridCol w="900530"/>
              </a:tblGrid>
              <a:tr h="362493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r>
                        <a:rPr lang="en-US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01196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Союлуучу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мал </a:t>
                      </a:r>
                      <a:r>
                        <a:rPr lang="ru-RU" sz="1400" b="1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канаттуу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b="1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тирүүлөй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салмакта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</a:t>
                      </a:r>
                      <a:r>
                        <a:rPr lang="ru-RU" sz="1400" b="1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миң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тонна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403,3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2667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Чийки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сүт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миң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тонна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1589,7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73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Жумуртка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даана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533,2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1196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Жүн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физикалык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салмакта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миң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тонна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12,8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5738972"/>
              </p:ext>
            </p:extLst>
          </p:nvPr>
        </p:nvGraphicFramePr>
        <p:xfrm>
          <a:off x="2792760" y="1772816"/>
          <a:ext cx="662473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902125" y="1353637"/>
            <a:ext cx="377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өткөн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жылга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карата 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90473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64568" y="274638"/>
            <a:ext cx="8640960" cy="778098"/>
          </a:xfr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defRPr/>
            </a:pPr>
            <a:r>
              <a:rPr lang="ky-KG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Кыргыз Республикасындагы мал жана үй канаттууларынын башынын саны</a:t>
            </a:r>
            <a:endParaRPr lang="ru-RU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612754"/>
              </p:ext>
            </p:extLst>
          </p:nvPr>
        </p:nvGraphicFramePr>
        <p:xfrm>
          <a:off x="200472" y="1700808"/>
          <a:ext cx="2520280" cy="3579533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1224136"/>
                <a:gridCol w="1296144"/>
              </a:tblGrid>
              <a:tr h="792088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</a:t>
                      </a:r>
                      <a:r>
                        <a:rPr lang="en-US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-ж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аягына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мин</a:t>
                      </a:r>
                      <a:r>
                        <a:rPr lang="ru-RU" sz="1400" b="1" u="none" strike="noStrike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баш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05600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Ири</a:t>
                      </a:r>
                      <a:r>
                        <a:rPr lang="ky-KG" sz="1400" b="1" i="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мүйүздүү малдар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1627,3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80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анын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ичинен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Уйлар</a:t>
                      </a:r>
                      <a:endParaRPr lang="ru-RU" sz="1400" b="1" i="1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812,6</a:t>
                      </a:r>
                      <a:endParaRPr lang="ru-RU" sz="1400" b="1" i="1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7123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Койлор</a:t>
                      </a:r>
                      <a:r>
                        <a:rPr lang="ky-KG" sz="1400" b="1" i="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жана эчкилер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6167,9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2572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Жылкылар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498,6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2572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Чочколор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51,3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7123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Үй</a:t>
                      </a:r>
                      <a:r>
                        <a:rPr lang="ky-KG" sz="1400" b="1" i="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канаттуулары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6009,7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9896888"/>
              </p:ext>
            </p:extLst>
          </p:nvPr>
        </p:nvGraphicFramePr>
        <p:xfrm>
          <a:off x="2720752" y="1667982"/>
          <a:ext cx="684076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919265" y="1344817"/>
            <a:ext cx="38493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өткөн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жылга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карата 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dirty="0"/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21069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" y="0"/>
            <a:ext cx="111066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208584" y="169235"/>
            <a:ext cx="8352928" cy="6660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 eaLnBrk="0" hangingPunct="0">
              <a:defRPr/>
            </a:pPr>
            <a:r>
              <a:rPr lang="ky-KG" sz="2000" b="1" dirty="0" smtClean="0">
                <a:solidFill>
                  <a:srgbClr val="002060"/>
                </a:solidFill>
                <a:latin typeface="Times New Roman" pitchFamily="18" charset="0"/>
              </a:rPr>
              <a:t>2018-жылы айыл чарба продукцияларынын дүң чыгарылышынын чарбалардын категориялары боюнча бөлүнүүсү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8609808"/>
              </p:ext>
            </p:extLst>
          </p:nvPr>
        </p:nvGraphicFramePr>
        <p:xfrm>
          <a:off x="1496616" y="1268760"/>
          <a:ext cx="7704856" cy="4899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203644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690405" y="692696"/>
            <a:ext cx="7727091" cy="122413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Көңүл</a:t>
            </a:r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  </a:t>
            </a:r>
            <a:r>
              <a:rPr 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бургаңыздарга</a:t>
            </a:r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 </a:t>
            </a:r>
            <a:r>
              <a:rPr 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ырахмат</a:t>
            </a:r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!</a:t>
            </a:r>
            <a:endParaRPr lang="ru-RU" sz="2800" b="1" i="1" dirty="0">
              <a:solidFill>
                <a:srgbClr val="00B050"/>
              </a:solidFill>
              <a:latin typeface="Times New Roman" pitchFamily="18" charset="0"/>
              <a:cs typeface="Mongolian Baiti" pitchFamily="66" charset="0"/>
            </a:endParaRPr>
          </a:p>
          <a:p>
            <a:pPr algn="ctr"/>
            <a:r>
              <a:rPr lang="ru-RU" sz="2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 </a:t>
            </a:r>
            <a:r>
              <a:rPr lang="en-US" sz="2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stat.kg</a:t>
            </a:r>
            <a:r>
              <a:rPr lang="ky-KG" sz="2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 ге кош келиңиздер.</a:t>
            </a:r>
            <a:endParaRPr lang="ru-RU" sz="2800" b="1" dirty="0">
              <a:solidFill>
                <a:srgbClr val="000099"/>
              </a:solidFill>
              <a:cs typeface="Mongolian Baiti" pitchFamily="66" charset="0"/>
            </a:endParaRPr>
          </a:p>
        </p:txBody>
      </p:sp>
      <p:pic>
        <p:nvPicPr>
          <p:cNvPr id="5" name="Рисунок 4" descr="Z:\Common Information\115\Учет скота 2016cd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048" y="2399221"/>
            <a:ext cx="2690096" cy="3766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856" y="2442537"/>
            <a:ext cx="2413835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732697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12118</TotalTime>
  <Words>435</Words>
  <Application>Microsoft Office PowerPoint</Application>
  <PresentationFormat>Лист A4 (210x297 мм)</PresentationFormat>
  <Paragraphs>181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Corbel</vt:lpstr>
      <vt:lpstr>Gill Sans MT</vt:lpstr>
      <vt:lpstr>Kyrghyz Times</vt:lpstr>
      <vt:lpstr>Mongolian Baiti</vt:lpstr>
      <vt:lpstr>Times New Roman</vt:lpstr>
      <vt:lpstr>Verdana</vt:lpstr>
      <vt:lpstr>Wingdings 2</vt:lpstr>
      <vt:lpstr>Солнцестояние</vt:lpstr>
      <vt:lpstr>Презентация PowerPoint</vt:lpstr>
      <vt:lpstr>Айыл чарбасынын,токой чарбасынын жана балык уулоочулуктун продукцияларынын дүң чыгарылышынын көлөмү 2018-жылы 203822 млн.сом өлчөмүн түзүп,ошондой эле физикалык көлөмүнүн индекси 102,7 пайызды туздү.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Мал чарбачылык продукцияларынын негизги түрлөрүнүн өндүрүүлүсү</vt:lpstr>
      <vt:lpstr>Кыргыз Республикасындагы мал жана үй канаттууларынын башынын саны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Press</cp:lastModifiedBy>
  <cp:revision>638</cp:revision>
  <dcterms:created xsi:type="dcterms:W3CDTF">2009-11-26T05:40:33Z</dcterms:created>
  <dcterms:modified xsi:type="dcterms:W3CDTF">2019-03-12T03:47:51Z</dcterms:modified>
</cp:coreProperties>
</file>