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2"/>
  </p:notesMasterIdLst>
  <p:handoutMasterIdLst>
    <p:handoutMasterId r:id="rId13"/>
  </p:handoutMasterIdLst>
  <p:sldIdLst>
    <p:sldId id="397" r:id="rId2"/>
    <p:sldId id="388" r:id="rId3"/>
    <p:sldId id="403" r:id="rId4"/>
    <p:sldId id="391" r:id="rId5"/>
    <p:sldId id="394" r:id="rId6"/>
    <p:sldId id="399" r:id="rId7"/>
    <p:sldId id="396" r:id="rId8"/>
    <p:sldId id="402" r:id="rId9"/>
    <p:sldId id="398" r:id="rId10"/>
    <p:sldId id="400" r:id="rId11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77D"/>
    <a:srgbClr val="B9CD76"/>
    <a:srgbClr val="006600"/>
    <a:srgbClr val="69BFFF"/>
    <a:srgbClr val="003300"/>
    <a:srgbClr val="4D9505"/>
    <a:srgbClr val="DD23AC"/>
    <a:srgbClr val="FF0000"/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617" autoAdjust="0"/>
    <p:restoredTop sz="86417" autoAdjust="0"/>
  </p:normalViewPr>
  <p:slideViewPr>
    <p:cSldViewPr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D\&#1060;&#1080;&#1085;&#1072;&#1085;&#1089;&#1099;\&#1055;&#1088;&#1077;&#1079;&#1077;&#1085;&#1090;&#1072;&#1094;&#1080;&#1080;\&#1055;&#1088;&#1077;&#1089;&#1089;-&#1082;&#1086;&#1085;&#1092;&#1077;&#1088;&#1077;&#1085;&#1094;&#1080;&#1080;\2020\10%20&#1076;&#1077;&#1082;&#1072;&#1073;&#1088;&#1103;\&#1076;&#1083;&#1103;%20&#1087;&#1088;&#1077;&#1089;&#1089;&#1082;&#1086;&#1085;&#1092;&#1077;&#1088;_&#1084;&#1080;&#1082;&#1088;&#1086;_3kv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93862144837971"/>
          <c:y val="3.4637521173675682E-2"/>
          <c:w val="0.67787382079592751"/>
          <c:h val="0.9132375426676755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2125"/>
          </a:xfrm>
          <a:prstGeom prst="rect">
            <a:avLst/>
          </a:prstGeom>
        </p:spPr>
        <p:txBody>
          <a:bodyPr vert="horz" lIns="90860" tIns="45430" rIns="90860" bIns="4543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2125"/>
          </a:xfrm>
          <a:prstGeom prst="rect">
            <a:avLst/>
          </a:prstGeom>
        </p:spPr>
        <p:txBody>
          <a:bodyPr vert="horz" lIns="90860" tIns="45430" rIns="90860" bIns="4543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602"/>
            <a:ext cx="2919413" cy="492125"/>
          </a:xfrm>
          <a:prstGeom prst="rect">
            <a:avLst/>
          </a:prstGeom>
        </p:spPr>
        <p:txBody>
          <a:bodyPr vert="horz" lIns="90860" tIns="45430" rIns="90860" bIns="4543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2"/>
            <a:ext cx="2919412" cy="492125"/>
          </a:xfrm>
          <a:prstGeom prst="rect">
            <a:avLst/>
          </a:prstGeom>
        </p:spPr>
        <p:txBody>
          <a:bodyPr vert="horz" wrap="square" lIns="90860" tIns="45430" rIns="90860" bIns="4543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9" y="4686300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602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2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0" tIns="45430" rIns="90860" bIns="4543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015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64C3F9-4C52-43AE-9C25-4A9EA3EC1968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FD3E19-428F-4515-97AC-5560F429FB66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27BFE3-D1EE-4026-A5F0-E8DF4B2E75D7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CA09F2-3797-4ADA-B5CB-79E0FA28B7E4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FD1058-DD54-4563-80F3-3818B253101D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53A7B8-12DB-45BF-8F98-3C2B1595EB2B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F72C2-B484-4C19-8A5C-334FE8992387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73C830-3994-44E9-B969-AB0CE3974886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69F245-AADA-4A89-85C6-75BA2A9D19BD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6FA369-8AD4-40AB-AF4A-810D6EAAC6FA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C227E-EEA2-4D7A-815D-D94D3C60DF5B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CE0498-4A73-435C-B071-453928F06899}" type="datetime1">
              <a:rPr lang="ru-RU" altLang="ru-RU" smtClean="0"/>
              <a:t>13.04.2021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62600" y="5720406"/>
            <a:ext cx="3400168" cy="832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апреля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2021г.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финансов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87450" y="333375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b="0" dirty="0" err="1" smtClean="0">
                <a:latin typeface="Times New Roman" pitchFamily="18" charset="0"/>
              </a:rPr>
              <a:t>Кыргызской</a:t>
            </a:r>
            <a:r>
              <a:rPr lang="ru-RU" sz="1600" b="0" dirty="0" smtClean="0">
                <a:latin typeface="Times New Roman" pitchFamily="18" charset="0"/>
              </a:rPr>
              <a:t> Республики</a:t>
            </a:r>
            <a:endParaRPr lang="ru-RU" sz="1600" b="0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42924" y="1895475"/>
            <a:ext cx="7905750" cy="2438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Микрокредитование населения в 2020 году</a:t>
            </a:r>
            <a:endParaRPr lang="ru-RU" sz="3600" b="0" dirty="0"/>
          </a:p>
        </p:txBody>
      </p:sp>
    </p:spTree>
    <p:extLst>
      <p:ext uri="{BB962C8B-B14F-4D97-AF65-F5344CB8AC3E}">
        <p14:creationId xmlns:p14="http://schemas.microsoft.com/office/powerpoint/2010/main" val="51674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1999"/>
            <a:ext cx="8229600" cy="5181601"/>
          </a:xfrm>
        </p:spPr>
        <p:txBody>
          <a:bodyPr rtlCol="0">
            <a:no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организациями выдано кредитов на сумму 31,1 млрд. сомов, при этом число получателей составило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707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человек. По сравнению с предыдущим годом численность населения, охваченного микрокредитованием, увеличилась на 13,2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 (82,2 тыс. человек),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объем выданных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 3,2 процента.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общем объеме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выданных в 2020г., основная их доля приходилась на кредиты, выдаваемые на срок от 6 до 12 месяцев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(42,2 процента)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от 1 года до 3 лет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(44,7 процента).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2020 году преобладали женщины - 56,4 процента (398,6 тыс. человек).</a:t>
            </a: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100" b="0" dirty="0">
              <a:latin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66800" y="619795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dirty="0" err="1">
                <a:latin typeface="Times New Roman" pitchFamily="18" charset="0"/>
              </a:rPr>
              <a:t>Кыргызской</a:t>
            </a:r>
            <a:r>
              <a:rPr lang="ru-RU" sz="1200" dirty="0">
                <a:latin typeface="Times New Roman" pitchFamily="18" charset="0"/>
              </a:rPr>
              <a:t> Республики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4409" y="6197950"/>
            <a:ext cx="485775" cy="4857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2600" y="236446"/>
            <a:ext cx="6184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Микрокредитование населения в 2020 году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1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200"/>
            <a:ext cx="7766938" cy="1295399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выданных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населению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срокам кредитования в 2020 году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y-KG" sz="180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к общему объему микрокредитов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96960"/>
            <a:ext cx="7309738" cy="44260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19800" y="2532727"/>
            <a:ext cx="2057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доля 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выдавалась на срок </a:t>
            </a:r>
            <a:b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6 до 12 месяцев</a:t>
            </a:r>
            <a:b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(42,2 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 общего объема выданных </a:t>
            </a:r>
            <a:r>
              <a:rPr lang="ru-RU" sz="1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от 1 до 3 лет </a:t>
            </a:r>
            <a:b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(44,7 </a:t>
            </a: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процента).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96" y="6172200"/>
            <a:ext cx="5303980" cy="48772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2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184485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1854" y="258428"/>
            <a:ext cx="8512175" cy="1036972"/>
          </a:xfrm>
        </p:spPr>
        <p:txBody>
          <a:bodyPr>
            <a:normAutofit/>
          </a:bodyPr>
          <a:lstStyle/>
          <a:p>
            <a:pPr algn="ctr"/>
            <a:r>
              <a:rPr lang="ru-RU" alt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Микрокредитование населения по целям получения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333500" y="2143163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endParaRPr lang="ru-RU" altLang="ru-RU" sz="1400" b="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4473" y="1447800"/>
            <a:ext cx="7886700" cy="3813175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общего объема выданных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33,6 процента направлено на развитие деятельности в сельском хозяйстве, 28,2 процента заимствовано на потребительские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нужды.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выданных в сферу торговли и общественного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составила - 10,4 процента,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строительство 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8,1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endParaRPr lang="ru-RU" sz="1200" i="0" dirty="0"/>
          </a:p>
        </p:txBody>
      </p:sp>
      <p:pic>
        <p:nvPicPr>
          <p:cNvPr id="13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4176" y="6199620"/>
            <a:ext cx="485775" cy="48577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3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49883"/>
            <a:ext cx="843915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Микрокредитование населения по целям получения </a:t>
            </a:r>
            <a:br>
              <a:rPr lang="ru-RU" sz="27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</a:t>
            </a:r>
            <a:r>
              <a:rPr lang="ru-RU" sz="2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2000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объему микрокредитов</a:t>
            </a:r>
            <a:r>
              <a:rPr lang="ru-RU" sz="2000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dirty="0" err="1">
                <a:latin typeface="Times New Roman" pitchFamily="18" charset="0"/>
              </a:rPr>
              <a:t>Кыргызской</a:t>
            </a:r>
            <a:r>
              <a:rPr lang="ru-RU" sz="1200" dirty="0">
                <a:latin typeface="Times New Roman" pitchFamily="18" charset="0"/>
              </a:rPr>
              <a:t> Республики</a:t>
            </a:r>
            <a:endParaRPr lang="ru-RU" sz="1200" dirty="0"/>
          </a:p>
        </p:txBody>
      </p:sp>
      <p:pic>
        <p:nvPicPr>
          <p:cNvPr id="15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949293"/>
              </p:ext>
            </p:extLst>
          </p:nvPr>
        </p:nvGraphicFramePr>
        <p:xfrm>
          <a:off x="1219200" y="1066800"/>
          <a:ext cx="6781799" cy="5033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45"/>
          <p:cNvSpPr>
            <a:spLocks noChangeArrowheads="1"/>
          </p:cNvSpPr>
          <p:nvPr/>
        </p:nvSpPr>
        <p:spPr bwMode="auto">
          <a:xfrm>
            <a:off x="8496300" y="6471211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100" b="0" dirty="0"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610" y="1057988"/>
            <a:ext cx="6797629" cy="504792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4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70607"/>
            <a:ext cx="8515350" cy="122153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получателей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территории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7868" y="1392141"/>
            <a:ext cx="8286750" cy="439856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Преобладающее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получателей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2020 году приходилось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Ошскую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(около 178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или более 25 процентов от общего числа получателей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(около 129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или более 18 процентов) области.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охвата населения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микрокредитованием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2020г. составил 107 человек на 1000 населения.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получателей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1000 населения приходилось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(169 человека), Иссык-Кульскую (141),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(138)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Ошскую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(129 человек) области.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68038"/>
            <a:ext cx="481626" cy="4877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95400" y="6227862"/>
            <a:ext cx="4876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dirty="0" err="1">
                <a:latin typeface="Times New Roman" pitchFamily="18" charset="0"/>
              </a:rPr>
              <a:t>Кыргызской</a:t>
            </a:r>
            <a:r>
              <a:rPr lang="ru-RU" sz="1200" dirty="0">
                <a:latin typeface="Times New Roman" pitchFamily="18" charset="0"/>
              </a:rPr>
              <a:t> Республики</a:t>
            </a:r>
            <a:endParaRPr lang="ru-RU" sz="12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5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4066832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dirty="0" err="1" smtClean="0">
                <a:latin typeface="Times New Roman" pitchFamily="18" charset="0"/>
              </a:rPr>
              <a:t>Кыргызской</a:t>
            </a:r>
            <a:r>
              <a:rPr lang="ru-RU" sz="1200" dirty="0" smtClean="0">
                <a:latin typeface="Times New Roman" pitchFamily="18" charset="0"/>
              </a:rPr>
              <a:t> Республики</a:t>
            </a:r>
            <a:endParaRPr lang="ru-RU" sz="1200" i="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72524" y="76200"/>
            <a:ext cx="7788649" cy="10668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ru-RU" sz="9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получателей </a:t>
            </a:r>
            <a:r>
              <a:rPr lang="ru-RU" sz="960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sz="9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территории </a:t>
            </a:r>
          </a:p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ru-RU" sz="9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году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</a:pPr>
            <a:r>
              <a:rPr lang="ky-KG" sz="7200" b="0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7200" b="0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человек)</a:t>
            </a:r>
            <a:endParaRPr lang="ru-RU" sz="7200" b="0" dirty="0"/>
          </a:p>
        </p:txBody>
      </p:sp>
      <p:sp>
        <p:nvSpPr>
          <p:cNvPr id="10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100" b="0" dirty="0"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24" y="1066132"/>
            <a:ext cx="7798951" cy="502986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6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6856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776" y="152401"/>
            <a:ext cx="7962066" cy="99059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охвата населения микрокредитованием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Республике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2019 - 2020гг.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1000 населения)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76" y="6096000"/>
            <a:ext cx="5413717" cy="48772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7</a:t>
            </a:r>
            <a:endParaRPr lang="ru-RU" alt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76" y="1171744"/>
            <a:ext cx="7962066" cy="48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110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43000" y="1524000"/>
            <a:ext cx="7239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6600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</a:p>
          <a:p>
            <a:pPr algn="ctr"/>
            <a:r>
              <a:rPr lang="ru-RU" sz="6600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  <a:endParaRPr lang="ru-RU" sz="6600" dirty="0">
              <a:solidFill>
                <a:srgbClr val="0317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66800" y="619962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dirty="0" err="1">
                <a:latin typeface="Times New Roman" pitchFamily="18" charset="0"/>
              </a:rPr>
              <a:t>Кыргызской</a:t>
            </a:r>
            <a:r>
              <a:rPr lang="ru-RU" sz="1200" dirty="0">
                <a:latin typeface="Times New Roman" pitchFamily="18" charset="0"/>
              </a:rPr>
              <a:t> Республики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409" y="6199620"/>
            <a:ext cx="485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9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274838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по сравнению с 2019 годом доля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выданных в сельское хозяйство увеличилась на 2,4 процентных пункта, тогда как в сферу торговли и общественного питания, напротив, сократилось на 2,2 процентных пункта, в строительство -на 2,3 процентных пункта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 осуществляют свою деятельность на территории всей республики, однако преобладающее число получателей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2020 году приходилось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Ошскую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(177,8 тыс. человек)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(128,6 тыс. человек) области, г. Бишкек (77,8 тыс. человек), Чуйскую область (75,2 тыс. человек), а также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(74,9 тыс. человек).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096198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10681</TotalTime>
  <Words>445</Words>
  <Application>Microsoft Office PowerPoint</Application>
  <PresentationFormat>Экран (4:3)</PresentationFormat>
  <Paragraphs>42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 Объем выданных микрокредитов населению  по срокам кредитования в 2020 году (в процентах к общему объему микрокредитов)</vt:lpstr>
      <vt:lpstr>Микрокредитование населения по целям получения</vt:lpstr>
      <vt:lpstr> Микрокредитование населения по целям получения  в 2020 году  (в процентах к общему объему микрокредитов) </vt:lpstr>
      <vt:lpstr>Число получателей микрокредитов по территории</vt:lpstr>
      <vt:lpstr>Презентация PowerPoint</vt:lpstr>
      <vt:lpstr>Уровень охвата населения микрокредитованием  в Кыргызской Республике в 2019 - 2020гг.  (на 1000 населения) 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Cholpon Kasymova</cp:lastModifiedBy>
  <cp:revision>488</cp:revision>
  <cp:lastPrinted>2021-04-13T03:13:59Z</cp:lastPrinted>
  <dcterms:created xsi:type="dcterms:W3CDTF">2009-04-16T08:20:23Z</dcterms:created>
  <dcterms:modified xsi:type="dcterms:W3CDTF">2021-04-13T03:15:40Z</dcterms:modified>
</cp:coreProperties>
</file>