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4"/>
  </p:notesMasterIdLst>
  <p:sldIdLst>
    <p:sldId id="405" r:id="rId2"/>
    <p:sldId id="419" r:id="rId3"/>
    <p:sldId id="413" r:id="rId4"/>
    <p:sldId id="414" r:id="rId5"/>
    <p:sldId id="415" r:id="rId6"/>
    <p:sldId id="416" r:id="rId7"/>
    <p:sldId id="393" r:id="rId8"/>
    <p:sldId id="411" r:id="rId9"/>
    <p:sldId id="418" r:id="rId10"/>
    <p:sldId id="407" r:id="rId11"/>
    <p:sldId id="398" r:id="rId12"/>
    <p:sldId id="408" r:id="rId13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CCFFCC"/>
    <a:srgbClr val="66FFFF"/>
    <a:srgbClr val="CCFFFF"/>
    <a:srgbClr val="DDFFFF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356" autoAdjust="0"/>
  </p:normalViewPr>
  <p:slideViewPr>
    <p:cSldViewPr>
      <p:cViewPr>
        <p:scale>
          <a:sx n="100" d="100"/>
          <a:sy n="100" d="100"/>
        </p:scale>
        <p:origin x="-846" y="25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amamanova\Desktop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Relationship Id="rId1" Type="http://schemas.openxmlformats.org/officeDocument/2006/relationships/image" Target="../media/image6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4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</a:p>
        </c:rich>
      </c:tx>
      <c:layout>
        <c:manualLayout>
          <c:xMode val="edge"/>
          <c:yMode val="edge"/>
          <c:x val="0.44238345945100749"/>
          <c:y val="1.324689973360938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473821838725737"/>
          <c:y val="0.14348405765907962"/>
          <c:w val="0.63077292007237296"/>
          <c:h val="0.5069102410034737"/>
        </c:manualLayout>
      </c:layout>
      <c:pieChart>
        <c:varyColors val="1"/>
        <c:ser>
          <c:idx val="0"/>
          <c:order val="0"/>
          <c:tx>
            <c:strRef>
              <c:f>Лист1!$B$7</c:f>
              <c:strCache>
                <c:ptCount val="1"/>
                <c:pt idx="0">
                  <c:v>2016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8521344625736215E-2"/>
                  <c:y val="5.2701835693961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9204199475065541E-2"/>
                  <c:y val="1.3818258391053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94568948112259E-2"/>
                  <c:y val="1.205032751994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743756257271964E-2"/>
                  <c:y val="5.88746226541502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31490651297454E-2"/>
                  <c:y val="-2.2860655931522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234055794572112E-2"/>
                  <c:y val="-1.5052848123714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7782558108071541E-2"/>
                  <c:y val="5.3905559102409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Лист1!$A$8:$A$14</c:f>
              <c:strCache>
                <c:ptCount val="7"/>
                <c:pt idx="0">
                  <c:v>Дан ¼с³мд³кт¼р³ (дан буурчак, к³р³ч жана кара   к³р³чт³ кошпогондо)</c:v>
                </c:pt>
                <c:pt idx="1">
                  <c:v>Дан буурчак ¼с³мд³кт¼р³</c:v>
                </c:pt>
                <c:pt idx="2">
                  <c:v>Май  ¼с³мд³кт¼р³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Прочие культуры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Лист1!$B$8:$B$14</c:f>
              <c:numCache>
                <c:formatCode>General</c:formatCode>
                <c:ptCount val="7"/>
                <c:pt idx="0">
                  <c:v>46.9</c:v>
                </c:pt>
                <c:pt idx="1">
                  <c:v>4.7</c:v>
                </c:pt>
                <c:pt idx="2">
                  <c:v>3.2</c:v>
                </c:pt>
                <c:pt idx="3">
                  <c:v>6.9</c:v>
                </c:pt>
                <c:pt idx="4">
                  <c:v>4.3</c:v>
                </c:pt>
                <c:pt idx="5">
                  <c:v>4.2</c:v>
                </c:pt>
                <c:pt idx="6">
                  <c:v>29.8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7.5430606916691793E-3"/>
          <c:y val="0.77810278024663926"/>
          <c:w val="0.99245693930833079"/>
          <c:h val="0.221897219753360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Kyrghyz Times" pitchFamily="2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 marL="72000"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290806695608401"/>
          <c:y val="3.3376802018797182E-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 algn="ctr" rtl="0">
            <a:defRPr lang="en-US" sz="1400" b="1" i="0" u="none" strike="noStrike" kern="1200" spc="0" baseline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572303757632371"/>
          <c:y val="0.12728411409953772"/>
          <c:w val="0.7220527084292222"/>
          <c:h val="0.51569251210144773"/>
        </c:manualLayout>
      </c:layout>
      <c:pieChart>
        <c:varyColors val="1"/>
        <c:ser>
          <c:idx val="0"/>
          <c:order val="0"/>
          <c:tx>
            <c:strRef>
              <c:f>Лист1!$B$20</c:f>
              <c:strCache>
                <c:ptCount val="1"/>
                <c:pt idx="0">
                  <c:v>2017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6636030794596352E-2"/>
                  <c:y val="5.5631850053325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518990699113651E-2"/>
                  <c:y val="5.2820198627909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5759686129014997E-2"/>
                  <c:y val="1.1614513603666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4980065097673655E-2"/>
                  <c:y val="1.10614415273018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2710123021729471E-2"/>
                  <c:y val="-1.1014847927870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2745238850452947E-2"/>
                  <c:y val="7.654662763697029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795231599282483E-2"/>
                  <c:y val="4.6121309764233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Лист1!$A$21:$A$27</c:f>
              <c:strCache>
                <c:ptCount val="7"/>
                <c:pt idx="0">
                  <c:v>Зерновые культуры (без зернобобовых, риса и гречихи)</c:v>
                </c:pt>
                <c:pt idx="1">
                  <c:v>Зернобобовые культуры</c:v>
                </c:pt>
                <c:pt idx="2">
                  <c:v>Масличные культуры</c:v>
                </c:pt>
                <c:pt idx="3">
                  <c:v>Картошка</c:v>
                </c:pt>
                <c:pt idx="4">
                  <c:v>Жашылчалар</c:v>
                </c:pt>
                <c:pt idx="5">
                  <c:v>Башка ¼с³мд³кт¼р</c:v>
                </c:pt>
                <c:pt idx="6">
                  <c:v>Тоют ¼с³мд³кт¼р³</c:v>
                </c:pt>
              </c:strCache>
            </c:strRef>
          </c:cat>
          <c:val>
            <c:numRef>
              <c:f>Лист1!$B$21:$B$27</c:f>
              <c:numCache>
                <c:formatCode>0.0</c:formatCode>
                <c:ptCount val="7"/>
                <c:pt idx="0">
                  <c:v>45.341448828735295</c:v>
                </c:pt>
                <c:pt idx="1">
                  <c:v>4.8715060372222068</c:v>
                </c:pt>
                <c:pt idx="2">
                  <c:v>2.8362994387520697</c:v>
                </c:pt>
                <c:pt idx="3">
                  <c:v>6.8787530872336937</c:v>
                </c:pt>
                <c:pt idx="4">
                  <c:v>4.3040901559021707</c:v>
                </c:pt>
                <c:pt idx="5">
                  <c:v>5.1419887800888571</c:v>
                </c:pt>
                <c:pt idx="6">
                  <c:v>30.62587225051243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"/>
          <c:y val="0.80182004478254221"/>
          <c:w val="0.99362448888370891"/>
          <c:h val="0.1596196844008827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Kyrghyz Times" pitchFamily="2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459951094542849E-2"/>
          <c:y val="0.11073996828635202"/>
          <c:w val="0.92230504595050899"/>
          <c:h val="0.656079756497503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Лист2!$A$110</c:f>
              <c:strCache>
                <c:ptCount val="1"/>
                <c:pt idx="0">
                  <c:v>1991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Лист2!$B$109:$D$109</c:f>
              <c:strCache>
                <c:ptCount val="3"/>
                <c:pt idx="0">
                  <c:v>буудай</c:v>
                </c:pt>
                <c:pt idx="1">
                  <c:v>арпа</c:v>
                </c:pt>
                <c:pt idx="2">
                  <c:v>дандык ж³г¼р³</c:v>
                </c:pt>
              </c:strCache>
            </c:strRef>
          </c:cat>
          <c:val>
            <c:numRef>
              <c:f>Лист2!$B$110:$D$110</c:f>
              <c:numCache>
                <c:formatCode>0.0</c:formatCode>
                <c:ptCount val="3"/>
                <c:pt idx="0">
                  <c:v>100.01394757777067</c:v>
                </c:pt>
                <c:pt idx="1">
                  <c:v>108.9</c:v>
                </c:pt>
                <c:pt idx="2" formatCode="General">
                  <c:v>94.8</c:v>
                </c:pt>
              </c:numCache>
            </c:numRef>
          </c:val>
        </c:ser>
        <c:ser>
          <c:idx val="1"/>
          <c:order val="1"/>
          <c:tx>
            <c:strRef>
              <c:f>Лист2!$A$111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Лист2!$B$109:$D$109</c:f>
              <c:strCache>
                <c:ptCount val="3"/>
                <c:pt idx="0">
                  <c:v>буудай</c:v>
                </c:pt>
                <c:pt idx="1">
                  <c:v>арпа</c:v>
                </c:pt>
                <c:pt idx="2">
                  <c:v>дандык ж³г¼р³</c:v>
                </c:pt>
              </c:strCache>
            </c:strRef>
          </c:cat>
          <c:val>
            <c:numRef>
              <c:f>Лист2!$B$111:$D$111</c:f>
              <c:numCache>
                <c:formatCode>0.0</c:formatCode>
                <c:ptCount val="3"/>
                <c:pt idx="0">
                  <c:v>91</c:v>
                </c:pt>
                <c:pt idx="1">
                  <c:v>106.2</c:v>
                </c:pt>
                <c:pt idx="2" formatCode="General">
                  <c:v>99.4</c:v>
                </c:pt>
              </c:numCache>
            </c:numRef>
          </c:val>
        </c:ser>
        <c:ser>
          <c:idx val="2"/>
          <c:order val="2"/>
          <c:tx>
            <c:strRef>
              <c:f>Лист2!$A$112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Лист2!$B$109:$D$109</c:f>
              <c:strCache>
                <c:ptCount val="3"/>
                <c:pt idx="0">
                  <c:v>буудай</c:v>
                </c:pt>
                <c:pt idx="1">
                  <c:v>арпа</c:v>
                </c:pt>
                <c:pt idx="2">
                  <c:v>дандык ж³г¼р³</c:v>
                </c:pt>
              </c:strCache>
            </c:strRef>
          </c:cat>
          <c:val>
            <c:numRef>
              <c:f>Лист2!$B$112:$D$112</c:f>
              <c:numCache>
                <c:formatCode>0.0</c:formatCode>
                <c:ptCount val="3"/>
                <c:pt idx="0">
                  <c:v>92.5</c:v>
                </c:pt>
                <c:pt idx="1">
                  <c:v>105.4</c:v>
                </c:pt>
                <c:pt idx="2" formatCode="General">
                  <c:v>99.7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22944"/>
        <c:axId val="40324480"/>
      </c:barChart>
      <c:catAx>
        <c:axId val="4032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40324480"/>
        <c:crosses val="autoZero"/>
        <c:auto val="1"/>
        <c:lblAlgn val="ctr"/>
        <c:lblOffset val="100"/>
        <c:noMultiLvlLbl val="0"/>
      </c:catAx>
      <c:valAx>
        <c:axId val="40324480"/>
        <c:scaling>
          <c:orientation val="minMax"/>
          <c:max val="110"/>
          <c:min val="1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32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708389936871702"/>
          <c:y val="0.9252330549130906"/>
          <c:w val="0.4108644144050001"/>
          <c:h val="5.45669815225192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66087219623347E-2"/>
          <c:y val="6.9312717690237141E-2"/>
          <c:w val="0.78806122605762485"/>
          <c:h val="0.6665884589821403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'Лист2 (2)'!$B$62</c:f>
              <c:strCache>
                <c:ptCount val="1"/>
                <c:pt idx="0">
                  <c:v>Баткен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100000"/>
                  </a:schemeClr>
                </a:gs>
                <a:gs pos="100000">
                  <a:schemeClr val="accent1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(2)'!$B$63:$B$66</c:f>
              <c:numCache>
                <c:formatCode>0.0</c:formatCode>
                <c:ptCount val="4"/>
                <c:pt idx="0">
                  <c:v>6.3016496838212586</c:v>
                </c:pt>
                <c:pt idx="1">
                  <c:v>6.3112308728707527</c:v>
                </c:pt>
                <c:pt idx="2">
                  <c:v>3.1300431148686081</c:v>
                </c:pt>
                <c:pt idx="3">
                  <c:v>4.1053870186780639</c:v>
                </c:pt>
              </c:numCache>
            </c:numRef>
          </c:val>
        </c:ser>
        <c:ser>
          <c:idx val="1"/>
          <c:order val="1"/>
          <c:tx>
            <c:strRef>
              <c:f>'Лист2 (2)'!$C$62</c:f>
              <c:strCache>
                <c:ptCount val="1"/>
                <c:pt idx="0">
                  <c:v>Жалал-Абад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2">
                    <a:shade val="100000"/>
                  </a:schemeClr>
                </a:gs>
                <a:gs pos="100000">
                  <a:schemeClr val="accent2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(2)'!$C$63:$C$66</c:f>
              <c:numCache>
                <c:formatCode>0.0</c:formatCode>
                <c:ptCount val="4"/>
                <c:pt idx="0">
                  <c:v>10.896244772225238</c:v>
                </c:pt>
                <c:pt idx="1">
                  <c:v>22.001732268309112</c:v>
                </c:pt>
                <c:pt idx="2">
                  <c:v>11.301394609437098</c:v>
                </c:pt>
                <c:pt idx="3">
                  <c:v>10.682337665850657</c:v>
                </c:pt>
              </c:numCache>
            </c:numRef>
          </c:val>
        </c:ser>
        <c:ser>
          <c:idx val="2"/>
          <c:order val="2"/>
          <c:tx>
            <c:strRef>
              <c:f>'Лист2 (2)'!$D$62</c:f>
              <c:strCache>
                <c:ptCount val="1"/>
                <c:pt idx="0">
                  <c:v>Ыссык-К¼л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3">
                    <a:shade val="100000"/>
                  </a:schemeClr>
                </a:gs>
                <a:gs pos="100000">
                  <a:schemeClr val="accent3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(2)'!$D$63:$D$66</c:f>
              <c:numCache>
                <c:formatCode>0.0</c:formatCode>
                <c:ptCount val="4"/>
                <c:pt idx="0">
                  <c:v>16.33970806680589</c:v>
                </c:pt>
                <c:pt idx="1">
                  <c:v>4.9658358194591479</c:v>
                </c:pt>
                <c:pt idx="2">
                  <c:v>32.672158392947466</c:v>
                </c:pt>
                <c:pt idx="3">
                  <c:v>16.939827150141337</c:v>
                </c:pt>
              </c:numCache>
            </c:numRef>
          </c:val>
        </c:ser>
        <c:ser>
          <c:idx val="3"/>
          <c:order val="3"/>
          <c:tx>
            <c:strRef>
              <c:f>'Лист2 (2)'!$E$62</c:f>
              <c:strCache>
                <c:ptCount val="1"/>
                <c:pt idx="0">
                  <c:v>Нарын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4">
                    <a:shade val="100000"/>
                  </a:schemeClr>
                </a:gs>
                <a:gs pos="100000">
                  <a:schemeClr val="accent4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6.3793148279032832E-2"/>
                  <c:y val="-9.2825943316239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(2)'!$E$63:$E$66</c:f>
              <c:numCache>
                <c:formatCode>0.0</c:formatCode>
                <c:ptCount val="4"/>
                <c:pt idx="0">
                  <c:v>4.4676120054739759</c:v>
                </c:pt>
                <c:pt idx="1">
                  <c:v>0.9796939659320566</c:v>
                </c:pt>
                <c:pt idx="2">
                  <c:v>7.3777007009176971</c:v>
                </c:pt>
                <c:pt idx="3">
                  <c:v>20.359224745391348</c:v>
                </c:pt>
              </c:numCache>
            </c:numRef>
          </c:val>
        </c:ser>
        <c:ser>
          <c:idx val="4"/>
          <c:order val="4"/>
          <c:tx>
            <c:strRef>
              <c:f>'Лист2 (2)'!$F$62</c:f>
              <c:strCache>
                <c:ptCount val="1"/>
                <c:pt idx="0">
                  <c:v>Ош обл.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(2)'!$F$63:$F$66</c:f>
              <c:numCache>
                <c:formatCode>0.0</c:formatCode>
                <c:ptCount val="4"/>
                <c:pt idx="0">
                  <c:v>15.8800110356521</c:v>
                </c:pt>
                <c:pt idx="1">
                  <c:v>18.107978057934751</c:v>
                </c:pt>
                <c:pt idx="2">
                  <c:v>15.762217886648845</c:v>
                </c:pt>
                <c:pt idx="3">
                  <c:v>12.256380431989395</c:v>
                </c:pt>
              </c:numCache>
            </c:numRef>
          </c:val>
        </c:ser>
        <c:ser>
          <c:idx val="5"/>
          <c:order val="5"/>
          <c:tx>
            <c:strRef>
              <c:f>'Лист2 (2)'!$G$62</c:f>
              <c:strCache>
                <c:ptCount val="1"/>
                <c:pt idx="0">
                  <c:v>Талас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(2)'!$G$63:$G$66</c:f>
              <c:numCache>
                <c:formatCode>0.0</c:formatCode>
                <c:ptCount val="4"/>
                <c:pt idx="0">
                  <c:v>2.3944076284858684</c:v>
                </c:pt>
                <c:pt idx="1">
                  <c:v>7.5757867385237221</c:v>
                </c:pt>
                <c:pt idx="2">
                  <c:v>16.160849772382395</c:v>
                </c:pt>
                <c:pt idx="3">
                  <c:v>5.0545734882399884</c:v>
                </c:pt>
              </c:numCache>
            </c:numRef>
          </c:val>
        </c:ser>
        <c:ser>
          <c:idx val="6"/>
          <c:order val="6"/>
          <c:tx>
            <c:strRef>
              <c:f>'Лист2 (2)'!$H$62</c:f>
              <c:strCache>
                <c:ptCount val="1"/>
                <c:pt idx="0">
                  <c:v>Чуй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Дан ¼с³мд³кт¼р³</c:v>
                </c:pt>
                <c:pt idx="1">
                  <c:v>Жашылчалар</c:v>
                </c:pt>
                <c:pt idx="2">
                  <c:v>Картошка</c:v>
                </c:pt>
                <c:pt idx="3">
                  <c:v>Тоют ¼с³мд³кт¼р³</c:v>
                </c:pt>
              </c:strCache>
            </c:strRef>
          </c:cat>
          <c:val>
            <c:numRef>
              <c:f>'Лист2 (2)'!$H$63:$H$66</c:f>
              <c:numCache>
                <c:formatCode>0.0</c:formatCode>
                <c:ptCount val="4"/>
                <c:pt idx="0">
                  <c:v>43.425108301039437</c:v>
                </c:pt>
                <c:pt idx="1">
                  <c:v>39.006832836108167</c:v>
                </c:pt>
                <c:pt idx="2">
                  <c:v>13.357178986921021</c:v>
                </c:pt>
                <c:pt idx="3">
                  <c:v>30.530316350406427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0889728"/>
        <c:axId val="40199296"/>
      </c:barChart>
      <c:catAx>
        <c:axId val="4088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40199296"/>
        <c:crossesAt val="0"/>
        <c:auto val="1"/>
        <c:lblAlgn val="ctr"/>
        <c:lblOffset val="100"/>
        <c:noMultiLvlLbl val="0"/>
      </c:catAx>
      <c:valAx>
        <c:axId val="401992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8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610376624819463"/>
          <c:w val="0.99942337967176242"/>
          <c:h val="6.51487066739173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47802506886178"/>
          <c:y val="0.17039950106553817"/>
          <c:w val="0.6049632942910852"/>
          <c:h val="0.69297628546323131"/>
        </c:manualLayout>
      </c:layout>
      <c:pieChart>
        <c:varyColors val="1"/>
        <c:ser>
          <c:idx val="0"/>
          <c:order val="0"/>
          <c:tx>
            <c:strRef>
              <c:f>'Лист2 (2)'!$B$87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lt1"/>
            </a:solidFill>
            <a:ln w="1270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5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6"/>
            <c:bubble3D val="0"/>
            <c:spPr>
              <a:solidFill>
                <a:schemeClr val="bg2">
                  <a:lumMod val="9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7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Lbls>
            <c:dLbl>
              <c:idx val="0"/>
              <c:layout>
                <c:manualLayout>
                  <c:x val="4.2904877027592735E-2"/>
                  <c:y val="1.361947216722793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0813828374368986E-2"/>
                  <c:y val="2.268814126044070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2123057945372609E-2"/>
                  <c:y val="-7.15373617364195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1811521645274294E-2"/>
                  <c:y val="-3.752538134060754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2300639260579015E-2"/>
                  <c:y val="8.726069065023215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4403462906371865E-2"/>
                  <c:y val="-8.17105227301788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1649401457750883E-2"/>
                  <c:y val="2.2654929730165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1027267192520253"/>
                  <c:y val="2.6212491541343891E-2"/>
                </c:manualLayout>
              </c:layout>
              <c:tx>
                <c:rich>
                  <a:bodyPr/>
                  <a:lstStyle/>
                  <a:p>
                    <a:fld id="{1598221C-E1DA-4722-946B-8108BD0FDD38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CDD7D2F6-047B-41E2-A7EF-EBEABDC83D0E}" type="PERCENTAGE">
                      <a:rPr lang="ru-RU" baseline="0" dirty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94408705680701"/>
                      <c:h val="0.1947758329882538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Kyrghyz Times" pitchFamily="2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'Лист2 (2)'!$A$88:$A$95</c:f>
              <c:strCache>
                <c:ptCount val="8"/>
                <c:pt idx="0">
                  <c:v>Капуста</c:v>
                </c:pt>
                <c:pt idx="1">
                  <c:v>Бадыран</c:v>
                </c:pt>
                <c:pt idx="2">
                  <c:v>Помидор</c:v>
                </c:pt>
                <c:pt idx="3">
                  <c:v>Ашкана кызылчасы</c:v>
                </c:pt>
                <c:pt idx="4">
                  <c:v>Ашкана сабизи</c:v>
                </c:pt>
                <c:pt idx="5">
                  <c:v>Пияз</c:v>
                </c:pt>
                <c:pt idx="6">
                  <c:v>Сарымсак</c:v>
                </c:pt>
                <c:pt idx="7">
                  <c:v>Башка ¼с³мд³кт¼р³</c:v>
                </c:pt>
              </c:strCache>
            </c:strRef>
          </c:cat>
          <c:val>
            <c:numRef>
              <c:f>'Лист2 (2)'!$B$88:$B$95</c:f>
              <c:numCache>
                <c:formatCode>General</c:formatCode>
                <c:ptCount val="8"/>
                <c:pt idx="0">
                  <c:v>12.8</c:v>
                </c:pt>
                <c:pt idx="1">
                  <c:v>11.5</c:v>
                </c:pt>
                <c:pt idx="2">
                  <c:v>22.1</c:v>
                </c:pt>
                <c:pt idx="3">
                  <c:v>2.2999999999999998</c:v>
                </c:pt>
                <c:pt idx="4">
                  <c:v>15.2</c:v>
                </c:pt>
                <c:pt idx="5">
                  <c:v>17.600000000000001</c:v>
                </c:pt>
                <c:pt idx="6">
                  <c:v>6.9</c:v>
                </c:pt>
                <c:pt idx="7">
                  <c:v>11.6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18147844641594"/>
          <c:y val="9.3099464261882536E-2"/>
          <c:w val="0.80961378231318037"/>
          <c:h val="0.65639752658036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'Лист2 (3)'!$A$17</c:f>
              <c:strCache>
                <c:ptCount val="1"/>
                <c:pt idx="0">
                  <c:v>Посевные площади сельскохозяйственных культур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2225" cap="flat" cmpd="sng" algn="ctr">
                <a:noFill/>
                <a:prstDash val="solid"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'Лист2 (3)'!$B$16:$G$16</c:f>
              <c:numCache>
                <c:formatCode>General</c:formatCode>
                <c:ptCount val="6"/>
                <c:pt idx="0">
                  <c:v>1991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'Лист2 (3)'!$B$17:$G$17</c:f>
              <c:numCache>
                <c:formatCode>General</c:formatCode>
                <c:ptCount val="6"/>
                <c:pt idx="0">
                  <c:v>100</c:v>
                </c:pt>
                <c:pt idx="1">
                  <c:v>91.5</c:v>
                </c:pt>
                <c:pt idx="2">
                  <c:v>92.3</c:v>
                </c:pt>
                <c:pt idx="3">
                  <c:v>92.7</c:v>
                </c:pt>
                <c:pt idx="4">
                  <c:v>93.2</c:v>
                </c:pt>
                <c:pt idx="5">
                  <c:v>94.3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79264"/>
        <c:axId val="32380800"/>
      </c:barChart>
      <c:catAx>
        <c:axId val="3237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380800"/>
        <c:crosses val="autoZero"/>
        <c:auto val="1"/>
        <c:lblAlgn val="ctr"/>
        <c:lblOffset val="100"/>
        <c:noMultiLvlLbl val="0"/>
      </c:catAx>
      <c:valAx>
        <c:axId val="32380800"/>
        <c:scaling>
          <c:orientation val="minMax"/>
          <c:max val="100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37926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</a:t>
            </a:r>
            <a:r>
              <a:rPr lang="ru-RU" dirty="0" smtClean="0"/>
              <a:t>7</a:t>
            </a:r>
            <a:endParaRPr lang="en-US" dirty="0"/>
          </a:p>
        </c:rich>
      </c:tx>
      <c:layout>
        <c:manualLayout>
          <c:xMode val="edge"/>
          <c:yMode val="edge"/>
          <c:x val="0.4634663608805371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157055300733781"/>
          <c:y val="0.21671974718858403"/>
          <c:w val="0.65685905931087019"/>
          <c:h val="0.76633556919601531"/>
        </c:manualLayout>
      </c:layout>
      <c:pieChart>
        <c:varyColors val="1"/>
        <c:ser>
          <c:idx val="0"/>
          <c:order val="0"/>
          <c:tx>
            <c:strRef>
              <c:f>'граф по причинам (3)'!$A$29</c:f>
              <c:strCache>
                <c:ptCount val="1"/>
                <c:pt idx="0">
                  <c:v>2016</c:v>
                </c:pt>
              </c:strCache>
            </c:strRef>
          </c:tx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5"/>
            <c:bubble3D val="0"/>
            <c:spPr>
              <a:solidFill>
                <a:srgbClr val="66FFFF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Шор </a:t>
                    </a:r>
                    <a:r>
                      <a:rPr lang="ru-RU" dirty="0" err="1" smtClean="0"/>
                      <a:t>жана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саздуу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aseline="0" dirty="0" err="1" smtClean="0"/>
                      <a:t>Сугат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жоктугу</a:t>
                    </a:r>
                    <a:r>
                      <a:rPr lang="ru-RU" baseline="0" dirty="0" smtClean="0"/>
                      <a:t>,  </a:t>
                    </a:r>
                    <a:r>
                      <a:rPr lang="ru-RU" baseline="0" dirty="0" err="1" smtClean="0"/>
                      <a:t>сугат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тармагы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кунолуу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1974575576258645E-2"/>
                  <c:y val="-0.20327621776592725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экономикалык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жактан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пайдалуу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эместиги</a:t>
                    </a:r>
                    <a:endParaRPr lang="ru-RU" baseline="0" dirty="0" smtClean="0"/>
                  </a:p>
                  <a:p>
                    <a:r>
                      <a:rPr lang="ru-RU" baseline="0" dirty="0" smtClean="0"/>
                      <a:t>( </a:t>
                    </a:r>
                    <a:r>
                      <a:rPr lang="ru-RU" baseline="0" dirty="0" err="1" smtClean="0"/>
                      <a:t>катуу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кайрак</a:t>
                    </a:r>
                    <a:r>
                      <a:rPr lang="ru-RU" baseline="0" dirty="0" smtClean="0"/>
                      <a:t>) 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48,9%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108767841932907"/>
                  <c:y val="7.0232165561851148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алыскы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жерде</a:t>
                    </a:r>
                    <a:r>
                      <a:rPr lang="ru-RU" baseline="0" dirty="0" smtClean="0"/>
                      <a:t> же </a:t>
                    </a:r>
                    <a:r>
                      <a:rPr lang="ru-RU" baseline="0" dirty="0" err="1" smtClean="0"/>
                      <a:t>таштуу</a:t>
                    </a:r>
                    <a:r>
                      <a:rPr lang="ru-RU" baseline="0" dirty="0" smtClean="0"/>
                      <a:t> жерде18,4%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1483717417641428E-2"/>
                  <c:y val="0.1006737887709446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калктуу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конуштарды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кенейтуу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башка </a:t>
                    </a:r>
                    <a:r>
                      <a:rPr lang="ru-RU" dirty="0" err="1" smtClean="0"/>
                      <a:t>себептер</a:t>
                    </a:r>
                    <a:r>
                      <a:rPr lang="ru-RU" baseline="0" dirty="0" smtClean="0"/>
                      <a:t>
8,1%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'граф по причинам (3)'!$B$28:$G$28</c:f>
              <c:strCache>
                <c:ptCount val="6"/>
                <c:pt idx="0">
                  <c:v> засоление и заболоченность</c:v>
                </c:pt>
                <c:pt idx="1">
                  <c:v>отсутствие полива,   неисправность оросительной сети,</c:v>
                </c:pt>
                <c:pt idx="2">
                  <c:v>    экономическая нецелесообразность  (жесткая богара) </c:v>
                </c:pt>
                <c:pt idx="3">
                  <c:v>отдаленность и каменистость</c:v>
                </c:pt>
                <c:pt idx="4">
                  <c:v> расширение населенных пунктов</c:v>
                </c:pt>
                <c:pt idx="5">
                  <c:v>другие причины</c:v>
                </c:pt>
              </c:strCache>
            </c:strRef>
          </c:cat>
          <c:val>
            <c:numRef>
              <c:f>'граф по причинам (3)'!$B$29:$G$29</c:f>
              <c:numCache>
                <c:formatCode>0.0</c:formatCode>
                <c:ptCount val="6"/>
                <c:pt idx="0">
                  <c:v>4.6874427802394987</c:v>
                </c:pt>
                <c:pt idx="1">
                  <c:v>17.137241977026648</c:v>
                </c:pt>
                <c:pt idx="2">
                  <c:v>49.057018346944012</c:v>
                </c:pt>
                <c:pt idx="3">
                  <c:v>18.39333015954395</c:v>
                </c:pt>
                <c:pt idx="4">
                  <c:v>3.8878919935059391</c:v>
                </c:pt>
                <c:pt idx="5">
                  <c:v>6.8371006152413996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>
      <cs:styleClr val="0"/>
    </cs:lnRef>
    <cs:fillRef idx="0"/>
    <cs:effectRef idx="0"/>
    <cs:fontRef idx="minor">
      <cs:styleClr val="0"/>
    </cs:fontRef>
    <cs:defRPr sz="900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latin typeface="Kyrghyz Times" pitchFamily="2" charset="0"/>
            </a:rPr>
            <a:t>Айыл-чарба 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¼с³мд³кт</a:t>
          </a:r>
          <a:r>
            <a:rPr lang="ru-RU" sz="1600" dirty="0" smtClean="0">
              <a:latin typeface="Kyrghyz Times" pitchFamily="2" charset="0"/>
            </a:rPr>
            <a:t>¼р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³н³н к</a:t>
          </a:r>
          <a:r>
            <a:rPr lang="ru-RU" sz="1600" dirty="0" smtClean="0">
              <a:latin typeface="Kyrghyz Times" pitchFamily="2" charset="0"/>
            </a:rPr>
            <a:t>³зд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³к себ³³с³ </a:t>
          </a:r>
          <a:r>
            <a:rPr lang="ru-RU" sz="1600" dirty="0" smtClean="0">
              <a:latin typeface="Kyrghyz Times" pitchFamily="2" charset="0"/>
            </a:rPr>
            <a:t>- </a:t>
          </a:r>
          <a:r>
            <a:rPr lang="ru-RU" sz="1600" b="1" i="1" u="sng" cap="none" spc="0" dirty="0" smtClean="0">
              <a:ln/>
              <a:solidFill>
                <a:srgbClr val="7030A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146,3 ми¾ гектар</a:t>
          </a:r>
        </a:p>
        <a:p>
          <a:pPr marL="0" marR="0" indent="0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(25,5 ми¾ </a:t>
          </a:r>
          <a:r>
            <a:rPr lang="ru-RU" sz="1400" b="0" i="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14,9% </a:t>
          </a:r>
          <a:r>
            <a:rPr lang="ru-RU" sz="1400" b="0" i="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азайды</a:t>
          </a: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)</a:t>
          </a:r>
          <a:endParaRPr lang="ru-RU" sz="1600" b="1" i="0" cap="none" spc="0" dirty="0">
            <a:ln/>
            <a:solidFill>
              <a:srgbClr val="FF0000"/>
            </a:solidFill>
            <a:effectLst/>
            <a:latin typeface="Kyrghyz Times" pitchFamily="2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dirty="0" smtClean="0">
            <a:latin typeface="Kyrghyz Times" pitchFamily="2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Айыл-чарба ¼с³мд³кт¼р³н³н </a:t>
          </a:r>
          <a:r>
            <a:rPr lang="ru-RU" sz="16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жаздык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себ</a:t>
          </a:r>
          <a:r>
            <a:rPr lang="ru-RU" sz="18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³³с³ - </a:t>
          </a:r>
          <a:r>
            <a:rPr lang="ru-RU" sz="1600" b="1" i="1" u="sng" cap="none" spc="0" dirty="0" smtClean="0">
              <a:ln/>
              <a:solidFill>
                <a:srgbClr val="7030A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738,2 ми¾ гектар</a:t>
          </a:r>
        </a:p>
        <a:p>
          <a:pPr marL="0" marR="0" indent="0" defTabSz="7112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(23,6 ми¾ </a:t>
          </a:r>
          <a:r>
            <a:rPr lang="ru-RU" sz="1400" b="0" i="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3,3% к¼б¼йд³)</a:t>
          </a:r>
          <a:endParaRPr lang="ru-RU" sz="1800" dirty="0" smtClean="0">
            <a:effectLst/>
            <a:latin typeface="Kyrghyz Times" pitchFamily="2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defTabSz="711200">
            <a:spcBef>
              <a:spcPct val="0"/>
            </a:spcBef>
          </a:pPr>
          <a:endParaRPr lang="ru-RU" sz="1800" b="1" i="1" dirty="0">
            <a:solidFill>
              <a:srgbClr val="FF0000"/>
            </a:solidFill>
            <a:latin typeface="Kyrghyz Times" pitchFamily="2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>
            <a:latin typeface="Kyrghyz Times" pitchFamily="2" charset="0"/>
          </a:endParaRPr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defTabSz="800100">
            <a:spcBef>
              <a:spcPts val="600"/>
            </a:spcBef>
          </a:pPr>
          <a:endParaRPr lang="ru-RU" sz="1800" dirty="0" smtClean="0">
            <a:latin typeface="Kyrghyz Times" pitchFamily="2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err="1" smtClean="0">
              <a:latin typeface="Kyrghyz Times" pitchFamily="2" charset="0"/>
            </a:rPr>
            <a:t>Мурдагы</a:t>
          </a:r>
          <a:r>
            <a:rPr lang="ru-RU" sz="1600" dirty="0" smtClean="0">
              <a:latin typeface="Kyrghyz Times" pitchFamily="2" charset="0"/>
            </a:rPr>
            <a:t> </a:t>
          </a:r>
          <a:r>
            <a:rPr lang="ru-RU" sz="1600" dirty="0" err="1" smtClean="0">
              <a:latin typeface="Kyrghyz Times" pitchFamily="2" charset="0"/>
            </a:rPr>
            <a:t>жылга</a:t>
          </a:r>
          <a:r>
            <a:rPr lang="ru-RU" sz="1600" dirty="0" smtClean="0">
              <a:latin typeface="Kyrghyz Times" pitchFamily="2" charset="0"/>
            </a:rPr>
            <a:t> карата </a:t>
          </a:r>
          <a:r>
            <a:rPr lang="ru-RU" sz="1600" dirty="0" err="1" smtClean="0">
              <a:latin typeface="Kyrghyz Times" pitchFamily="2" charset="0"/>
            </a:rPr>
            <a:t>себилген</a:t>
          </a:r>
          <a:r>
            <a:rPr lang="ru-RU" sz="1600" dirty="0" smtClean="0">
              <a:latin typeface="Kyrghyz Times" pitchFamily="2" charset="0"/>
            </a:rPr>
            <a:t> к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¼п </a:t>
          </a:r>
          <a:r>
            <a:rPr lang="ru-RU" sz="16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жылдык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ч</a:t>
          </a:r>
          <a:r>
            <a:rPr lang="ru-RU" sz="1600" dirty="0" smtClean="0">
              <a:latin typeface="Kyrghyz Times" pitchFamily="2" charset="0"/>
            </a:rPr>
            <a:t>¼пт³н </a:t>
          </a:r>
          <a:r>
            <a:rPr lang="ru-RU" sz="1600" dirty="0" err="1" smtClean="0">
              <a:latin typeface="Kyrghyz Times" pitchFamily="2" charset="0"/>
            </a:rPr>
            <a:t>аянты</a:t>
          </a:r>
          <a:r>
            <a:rPr lang="ru-RU" sz="1600" smtClean="0">
              <a:latin typeface="Kyrghyz Times" pitchFamily="2" charset="0"/>
            </a:rPr>
            <a:t> –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smtClean="0">
              <a:latin typeface="Kyrghyz Times" pitchFamily="2" charset="0"/>
            </a:rPr>
            <a:t>  </a:t>
          </a:r>
          <a:r>
            <a:rPr lang="ru-RU" sz="1600" b="1" i="1" dirty="0" smtClean="0">
              <a:solidFill>
                <a:srgbClr val="7030A0"/>
              </a:solidFill>
              <a:latin typeface="Kyrghyz Times" pitchFamily="2" charset="0"/>
              <a:cs typeface="Times New Roman" panose="02020603050405020304" pitchFamily="18" charset="0"/>
            </a:rPr>
            <a:t>322,6 ми¾ гектар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(16,7 ми¾ </a:t>
          </a:r>
          <a:r>
            <a:rPr lang="ru-RU" sz="1400" b="0" i="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5,5% к¼б¼йд³)</a:t>
          </a:r>
        </a:p>
        <a:p>
          <a:pPr defTabSz="800100">
            <a:spcBef>
              <a:spcPct val="0"/>
            </a:spcBef>
          </a:pPr>
          <a:endParaRPr lang="ru-RU" sz="1800" b="1" i="1" dirty="0">
            <a:latin typeface="Kyrghyz Times" pitchFamily="2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600" b="0" dirty="0" smtClean="0">
              <a:latin typeface="Kyrghyz Times" pitchFamily="2" charset="0"/>
            </a:rPr>
            <a:t>Айыл-чарба ¼с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³мд³кт¼р³н³н </a:t>
          </a:r>
          <a:r>
            <a:rPr lang="ru-RU" sz="16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жалпы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айдоо </a:t>
          </a:r>
          <a:r>
            <a:rPr lang="ru-RU" sz="16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аянттары</a:t>
          </a:r>
          <a:r>
            <a:rPr lang="ru-RU" sz="16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- </a:t>
          </a:r>
          <a:r>
            <a:rPr lang="ru-RU" sz="1600" b="1" i="1" u="sng" cap="none" spc="0" dirty="0" smtClean="0">
              <a:ln/>
              <a:solidFill>
                <a:srgbClr val="7030A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1207,1 ми¾ гектар</a:t>
          </a:r>
        </a:p>
        <a:p>
          <a:pPr defTabSz="800100">
            <a:spcBef>
              <a:spcPct val="0"/>
            </a:spcBef>
            <a:spcAft>
              <a:spcPts val="0"/>
            </a:spcAft>
          </a:pP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(14,8 ми¾ </a:t>
          </a:r>
          <a:r>
            <a:rPr lang="ru-RU" sz="1400" b="0" i="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</a:t>
          </a:r>
        </a:p>
        <a:p>
          <a:pPr marL="0" marR="0" indent="0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b="0" i="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1,2% к¼б¼йд³)</a:t>
          </a:r>
          <a:endParaRPr lang="ru-RU" sz="1400" b="0" i="0" cap="none" spc="0" dirty="0">
            <a:ln/>
            <a:solidFill>
              <a:srgbClr val="FF0000"/>
            </a:solidFill>
            <a:effectLst/>
            <a:latin typeface="Kyrghyz Times" pitchFamily="2" charset="0"/>
            <a:cs typeface="Times New Roman" panose="02020603050405020304" pitchFamily="18" charset="0"/>
          </a:endParaRPr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>
            <a:latin typeface="Kyrghyz Times" pitchFamily="2" charset="0"/>
          </a:endParaRPr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155613" custScaleY="67006" custLinFactNeighborX="-87974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65469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62830" custLinFactNeighborY="88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9084" custScaleY="148887" custLinFactNeighborX="60195" custLinFactNeighborY="32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276391" y="2160252"/>
          <a:ext cx="2923744" cy="154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61872" y="0"/>
              </a:lnTo>
              <a:lnTo>
                <a:pt x="1461872" y="1540154"/>
              </a:lnTo>
              <a:lnTo>
                <a:pt x="2923744" y="154015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Kyrghyz Times" pitchFamily="2" charset="0"/>
          </a:endParaRPr>
        </a:p>
      </dsp:txBody>
      <dsp:txXfrm>
        <a:off x="3655649" y="2847714"/>
        <a:ext cx="165229" cy="165229"/>
      </dsp:txXfrm>
    </dsp:sp>
    <dsp:sp modelId="{9448C492-5281-423B-B133-14C700A9B006}">
      <dsp:nvSpPr>
        <dsp:cNvPr id="0" name=""/>
        <dsp:cNvSpPr/>
      </dsp:nvSpPr>
      <dsp:spPr>
        <a:xfrm>
          <a:off x="2276391" y="2098502"/>
          <a:ext cx="29921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1749"/>
              </a:moveTo>
              <a:lnTo>
                <a:pt x="1496090" y="61749"/>
              </a:lnTo>
              <a:lnTo>
                <a:pt x="1496090" y="45720"/>
              </a:lnTo>
              <a:lnTo>
                <a:pt x="2992181" y="4572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>
            <a:latin typeface="Kyrghyz Times" pitchFamily="2" charset="0"/>
          </a:endParaRPr>
        </a:p>
      </dsp:txBody>
      <dsp:txXfrm>
        <a:off x="3697677" y="2069416"/>
        <a:ext cx="149611" cy="149611"/>
      </dsp:txXfrm>
    </dsp:sp>
    <dsp:sp modelId="{76805C5A-9979-4940-9AB8-9873E64C0DC6}">
      <dsp:nvSpPr>
        <dsp:cNvPr id="0" name=""/>
        <dsp:cNvSpPr/>
      </dsp:nvSpPr>
      <dsp:spPr>
        <a:xfrm>
          <a:off x="2276391" y="550218"/>
          <a:ext cx="3019311" cy="1610033"/>
        </a:xfrm>
        <a:custGeom>
          <a:avLst/>
          <a:gdLst/>
          <a:ahLst/>
          <a:cxnLst/>
          <a:rect l="0" t="0" r="0" b="0"/>
          <a:pathLst>
            <a:path>
              <a:moveTo>
                <a:pt x="0" y="1610033"/>
              </a:moveTo>
              <a:lnTo>
                <a:pt x="1509655" y="1610033"/>
              </a:lnTo>
              <a:lnTo>
                <a:pt x="1509655" y="0"/>
              </a:lnTo>
              <a:lnTo>
                <a:pt x="3019311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Kyrghyz Times" pitchFamily="2" charset="0"/>
          </a:endParaRPr>
        </a:p>
      </dsp:txBody>
      <dsp:txXfrm>
        <a:off x="3700503" y="1269691"/>
        <a:ext cx="171088" cy="171088"/>
      </dsp:txXfrm>
    </dsp:sp>
    <dsp:sp modelId="{823742AB-8EC3-48BE-B6E7-03EAB240811F}">
      <dsp:nvSpPr>
        <dsp:cNvPr id="0" name=""/>
        <dsp:cNvSpPr/>
      </dsp:nvSpPr>
      <dsp:spPr>
        <a:xfrm>
          <a:off x="159565" y="1512167"/>
          <a:ext cx="2937484" cy="1296168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600" b="0" kern="1200" dirty="0" smtClean="0">
              <a:latin typeface="Kyrghyz Times" pitchFamily="2" charset="0"/>
            </a:rPr>
            <a:t>Айыл-чарба ¼с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³мд³кт¼р³н³н </a:t>
          </a:r>
          <a:r>
            <a:rPr lang="ru-RU" sz="1600" kern="12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жалпы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айдоо </a:t>
          </a:r>
          <a:r>
            <a:rPr lang="ru-RU" sz="1600" kern="12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аянттары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- </a:t>
          </a:r>
          <a:r>
            <a:rPr lang="ru-RU" sz="1600" b="1" i="1" u="sng" kern="1200" cap="none" spc="0" dirty="0" smtClean="0">
              <a:ln/>
              <a:solidFill>
                <a:srgbClr val="7030A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1207,1 ми¾ гектар</a:t>
          </a:r>
        </a:p>
        <a:p>
          <a:pPr lvl="0" algn="ctr" defTabSz="800100">
            <a:spcBef>
              <a:spcPct val="0"/>
            </a:spcBef>
            <a:spcAft>
              <a:spcPts val="0"/>
            </a:spcAft>
          </a:pP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(14,8 ми¾ </a:t>
          </a:r>
          <a:r>
            <a:rPr lang="ru-RU" sz="1400" b="0" i="0" kern="120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</a:t>
          </a:r>
        </a:p>
        <a:p>
          <a:pPr marL="0" marR="0" lvl="0" indent="0" algn="ctr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1,2% к¼б¼йд³)</a:t>
          </a:r>
          <a:endParaRPr lang="ru-RU" sz="1400" b="0" i="0" kern="1200" cap="none" spc="0" dirty="0">
            <a:ln/>
            <a:solidFill>
              <a:srgbClr val="FF0000"/>
            </a:solidFill>
            <a:effectLst/>
            <a:latin typeface="Kyrghyz Times" pitchFamily="2" charset="0"/>
            <a:cs typeface="Times New Roman" panose="02020603050405020304" pitchFamily="18" charset="0"/>
          </a:endParaRPr>
        </a:p>
      </dsp:txBody>
      <dsp:txXfrm>
        <a:off x="159565" y="1512167"/>
        <a:ext cx="2937484" cy="1296168"/>
      </dsp:txXfrm>
    </dsp:sp>
    <dsp:sp modelId="{2D2BCB27-F537-42BB-BB64-1638CBC31434}">
      <dsp:nvSpPr>
        <dsp:cNvPr id="0" name=""/>
        <dsp:cNvSpPr/>
      </dsp:nvSpPr>
      <dsp:spPr>
        <a:xfrm>
          <a:off x="5295703" y="55991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latin typeface="Kyrghyz Times" pitchFamily="2" charset="0"/>
            </a:rPr>
            <a:t>Айыл-чарба 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¼с³мд³кт</a:t>
          </a:r>
          <a:r>
            <a:rPr lang="ru-RU" sz="1600" kern="1200" dirty="0" smtClean="0">
              <a:latin typeface="Kyrghyz Times" pitchFamily="2" charset="0"/>
            </a:rPr>
            <a:t>¼р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³н³н к</a:t>
          </a:r>
          <a:r>
            <a:rPr lang="ru-RU" sz="1600" kern="1200" dirty="0" smtClean="0">
              <a:latin typeface="Kyrghyz Times" pitchFamily="2" charset="0"/>
            </a:rPr>
            <a:t>³зд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³к себ³³с³ </a:t>
          </a:r>
          <a:r>
            <a:rPr lang="ru-RU" sz="1600" kern="1200" dirty="0" smtClean="0">
              <a:latin typeface="Kyrghyz Times" pitchFamily="2" charset="0"/>
            </a:rPr>
            <a:t>- </a:t>
          </a:r>
          <a:r>
            <a:rPr lang="ru-RU" sz="1600" b="1" i="1" u="sng" kern="1200" cap="none" spc="0" dirty="0" smtClean="0">
              <a:ln/>
              <a:solidFill>
                <a:srgbClr val="7030A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146,3 ми¾ гектар</a:t>
          </a:r>
        </a:p>
        <a:p>
          <a:pPr marL="0" marR="0" lvl="0" indent="0" algn="ctr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(25,5 ми¾ </a:t>
          </a:r>
          <a:r>
            <a:rPr lang="ru-RU" sz="1400" b="0" i="0" kern="120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14,9% </a:t>
          </a:r>
          <a:r>
            <a:rPr lang="ru-RU" sz="1400" b="0" i="0" kern="120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азайды</a:t>
          </a: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)</a:t>
          </a:r>
          <a:endParaRPr lang="ru-RU" sz="1600" b="1" i="0" kern="1200" cap="none" spc="0" dirty="0">
            <a:ln/>
            <a:solidFill>
              <a:srgbClr val="FF0000"/>
            </a:solidFill>
            <a:effectLst/>
            <a:latin typeface="Kyrghyz Times" pitchFamily="2" charset="0"/>
            <a:cs typeface="Times New Roman" panose="02020603050405020304" pitchFamily="18" charset="0"/>
          </a:endParaRPr>
        </a:p>
      </dsp:txBody>
      <dsp:txXfrm>
        <a:off x="5295703" y="55991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268573" y="1612229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kern="1200" dirty="0" smtClean="0">
            <a:latin typeface="Kyrghyz Times" pitchFamily="2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Айыл-чарба ¼с³мд³кт¼р³н³н </a:t>
          </a:r>
          <a:r>
            <a:rPr lang="ru-RU" sz="1600" kern="12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жаздык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себ</a:t>
          </a:r>
          <a:r>
            <a:rPr lang="ru-RU" sz="18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³³с³ - </a:t>
          </a:r>
          <a:r>
            <a:rPr lang="ru-RU" sz="1600" b="1" i="1" u="sng" kern="1200" cap="none" spc="0" dirty="0" smtClean="0">
              <a:ln/>
              <a:solidFill>
                <a:srgbClr val="7030A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738,2 ми¾ гектар</a:t>
          </a:r>
        </a:p>
        <a:p>
          <a:pPr marL="0" marR="0" lvl="0" indent="0" algn="ctr" defTabSz="7112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(23,6 ми¾ </a:t>
          </a:r>
          <a:r>
            <a:rPr lang="ru-RU" sz="1400" b="0" i="0" kern="120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3,3% к¼б¼йд³)</a:t>
          </a:r>
          <a:endParaRPr lang="ru-RU" sz="1800" kern="1200" dirty="0" smtClean="0">
            <a:effectLst/>
            <a:latin typeface="Kyrghyz Times" pitchFamily="2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lvl="0" algn="ctr" defTabSz="711200">
            <a:spcBef>
              <a:spcPct val="0"/>
            </a:spcBef>
          </a:pPr>
          <a:endParaRPr lang="ru-RU" sz="1800" b="1" i="1" kern="1200" dirty="0">
            <a:solidFill>
              <a:srgbClr val="FF0000"/>
            </a:solidFill>
            <a:latin typeface="Kyrghyz Times" pitchFamily="2" charset="0"/>
            <a:cs typeface="Times New Roman" panose="02020603050405020304" pitchFamily="18" charset="0"/>
          </a:endParaRPr>
        </a:p>
      </dsp:txBody>
      <dsp:txXfrm>
        <a:off x="5268573" y="1612229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5200136" y="3080334"/>
          <a:ext cx="3799850" cy="124014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spcBef>
              <a:spcPct val="0"/>
            </a:spcBef>
          </a:pPr>
          <a:endParaRPr lang="ru-RU" sz="1800" kern="1200" dirty="0" smtClean="0">
            <a:latin typeface="Kyrghyz Times" pitchFamily="2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err="1" smtClean="0">
              <a:latin typeface="Kyrghyz Times" pitchFamily="2" charset="0"/>
            </a:rPr>
            <a:t>Мурдагы</a:t>
          </a:r>
          <a:r>
            <a:rPr lang="ru-RU" sz="1600" kern="1200" dirty="0" smtClean="0">
              <a:latin typeface="Kyrghyz Times" pitchFamily="2" charset="0"/>
            </a:rPr>
            <a:t> </a:t>
          </a:r>
          <a:r>
            <a:rPr lang="ru-RU" sz="1600" kern="1200" dirty="0" err="1" smtClean="0">
              <a:latin typeface="Kyrghyz Times" pitchFamily="2" charset="0"/>
            </a:rPr>
            <a:t>жылга</a:t>
          </a:r>
          <a:r>
            <a:rPr lang="ru-RU" sz="1600" kern="1200" dirty="0" smtClean="0">
              <a:latin typeface="Kyrghyz Times" pitchFamily="2" charset="0"/>
            </a:rPr>
            <a:t> карата </a:t>
          </a:r>
          <a:r>
            <a:rPr lang="ru-RU" sz="1600" kern="1200" dirty="0" err="1" smtClean="0">
              <a:latin typeface="Kyrghyz Times" pitchFamily="2" charset="0"/>
            </a:rPr>
            <a:t>себилген</a:t>
          </a:r>
          <a:r>
            <a:rPr lang="ru-RU" sz="1600" kern="1200" dirty="0" smtClean="0">
              <a:latin typeface="Kyrghyz Times" pitchFamily="2" charset="0"/>
            </a:rPr>
            <a:t> к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¼п </a:t>
          </a:r>
          <a:r>
            <a:rPr lang="ru-RU" sz="1600" kern="1200" dirty="0" err="1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жылдык</a:t>
          </a:r>
          <a:r>
            <a:rPr lang="ru-RU" sz="1600" kern="1200" dirty="0" smtClean="0">
              <a:effectLst/>
              <a:latin typeface="Kyrghyz Times" pitchFamily="2" charset="0"/>
              <a:ea typeface="Calibri" panose="020F0502020204030204" pitchFamily="34" charset="0"/>
              <a:cs typeface="Times New Roman" panose="02020603050405020304" pitchFamily="18" charset="0"/>
            </a:rPr>
            <a:t> ч</a:t>
          </a:r>
          <a:r>
            <a:rPr lang="ru-RU" sz="1600" kern="1200" dirty="0" smtClean="0">
              <a:latin typeface="Kyrghyz Times" pitchFamily="2" charset="0"/>
            </a:rPr>
            <a:t>¼пт³н </a:t>
          </a:r>
          <a:r>
            <a:rPr lang="ru-RU" sz="1600" kern="1200" dirty="0" err="1" smtClean="0">
              <a:latin typeface="Kyrghyz Times" pitchFamily="2" charset="0"/>
            </a:rPr>
            <a:t>аянты</a:t>
          </a:r>
          <a:r>
            <a:rPr lang="ru-RU" sz="1600" kern="1200" smtClean="0">
              <a:latin typeface="Kyrghyz Times" pitchFamily="2" charset="0"/>
            </a:rPr>
            <a:t> –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smtClean="0">
              <a:latin typeface="Kyrghyz Times" pitchFamily="2" charset="0"/>
            </a:rPr>
            <a:t>  </a:t>
          </a:r>
          <a:r>
            <a:rPr lang="ru-RU" sz="1600" b="1" i="1" kern="1200" dirty="0" smtClean="0">
              <a:solidFill>
                <a:srgbClr val="7030A0"/>
              </a:solidFill>
              <a:latin typeface="Kyrghyz Times" pitchFamily="2" charset="0"/>
              <a:cs typeface="Times New Roman" panose="02020603050405020304" pitchFamily="18" charset="0"/>
            </a:rPr>
            <a:t>322,6 ми¾ гектар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(16,7 ми¾ </a:t>
          </a:r>
          <a:r>
            <a:rPr lang="ru-RU" sz="1400" b="0" i="0" kern="1200" cap="none" spc="0" dirty="0" err="1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гектарга</a:t>
          </a:r>
          <a:r>
            <a:rPr lang="ru-RU" sz="1400" b="0" i="0" kern="1200" cap="none" spc="0" dirty="0" smtClean="0">
              <a:ln/>
              <a:solidFill>
                <a:srgbClr val="FF0000"/>
              </a:solidFill>
              <a:effectLst/>
              <a:latin typeface="Kyrghyz Times" pitchFamily="2" charset="0"/>
              <a:cs typeface="Times New Roman" panose="02020603050405020304" pitchFamily="18" charset="0"/>
            </a:rPr>
            <a:t>, же 5,5% к¼б¼йд³)</a:t>
          </a:r>
        </a:p>
        <a:p>
          <a:pPr lvl="0" algn="ctr" defTabSz="800100">
            <a:spcBef>
              <a:spcPct val="0"/>
            </a:spcBef>
          </a:pPr>
          <a:endParaRPr lang="ru-RU" sz="1800" b="1" i="1" kern="1200" dirty="0">
            <a:latin typeface="Kyrghyz Times" pitchFamily="2" charset="0"/>
            <a:cs typeface="Times New Roman" panose="02020603050405020304" pitchFamily="18" charset="0"/>
          </a:endParaRPr>
        </a:p>
      </dsp:txBody>
      <dsp:txXfrm>
        <a:off x="5200136" y="3080334"/>
        <a:ext cx="3799850" cy="1240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Реалдуу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сектор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статистикасы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башкармалыгынын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начальниги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1" y="4898742"/>
            <a:ext cx="422302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800" b="1" i="1" dirty="0"/>
              <a:t>Басма </a:t>
            </a:r>
            <a:r>
              <a:rPr lang="ru-RU" sz="1800" b="1" i="1" dirty="0" smtClean="0"/>
              <a:t>с¼з жыйындары</a:t>
            </a:r>
            <a:endParaRPr lang="ru-RU" sz="1800" b="1" i="1" dirty="0"/>
          </a:p>
          <a:p>
            <a:pPr algn="just" eaLnBrk="0" hangingPunct="0"/>
            <a:r>
              <a:rPr lang="ru-RU" sz="1800" b="1" i="1" dirty="0" smtClean="0"/>
              <a:t>Улутстатком 2017-ж. 11-июлу</a:t>
            </a:r>
            <a:endParaRPr lang="ru-RU" sz="1800" dirty="0"/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103732" y="2266330"/>
            <a:ext cx="3097739" cy="2346736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2017-ж. т³ш³м³ ³ч³н  айдоо </a:t>
            </a:r>
            <a:r>
              <a:rPr lang="ru-RU" sz="2000" dirty="0" err="1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аянттарын</a:t>
            </a:r>
            <a:r>
              <a:rPr lang="ru-RU" sz="2000" dirty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колдонуу</a:t>
            </a:r>
            <a:r>
              <a:rPr lang="ru-RU" sz="20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жана</a:t>
            </a:r>
            <a:r>
              <a:rPr lang="ru-RU" sz="20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айыл</a:t>
            </a:r>
            <a:r>
              <a:rPr lang="ru-RU" sz="20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чарба</a:t>
            </a:r>
            <a:r>
              <a:rPr lang="ru-RU" sz="20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¼с³мд³кт¼р³н³н айдоо </a:t>
            </a:r>
            <a:r>
              <a:rPr lang="ru-RU" sz="20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аянттары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kumimoji="0" lang="ru-RU" sz="2000" b="1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0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20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20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комитети</a:t>
            </a:r>
            <a:endParaRPr kumimoji="1" lang="ru-RU" sz="20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964" y="1003648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 стрелкой 16"/>
          <p:cNvCxnSpPr>
            <a:stCxn id="8" idx="3"/>
          </p:cNvCxnSpPr>
          <p:nvPr/>
        </p:nvCxnSpPr>
        <p:spPr>
          <a:xfrm>
            <a:off x="2648743" y="5631346"/>
            <a:ext cx="776448" cy="5465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489228" y="241058"/>
            <a:ext cx="8179842" cy="40626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err="1">
                <a:solidFill>
                  <a:prstClr val="black"/>
                </a:solidFill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1400" dirty="0">
                <a:solidFill>
                  <a:prstClr val="black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1400" dirty="0">
                <a:solidFill>
                  <a:prstClr val="black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Kyrghyz Times" pitchFamily="2" charset="0"/>
              </a:rPr>
              <a:t>£км</a:t>
            </a:r>
            <a:r>
              <a:rPr lang="ru-RU" sz="1400" dirty="0">
                <a:solidFill>
                  <a:prstClr val="black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¼т³н³н </a:t>
            </a:r>
            <a:r>
              <a:rPr lang="ru-RU" sz="1400" dirty="0" smtClean="0">
                <a:solidFill>
                  <a:prstClr val="black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2016-ж. 23-ноябрындагы 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«2017-ж.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Статистикалык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иштердин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Программасы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токтомунун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негизинде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ушул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жылдын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май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айында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айыл-чарба ¼с³мд³кт¼р³н³н айдоо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аянттарына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бир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жолку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эсеп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ж³рг³з³лд</a:t>
            </a:r>
            <a:r>
              <a:rPr lang="ru-RU" sz="1400" dirty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³</a:t>
            </a: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29559" y="2721642"/>
            <a:ext cx="159388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/>
                <a:solidFill>
                  <a:schemeClr val="accent3"/>
                </a:solidFill>
                <a:latin typeface="Kyrghyz Times" pitchFamily="2" charset="0"/>
                <a:cs typeface="Times New Roman" pitchFamily="18" charset="0"/>
              </a:rPr>
              <a:t>453 </a:t>
            </a:r>
            <a:r>
              <a:rPr lang="ru-RU" sz="1400" dirty="0" err="1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айыл</a:t>
            </a:r>
            <a:r>
              <a:rPr lang="ru-RU" sz="1400" dirty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¼км¼т³н³н </a:t>
            </a:r>
            <a:r>
              <a:rPr lang="ru-RU" sz="1400" dirty="0" err="1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аймактарында</a:t>
            </a:r>
            <a:endParaRPr lang="ru-RU" sz="1400" dirty="0">
              <a:ln/>
              <a:solidFill>
                <a:srgbClr val="000000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400" b="1" dirty="0">
              <a:ln/>
              <a:solidFill>
                <a:schemeClr val="accent3"/>
              </a:solidFill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26" y="2132856"/>
            <a:ext cx="343349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302602" y="4725144"/>
            <a:ext cx="1346141" cy="1812403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Мамлекеттик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статистисти-калык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отчеттуулук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№4 -АЧ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75431" y="4869160"/>
            <a:ext cx="4536504" cy="527425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ДЧ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1-себ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³³ ЖКЧ ДЧ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жана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ЖКЧ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чарбалары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боюнча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75431" y="5809449"/>
            <a:ext cx="4536504" cy="724975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eaLnBrk="0" hangingPunct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2</a:t>
            </a:r>
            <a:r>
              <a:rPr lang="en-US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формасы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мамлекеттик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айыл-чарба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жерлерин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ижарага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алуу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айыл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¼км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¼т³н¼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караштуу</a:t>
            </a:r>
            <a:r>
              <a:rPr lang="ru-RU" sz="14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айдоо </a:t>
            </a:r>
            <a:r>
              <a:rPr lang="ru-RU" sz="1400" dirty="0" err="1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жерлери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hangingPunct="0"/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hangingPunct="0"/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hangingPunct="0"/>
            <a:endParaRPr lang="ru-RU" sz="1400" dirty="0">
              <a:latin typeface="Kyrghyz Times" pitchFamily="2" charset="0"/>
              <a:cs typeface="Times New Roman" pitchFamily="18" charset="0"/>
            </a:endParaRPr>
          </a:p>
          <a:p>
            <a:pPr algn="just" eaLnBrk="0" hangingPunct="0"/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>
            <a:stCxn id="8" idx="3"/>
          </p:cNvCxnSpPr>
          <p:nvPr/>
        </p:nvCxnSpPr>
        <p:spPr>
          <a:xfrm flipV="1">
            <a:off x="2648743" y="5138286"/>
            <a:ext cx="721580" cy="4930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535543" y="2272383"/>
            <a:ext cx="173554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31 </a:t>
            </a:r>
            <a:r>
              <a:rPr lang="ru-RU" sz="1400" dirty="0" err="1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шаарлардын</a:t>
            </a:r>
            <a:r>
              <a:rPr lang="ru-RU" sz="1400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анын</a:t>
            </a:r>
            <a:r>
              <a:rPr lang="ru-RU" sz="1400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ичинде</a:t>
            </a:r>
            <a:r>
              <a:rPr lang="ru-RU" sz="1400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Бишкек ш., Ош ш. </a:t>
            </a:r>
            <a:r>
              <a:rPr lang="ru-RU" sz="1400" dirty="0" err="1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аймактарында</a:t>
            </a:r>
            <a:endParaRPr lang="ru-RU" sz="14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01378" y="1242903"/>
            <a:ext cx="3367846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Жергиликт³³ ¼з </a:t>
            </a:r>
            <a:r>
              <a:rPr lang="ru-RU" sz="1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алдынча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башкаруу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 комитети </a:t>
            </a:r>
            <a:r>
              <a:rPr lang="ru-RU" sz="1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эсеп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yrghyz Times" pitchFamily="2" charset="0"/>
                <a:cs typeface="Times New Roman" pitchFamily="18" charset="0"/>
              </a:rPr>
              <a:t> ж³рг³з³шт³:</a:t>
            </a:r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35470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53344" y="75699"/>
            <a:ext cx="8121352" cy="914793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2017-ж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. т³ш³м³ ³ч³н айыл-чарба ¼с³мд³кт¼р³н³н айдоо </a:t>
            </a: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аянттары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(бардык </a:t>
            </a: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чарба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категориялары боюнча)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0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73234" y="2425129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1207,1 ми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¾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гектарды т</a:t>
            </a:r>
            <a:r>
              <a:rPr lang="ru-RU" sz="28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³зд</a:t>
            </a:r>
            <a:r>
              <a:rPr lang="ru-RU" sz="2800" dirty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³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474744" y="3132989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14,8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ми¾</a:t>
            </a:r>
          </a:p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гектарга</a:t>
            </a:r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89304" y="3057285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пайызга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86674" y="1892827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err="1" smtClean="0">
                <a:latin typeface="Kyrghyz Times" pitchFamily="2" charset="0"/>
                <a:cs typeface="Times New Roman" pitchFamily="18" charset="0"/>
              </a:rPr>
              <a:t>мурдагы</a:t>
            </a:r>
            <a:r>
              <a:rPr lang="ru-RU" sz="2000" i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Kyrghyz Times" pitchFamily="2" charset="0"/>
                <a:cs typeface="Times New Roman" pitchFamily="18" charset="0"/>
              </a:rPr>
              <a:t>жылга</a:t>
            </a:r>
            <a:r>
              <a:rPr lang="ru-RU" sz="2000" i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Kyrghyz Times" pitchFamily="2" charset="0"/>
                <a:cs typeface="Times New Roman" pitchFamily="18" charset="0"/>
              </a:rPr>
              <a:t>салыштырмалуу</a:t>
            </a:r>
            <a:r>
              <a:rPr lang="ru-RU" sz="2000" i="1" dirty="0" smtClean="0">
                <a:latin typeface="Kyrghyz Times" pitchFamily="2" charset="0"/>
                <a:cs typeface="Times New Roman" pitchFamily="18" charset="0"/>
              </a:rPr>
              <a:t> к¼п:</a:t>
            </a:r>
            <a:endParaRPr lang="ru-RU" sz="2000" i="1" dirty="0"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2063471" y="5287823"/>
            <a:ext cx="6912768" cy="10448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8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8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Айдоо аянттарынын 1,2% </a:t>
            </a:r>
            <a:r>
              <a:rPr lang="ru-RU" sz="18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пайызга</a:t>
            </a:r>
            <a:r>
              <a:rPr lang="ru-RU" sz="18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¼ск¼н³н¼ </a:t>
            </a:r>
            <a:r>
              <a:rPr lang="ru-RU" sz="18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карабастан</a:t>
            </a:r>
            <a:r>
              <a:rPr lang="ru-RU" sz="18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айыл-чарба ¼с³мд³кт¼р³н³н т³з³л³ш³нд¼ белгил³³ ¼зг¼р³³л¼р </a:t>
            </a:r>
            <a:r>
              <a:rPr lang="ru-RU" sz="18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болду</a:t>
            </a:r>
            <a:endParaRPr lang="ru-RU" sz="18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681192" y="3261464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74101872"/>
              </p:ext>
            </p:extLst>
          </p:nvPr>
        </p:nvGraphicFramePr>
        <p:xfrm>
          <a:off x="760984" y="1556792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араллелограмм 17"/>
          <p:cNvSpPr/>
          <p:nvPr/>
        </p:nvSpPr>
        <p:spPr>
          <a:xfrm>
            <a:off x="760984" y="188640"/>
            <a:ext cx="9145016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2017-ж</a:t>
            </a:r>
            <a:r>
              <a:rPr lang="ru-RU" sz="1800" b="1" dirty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айыл-чарба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¼с³мд³кт¼р³н³н айдоо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аянттары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(бардык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чарба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 категориялары боюнча)</a:t>
            </a:r>
            <a:endParaRPr lang="ru-RU" sz="1800" b="1" dirty="0">
              <a:solidFill>
                <a:srgbClr val="000099"/>
              </a:solidFill>
              <a:latin typeface="Kyrghyz Times" pitchFamily="2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75592" y="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760984" y="116632"/>
            <a:ext cx="9145016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800" b="1" dirty="0" err="1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Айыл-чарба</a:t>
            </a:r>
            <a:r>
              <a:rPr lang="ru-RU" sz="18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¼с³мд³кт¼р³н³н айдоо </a:t>
            </a:r>
            <a:r>
              <a:rPr lang="ru-RU" sz="18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аянттарынын </a:t>
            </a:r>
            <a:r>
              <a:rPr lang="ru-RU" sz="1800" b="1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т³з³л³ш³ (бардык </a:t>
            </a:r>
            <a:r>
              <a:rPr lang="ru-RU" sz="1800" b="1" dirty="0" err="1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чарба</a:t>
            </a:r>
            <a:r>
              <a:rPr lang="ru-RU" sz="1800" b="1" dirty="0">
                <a:solidFill>
                  <a:srgbClr val="000000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категориялары боюнча)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8254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200472" y="2276872"/>
            <a:ext cx="1296144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Башка </a:t>
            </a:r>
            <a:r>
              <a:rPr lang="ru-RU" sz="11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¼</a:t>
            </a:r>
            <a:r>
              <a:rPr lang="ru-RU" sz="11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с³мд³кт¼р:</a:t>
            </a:r>
          </a:p>
          <a:p>
            <a:pPr algn="ctr"/>
            <a:r>
              <a:rPr lang="ru-RU" sz="11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кант </a:t>
            </a:r>
            <a:r>
              <a:rPr lang="ru-RU" sz="11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кызылчасы</a:t>
            </a:r>
            <a:r>
              <a:rPr lang="ru-RU" sz="11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пахта,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тамеки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к³р³ч, </a:t>
            </a:r>
            <a:r>
              <a:rPr lang="ru-RU" sz="11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бакча</a:t>
            </a:r>
            <a:r>
              <a:rPr lang="ru-RU" sz="11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¼с³мд³кт¼р³</a:t>
            </a:r>
          </a:p>
          <a:p>
            <a:pPr algn="ctr"/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1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1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8296603"/>
              </p:ext>
            </p:extLst>
          </p:nvPr>
        </p:nvGraphicFramePr>
        <p:xfrm>
          <a:off x="1640632" y="1196752"/>
          <a:ext cx="403244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311348"/>
              </p:ext>
            </p:extLst>
          </p:nvPr>
        </p:nvGraphicFramePr>
        <p:xfrm>
          <a:off x="6002864" y="1268760"/>
          <a:ext cx="3528392" cy="4940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815812" y="188640"/>
            <a:ext cx="9057456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Дан </a:t>
            </a:r>
            <a:r>
              <a:rPr lang="ru-RU" sz="18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¼с³мд³кт¼р³н³н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айдоо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аянттарынын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¼с³³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темпи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(дан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буурчак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к³р³ч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 к³р³чт³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кошпогондо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),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мурдагы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жылга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439646" y="1143645"/>
            <a:ext cx="8136904" cy="792088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2017-ж. дан </a:t>
            </a:r>
            <a:r>
              <a:rPr lang="ru-RU" sz="14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¼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с³мд³кт¼р³н³н айдоо аянттарынын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салыштырма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салмагы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45,3% т³зд³,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буудайдын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себ³³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аянтынын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кыскарганына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байланыштуу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мурдагы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жылга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салыштырмалуу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1,9%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азайды</a:t>
            </a:r>
            <a:endParaRPr lang="ru-RU" sz="1400" b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" y="2273533"/>
            <a:ext cx="244827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885799"/>
              </p:ext>
            </p:extLst>
          </p:nvPr>
        </p:nvGraphicFramePr>
        <p:xfrm>
          <a:off x="4016896" y="2059687"/>
          <a:ext cx="554461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3677" y="5313432"/>
            <a:ext cx="3998447" cy="60016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100" b="1" dirty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Дан ¼</a:t>
            </a:r>
            <a:r>
              <a:rPr lang="ru-RU" sz="1100" b="1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с³мд³кт¼р³н³н </a:t>
            </a:r>
            <a:r>
              <a:rPr lang="ru-RU" sz="1100" b="1" dirty="0" err="1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100" b="1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т³рл¼р³н³н айдоо </a:t>
            </a:r>
            <a:r>
              <a:rPr lang="ru-RU" sz="1100" b="1" dirty="0" err="1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аянттары</a:t>
            </a:r>
            <a:r>
              <a:rPr lang="ru-RU" sz="1100" b="1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i="1" dirty="0" smtClean="0">
                <a:ln/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(ми¾ гектар)</a:t>
            </a:r>
            <a:endParaRPr lang="ru-RU" sz="1100" i="1" dirty="0">
              <a:ln/>
              <a:solidFill>
                <a:srgbClr val="000000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1100" i="1" dirty="0">
              <a:ln/>
              <a:solidFill>
                <a:schemeClr val="accent3"/>
              </a:solidFill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767357"/>
              </p:ext>
            </p:extLst>
          </p:nvPr>
        </p:nvGraphicFramePr>
        <p:xfrm>
          <a:off x="0" y="5733255"/>
          <a:ext cx="4016896" cy="77501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064568"/>
                <a:gridCol w="1008112"/>
                <a:gridCol w="936104"/>
                <a:gridCol w="1008112"/>
              </a:tblGrid>
              <a:tr h="2564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1991</a:t>
                      </a:r>
                      <a:endParaRPr kumimoji="0"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kumimoji="0"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05149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9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Буудай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270,4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9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250,2</a:t>
                      </a:r>
                      <a:endParaRPr kumimoji="0"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156713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9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Арпа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9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290,1</a:t>
                      </a:r>
                      <a:endParaRPr kumimoji="0"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9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194,5</a:t>
                      </a:r>
                      <a:endParaRPr kumimoji="0"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1567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Дандык</a:t>
                      </a:r>
                      <a:r>
                        <a:rPr kumimoji="0"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 ж³г¼р³</a:t>
                      </a:r>
                      <a:endParaRPr kumimoji="0"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9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kumimoji="0"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103788" y="202747"/>
            <a:ext cx="8841432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 smtClean="0">
              <a:solidFill>
                <a:srgbClr val="FF0000"/>
              </a:solidFill>
              <a:latin typeface="Kyrghyz Times" pitchFamily="2" charset="0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srgbClr val="FF0000"/>
              </a:solidFill>
              <a:latin typeface="Kyrghyz Times" pitchFamily="2" charset="0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Аймак боюнча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айыл-чарба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¼с³мд³кт¼р³н³н айдоо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аянттары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(бардык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чарба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категориялары боюнча) 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Kyrghyz Times" pitchFamily="2" charset="0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srgbClr val="FF0000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>
              <a:latin typeface="Kyrghyz Times" pitchFamily="2" charset="0"/>
            </a:endParaRPr>
          </a:p>
          <a:p>
            <a:pPr algn="just"/>
            <a:endParaRPr lang="ru-RU" sz="2000" dirty="0" smtClean="0">
              <a:solidFill>
                <a:srgbClr val="FF0000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6496" y="1628800"/>
            <a:ext cx="2180190" cy="3672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Дан ¼с³мд³кт¼р³н³н айдоо аянттарынын э¾ чо¾ ³л³ш³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Чүй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облусунун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чарбаларына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(43,4</a:t>
            </a:r>
            <a:r>
              <a:rPr lang="ru-RU" sz="12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%), Ыссык-К¼л (16,3%), Ош (15,9%),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Жалал-Абад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областарынын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чарбаларына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(10,9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%)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туура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келет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</a:t>
            </a:r>
            <a:endParaRPr lang="ru-RU" sz="12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Жашылча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¼с³мд³кт¼р³н³н </a:t>
            </a:r>
            <a:r>
              <a:rPr lang="ru-RU" sz="12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айдоо аянттарынын э¾ чо¾</a:t>
            </a:r>
            <a:r>
              <a:rPr lang="ru-RU" sz="1200" dirty="0"/>
              <a:t> </a:t>
            </a:r>
            <a:r>
              <a:rPr lang="ru-RU" sz="12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³л³ш³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Чүй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облусунун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чарбаларына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(39%),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Жалал-Абад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(22%), Ош (18,1%), Талас (7,6%)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областарынын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чарбаларына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туура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келет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endParaRPr lang="ru-RU" sz="1200" b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592786"/>
              </p:ext>
            </p:extLst>
          </p:nvPr>
        </p:nvGraphicFramePr>
        <p:xfrm>
          <a:off x="3008784" y="1628800"/>
          <a:ext cx="67687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032392" y="169970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2017-ж.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жашылча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¼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с³мд³кт¼р³н³н айдоо аянттарынын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т³з³л³ш³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(бардык </a:t>
            </a: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чарба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категориялары боюнча, </a:t>
            </a: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жыйынтыкка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карата </a:t>
            </a: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280592" y="5517232"/>
            <a:ext cx="2664296" cy="117951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Башка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жашылчалар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болгар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калемпири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баклажан,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жашылдар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85571"/>
              </p:ext>
            </p:extLst>
          </p:nvPr>
        </p:nvGraphicFramePr>
        <p:xfrm>
          <a:off x="4664968" y="1173771"/>
          <a:ext cx="453662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Горизонтальный свиток 8"/>
          <p:cNvSpPr/>
          <p:nvPr/>
        </p:nvSpPr>
        <p:spPr>
          <a:xfrm>
            <a:off x="1496616" y="1484784"/>
            <a:ext cx="1440160" cy="301512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2016-ж.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салыштыр-малуу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жашылча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¼с³мд³кт¼р³-н³н айдоо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аянты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0,5 ми¾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гектарга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же 0,9 </a:t>
            </a:r>
            <a:r>
              <a:rPr lang="ru-RU" sz="12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пайызга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к¼б¼йд</a:t>
            </a:r>
            <a:r>
              <a:rPr lang="ru-RU" sz="12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³</a:t>
            </a:r>
          </a:p>
          <a:p>
            <a:pPr algn="ctr"/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4728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032392" y="188640"/>
            <a:ext cx="8873608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>
              <a:spcBef>
                <a:spcPts val="1000"/>
              </a:spcBef>
            </a:pP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Айыл-чарба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¼с³мд³кт¼р³н³н айдоо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аянттарынын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динамикасы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 (1991  -ж. карата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) </a:t>
            </a:r>
            <a:endParaRPr lang="ru-RU" sz="2000" dirty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 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Посевные  площади сельскохозяйственных культур                                 в динамике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процентах к 1991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903343"/>
              </p:ext>
            </p:extLst>
          </p:nvPr>
        </p:nvGraphicFramePr>
        <p:xfrm>
          <a:off x="2452670" y="1425689"/>
          <a:ext cx="658524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Горизонтальный свиток 6"/>
          <p:cNvSpPr/>
          <p:nvPr/>
        </p:nvSpPr>
        <p:spPr>
          <a:xfrm>
            <a:off x="1496616" y="5013176"/>
            <a:ext cx="7992888" cy="1152128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14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14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Республикада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жыл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сайын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айдоо 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аянттарынын  ¼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с³³с³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байкалды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бирок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буга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карабастан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90-чу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жылдардын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де¾гээлине жет³³с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³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республикада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ишке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ашкан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жок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 1991-ж.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салыштырмалуу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2017-ж. 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айдоо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аянттарынын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азайюу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темпи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5,7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% т³зд³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69980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029667" y="81084"/>
            <a:ext cx="8873608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янттарынын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пайдаланылбаганынын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себептери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(бардык </a:t>
            </a:r>
            <a:r>
              <a:rPr lang="ru-RU" sz="2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категориялары боюнча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2530" y="5229598"/>
            <a:ext cx="2520280" cy="14770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endParaRPr lang="ru-RU" sz="11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 fontAlgn="t"/>
            <a:endParaRPr lang="ru-RU" sz="11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 fontAlgn="t"/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Башка себептери: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техниканын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КММ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жетишсиздиги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акча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каражаттарынын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жетишсиздиги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табигый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кырсыктардын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таасири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(</a:t>
            </a:r>
            <a:r>
              <a:rPr lang="ru-RU" sz="11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жер</a:t>
            </a:r>
            <a:r>
              <a:rPr lang="ru-RU" sz="11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к¼чк³, сел</a:t>
            </a:r>
            <a:r>
              <a:rPr lang="ru-RU" sz="11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), ¼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н¼р-жай ³ч³н </a:t>
            </a:r>
            <a:r>
              <a:rPr lang="ru-RU" sz="11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коргологон</a:t>
            </a:r>
            <a:r>
              <a:rPr lang="ru-RU" sz="11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бош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турган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жерлер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ж.б</a:t>
            </a:r>
            <a:r>
              <a:rPr lang="ru-RU" sz="11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</a:t>
            </a:r>
            <a:endParaRPr lang="ru-RU" sz="11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 fontAlgn="t"/>
            <a:endParaRPr lang="ru-RU" sz="12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 fontAlgn="t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761722"/>
              </p:ext>
            </p:extLst>
          </p:nvPr>
        </p:nvGraphicFramePr>
        <p:xfrm>
          <a:off x="3653713" y="1136124"/>
          <a:ext cx="604867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Горизонтальный свиток 8"/>
          <p:cNvSpPr/>
          <p:nvPr/>
        </p:nvSpPr>
        <p:spPr>
          <a:xfrm>
            <a:off x="272480" y="1422467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2017-ж. 1-январына карата республика боюнча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жалпы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айдоо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аянттары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1,3 млн. </a:t>
            </a:r>
            <a:r>
              <a:rPr lang="ru-RU" sz="1400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гектарды</a:t>
            </a:r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т³зд³</a:t>
            </a:r>
          </a:p>
          <a:p>
            <a:pPr algn="ctr"/>
            <a:endParaRPr lang="ru-RU" sz="1600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91505" y="3006642"/>
            <a:ext cx="3376146" cy="1800200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2017-ж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жалпы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айдоо аянттарынын </a:t>
            </a:r>
            <a:r>
              <a:rPr lang="ru-RU" sz="14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ичинен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пайдаланылбаган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айдоо </a:t>
            </a:r>
            <a:r>
              <a:rPr lang="ru-RU" sz="14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аянттары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75 ми¾ </a:t>
            </a:r>
            <a:r>
              <a:rPr lang="ru-RU" sz="14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гектарды</a:t>
            </a:r>
            <a:r>
              <a:rPr lang="ru-RU" sz="14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же 5,8% т³зд³</a:t>
            </a:r>
          </a:p>
          <a:p>
            <a:pPr algn="ctr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658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369686"/>
            <a:ext cx="7848872" cy="86940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Жыйынтыгы</a:t>
            </a:r>
            <a:r>
              <a:rPr lang="ru-RU" sz="2800" b="1" dirty="0" smtClean="0">
                <a:latin typeface="Kyrghyz Times" pitchFamily="2" charset="0"/>
                <a:cs typeface="Times New Roman" pitchFamily="18" charset="0"/>
              </a:rPr>
              <a:t>: </a:t>
            </a:r>
            <a:r>
              <a:rPr lang="ru-RU" sz="1600" b="1" dirty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2017-ж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. т³ш³м³ ³ч³н айдоо </a:t>
            </a:r>
            <a:r>
              <a:rPr lang="ru-RU" sz="1600" b="1" dirty="0" err="1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аянттарын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пайдалануу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айыл-чарба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¼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с³мд³кт¼р³н³н айдоо аянттарынын </a:t>
            </a:r>
            <a:r>
              <a:rPr lang="ru-RU" sz="1600" b="1" dirty="0" err="1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жыйынтыгы</a:t>
            </a:r>
            <a:r>
              <a:rPr lang="ru-RU" sz="1600" b="1" dirty="0" smtClean="0">
                <a:solidFill>
                  <a:srgbClr val="000000"/>
                </a:solidFill>
                <a:latin typeface="Kyrghyz Times" pitchFamily="2" charset="0"/>
                <a:cs typeface="Times New Roman" pitchFamily="18" charset="0"/>
              </a:rPr>
              <a:t> к¼рс¼тт³:</a:t>
            </a:r>
            <a:r>
              <a:rPr lang="ru-RU" sz="1600" b="1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600" dirty="0" smtClean="0">
              <a:solidFill>
                <a:srgbClr val="000000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0512" y="452680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err="1" smtClean="0"/>
              <a:t>Буудай</a:t>
            </a:r>
            <a:endParaRPr lang="ru-RU" sz="1800" dirty="0"/>
          </a:p>
        </p:txBody>
      </p:sp>
      <p:sp>
        <p:nvSpPr>
          <p:cNvPr id="8" name="Овал 7"/>
          <p:cNvSpPr/>
          <p:nvPr/>
        </p:nvSpPr>
        <p:spPr>
          <a:xfrm>
            <a:off x="2331404" y="4626620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err="1" smtClean="0"/>
              <a:t>Жашыл-чалар</a:t>
            </a:r>
            <a:endParaRPr lang="ru-RU" sz="1800" dirty="0"/>
          </a:p>
        </p:txBody>
      </p:sp>
      <p:sp>
        <p:nvSpPr>
          <p:cNvPr id="9" name="Овал 8"/>
          <p:cNvSpPr/>
          <p:nvPr/>
        </p:nvSpPr>
        <p:spPr>
          <a:xfrm>
            <a:off x="4145704" y="4526808"/>
            <a:ext cx="224745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Картошка</a:t>
            </a:r>
            <a:endParaRPr lang="ru-RU" sz="1800" dirty="0"/>
          </a:p>
        </p:txBody>
      </p:sp>
      <p:sp>
        <p:nvSpPr>
          <p:cNvPr id="11" name="Овал 10"/>
          <p:cNvSpPr/>
          <p:nvPr/>
        </p:nvSpPr>
        <p:spPr>
          <a:xfrm>
            <a:off x="7273694" y="4526808"/>
            <a:ext cx="2592288" cy="639838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Kyrghyz Times" pitchFamily="2" charset="0"/>
            </a:endParaRPr>
          </a:p>
          <a:p>
            <a:pPr algn="ctr"/>
            <a:r>
              <a:rPr lang="ru-RU" sz="1600" dirty="0" smtClean="0">
                <a:latin typeface="Kyrghyz Times" pitchFamily="2" charset="0"/>
              </a:rPr>
              <a:t>Техникалык ¼с</a:t>
            </a:r>
            <a:r>
              <a:rPr lang="ru-RU" sz="1600" dirty="0" smtClean="0">
                <a:latin typeface="Kyrghyz Times" pitchFamily="2" charset="0"/>
                <a:cs typeface="Times New Roman" pitchFamily="18" charset="0"/>
              </a:rPr>
              <a:t>³мд³кт</a:t>
            </a:r>
            <a:r>
              <a:rPr lang="ru-RU" sz="1600" dirty="0" smtClean="0">
                <a:latin typeface="Kyrghyz Times" pitchFamily="2" charset="0"/>
              </a:rPr>
              <a:t>¼р</a:t>
            </a:r>
            <a:endParaRPr lang="ru-RU" sz="1600" dirty="0">
              <a:latin typeface="Kyrghyz Times" pitchFamily="2" charset="0"/>
            </a:endParaRPr>
          </a:p>
          <a:p>
            <a:pPr algn="ctr"/>
            <a:r>
              <a:rPr lang="ru-RU" sz="1800" dirty="0" smtClean="0"/>
              <a:t>   </a:t>
            </a:r>
            <a:endParaRPr lang="ru-RU" sz="1800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1756845" y="3663510"/>
            <a:ext cx="4864300" cy="93711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3181558" y="3663510"/>
            <a:ext cx="3439587" cy="9631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5269432" y="3663510"/>
            <a:ext cx="1351713" cy="86329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621145" y="3663510"/>
            <a:ext cx="1948693" cy="86329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656856" y="2824879"/>
            <a:ext cx="5928578" cy="83863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Алынган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жыйынтык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 Ж£Б (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айыл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¼км¼т³) ³ч³н ¼с³мд³к ¼ст³р³³ч³л³кк¼ зарыл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болгон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к¼л¼мд³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аныктоодо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маалымат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базасы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болуп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эсептелет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: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551145" y="1602762"/>
            <a:ext cx="6265812" cy="62318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>
                <a:latin typeface="Kyrghyz Times" pitchFamily="2" charset="0"/>
                <a:cs typeface="Times New Roman" pitchFamily="18" charset="0"/>
              </a:rPr>
              <a:t>1.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Айыл-чарба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¼с³мд³кт¼р³н³н айдоо аянттарынын ¼с³³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тенденциясы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анын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т³з³м³н³н ¼зг¼р³³с³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бир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нече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жылдар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бою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сакталууда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;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30290" y="5249295"/>
            <a:ext cx="2592288" cy="599741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Kyrghyz Times" pitchFamily="2" charset="0"/>
            </a:endParaRPr>
          </a:p>
          <a:p>
            <a:pPr algn="ctr"/>
            <a:r>
              <a:rPr lang="ru-RU" sz="1600" dirty="0" err="1" smtClean="0">
                <a:latin typeface="Kyrghyz Times" pitchFamily="2" charset="0"/>
              </a:rPr>
              <a:t>Тоют</a:t>
            </a:r>
            <a:r>
              <a:rPr lang="ru-RU" sz="1600" dirty="0" smtClean="0">
                <a:latin typeface="Kyrghyz Times" pitchFamily="2" charset="0"/>
              </a:rPr>
              <a:t> ¼с</a:t>
            </a:r>
            <a:r>
              <a:rPr lang="ru-RU" sz="1600" dirty="0" smtClean="0">
                <a:latin typeface="Kyrghyz Times" pitchFamily="2" charset="0"/>
                <a:cs typeface="Times New Roman" pitchFamily="18" charset="0"/>
              </a:rPr>
              <a:t>³мд³кт</a:t>
            </a:r>
            <a:r>
              <a:rPr lang="ru-RU" sz="1600" dirty="0" smtClean="0">
                <a:latin typeface="Kyrghyz Times" pitchFamily="2" charset="0"/>
              </a:rPr>
              <a:t>¼р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³</a:t>
            </a:r>
            <a:endParaRPr lang="ru-RU" sz="1600" dirty="0">
              <a:latin typeface="Kyrghyz Times" pitchFamily="2" charset="0"/>
            </a:endParaRPr>
          </a:p>
          <a:p>
            <a:pPr algn="ctr"/>
            <a:r>
              <a:rPr lang="ru-RU" sz="2000" dirty="0"/>
              <a:t>   </a:t>
            </a:r>
          </a:p>
        </p:txBody>
      </p:sp>
      <p:cxnSp>
        <p:nvCxnSpPr>
          <p:cNvPr id="28" name="Прямая со стрелкой 27"/>
          <p:cNvCxnSpPr>
            <a:stCxn id="21" idx="2"/>
            <a:endCxn id="26" idx="0"/>
          </p:cNvCxnSpPr>
          <p:nvPr/>
        </p:nvCxnSpPr>
        <p:spPr>
          <a:xfrm>
            <a:off x="6621145" y="3663510"/>
            <a:ext cx="205289" cy="158578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1" idx="2"/>
          </p:cNvCxnSpPr>
          <p:nvPr/>
        </p:nvCxnSpPr>
        <p:spPr>
          <a:xfrm flipH="1">
            <a:off x="4616883" y="3663510"/>
            <a:ext cx="2004262" cy="221376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849560" y="5849036"/>
            <a:ext cx="2592288" cy="676308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Kyrghyz Times" pitchFamily="2" charset="0"/>
              </a:rPr>
              <a:t> </a:t>
            </a:r>
          </a:p>
          <a:p>
            <a:pPr algn="ctr"/>
            <a:r>
              <a:rPr lang="ru-RU" sz="1600" dirty="0" err="1" smtClean="0">
                <a:latin typeface="Kyrghyz Times" pitchFamily="2" charset="0"/>
              </a:rPr>
              <a:t>Бакча</a:t>
            </a:r>
            <a:r>
              <a:rPr lang="ru-RU" sz="1600" dirty="0" smtClean="0">
                <a:latin typeface="Kyrghyz Times" pitchFamily="2" charset="0"/>
              </a:rPr>
              <a:t> ¼с</a:t>
            </a:r>
            <a:r>
              <a:rPr lang="ru-RU" sz="1600" dirty="0" smtClean="0">
                <a:latin typeface="Kyrghyz Times" pitchFamily="2" charset="0"/>
                <a:cs typeface="Times New Roman" pitchFamily="18" charset="0"/>
              </a:rPr>
              <a:t>³мд³кт</a:t>
            </a:r>
            <a:r>
              <a:rPr lang="ru-RU" sz="1600" dirty="0" smtClean="0">
                <a:latin typeface="Kyrghyz Times" pitchFamily="2" charset="0"/>
              </a:rPr>
              <a:t>¼р</a:t>
            </a:r>
            <a:r>
              <a:rPr lang="ru-RU" sz="1600" dirty="0" smtClean="0">
                <a:latin typeface="Kyrghyz Times" pitchFamily="2" charset="0"/>
                <a:cs typeface="Times New Roman" pitchFamily="18" charset="0"/>
              </a:rPr>
              <a:t>³</a:t>
            </a:r>
            <a:endParaRPr lang="ru-RU" sz="1600" dirty="0">
              <a:latin typeface="Kyrghyz Times" pitchFamily="2" charset="0"/>
            </a:endParaRPr>
          </a:p>
          <a:p>
            <a:pPr algn="ctr"/>
            <a:r>
              <a:rPr lang="ru-RU" sz="24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63205" y="2492896"/>
            <a:ext cx="7490799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К£½</a:t>
            </a:r>
            <a:r>
              <a:rPr lang="ru-RU" sz="3200" b="1" smtClean="0">
                <a:solidFill>
                  <a:srgbClr val="000099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²Л БУРГАНЫҢЫЗДАРГА </a:t>
            </a:r>
            <a:r>
              <a:rPr lang="ru-RU" sz="3200" b="1" dirty="0" smtClean="0">
                <a:solidFill>
                  <a:srgbClr val="000099"/>
                </a:solidFill>
                <a:latin typeface="Kyrghyz 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ЧО½ РАХМАТ!</a:t>
            </a:r>
            <a:endParaRPr lang="ru-RU" sz="3200" b="1" dirty="0">
              <a:solidFill>
                <a:srgbClr val="000099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err="1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Электрондук</a:t>
            </a:r>
            <a:r>
              <a:rPr lang="ru-RU" sz="16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1600" b="1" i="1" dirty="0" err="1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дарек</a:t>
            </a:r>
            <a:r>
              <a:rPr lang="ru-RU" sz="16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: </a:t>
            </a:r>
            <a:r>
              <a:rPr lang="en-US" sz="16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gmursabekova@stat.kg</a:t>
            </a:r>
            <a:endParaRPr lang="ru-RU" sz="16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12441</TotalTime>
  <Words>811</Words>
  <Application>Microsoft Office PowerPoint</Application>
  <PresentationFormat>Лист A4 (210x297 мм)</PresentationFormat>
  <Paragraphs>218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684</cp:revision>
  <cp:lastPrinted>2016-07-12T03:28:30Z</cp:lastPrinted>
  <dcterms:created xsi:type="dcterms:W3CDTF">2009-11-26T05:40:33Z</dcterms:created>
  <dcterms:modified xsi:type="dcterms:W3CDTF">2017-07-11T03:48:17Z</dcterms:modified>
</cp:coreProperties>
</file>