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5" r:id="rId3"/>
    <p:sldId id="314" r:id="rId4"/>
    <p:sldId id="325" r:id="rId5"/>
    <p:sldId id="320" r:id="rId6"/>
    <p:sldId id="328" r:id="rId7"/>
    <p:sldId id="329" r:id="rId8"/>
    <p:sldId id="282" r:id="rId9"/>
    <p:sldId id="283" r:id="rId10"/>
    <p:sldId id="326" r:id="rId11"/>
    <p:sldId id="327" r:id="rId12"/>
    <p:sldId id="324" r:id="rId13"/>
    <p:sldId id="29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DBE0F-A8EE-4898-A577-855B0378A624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56C7C-AB91-4817-9134-52E381994E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30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977E2-344E-4C5A-827D-A4A48C998FEB}" type="datetimeFigureOut">
              <a:rPr lang="ru-RU" smtClean="0"/>
              <a:pPr/>
              <a:t>01.06.2017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D4853-4936-4AFE-80E3-1BB2300AA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7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E414-98C4-41DF-A290-8FBB198FC2E4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F414-51BF-48F3-A40E-AEA0E81E6CD5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E85B-DDA6-4603-B65C-A069E6197655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4F4A0-1B83-494D-9A8B-6356B47E61C1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3E96-2551-4FF9-B1DA-68E20D1E7A24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1B77-8298-4CF3-BADC-CABDFC5B9A38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C831-88E8-48B4-8F38-CD57B67B79C1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08CB-A383-4429-A0BA-6BE51F3A3E57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16D4-C328-4BC6-A6F6-73BB9B40249C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DCD56-553D-4B51-9A63-A78C36908D02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05A3-616A-4C06-9301-5ED7ECD64111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FC030-807D-4A89-9C15-7CF3FE1C2B6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C49E6-ACDF-45D8-B6D3-412A8039234D}" type="datetime1">
              <a:rPr lang="ru-RU" smtClean="0"/>
              <a:pPr/>
              <a:t>01.06.2017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37E73-2E7F-4B2F-862B-B7290334A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764704"/>
            <a:ext cx="8352928" cy="3528391"/>
          </a:xfrm>
        </p:spPr>
        <p:txBody>
          <a:bodyPr>
            <a:normAutofit/>
          </a:bodyPr>
          <a:lstStyle/>
          <a:p>
            <a:r>
              <a:rPr lang="ru-RU" b="1" dirty="0" smtClean="0"/>
              <a:t>ОБЕСПЕЧЕНИЕ КАЧЕСТВА ДАННЫХ В СТАТИСТИКЕ ВЗАИМНОЙ ТОРГОВЛИ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97152"/>
            <a:ext cx="6400800" cy="84164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ПРОЕКТ АБР </a:t>
            </a:r>
            <a:r>
              <a:rPr lang="en-US" sz="1800" dirty="0" smtClean="0"/>
              <a:t> </a:t>
            </a:r>
            <a:r>
              <a:rPr lang="ru-RU" sz="1800" dirty="0" smtClean="0"/>
              <a:t>ТП №8978 </a:t>
            </a:r>
          </a:p>
          <a:p>
            <a:r>
              <a:rPr lang="ru-RU" sz="1800" dirty="0" smtClean="0"/>
              <a:t>Плесовских Р.С. –</a:t>
            </a:r>
            <a:r>
              <a:rPr lang="en-US" sz="1800" dirty="0" smtClean="0"/>
              <a:t> </a:t>
            </a:r>
            <a:r>
              <a:rPr lang="ru-RU" sz="1800" dirty="0" smtClean="0"/>
              <a:t>национальный консультант  по статистике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Обеспечение качества данных </a:t>
            </a:r>
            <a:r>
              <a:rPr lang="ru-RU" sz="3600" b="1" dirty="0" smtClean="0">
                <a:solidFill>
                  <a:srgbClr val="7030A0"/>
                </a:solidFill>
              </a:rPr>
              <a:t>Двусторонние сопоставления с государствами-членами ЕАЭС на основе: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00808"/>
            <a:ext cx="8784976" cy="4968552"/>
          </a:xfrm>
        </p:spPr>
        <p:txBody>
          <a:bodyPr>
            <a:normAutofit fontScale="62500" lnSpcReduction="20000"/>
          </a:bodyPr>
          <a:lstStyle/>
          <a:p>
            <a:endParaRPr lang="ru-RU" sz="3300" dirty="0" smtClean="0"/>
          </a:p>
          <a:p>
            <a:r>
              <a:rPr lang="ru-RU" sz="4500" dirty="0" smtClean="0"/>
              <a:t>Меморандума между Национальным статистическим комитетом Кыргызской Республики и Комитетом по статистике Министерства  национальной экономики Республики Казахстан о взаимодействии по обмену статистической информацией по взаимной торговле от 19 мая 2015г. </a:t>
            </a:r>
          </a:p>
          <a:p>
            <a:r>
              <a:rPr lang="ru-RU" sz="4500" dirty="0" smtClean="0"/>
              <a:t>Меморандума между Федеральной таможенной службой (Российская Федерация) и Национальным статистическим комитетом Кыргызской Республики о взаимодействии при обмене статистической информацией о взаимной торговле  (на согласовании).</a:t>
            </a:r>
          </a:p>
          <a:p>
            <a:pPr>
              <a:buNone/>
            </a:pPr>
            <a:r>
              <a:rPr lang="ru-RU" sz="3300" dirty="0" smtClean="0"/>
              <a:t>                                                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Обеспечение качества данных </a:t>
            </a:r>
            <a:r>
              <a:rPr lang="ru-RU" sz="3600" b="1" dirty="0" smtClean="0">
                <a:solidFill>
                  <a:srgbClr val="7030A0"/>
                </a:solidFill>
              </a:rPr>
              <a:t>Обследования предприятий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435280" cy="554461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Также осуществляется контроль на охват предприятий, отчитавшихся по статистическим  формам по  финансовой статистике. </a:t>
            </a:r>
          </a:p>
          <a:p>
            <a:pPr lvl="0"/>
            <a:r>
              <a:rPr lang="ru-RU" dirty="0" smtClean="0"/>
              <a:t>№-6-Ф «Отчет о состоянии взаимных расчетов предприятий (организаций)», годовая;</a:t>
            </a:r>
          </a:p>
          <a:p>
            <a:pPr lvl="0"/>
            <a:r>
              <a:rPr lang="ru-RU" dirty="0" smtClean="0"/>
              <a:t>1-Ф «Отчет об основных финансовых показателях деятельности предприятия (организации)», квартальная;</a:t>
            </a:r>
          </a:p>
          <a:p>
            <a:pPr lvl="0"/>
            <a:r>
              <a:rPr lang="ru-RU" dirty="0" smtClean="0"/>
              <a:t> 1-ФХД-микро «Отчет об основных показателях деятельности малого предприятия», квартальная и годовая.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6229DD-7D4C-4D1B-B9F1-F7987B7E7D08}" type="slidenum">
              <a:rPr lang="ru-RU" altLang="en-US"/>
              <a:pPr/>
              <a:t>4</a:t>
            </a:fld>
            <a:endParaRPr lang="ru-RU" alt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</p:nvPr>
        </p:nvGraphicFramePr>
        <p:xfrm>
          <a:off x="251520" y="260647"/>
          <a:ext cx="8712967" cy="6107653"/>
        </p:xfrm>
        <a:graphic>
          <a:graphicData uri="http://schemas.openxmlformats.org/drawingml/2006/table">
            <a:tbl>
              <a:tblPr/>
              <a:tblGrid>
                <a:gridCol w="2200791"/>
                <a:gridCol w="1894123"/>
                <a:gridCol w="631374"/>
                <a:gridCol w="793729"/>
                <a:gridCol w="1028238"/>
                <a:gridCol w="1082356"/>
                <a:gridCol w="1082356"/>
              </a:tblGrid>
              <a:tr h="19954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Объем отгруженной (переданной) продукции, товаров, работ и услуг в фактических, отпускных ценах (без НДС и акциза) с начала отчетного года - всего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Бар-тер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Финан-совые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вложе-ния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Задолженность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3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Дебитор- 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ская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Кредитор-  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ская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 кредитам банка и займам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2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   в том числе:     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Азербайджан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Армения           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Беларусь          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Грузия            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Казахстан 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Кыргызстан        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Молдова           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Россия            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Украина           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Страны Балтии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Другие государства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Обеспечение качества данных </a:t>
            </a:r>
            <a:r>
              <a:rPr lang="ru-RU" sz="3200" b="1" dirty="0" smtClean="0">
                <a:solidFill>
                  <a:srgbClr val="7030A0"/>
                </a:solidFill>
              </a:rPr>
              <a:t>Обследования предприятий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040560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ru-RU" dirty="0" smtClean="0"/>
              <a:t>В </a:t>
            </a:r>
            <a:r>
              <a:rPr lang="ru-RU" b="1" dirty="0" smtClean="0"/>
              <a:t>статистике торговли </a:t>
            </a:r>
            <a:r>
              <a:rPr lang="ru-RU" dirty="0" smtClean="0"/>
              <a:t>– </a:t>
            </a:r>
            <a:r>
              <a:rPr lang="ru-RU" dirty="0" smtClean="0">
                <a:solidFill>
                  <a:srgbClr val="7030A0"/>
                </a:solidFill>
              </a:rPr>
              <a:t>предприятия оптовой торговли</a:t>
            </a:r>
            <a:r>
              <a:rPr lang="ru-RU" dirty="0" smtClean="0"/>
              <a:t> в основном занимаются экспортно-импортными операциями, есть информация по отдельным товарам (по виду деятельности предприятия), по их запасам.  </a:t>
            </a:r>
          </a:p>
          <a:p>
            <a:pPr>
              <a:buNone/>
            </a:pPr>
            <a:r>
              <a:rPr lang="ru-RU" dirty="0" smtClean="0"/>
              <a:t>В </a:t>
            </a:r>
            <a:r>
              <a:rPr lang="ru-RU" b="1" dirty="0" smtClean="0"/>
              <a:t>статистике промышленности </a:t>
            </a:r>
            <a:r>
              <a:rPr lang="ru-RU" dirty="0" smtClean="0"/>
              <a:t>– в отдельных формах имеются данные по использованию импортного сырья и материалов, а также поставки продукции на экспорт.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12968" cy="1296144"/>
          </a:xfrm>
        </p:spPr>
        <p:txBody>
          <a:bodyPr>
            <a:normAutofit fontScale="90000"/>
          </a:bodyPr>
          <a:lstStyle/>
          <a:p>
            <a:pPr lvl="0"/>
            <a:r>
              <a:rPr lang="ru-RU" sz="4000" b="1" dirty="0" smtClean="0"/>
              <a:t>Обеспечение качества данных </a:t>
            </a:r>
            <a:r>
              <a:rPr lang="ru-RU" sz="3600" b="1" i="1" dirty="0" smtClean="0">
                <a:solidFill>
                  <a:srgbClr val="7030A0"/>
                </a:solidFill>
              </a:rPr>
              <a:t>Использование административных данных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rgbClr val="7030A0"/>
                </a:solidFill>
              </a:rPr>
              <a:t>Подписаны Соглашения о взаимном сотрудничестве с:</a:t>
            </a:r>
          </a:p>
          <a:p>
            <a:pPr lvl="0">
              <a:buNone/>
            </a:pPr>
            <a:r>
              <a:rPr lang="ru-RU" dirty="0" smtClean="0"/>
              <a:t> </a:t>
            </a:r>
            <a:r>
              <a:rPr lang="ru-RU" sz="2400" b="1" i="1" dirty="0" smtClean="0">
                <a:solidFill>
                  <a:srgbClr val="7030A0"/>
                </a:solidFill>
              </a:rPr>
              <a:t>Государственной налоговой службой </a:t>
            </a:r>
            <a:r>
              <a:rPr lang="ru-RU" sz="2400" dirty="0" smtClean="0"/>
              <a:t>при Правительстве Кыргызской Республики – о передаче данных в электронном виде </a:t>
            </a:r>
            <a:r>
              <a:rPr lang="ru-RU" sz="2400" dirty="0" err="1" smtClean="0"/>
              <a:t>Нацстаткому</a:t>
            </a:r>
            <a:r>
              <a:rPr lang="ru-RU" sz="2400" dirty="0" smtClean="0"/>
              <a:t>, ежеквартально до 30 числа месяца за отчетным периодом текущего года данных о налогоплательщиках, осуществляющих ввоз товаров с территории государств-членов ЕАЭС в Кыргызскую Республику и вывоз товаров с территории Кыргызской Республики в страны ЕАЭС.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Министерством транспорта и дорог </a:t>
            </a:r>
            <a:r>
              <a:rPr lang="ru-RU" sz="2400" dirty="0" smtClean="0"/>
              <a:t>Кыргызской Республики – информация о юридических и физических лицах, получивших разрешительные документы и сертификаты на ввоз и вывоз товаров автомобильным и железнодорожным видами транспорта в страны и из стран ЕАЭС, с указанием стран, наименований организаций, кодов ОКПО, ИНН и ПИН, адресов и телефонов, ежемесячно 10 числа после отчетного периода на электронных носителях.</a:t>
            </a:r>
          </a:p>
          <a:p>
            <a:pPr lvl="0">
              <a:buNone/>
            </a:pPr>
            <a:endParaRPr lang="ru-RU" sz="24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435280" cy="119675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Обеспечение качества данных </a:t>
            </a:r>
            <a:r>
              <a:rPr lang="ru-RU" sz="3600" b="1" i="1" dirty="0" smtClean="0">
                <a:solidFill>
                  <a:srgbClr val="7030A0"/>
                </a:solidFill>
              </a:rPr>
              <a:t>Использование административных данных: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b="1" dirty="0" smtClean="0">
                <a:solidFill>
                  <a:srgbClr val="7030A0"/>
                </a:solidFill>
              </a:rPr>
              <a:t>Государственной регистрационной службой </a:t>
            </a:r>
            <a:r>
              <a:rPr lang="ru-RU" dirty="0" smtClean="0"/>
              <a:t>при Правительстве Кыргызской Республики – предоставление информации о первичной регистрации транспортных средств по видам транспорта, ввезенных в Кыргызскую Республику физическими лицами из государств-ленов ЕАЭС (ежеквартально, на электронных носителях).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Государственной инспекцией по ветеринарной и фитосанитарной безопасности </a:t>
            </a:r>
            <a:r>
              <a:rPr lang="ru-RU" dirty="0" smtClean="0"/>
              <a:t>при Правительстве Кыргызской Республики – предоставление сведений о прохождении подкарантинной продукции через границы Кыргызской Республики, информации о движении животных и продуктов животного происхождения и сырья через государственную границу Кыргызской Республики со странами ЕАЭС.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4180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Согласование данных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91264" cy="57606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Вместе с тем, несмотря на все вышеуказанные  проводимые мероприятия, при сопоставлении показателей экспорта одной страны с импортом другой страны ЕАЭС, так называемым «зеркальным» сопоставлениям , остаются расхождения как по объемам (стоимостным и количественным), так и непосредственно по кодам ТН ВЭД ЕАЭС. </a:t>
            </a:r>
          </a:p>
          <a:p>
            <a:pPr>
              <a:buNone/>
            </a:pPr>
            <a:r>
              <a:rPr lang="ru-RU" sz="2400" dirty="0" smtClean="0"/>
              <a:t>Согласование данных призвано </a:t>
            </a:r>
            <a:r>
              <a:rPr lang="ru-RU" sz="2400" dirty="0"/>
              <a:t>объяснить </a:t>
            </a:r>
            <a:r>
              <a:rPr lang="ru-RU" sz="2400" dirty="0" smtClean="0"/>
              <a:t> </a:t>
            </a:r>
            <a:r>
              <a:rPr lang="ru-RU" sz="2400" dirty="0"/>
              <a:t>расхождения двусторонней статистики импорта и экспорта торговых партнеров, например путем выявления их концептуальных и методологических различий в процессе сбора данных соответствующего вида. 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При проведении  данных сопоставлений между странами составляется протокол  расхождений и не всегда данные расхождения возможно устранить.</a:t>
            </a:r>
          </a:p>
          <a:p>
            <a:pPr>
              <a:buNone/>
            </a:pPr>
            <a:endParaRPr lang="ru-RU" sz="2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Согласование данных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435280" cy="576064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Установление</a:t>
            </a:r>
            <a:r>
              <a:rPr lang="ru-RU" b="1" dirty="0"/>
              <a:t> </a:t>
            </a:r>
            <a:r>
              <a:rPr lang="ru-RU" b="1" i="1" dirty="0">
                <a:solidFill>
                  <a:srgbClr val="7030A0"/>
                </a:solidFill>
              </a:rPr>
              <a:t>страны-партнера</a:t>
            </a:r>
            <a:r>
              <a:rPr lang="ru-RU" dirty="0"/>
              <a:t>, рассматриваемое с точки зрения стоимости, является наиболее частой и наиболее важной причиной </a:t>
            </a:r>
            <a:r>
              <a:rPr lang="ru-RU" dirty="0" smtClean="0"/>
              <a:t>асимметрии.  </a:t>
            </a:r>
            <a:endParaRPr lang="ru-RU" dirty="0"/>
          </a:p>
          <a:p>
            <a:pPr>
              <a:buNone/>
            </a:pPr>
            <a:r>
              <a:rPr lang="ru-RU" dirty="0"/>
              <a:t>Другие важные причины </a:t>
            </a:r>
            <a:r>
              <a:rPr lang="ru-RU" dirty="0" smtClean="0"/>
              <a:t>расхождений </a:t>
            </a:r>
            <a:r>
              <a:rPr lang="ru-RU" dirty="0"/>
              <a:t>связаны с определением стоимости товаров (стоимость импортных товаров выражается в ценах СИФ, а экспортных — в ценах ФОБ; учет налогов и пошлин; </a:t>
            </a:r>
            <a:r>
              <a:rPr lang="ru-RU" dirty="0" smtClean="0"/>
              <a:t>перерасчет </a:t>
            </a:r>
            <a:r>
              <a:rPr lang="ru-RU" dirty="0"/>
              <a:t>валют;  временем учета, охватом (торговая система; различные режимы обработки данных о товарах определенных категорий; пороговые уровни; недоучет операций, стоимость которых превышает порог), классификацией и соображениями </a:t>
            </a:r>
            <a:r>
              <a:rPr lang="ru-RU" dirty="0" smtClean="0"/>
              <a:t>конфиденциальности. 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6229DD-7D4C-4D1B-B9F1-F7987B7E7D08}" type="slidenum">
              <a:rPr lang="ru-RU" altLang="en-US"/>
              <a:pPr/>
              <a:t>10</a:t>
            </a:fld>
            <a:endParaRPr lang="ru-RU" alt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</p:nvPr>
        </p:nvGraphicFramePr>
        <p:xfrm>
          <a:off x="539552" y="404665"/>
          <a:ext cx="8136904" cy="5478754"/>
        </p:xfrm>
        <a:graphic>
          <a:graphicData uri="http://schemas.openxmlformats.org/drawingml/2006/table">
            <a:tbl>
              <a:tblPr/>
              <a:tblGrid>
                <a:gridCol w="3312565"/>
                <a:gridCol w="1000439"/>
                <a:gridCol w="1311686"/>
                <a:gridCol w="1333919"/>
                <a:gridCol w="1178295"/>
              </a:tblGrid>
              <a:tr h="5842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Импорт Россия - Экспорт Кыргызстан</a:t>
                      </a:r>
                      <a:r>
                        <a:rPr lang="ru-RU" sz="2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 , </a:t>
                      </a:r>
                      <a:r>
                        <a:rPr lang="ru-RU" sz="24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2016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474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млн. долларов США</a:t>
                      </a:r>
                      <a:r>
                        <a:rPr lang="ru-RU" sz="2000" b="1" i="1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7030A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Январь-май</a:t>
                      </a:r>
                      <a:r>
                        <a:rPr lang="ru-RU" sz="20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Январь-август</a:t>
                      </a:r>
                      <a:r>
                        <a:rPr lang="ru-RU" sz="20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Январь-сентябрь</a:t>
                      </a:r>
                      <a:r>
                        <a:rPr lang="ru-RU" sz="20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Январь- декабрь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37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Импорт России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99,1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114,2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170,5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3394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Экспорт Кыргызстана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112,1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139,2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4657"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54323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Импорт в Кыргызстан - Экспорт   Россия,</a:t>
                      </a:r>
                      <a:r>
                        <a:rPr lang="ru-RU" sz="24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 2016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474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млн. долларов США</a:t>
                      </a:r>
                      <a:r>
                        <a:rPr lang="ru-RU" sz="2000" b="1" i="1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>
                        <a:solidFill>
                          <a:srgbClr val="7030A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Январь-май</a:t>
                      </a:r>
                      <a:r>
                        <a:rPr lang="ru-RU" sz="20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Январь-август</a:t>
                      </a:r>
                      <a:r>
                        <a:rPr lang="ru-RU" sz="20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Январь-сентябрь</a:t>
                      </a:r>
                      <a:r>
                        <a:rPr lang="ru-RU" sz="20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Январь- декабрь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37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Импорт Кыргызстана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351,1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536,5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617,6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910,7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6737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Экспорт России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396,8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647,6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741,0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1 025,7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6229DD-7D4C-4D1B-B9F1-F7987B7E7D08}" type="slidenum">
              <a:rPr lang="ru-RU" altLang="en-US"/>
              <a:pPr/>
              <a:t>11</a:t>
            </a:fld>
            <a:endParaRPr lang="ru-RU" alt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</p:nvPr>
        </p:nvGraphicFramePr>
        <p:xfrm>
          <a:off x="323528" y="332654"/>
          <a:ext cx="8568951" cy="5976666"/>
        </p:xfrm>
        <a:graphic>
          <a:graphicData uri="http://schemas.openxmlformats.org/drawingml/2006/table">
            <a:tbl>
              <a:tblPr/>
              <a:tblGrid>
                <a:gridCol w="3488452"/>
                <a:gridCol w="1053559"/>
                <a:gridCol w="1381335"/>
                <a:gridCol w="1404746"/>
                <a:gridCol w="1240859"/>
              </a:tblGrid>
              <a:tr h="809647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Импорт Казахстан - Экспорт Кыргызстан</a:t>
                      </a:r>
                      <a:r>
                        <a:rPr lang="ru-RU" sz="2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 , </a:t>
                      </a:r>
                      <a:r>
                        <a:rPr lang="ru-RU" sz="24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2016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139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млн. долларов США</a:t>
                      </a:r>
                      <a:r>
                        <a:rPr lang="ru-RU" sz="2000" b="1" i="1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7030A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Январь-май</a:t>
                      </a:r>
                      <a:r>
                        <a:rPr lang="ru-RU" sz="20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Январь-август</a:t>
                      </a:r>
                      <a:r>
                        <a:rPr lang="ru-RU" sz="20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Январь-сентябрь</a:t>
                      </a:r>
                      <a:r>
                        <a:rPr lang="ru-RU" sz="20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Январь- декабрь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9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Импорт Казахстана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71,3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9069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Экспорт Кыргызстана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275,5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6346"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85111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</a:t>
                      </a:r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мпорт в Кыргызстан - Экспорт  Казахстана,</a:t>
                      </a:r>
                      <a:r>
                        <a:rPr lang="ru-RU" sz="24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 2016 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139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млн. долларов США</a:t>
                      </a:r>
                      <a:r>
                        <a:rPr lang="ru-RU" sz="2000" b="1" i="1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>
                        <a:solidFill>
                          <a:srgbClr val="7030A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Январь-май</a:t>
                      </a:r>
                      <a:r>
                        <a:rPr lang="ru-RU" sz="20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Январь-август</a:t>
                      </a:r>
                      <a:r>
                        <a:rPr lang="ru-RU" sz="20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Январь-сентябрь</a:t>
                      </a:r>
                      <a:r>
                        <a:rPr lang="ru-RU" sz="20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Январь- декабрь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69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Импорт Кыргызстана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322,3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387,4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423,0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597,5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9069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Экспорт Казахстана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124,1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216,1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376,2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6229DD-7D4C-4D1B-B9F1-F7987B7E7D08}" type="slidenum">
              <a:rPr lang="ru-RU" altLang="en-US"/>
              <a:pPr/>
              <a:t>12</a:t>
            </a:fld>
            <a:endParaRPr lang="ru-RU" altLang="en-US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</p:nvPr>
        </p:nvGraphicFramePr>
        <p:xfrm>
          <a:off x="323528" y="188641"/>
          <a:ext cx="8496945" cy="6301292"/>
        </p:xfrm>
        <a:graphic>
          <a:graphicData uri="http://schemas.openxmlformats.org/drawingml/2006/table">
            <a:tbl>
              <a:tblPr/>
              <a:tblGrid>
                <a:gridCol w="3543276"/>
                <a:gridCol w="926057"/>
                <a:gridCol w="940756"/>
                <a:gridCol w="881958"/>
                <a:gridCol w="926057"/>
                <a:gridCol w="587973"/>
                <a:gridCol w="690868"/>
              </a:tblGrid>
              <a:tr h="355320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Двусторонняя торговля между Францией и Бельгией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7030A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Тысяч долларов США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979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7030A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Экспорт Франции в Бельгию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Импорт Бельгии из Франции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Экспорт в % к импорту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53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2016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2016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3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B54"/>
                          </a:solidFill>
                          <a:latin typeface="Calibri"/>
                        </a:rPr>
                        <a:t>Все продукты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2B54"/>
                          </a:solidFill>
                          <a:latin typeface="Calibri"/>
                        </a:rPr>
                        <a:t>33 602 850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2B54"/>
                          </a:solidFill>
                          <a:latin typeface="Calibri"/>
                        </a:rPr>
                        <a:t>33 166 623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2B54"/>
                          </a:solidFill>
                          <a:latin typeface="Calibri"/>
                        </a:rPr>
                        <a:t>35 321 581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2B54"/>
                          </a:solidFill>
                          <a:latin typeface="Calibri"/>
                        </a:rPr>
                        <a:t>35 258 063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94,1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7704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Продукты животного происхождения, в другом месте не поименованные или не включенные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2B54"/>
                          </a:solidFill>
                          <a:latin typeface="Calibri"/>
                        </a:rPr>
                        <a:t>18 327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2B54"/>
                          </a:solidFill>
                          <a:latin typeface="Calibri"/>
                        </a:rPr>
                        <a:t>18 685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2B54"/>
                          </a:solidFill>
                          <a:latin typeface="Calibri"/>
                        </a:rPr>
                        <a:t>23 519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2B54"/>
                          </a:solidFill>
                          <a:latin typeface="Calibri"/>
                        </a:rPr>
                        <a:t>24 955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29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Овощи и некоторые съедобные корнеплоды и клубнеплоды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2B54"/>
                          </a:solidFill>
                          <a:latin typeface="Calibri"/>
                        </a:rPr>
                        <a:t>344 010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2B54"/>
                          </a:solidFill>
                          <a:latin typeface="Calibri"/>
                        </a:rPr>
                        <a:t>406 429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2B54"/>
                          </a:solidFill>
                          <a:latin typeface="Calibri"/>
                        </a:rPr>
                        <a:t>472 417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2B54"/>
                          </a:solidFill>
                          <a:latin typeface="Calibri"/>
                        </a:rPr>
                        <a:t>576 636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739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Кофе, чай, мате, или парагвайский чай, и пряности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38 593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54 411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35 384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36 823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109,1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147,8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2349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Масличные семена и плоды; прочие семена, плоды и зерно; лекарственные растения и растения для технических целей; солома и фураж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2B54"/>
                          </a:solidFill>
                          <a:latin typeface="Calibri"/>
                        </a:rPr>
                        <a:t>192 007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2B54"/>
                          </a:solidFill>
                          <a:latin typeface="Calibri"/>
                        </a:rPr>
                        <a:t>156 739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2B54"/>
                          </a:solidFill>
                          <a:latin typeface="Calibri"/>
                        </a:rPr>
                        <a:t>355 618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2B54"/>
                          </a:solidFill>
                          <a:latin typeface="Calibri"/>
                        </a:rPr>
                        <a:t>436 483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32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Какао и продукты из него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335 464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345 483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377 533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659 990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29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Реакторы ядерные, котлы, оборудование и механические устройства; их части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2 657 911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2 882 334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2 402 725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2 707 026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110,6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106,5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29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Игрушки, игры и спортивный инвентарь; их части и принадлежности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164 576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166 961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124 268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145 987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132,4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114,4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/>
              <a:t>СПАСИБО ЗА ВНИМАНИЕ</a:t>
            </a:r>
          </a:p>
          <a:p>
            <a:pPr algn="ctr">
              <a:buNone/>
            </a:pPr>
            <a:endParaRPr lang="ru-RU" sz="4400" b="1" dirty="0" smtClean="0"/>
          </a:p>
          <a:p>
            <a:pPr algn="ctr">
              <a:buNone/>
            </a:pPr>
            <a:endParaRPr lang="ru-RU" sz="4400" b="1" dirty="0" smtClean="0"/>
          </a:p>
          <a:p>
            <a:pPr algn="ctr">
              <a:buNone/>
            </a:pPr>
            <a:r>
              <a:rPr lang="ru-RU" sz="4400" b="1" dirty="0" smtClean="0"/>
              <a:t>ВОПРОСЫ</a:t>
            </a:r>
            <a:endParaRPr lang="ru-RU" sz="4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37E73-2E7F-4B2F-862B-B7290334A89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990</Words>
  <Application>Microsoft Office PowerPoint</Application>
  <PresentationFormat>Экран (4:3)</PresentationFormat>
  <Paragraphs>287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ОБЕСПЕЧЕНИЕ КАЧЕСТВА ДАННЫХ В СТАТИСТИКЕ ВЗАИМНОЙ ТОРГОВЛИ</vt:lpstr>
      <vt:lpstr>Обеспечение качества данных Двусторонние сопоставления с государствами-членами ЕАЭС на основе: </vt:lpstr>
      <vt:lpstr>Обеспечение качества данных Обследования предприятий</vt:lpstr>
      <vt:lpstr>Презентация PowerPoint</vt:lpstr>
      <vt:lpstr>Обеспечение качества данных Обследования предприятий</vt:lpstr>
      <vt:lpstr>Обеспечение качества данных Использование административных данных </vt:lpstr>
      <vt:lpstr>Обеспечение качества данных Использование административных данных:</vt:lpstr>
      <vt:lpstr>Согласование данных</vt:lpstr>
      <vt:lpstr>Согласование данных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определения  во внешней и взаимной торговлей товарами</dc:title>
  <dc:creator>PRS</dc:creator>
  <cp:lastModifiedBy>AMamoeva</cp:lastModifiedBy>
  <cp:revision>258</cp:revision>
  <dcterms:created xsi:type="dcterms:W3CDTF">2017-02-19T08:50:50Z</dcterms:created>
  <dcterms:modified xsi:type="dcterms:W3CDTF">2017-06-01T07:44:51Z</dcterms:modified>
</cp:coreProperties>
</file>