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61" r:id="rId4"/>
    <p:sldId id="305" r:id="rId5"/>
    <p:sldId id="300" r:id="rId6"/>
    <p:sldId id="297" r:id="rId7"/>
    <p:sldId id="307" r:id="rId8"/>
    <p:sldId id="299" r:id="rId9"/>
    <p:sldId id="303" r:id="rId10"/>
    <p:sldId id="306" r:id="rId11"/>
  </p:sldIdLst>
  <p:sldSz cx="12192000" cy="6858000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05"/>
            <p14:sldId id="300"/>
            <p14:sldId id="297"/>
            <p14:sldId id="307"/>
            <p14:sldId id="299"/>
            <p14:sldId id="303"/>
          </p14:sldIdLst>
        </p14:section>
        <p14:section name="Последняя страница" id="{4FE91FCE-F239-445C-9A5B-61A7535B0391}">
          <p14:sldIdLst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336699"/>
    <a:srgbClr val="0000FF"/>
    <a:srgbClr val="6699FF"/>
    <a:srgbClr val="66CCFF"/>
    <a:srgbClr val="0099FF"/>
    <a:srgbClr val="0099CC"/>
    <a:srgbClr val="0099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4189" autoAdjust="0"/>
  </p:normalViewPr>
  <p:slideViewPr>
    <p:cSldViewPr snapToGrid="0">
      <p:cViewPr varScale="1">
        <p:scale>
          <a:sx n="63" d="100"/>
          <a:sy n="63" d="100"/>
        </p:scale>
        <p:origin x="96" y="5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4;&#1058;&#1044;&#1045;&#1051;%20&#1089;&#1090;&#1072;&#1090;&#1080;&#1089;&#1090;&#1080;&#1082;&#1080;%20&#1042;&#1069;&#1044;\&#1055;&#1056;&#1045;&#1047;&#1045;&#1053;&#1058;&#1040;&#1062;&#1048;&#1071;\2024\&#1048;&#1058;&#1054;&#1043;&#1048;%209%20&#1084;&#1077;&#1089;.2024\&#1053;&#1086;&#1074;&#1072;&#1103;%20&#1087;&#1088;&#1077;&#1079;&#1077;&#1085;&#1090;&#1072;&#1094;&#1080;&#1103;%209%20&#1084;&#1077;&#1089;.%202024%20&#1075;&#1086;&#1076;&#1072;\&#1090;&#1086;&#1074;&#1072;&#1088;&#1085;&#1072;&#1103;%20&#1089;&#1090;&#1088;&#1091;&#1082;&#1090;&#1091;&#1088;&#1072;%209%20&#1084;&#1077;&#1089;.2024.xlsx" TargetMode="External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573141686370839"/>
          <c:y val="0.15402686952929479"/>
          <c:w val="0.50411630208794123"/>
          <c:h val="0.75476111236672239"/>
        </c:manualLayout>
      </c:layout>
      <c:pieChart>
        <c:varyColors val="1"/>
        <c:ser>
          <c:idx val="0"/>
          <c:order val="0"/>
          <c:spPr>
            <a:ln w="3175" cmpd="sng">
              <a:solidFill>
                <a:srgbClr val="0000FF"/>
              </a:solidFill>
            </a:ln>
          </c:spPr>
          <c:dLbls>
            <c:dLbl>
              <c:idx val="0"/>
              <c:layout>
                <c:manualLayout>
                  <c:x val="7.222222222222221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ОАЭ </a:t>
                    </a:r>
                  </a:p>
                  <a:p>
                    <a:r>
                      <a:rPr lang="ru-RU"/>
                      <a:t>3,0%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D8D-4D31-B372-285654A45E91}"/>
                </c:ext>
              </c:extLst>
            </c:dLbl>
            <c:dLbl>
              <c:idx val="1"/>
              <c:layout>
                <c:manualLayout>
                  <c:x val="-1.4865336435218464E-2"/>
                  <c:y val="2.2245016396075538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Казахстан 11,8%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D8D-4D31-B372-285654A45E91}"/>
                </c:ext>
              </c:extLst>
            </c:dLbl>
            <c:dLbl>
              <c:idx val="2"/>
              <c:layout>
                <c:manualLayout>
                  <c:x val="-3.5112359550561797E-3"/>
                  <c:y val="-9.624260396668298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Швейцария 2,4%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D8D-4D31-B372-285654A45E9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/>
                      <a:t>Россия </a:t>
                    </a:r>
                  </a:p>
                  <a:p>
                    <a:r>
                      <a:rPr lang="ru-RU"/>
                      <a:t>32,7%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D8D-4D31-B372-285654A45E91}"/>
                </c:ext>
              </c:extLst>
            </c:dLbl>
            <c:dLbl>
              <c:idx val="4"/>
              <c:layout>
                <c:manualLayout>
                  <c:x val="-3.793466649790218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Узбекистан 8,4%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D8D-4D31-B372-285654A45E91}"/>
                </c:ext>
              </c:extLst>
            </c:dLbl>
            <c:dLbl>
              <c:idx val="5"/>
              <c:layout>
                <c:manualLayout>
                  <c:x val="9.3343175437751488E-8"/>
                  <c:y val="9.7295558199238186E-2"/>
                </c:manualLayout>
              </c:layout>
              <c:tx>
                <c:rich>
                  <a:bodyPr/>
                  <a:lstStyle/>
                  <a:p>
                    <a:fld id="{1400B4F6-BA49-47E1-BF3A-1AE8BACAEB8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C450131D-CC76-4DB5-9E82-B615F93C9FD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576237291793373"/>
                      <c:h val="9.125113522436668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D8D-4D31-B372-285654A45E91}"/>
                </c:ext>
              </c:extLst>
            </c:dLbl>
            <c:dLbl>
              <c:idx val="6"/>
              <c:layout>
                <c:manualLayout>
                  <c:x val="-0.1"/>
                  <c:y val="2.5570776255707729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Китай</a:t>
                    </a:r>
                  </a:p>
                  <a:p>
                    <a:r>
                      <a:rPr lang="ru-RU"/>
                      <a:t> 3,2%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D8D-4D31-B372-285654A45E91}"/>
                </c:ext>
              </c:extLst>
            </c:dLbl>
            <c:dLbl>
              <c:idx val="7"/>
              <c:layout>
                <c:manualLayout>
                  <c:x val="-3.0555555555555555E-2"/>
                  <c:y val="2.9223744292237442E-2"/>
                </c:manualLayout>
              </c:layout>
              <c:tx>
                <c:rich>
                  <a:bodyPr/>
                  <a:lstStyle/>
                  <a:p>
                    <a:fld id="{C1CAB319-CA31-46B1-965C-3951624559C4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18DA505E-8F28-4DA3-A5B1-51F27BBCD727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D8D-4D31-B372-285654A45E9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ru-RU"/>
                      <a:t>Турция </a:t>
                    </a:r>
                  </a:p>
                  <a:p>
                    <a:r>
                      <a:rPr lang="ru-RU"/>
                      <a:t>2,9%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0D8D-4D31-B372-285654A45E91}"/>
                </c:ext>
              </c:extLst>
            </c:dLbl>
            <c:dLbl>
              <c:idx val="9"/>
              <c:layout>
                <c:manualLayout>
                  <c:x val="4.722222222222222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Другие страны мира </a:t>
                    </a:r>
                  </a:p>
                  <a:p>
                    <a:r>
                      <a:rPr lang="ru-RU"/>
                      <a:t>6,8%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D8D-4D31-B372-285654A45E91}"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страны!$A$6:$A$15</c:f>
              <c:strCache>
                <c:ptCount val="10"/>
                <c:pt idx="0">
                  <c:v>ОАЭ</c:v>
                </c:pt>
                <c:pt idx="1">
                  <c:v>Казахстан</c:v>
                </c:pt>
                <c:pt idx="2">
                  <c:v>Швейцария</c:v>
                </c:pt>
                <c:pt idx="3">
                  <c:v>Россия</c:v>
                </c:pt>
                <c:pt idx="4">
                  <c:v>Узбекистан</c:v>
                </c:pt>
                <c:pt idx="5">
                  <c:v>Великобритания</c:v>
                </c:pt>
                <c:pt idx="6">
                  <c:v>Китай</c:v>
                </c:pt>
                <c:pt idx="7">
                  <c:v>Китай Гонконг</c:v>
                </c:pt>
                <c:pt idx="8">
                  <c:v>Турция</c:v>
                </c:pt>
                <c:pt idx="9">
                  <c:v>Другие страны мира</c:v>
                </c:pt>
              </c:strCache>
            </c:strRef>
          </c:cat>
          <c:val>
            <c:numRef>
              <c:f>страны!$B$6:$B$15</c:f>
              <c:numCache>
                <c:formatCode>0.0</c:formatCode>
                <c:ptCount val="10"/>
                <c:pt idx="0">
                  <c:v>3</c:v>
                </c:pt>
                <c:pt idx="1">
                  <c:v>11.8</c:v>
                </c:pt>
                <c:pt idx="2">
                  <c:v>2.4</c:v>
                </c:pt>
                <c:pt idx="3">
                  <c:v>32.700000000000003</c:v>
                </c:pt>
                <c:pt idx="4">
                  <c:v>8.4</c:v>
                </c:pt>
                <c:pt idx="5">
                  <c:v>24</c:v>
                </c:pt>
                <c:pt idx="6">
                  <c:v>3.2</c:v>
                </c:pt>
                <c:pt idx="7">
                  <c:v>4.8</c:v>
                </c:pt>
                <c:pt idx="8">
                  <c:v>2.9</c:v>
                </c:pt>
                <c:pt idx="9">
                  <c:v>6.7999999999999918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8D-4D31-B372-285654A45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55187486137827"/>
          <c:y val="0.1172754522573316"/>
          <c:w val="0.69685831950658017"/>
          <c:h val="0.79363177318846789"/>
        </c:manualLayout>
      </c:layout>
      <c:pieChart>
        <c:varyColors val="1"/>
        <c:ser>
          <c:idx val="0"/>
          <c:order val="0"/>
          <c:tx>
            <c:strRef>
              <c:f>ЕАЭС!$B$32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9525" cmpd="sng">
              <a:solidFill>
                <a:srgbClr val="0000FF"/>
              </a:solidFill>
            </a:ln>
          </c:spPr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9525" cmpd="sng">
                <a:solidFill>
                  <a:srgbClr val="0000FF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D09A-4743-B99A-F789468C618C}"/>
              </c:ext>
            </c:extLst>
          </c:dPt>
          <c:dPt>
            <c:idx val="1"/>
            <c:bubble3D val="0"/>
            <c:spPr>
              <a:solidFill>
                <a:srgbClr val="0066FF"/>
              </a:solidFill>
              <a:ln w="9525" cmpd="sng">
                <a:solidFill>
                  <a:srgbClr val="0000FF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D09A-4743-B99A-F789468C618C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 cmpd="sng">
                <a:solidFill>
                  <a:srgbClr val="0000FF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D09A-4743-B99A-F789468C618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 cmpd="sng">
                <a:solidFill>
                  <a:srgbClr val="0000FF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D09A-4743-B99A-F789468C618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Армения </a:t>
                    </a:r>
                  </a:p>
                  <a:p>
                    <a:r>
                      <a:rPr lang="ru-RU"/>
                      <a:t>0,0%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09A-4743-B99A-F789468C618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Бел</a:t>
                    </a:r>
                    <a:r>
                      <a:rPr lang="en-US"/>
                      <a:t>a</a:t>
                    </a:r>
                    <a:r>
                      <a:rPr lang="ru-RU"/>
                      <a:t>русь </a:t>
                    </a:r>
                  </a:p>
                  <a:p>
                    <a:r>
                      <a:rPr lang="ru-RU"/>
                      <a:t>1,5%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09A-4743-B99A-F789468C618C}"/>
                </c:ext>
              </c:extLst>
            </c:dLbl>
            <c:dLbl>
              <c:idx val="2"/>
              <c:layout>
                <c:manualLayout>
                  <c:x val="6.6879921259842519E-3"/>
                  <c:y val="-1.8319228140214246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Казахстан 26,1%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09A-4743-B99A-F789468C618C}"/>
                </c:ext>
              </c:extLst>
            </c:dLbl>
            <c:dLbl>
              <c:idx val="3"/>
              <c:layout>
                <c:manualLayout>
                  <c:x val="-1.7352799650043743E-2"/>
                  <c:y val="-3.4520643851128935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Россия </a:t>
                    </a:r>
                  </a:p>
                  <a:p>
                    <a:r>
                      <a:rPr lang="ru-RU"/>
                      <a:t>72,4%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09A-4743-B99A-F789468C6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KG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ЕАЭС!$A$33:$A$36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ЕАЭС!$B$33:$B$36</c:f>
              <c:numCache>
                <c:formatCode>0.0</c:formatCode>
                <c:ptCount val="4"/>
                <c:pt idx="0">
                  <c:v>0</c:v>
                </c:pt>
                <c:pt idx="1">
                  <c:v>1.5</c:v>
                </c:pt>
                <c:pt idx="2">
                  <c:v>26.1</c:v>
                </c:pt>
                <c:pt idx="3">
                  <c:v>72.400000000000006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9A-4743-B99A-F789468C6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107633420822397"/>
          <c:y val="9.6897204088805144E-2"/>
          <c:w val="0.6517364391951006"/>
          <c:h val="0.89126350659159059"/>
        </c:manualLayout>
      </c:layout>
      <c:pieChart>
        <c:varyColors val="1"/>
        <c:ser>
          <c:idx val="0"/>
          <c:order val="0"/>
          <c:spPr>
            <a:ln w="9525">
              <a:solidFill>
                <a:srgbClr val="0000FF"/>
              </a:solidFill>
            </a:ln>
          </c:spPr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58E-4303-B6FB-96D986B8A31D}"/>
              </c:ext>
            </c:extLst>
          </c:dPt>
          <c:dPt>
            <c:idx val="1"/>
            <c:bubble3D val="0"/>
            <c:spPr>
              <a:solidFill>
                <a:srgbClr val="0066FF"/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58E-4303-B6FB-96D986B8A31D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58E-4303-B6FB-96D986B8A31D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0000FF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58E-4303-B6FB-96D986B8A31D}"/>
              </c:ext>
            </c:extLst>
          </c:dPt>
          <c:dLbls>
            <c:dLbl>
              <c:idx val="0"/>
              <c:layout>
                <c:manualLayout>
                  <c:x val="-7.4999999999999956E-2"/>
                  <c:y val="-3.7986704653371322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Армения</a:t>
                    </a:r>
                  </a:p>
                  <a:p>
                    <a:r>
                      <a:rPr lang="ru-RU"/>
                      <a:t> 0,1%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58E-4303-B6FB-96D986B8A31D}"/>
                </c:ext>
              </c:extLst>
            </c:dLbl>
            <c:dLbl>
              <c:idx val="1"/>
              <c:layout>
                <c:manualLayout>
                  <c:x val="0.1"/>
                  <c:y val="7.5973409306742644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Бел</a:t>
                    </a:r>
                    <a:r>
                      <a:rPr lang="en-US"/>
                      <a:t>a</a:t>
                    </a:r>
                    <a:r>
                      <a:rPr lang="ru-RU"/>
                      <a:t>русь</a:t>
                    </a:r>
                  </a:p>
                  <a:p>
                    <a:r>
                      <a:rPr lang="ru-RU"/>
                      <a:t> 1,9%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58E-4303-B6FB-96D986B8A31D}"/>
                </c:ext>
              </c:extLst>
            </c:dLbl>
            <c:dLbl>
              <c:idx val="2"/>
              <c:layout>
                <c:manualLayout>
                  <c:x val="1.666666666666656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Казахстан 25,5%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58E-4303-B6FB-96D986B8A31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/>
                      <a:t>Россия</a:t>
                    </a:r>
                  </a:p>
                  <a:p>
                    <a:r>
                      <a:rPr lang="ru-RU"/>
                      <a:t> 72,5%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58E-4303-B6FB-96D986B8A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accent1"/>
                    </a:solidFill>
                    <a:latin typeface="DIN Pro Bold" panose="020B0804020101020102" pitchFamily="34" charset="0"/>
                    <a:cs typeface="DIN Pro Bold" panose="020B0804020101020102" pitchFamily="34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ЕАЭС!$F$34:$F$37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Казахстан</c:v>
                </c:pt>
                <c:pt idx="3">
                  <c:v>Россия</c:v>
                </c:pt>
              </c:strCache>
            </c:strRef>
          </c:cat>
          <c:val>
            <c:numRef>
              <c:f>ЕАЭС!$G$34:$G$37</c:f>
              <c:numCache>
                <c:formatCode>0.0</c:formatCode>
                <c:ptCount val="4"/>
                <c:pt idx="0">
                  <c:v>0.1</c:v>
                </c:pt>
                <c:pt idx="1">
                  <c:v>1.9</c:v>
                </c:pt>
                <c:pt idx="2">
                  <c:v>25.5</c:v>
                </c:pt>
                <c:pt idx="3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8E-4303-B6FB-96D986B8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7762260344375628"/>
          <c:y val="0.15434958712315575"/>
          <c:w val="0.59305555555555556"/>
          <c:h val="0.7951582867783985"/>
        </c:manualLayout>
      </c:layout>
      <c:pieChart>
        <c:varyColors val="1"/>
        <c:ser>
          <c:idx val="0"/>
          <c:order val="0"/>
          <c:spPr>
            <a:ln>
              <a:solidFill>
                <a:srgbClr val="0000FF"/>
              </a:solidFill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Казахстан </a:t>
                    </a:r>
                  </a:p>
                  <a:p>
                    <a:r>
                      <a:rPr lang="ru-RU"/>
                      <a:t>7,0%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C59-44F5-A69A-14B54FE8809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Россия </a:t>
                    </a:r>
                  </a:p>
                  <a:p>
                    <a:r>
                      <a:rPr lang="ru-RU"/>
                      <a:t>20,1%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C59-44F5-A69A-14B54FE8809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Германия </a:t>
                    </a:r>
                  </a:p>
                  <a:p>
                    <a:r>
                      <a:rPr lang="ru-RU"/>
                      <a:t>2,1%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C59-44F5-A69A-14B54FE8809E}"/>
                </c:ext>
              </c:extLst>
            </c:dLbl>
            <c:dLbl>
              <c:idx val="3"/>
              <c:layout>
                <c:manualLayout>
                  <c:x val="2.7777777777777779E-3"/>
                  <c:y val="2.9795158286778468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Узбекистан 3,9%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C59-44F5-A69A-14B54FE8809E}"/>
                </c:ext>
              </c:extLst>
            </c:dLbl>
            <c:dLbl>
              <c:idx val="4"/>
              <c:layout>
                <c:manualLayout>
                  <c:x val="-0.11111111111111109"/>
                  <c:y val="-0.1005586592178772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Китай</a:t>
                    </a:r>
                  </a:p>
                  <a:p>
                    <a:r>
                      <a:rPr lang="ru-RU"/>
                      <a:t> 46,4%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C59-44F5-A69A-14B54FE8809E}"/>
                </c:ext>
              </c:extLst>
            </c:dLbl>
            <c:dLbl>
              <c:idx val="5"/>
              <c:layout>
                <c:manualLayout>
                  <c:x val="-1.1111111111111112E-2"/>
                  <c:y val="1.862197392923646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Турция</a:t>
                    </a:r>
                  </a:p>
                  <a:p>
                    <a:r>
                      <a:rPr lang="ru-RU"/>
                      <a:t> 3,0%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C59-44F5-A69A-14B54FE8809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/>
                      <a:t>США</a:t>
                    </a:r>
                  </a:p>
                  <a:p>
                    <a:r>
                      <a:rPr lang="ru-RU"/>
                      <a:t> 2,1%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C59-44F5-A69A-14B54FE8809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ru-RU"/>
                      <a:t>Другие страны мира </a:t>
                    </a:r>
                  </a:p>
                  <a:p>
                    <a:r>
                      <a:rPr lang="ru-RU"/>
                      <a:t>12,2%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C59-44F5-A69A-14B54FE8809E}"/>
                </c:ext>
              </c:extLst>
            </c:dLbl>
            <c:dLbl>
              <c:idx val="8"/>
              <c:layout>
                <c:manualLayout>
                  <c:x val="-2.777777777777782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Республика Корея</a:t>
                    </a:r>
                  </a:p>
                  <a:p>
                    <a:r>
                      <a:rPr lang="ru-RU"/>
                      <a:t>3,2%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C59-44F5-A69A-14B54FE880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страны!$L$6:$L$14</c:f>
              <c:strCache>
                <c:ptCount val="9"/>
                <c:pt idx="0">
                  <c:v>Казахстан</c:v>
                </c:pt>
                <c:pt idx="1">
                  <c:v>Россия</c:v>
                </c:pt>
                <c:pt idx="2">
                  <c:v>Германия</c:v>
                </c:pt>
                <c:pt idx="3">
                  <c:v>Узбекистан</c:v>
                </c:pt>
                <c:pt idx="4">
                  <c:v>Китай</c:v>
                </c:pt>
                <c:pt idx="5">
                  <c:v>Турция</c:v>
                </c:pt>
                <c:pt idx="6">
                  <c:v>США</c:v>
                </c:pt>
                <c:pt idx="7">
                  <c:v>Другие страны мира</c:v>
                </c:pt>
                <c:pt idx="8">
                  <c:v>Республика Корея</c:v>
                </c:pt>
              </c:strCache>
            </c:strRef>
          </c:cat>
          <c:val>
            <c:numRef>
              <c:f>страны!$M$6:$M$14</c:f>
              <c:numCache>
                <c:formatCode>0.0</c:formatCode>
                <c:ptCount val="9"/>
                <c:pt idx="0">
                  <c:v>7</c:v>
                </c:pt>
                <c:pt idx="1">
                  <c:v>20.100000000000001</c:v>
                </c:pt>
                <c:pt idx="2">
                  <c:v>2.1</c:v>
                </c:pt>
                <c:pt idx="3">
                  <c:v>3.9</c:v>
                </c:pt>
                <c:pt idx="4">
                  <c:v>46.4</c:v>
                </c:pt>
                <c:pt idx="5">
                  <c:v>3</c:v>
                </c:pt>
                <c:pt idx="6">
                  <c:v>2.1</c:v>
                </c:pt>
                <c:pt idx="7">
                  <c:v>12.2</c:v>
                </c:pt>
                <c:pt idx="8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59-44F5-A69A-14B54FE88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экспорт!$C$38:$C$52</c:f>
              <c:strCache>
                <c:ptCount val="15"/>
                <c:pt idx="0">
                  <c:v>Уголь каменный и лигнит</c:v>
                </c:pt>
                <c:pt idx="1">
                  <c:v>Трикотажные полотна</c:v>
                </c:pt>
                <c:pt idx="2">
                  <c:v>Обувь и их детали</c:v>
                </c:pt>
                <c:pt idx="3">
                  <c:v>Руды и концентраты драгоценных металлов</c:v>
                </c:pt>
                <c:pt idx="4">
                  <c:v>Оборудование и механизмы</c:v>
                </c:pt>
                <c:pt idx="5">
                  <c:v>Черные металлы</c:v>
                </c:pt>
                <c:pt idx="6">
                  <c:v>Пласмассы и изделия из них</c:v>
                </c:pt>
                <c:pt idx="7">
                  <c:v>Средства наземного транспорта и их части</c:v>
                </c:pt>
                <c:pt idx="8">
                  <c:v>Молоко и молочные продукты</c:v>
                </c:pt>
                <c:pt idx="9">
                  <c:v>Медь и изделия из нее</c:v>
                </c:pt>
                <c:pt idx="10">
                  <c:v>Электрические машины и оборудование</c:v>
                </c:pt>
                <c:pt idx="11">
                  <c:v>Одежда</c:v>
                </c:pt>
                <c:pt idx="12">
                  <c:v>Золото</c:v>
                </c:pt>
                <c:pt idx="13">
                  <c:v>Овощи и фрукты</c:v>
                </c:pt>
                <c:pt idx="14">
                  <c:v>Живые животные</c:v>
                </c:pt>
              </c:strCache>
            </c:strRef>
          </c:cat>
          <c:val>
            <c:numRef>
              <c:f>экспорт!$D$38:$D$52</c:f>
              <c:numCache>
                <c:formatCode>0.0</c:formatCode>
                <c:ptCount val="15"/>
                <c:pt idx="0">
                  <c:v>2.2000000000000002</c:v>
                </c:pt>
                <c:pt idx="1">
                  <c:v>2.1</c:v>
                </c:pt>
                <c:pt idx="2">
                  <c:v>5.5</c:v>
                </c:pt>
                <c:pt idx="3">
                  <c:v>5</c:v>
                </c:pt>
                <c:pt idx="4">
                  <c:v>7</c:v>
                </c:pt>
                <c:pt idx="5">
                  <c:v>1.3</c:v>
                </c:pt>
                <c:pt idx="6">
                  <c:v>2.2999999999999998</c:v>
                </c:pt>
                <c:pt idx="7">
                  <c:v>2.7</c:v>
                </c:pt>
                <c:pt idx="8">
                  <c:v>1.4</c:v>
                </c:pt>
                <c:pt idx="9">
                  <c:v>2.1</c:v>
                </c:pt>
                <c:pt idx="10">
                  <c:v>3.7</c:v>
                </c:pt>
                <c:pt idx="11">
                  <c:v>3</c:v>
                </c:pt>
                <c:pt idx="12">
                  <c:v>31</c:v>
                </c:pt>
                <c:pt idx="13">
                  <c:v>3.9</c:v>
                </c:pt>
                <c:pt idx="1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E-4E5C-B816-D6997E36D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17"/>
        <c:axId val="62823040"/>
        <c:axId val="62828928"/>
      </c:barChart>
      <c:catAx>
        <c:axId val="62823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50">
                <a:solidFill>
                  <a:srgbClr val="336699"/>
                </a:solidFill>
              </a:defRPr>
            </a:pPr>
            <a:endParaRPr lang="ru-KG"/>
          </a:p>
        </c:txPr>
        <c:crossAx val="62828928"/>
        <c:crosses val="autoZero"/>
        <c:auto val="1"/>
        <c:lblAlgn val="ctr"/>
        <c:lblOffset val="100"/>
        <c:noMultiLvlLbl val="0"/>
      </c:catAx>
      <c:valAx>
        <c:axId val="62828928"/>
        <c:scaling>
          <c:orientation val="minMax"/>
          <c:max val="32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800" i="1"/>
            </a:pPr>
            <a:endParaRPr lang="ru-KG"/>
          </a:p>
        </c:txPr>
        <c:crossAx val="6282304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'экспорт ЕАЭС'!$A$45:$A$60</c:f>
              <c:strCache>
                <c:ptCount val="16"/>
                <c:pt idx="0">
                  <c:v>Говядина свежая или охлажденная</c:v>
                </c:pt>
                <c:pt idx="1">
                  <c:v>Хлеб и мучные кондитерские изделия</c:v>
                </c:pt>
                <c:pt idx="2">
                  <c:v>Черные металлы</c:v>
                </c:pt>
                <c:pt idx="3">
                  <c:v>Электрические машины и обрудование</c:v>
                </c:pt>
                <c:pt idx="4">
                  <c:v>Прочие готовые текстильные изделия</c:v>
                </c:pt>
                <c:pt idx="5">
                  <c:v>Овощи и корнеплоды</c:v>
                </c:pt>
                <c:pt idx="6">
                  <c:v>Обувь и их детали</c:v>
                </c:pt>
                <c:pt idx="7">
                  <c:v>Молоко и молочная продукция</c:v>
                </c:pt>
                <c:pt idx="8">
                  <c:v>Трикотажные полотна</c:v>
                </c:pt>
                <c:pt idx="9">
                  <c:v>Средства наземного транспорта и их части</c:v>
                </c:pt>
                <c:pt idx="10">
                  <c:v>Фрукты и орехи</c:v>
                </c:pt>
                <c:pt idx="11">
                  <c:v>Оборудование и механизмы</c:v>
                </c:pt>
                <c:pt idx="12">
                  <c:v>Пластмассы и изделия из них​​</c:v>
                </c:pt>
                <c:pt idx="13">
                  <c:v>Отходы и лом медные</c:v>
                </c:pt>
                <c:pt idx="14">
                  <c:v>Руды и концентраты драгоценных металлов</c:v>
                </c:pt>
                <c:pt idx="15">
                  <c:v>Одежда</c:v>
                </c:pt>
              </c:strCache>
            </c:strRef>
          </c:cat>
          <c:val>
            <c:numRef>
              <c:f>'экспорт ЕАЭС'!$B$45:$B$60</c:f>
              <c:numCache>
                <c:formatCode>0.0</c:formatCode>
                <c:ptCount val="16"/>
                <c:pt idx="0">
                  <c:v>1.3</c:v>
                </c:pt>
                <c:pt idx="1">
                  <c:v>1.4</c:v>
                </c:pt>
                <c:pt idx="2">
                  <c:v>2.9</c:v>
                </c:pt>
                <c:pt idx="3">
                  <c:v>1.9</c:v>
                </c:pt>
                <c:pt idx="4">
                  <c:v>8.9</c:v>
                </c:pt>
                <c:pt idx="5">
                  <c:v>2.4</c:v>
                </c:pt>
                <c:pt idx="6">
                  <c:v>12.2</c:v>
                </c:pt>
                <c:pt idx="7">
                  <c:v>3</c:v>
                </c:pt>
                <c:pt idx="8">
                  <c:v>4.5999999999999996</c:v>
                </c:pt>
                <c:pt idx="9">
                  <c:v>4.0999999999999996</c:v>
                </c:pt>
                <c:pt idx="10">
                  <c:v>2.1</c:v>
                </c:pt>
                <c:pt idx="11">
                  <c:v>13.4</c:v>
                </c:pt>
                <c:pt idx="12">
                  <c:v>4.9000000000000004</c:v>
                </c:pt>
                <c:pt idx="13">
                  <c:v>4.3</c:v>
                </c:pt>
                <c:pt idx="14">
                  <c:v>7.7</c:v>
                </c:pt>
                <c:pt idx="15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DE-4F90-8FB5-69E301EB1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2881152"/>
        <c:axId val="62903424"/>
      </c:barChart>
      <c:catAx>
        <c:axId val="62881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50"/>
            </a:pPr>
            <a:endParaRPr lang="ru-KG"/>
          </a:p>
        </c:txPr>
        <c:crossAx val="62903424"/>
        <c:crosses val="autoZero"/>
        <c:auto val="1"/>
        <c:lblAlgn val="ctr"/>
        <c:lblOffset val="100"/>
        <c:noMultiLvlLbl val="0"/>
      </c:catAx>
      <c:valAx>
        <c:axId val="62903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i="1"/>
            </a:pPr>
            <a:endParaRPr lang="ru-KG"/>
          </a:p>
        </c:txPr>
        <c:crossAx val="6288115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rgbClr val="336699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2962587464988627"/>
          <c:y val="1.1950606279222108E-2"/>
          <c:w val="0.66941690718199687"/>
          <c:h val="0.9286527141139375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8"/>
              <c:layout>
                <c:manualLayout>
                  <c:x val="5.0353880303848986E-3"/>
                  <c:y val="-3.3591014655261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4042-BA79-CAA7F55788C9}"/>
                </c:ext>
              </c:extLst>
            </c:dLbl>
            <c:dLbl>
              <c:idx val="11"/>
              <c:layout>
                <c:manualLayout>
                  <c:x val="4.2160727315701304E-3"/>
                  <c:y val="-5.10855786014980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65-4042-BA79-CAA7F55788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импорт!$C$42:$C$55</c:f>
              <c:strCache>
                <c:ptCount val="14"/>
                <c:pt idx="0">
                  <c:v>Овощи и фрукты</c:v>
                </c:pt>
                <c:pt idx="1">
                  <c:v>Обувь и их детали</c:v>
                </c:pt>
                <c:pt idx="2">
                  <c:v>Алкогольные и безалкогольные напитки</c:v>
                </c:pt>
                <c:pt idx="3">
                  <c:v>Химические нити и волокна</c:v>
                </c:pt>
                <c:pt idx="4">
                  <c:v>Изделия из черных металлов</c:v>
                </c:pt>
                <c:pt idx="5">
                  <c:v>Фармацевтическая продукция</c:v>
                </c:pt>
                <c:pt idx="6">
                  <c:v>Пласмассы и изделия из них</c:v>
                </c:pt>
                <c:pt idx="7">
                  <c:v>Черные металлы </c:v>
                </c:pt>
                <c:pt idx="8">
                  <c:v>Средства наземного транспорта и их части</c:v>
                </c:pt>
                <c:pt idx="9">
                  <c:v>Электрические машины и оборудование</c:v>
                </c:pt>
                <c:pt idx="10">
                  <c:v>Одежда</c:v>
                </c:pt>
                <c:pt idx="11">
                  <c:v>Оборудование и механические устройства</c:v>
                </c:pt>
                <c:pt idx="12">
                  <c:v>Нефтепродукты</c:v>
                </c:pt>
                <c:pt idx="13">
                  <c:v>Электроэнергия</c:v>
                </c:pt>
              </c:strCache>
            </c:strRef>
          </c:cat>
          <c:val>
            <c:numRef>
              <c:f>импорт!$D$42:$D$55</c:f>
              <c:numCache>
                <c:formatCode>0.0</c:formatCode>
                <c:ptCount val="14"/>
                <c:pt idx="0">
                  <c:v>1.5</c:v>
                </c:pt>
                <c:pt idx="1">
                  <c:v>1</c:v>
                </c:pt>
                <c:pt idx="2">
                  <c:v>1</c:v>
                </c:pt>
                <c:pt idx="3">
                  <c:v>1.2</c:v>
                </c:pt>
                <c:pt idx="4">
                  <c:v>1.4</c:v>
                </c:pt>
                <c:pt idx="5">
                  <c:v>1.9</c:v>
                </c:pt>
                <c:pt idx="6">
                  <c:v>1.9</c:v>
                </c:pt>
                <c:pt idx="7">
                  <c:v>3.2</c:v>
                </c:pt>
                <c:pt idx="8" formatCode="#\ ##0.0">
                  <c:v>19.2</c:v>
                </c:pt>
                <c:pt idx="9" formatCode="#\ ##0.0">
                  <c:v>4.3</c:v>
                </c:pt>
                <c:pt idx="10">
                  <c:v>1.5</c:v>
                </c:pt>
                <c:pt idx="11" formatCode="#\ ##0.0">
                  <c:v>28.3</c:v>
                </c:pt>
                <c:pt idx="12">
                  <c:v>8.9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65-4042-BA79-CAA7F5578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38664448"/>
        <c:axId val="38678528"/>
      </c:barChart>
      <c:catAx>
        <c:axId val="38664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950"/>
            </a:pPr>
            <a:endParaRPr lang="ru-KG"/>
          </a:p>
        </c:txPr>
        <c:crossAx val="38678528"/>
        <c:crosses val="autoZero"/>
        <c:auto val="1"/>
        <c:lblAlgn val="ctr"/>
        <c:lblOffset val="100"/>
        <c:noMultiLvlLbl val="0"/>
      </c:catAx>
      <c:valAx>
        <c:axId val="38678528"/>
        <c:scaling>
          <c:orientation val="minMax"/>
          <c:max val="30"/>
          <c:min val="0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800" i="1"/>
            </a:pPr>
            <a:endParaRPr lang="ru-KG"/>
          </a:p>
        </c:txPr>
        <c:crossAx val="38664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000"/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ЕАЭС'!$C$49:$C$66</c:f>
              <c:strCache>
                <c:ptCount val="18"/>
                <c:pt idx="0">
                  <c:v>Парфюмерно-косметические и туалетные средства</c:v>
                </c:pt>
                <c:pt idx="1">
                  <c:v>Мясо и мясные субпродукты</c:v>
                </c:pt>
                <c:pt idx="2">
                  <c:v>Шоколад и продукты из какао</c:v>
                </c:pt>
                <c:pt idx="3">
                  <c:v>Табачные изделия</c:v>
                </c:pt>
                <c:pt idx="4">
                  <c:v>Масло подсолнечное</c:v>
                </c:pt>
                <c:pt idx="5">
                  <c:v>Бумага и картон</c:v>
                </c:pt>
                <c:pt idx="6">
                  <c:v>Фармацевтическая продукция</c:v>
                </c:pt>
                <c:pt idx="7">
                  <c:v>Электрические машины и обрудование</c:v>
                </c:pt>
                <c:pt idx="8">
                  <c:v>Пшеница</c:v>
                </c:pt>
                <c:pt idx="9">
                  <c:v>Воды минеральные и газированные</c:v>
                </c:pt>
                <c:pt idx="10">
                  <c:v>Изделия из черных металлов</c:v>
                </c:pt>
                <c:pt idx="11">
                  <c:v>Древесина и изделия из нее</c:v>
                </c:pt>
                <c:pt idx="12">
                  <c:v>Оборудование и механизмы</c:v>
                </c:pt>
                <c:pt idx="13">
                  <c:v>Природный и сжиженный газы</c:v>
                </c:pt>
                <c:pt idx="14">
                  <c:v>Пластмассы и изделия из них</c:v>
                </c:pt>
                <c:pt idx="15">
                  <c:v>Средства наземного транспорта и их части</c:v>
                </c:pt>
                <c:pt idx="16">
                  <c:v>Черные металлы</c:v>
                </c:pt>
                <c:pt idx="17">
                  <c:v>Нефтепродукты</c:v>
                </c:pt>
              </c:strCache>
            </c:strRef>
          </c:cat>
          <c:val>
            <c:numRef>
              <c:f>'импорт ЕАЭС'!$D$49:$D$66</c:f>
              <c:numCache>
                <c:formatCode>0.0</c:formatCode>
                <c:ptCount val="18"/>
                <c:pt idx="0">
                  <c:v>1</c:v>
                </c:pt>
                <c:pt idx="1">
                  <c:v>1.2</c:v>
                </c:pt>
                <c:pt idx="2">
                  <c:v>1.7</c:v>
                </c:pt>
                <c:pt idx="3">
                  <c:v>1.7</c:v>
                </c:pt>
                <c:pt idx="4">
                  <c:v>1.1000000000000001</c:v>
                </c:pt>
                <c:pt idx="5" formatCode="General">
                  <c:v>1.1000000000000001</c:v>
                </c:pt>
                <c:pt idx="6">
                  <c:v>1.5</c:v>
                </c:pt>
                <c:pt idx="7">
                  <c:v>1.9</c:v>
                </c:pt>
                <c:pt idx="8">
                  <c:v>1.8</c:v>
                </c:pt>
                <c:pt idx="9">
                  <c:v>2.2999999999999998</c:v>
                </c:pt>
                <c:pt idx="10">
                  <c:v>2.9</c:v>
                </c:pt>
                <c:pt idx="11">
                  <c:v>2.1</c:v>
                </c:pt>
                <c:pt idx="12">
                  <c:v>2.5</c:v>
                </c:pt>
                <c:pt idx="13">
                  <c:v>3.8</c:v>
                </c:pt>
                <c:pt idx="14">
                  <c:v>2.6</c:v>
                </c:pt>
                <c:pt idx="15">
                  <c:v>2.9</c:v>
                </c:pt>
                <c:pt idx="16">
                  <c:v>10.4</c:v>
                </c:pt>
                <c:pt idx="17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85-4B0E-8D0E-9E3D29CB6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36531584"/>
        <c:axId val="36541568"/>
      </c:barChart>
      <c:catAx>
        <c:axId val="36531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KG"/>
          </a:p>
        </c:txPr>
        <c:crossAx val="36541568"/>
        <c:crosses val="autoZero"/>
        <c:auto val="1"/>
        <c:lblAlgn val="ctr"/>
        <c:lblOffset val="100"/>
        <c:noMultiLvlLbl val="0"/>
      </c:catAx>
      <c:valAx>
        <c:axId val="36541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800" i="1"/>
            </a:pPr>
            <a:endParaRPr lang="ru-KG"/>
          </a:p>
        </c:txPr>
        <c:crossAx val="365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50">
          <a:solidFill>
            <a:schemeClr val="accent1"/>
          </a:solidFill>
          <a:latin typeface="DIN Pro Light" panose="020B0504020101010102" pitchFamily="34" charset="0"/>
          <a:cs typeface="DIN Pro Light" panose="020B0504020101010102" pitchFamily="34" charset="0"/>
        </a:defRPr>
      </a:pPr>
      <a:endParaRPr lang="ru-KG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регионы!$B$6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регионы!$A$7:$A$15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регионы!$B$7:$B$15</c:f>
              <c:numCache>
                <c:formatCode>#\ ##0.0</c:formatCode>
                <c:ptCount val="9"/>
                <c:pt idx="0">
                  <c:v>1.3</c:v>
                </c:pt>
                <c:pt idx="1">
                  <c:v>7.3</c:v>
                </c:pt>
                <c:pt idx="2">
                  <c:v>1.2</c:v>
                </c:pt>
                <c:pt idx="3">
                  <c:v>0.03</c:v>
                </c:pt>
                <c:pt idx="4">
                  <c:v>1.6</c:v>
                </c:pt>
                <c:pt idx="5">
                  <c:v>5.5</c:v>
                </c:pt>
                <c:pt idx="6">
                  <c:v>28.9</c:v>
                </c:pt>
                <c:pt idx="7">
                  <c:v>48.5</c:v>
                </c:pt>
                <c:pt idx="8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A0-45E3-B40E-2581CD012CD8}"/>
            </c:ext>
          </c:extLst>
        </c:ser>
        <c:ser>
          <c:idx val="1"/>
          <c:order val="1"/>
          <c:tx>
            <c:strRef>
              <c:f>регионы!$C$6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rgbClr val="5AC1DE">
                <a:lumMod val="40000"/>
                <a:lumOff val="60000"/>
              </a:srgbClr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регионы!$A$7:$A$15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регионы!$C$7:$C$15</c:f>
              <c:numCache>
                <c:formatCode>#\ ##0.0</c:formatCode>
                <c:ptCount val="9"/>
                <c:pt idx="0">
                  <c:v>0.2</c:v>
                </c:pt>
                <c:pt idx="1">
                  <c:v>1.6</c:v>
                </c:pt>
                <c:pt idx="2">
                  <c:v>3</c:v>
                </c:pt>
                <c:pt idx="3">
                  <c:v>0.22</c:v>
                </c:pt>
                <c:pt idx="4">
                  <c:v>1.6</c:v>
                </c:pt>
                <c:pt idx="5">
                  <c:v>0.2</c:v>
                </c:pt>
                <c:pt idx="6">
                  <c:v>8.6</c:v>
                </c:pt>
                <c:pt idx="7">
                  <c:v>66</c:v>
                </c:pt>
                <c:pt idx="8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A0-45E3-B40E-2581CD012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-31"/>
        <c:axId val="63304064"/>
        <c:axId val="63305600"/>
      </c:barChart>
      <c:catAx>
        <c:axId val="6330406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KG"/>
          </a:p>
        </c:txPr>
        <c:crossAx val="63305600"/>
        <c:crosses val="autoZero"/>
        <c:auto val="1"/>
        <c:lblAlgn val="ctr"/>
        <c:lblOffset val="100"/>
        <c:noMultiLvlLbl val="0"/>
      </c:catAx>
      <c:valAx>
        <c:axId val="63305600"/>
        <c:scaling>
          <c:orientation val="minMax"/>
        </c:scaling>
        <c:delete val="0"/>
        <c:axPos val="t"/>
        <c:majorGridlines>
          <c:spPr>
            <a:ln>
              <a:solidFill>
                <a:schemeClr val="accent1"/>
              </a:solidFill>
              <a:prstDash val="dash"/>
            </a:ln>
          </c:spPr>
        </c:majorGridlines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i="1">
                <a:latin typeface="DIN Pro Light" panose="020B0504020101010102" pitchFamily="34" charset="0"/>
                <a:cs typeface="DIN Pro Light" panose="020B0504020101010102" pitchFamily="34" charset="0"/>
              </a:defRPr>
            </a:pPr>
            <a:endParaRPr lang="ru-KG"/>
          </a:p>
        </c:txPr>
        <c:crossAx val="633040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000"/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9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1451399825021878"/>
          <c:y val="4.7275616595105464E-2"/>
          <c:w val="0.54190966754155734"/>
          <c:h val="0.851684657063830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регионы!$B$21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rgbClr val="79AFDF">
                <a:lumMod val="75000"/>
              </a:srgb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регионы!$A$22:$A$30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регионы!$B$22:$B$30</c:f>
              <c:numCache>
                <c:formatCode>0.0</c:formatCode>
                <c:ptCount val="9"/>
                <c:pt idx="0">
                  <c:v>0</c:v>
                </c:pt>
                <c:pt idx="1">
                  <c:v>7.7</c:v>
                </c:pt>
                <c:pt idx="2">
                  <c:v>0.3</c:v>
                </c:pt>
                <c:pt idx="3">
                  <c:v>0.03</c:v>
                </c:pt>
                <c:pt idx="4">
                  <c:v>0.1</c:v>
                </c:pt>
                <c:pt idx="5">
                  <c:v>0.7</c:v>
                </c:pt>
                <c:pt idx="6">
                  <c:v>58.4</c:v>
                </c:pt>
                <c:pt idx="7">
                  <c:v>26.1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F-4135-9903-AFB980501CAE}"/>
            </c:ext>
          </c:extLst>
        </c:ser>
        <c:ser>
          <c:idx val="1"/>
          <c:order val="1"/>
          <c:tx>
            <c:strRef>
              <c:f>регионы!$C$21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rgbClr val="5AC1DE">
                <a:lumMod val="60000"/>
                <a:lumOff val="40000"/>
              </a:srgbClr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50">
                    <a:latin typeface="DIN Pro Light" panose="020B0504020101010102" pitchFamily="34" charset="0"/>
                    <a:cs typeface="DIN Pro Light" panose="020B0504020101010102" pitchFamily="34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регионы!$A$22:$A$30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регионы!$C$22:$C$30</c:f>
              <c:numCache>
                <c:formatCode>0.0</c:formatCode>
                <c:ptCount val="9"/>
                <c:pt idx="0">
                  <c:v>0.1</c:v>
                </c:pt>
                <c:pt idx="1">
                  <c:v>2.2999999999999998</c:v>
                </c:pt>
                <c:pt idx="2">
                  <c:v>4.7</c:v>
                </c:pt>
                <c:pt idx="3">
                  <c:v>0</c:v>
                </c:pt>
                <c:pt idx="4">
                  <c:v>1</c:v>
                </c:pt>
                <c:pt idx="5">
                  <c:v>0.2</c:v>
                </c:pt>
                <c:pt idx="6">
                  <c:v>11.2</c:v>
                </c:pt>
                <c:pt idx="7">
                  <c:v>73.8</c:v>
                </c:pt>
                <c:pt idx="8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2F-4135-9903-AFB980501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-28"/>
        <c:axId val="67734528"/>
        <c:axId val="67740416"/>
      </c:barChart>
      <c:catAx>
        <c:axId val="6773452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KG"/>
          </a:p>
        </c:txPr>
        <c:crossAx val="67740416"/>
        <c:crosses val="autoZero"/>
        <c:auto val="1"/>
        <c:lblAlgn val="ctr"/>
        <c:lblOffset val="100"/>
        <c:noMultiLvlLbl val="0"/>
      </c:catAx>
      <c:valAx>
        <c:axId val="67740416"/>
        <c:scaling>
          <c:orientation val="minMax"/>
        </c:scaling>
        <c:delete val="0"/>
        <c:axPos val="t"/>
        <c:majorGridlines>
          <c:spPr>
            <a:ln>
              <a:solidFill>
                <a:schemeClr val="accent1"/>
              </a:solidFill>
              <a:prstDash val="dash"/>
            </a:ln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i="1">
                <a:latin typeface="DIN Pro Light" panose="020B0504020101010102" pitchFamily="34" charset="0"/>
                <a:cs typeface="DIN Pro Light" panose="020B0504020101010102" pitchFamily="34" charset="0"/>
              </a:defRPr>
            </a:pPr>
            <a:endParaRPr lang="ru-KG"/>
          </a:p>
        </c:txPr>
        <c:crossAx val="677345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000"/>
          </a:pPr>
          <a:endParaRPr lang="ru-KG"/>
        </a:p>
      </c:txPr>
    </c:legend>
    <c:plotVisOnly val="1"/>
    <c:dispBlanksAs val="gap"/>
    <c:showDLblsOverMax val="0"/>
  </c:chart>
  <c:txPr>
    <a:bodyPr/>
    <a:lstStyle/>
    <a:p>
      <a:pPr>
        <a:defRPr sz="900">
          <a:solidFill>
            <a:schemeClr val="accent1"/>
          </a:solidFill>
          <a:latin typeface="DIN Pro Bold" panose="020B0804020101020102" pitchFamily="34" charset="0"/>
          <a:cs typeface="DIN Pro Bold" panose="020B0804020101020102" pitchFamily="34" charset="0"/>
        </a:defRPr>
      </a:pPr>
      <a:endParaRPr lang="ru-KG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F644-20F9-49A9-1E2F-8FDADB84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6268-8295-3DCB-F49E-F108FBCC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0706D-FE4E-42AB-248B-D5A8D00D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2B3F-7C9A-96A4-3249-42A3933D9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BF7D-6C8D-1CDB-2AB1-1552C6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178F0-D41D-380B-7FD7-78F2F4F6A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807F-57E1-354A-3C30-C9219269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07B7A-DFA3-9836-9260-1517C4D0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F5E4-6299-6493-780B-57E6C3A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AFCAA-A690-97DA-0A9B-47342E994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99EE-7587-B4DC-C669-D6F8A3427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85175-396F-273A-4D6D-549E989E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3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15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9CE8-6C94-34C2-311F-8802750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558F-B7D5-67A8-464B-39BB42C08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6FD9-AF9A-D5A8-7D50-BC5424606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846F-3881-208F-014C-358693AA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85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6D9E-E985-F05C-65B8-824B0E57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E0033-BE09-C5F1-2A6E-FFD9B70F4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ADFC-A437-1C62-4900-E1DCB6914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5E943-C2FC-AC37-7C5C-2F6025DB3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2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0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935687" y="2530871"/>
            <a:ext cx="6290733" cy="3226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dirty="0"/>
              <a:t>Внешняя и взаимная торговля</a:t>
            </a:r>
          </a:p>
          <a:p>
            <a:pPr algn="l"/>
            <a:r>
              <a:rPr lang="ru-RU" sz="4000" dirty="0"/>
              <a:t>Кыргызской Республики                 в январе-сентябре 2024г.</a:t>
            </a:r>
          </a:p>
          <a:p>
            <a:pPr algn="l"/>
            <a:r>
              <a:rPr lang="ru-RU" altLang="ru-RU" sz="4000" dirty="0">
                <a:solidFill>
                  <a:schemeClr val="accent2">
                    <a:lumMod val="75000"/>
                  </a:schemeClr>
                </a:solidFill>
              </a:rPr>
              <a:t>(предварительные итоги)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5431" y="338585"/>
            <a:ext cx="1804573" cy="18045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5617102" y="6058859"/>
            <a:ext cx="633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отдел</a:t>
            </a:r>
            <a:r>
              <a:rPr lang="ky-KG" sz="1200" b="1" dirty="0">
                <a:ln w="3175" cmpd="sng">
                  <a:noFill/>
                </a:ln>
                <a:solidFill>
                  <a:srgbClr val="4472C4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статистики внешней торговли</a:t>
            </a:r>
          </a:p>
          <a:p>
            <a:r>
              <a:rPr lang="ky-KG" sz="14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Сулайманова Г.Н.</a:t>
            </a:r>
            <a:endParaRPr sz="14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650" y="19926"/>
            <a:ext cx="103323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Основные показатели внешней и взаимной торговли</a:t>
            </a:r>
            <a:b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за январь-сентябрь 2024 года</a:t>
            </a:r>
            <a:endParaRPr lang="ru-RU" altLang="ru-RU" sz="2400" b="1" dirty="0">
              <a:ea typeface="+mn-ea"/>
              <a:cs typeface="+mn-cs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D4D7125E-E72A-B47E-7AEE-C44C6583FC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656097"/>
              </p:ext>
            </p:extLst>
          </p:nvPr>
        </p:nvGraphicFramePr>
        <p:xfrm>
          <a:off x="325893" y="1128482"/>
          <a:ext cx="10332382" cy="4601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400914" imgH="3295663" progId="Excel.Sheet.12">
                  <p:embed/>
                </p:oleObj>
              </mc:Choice>
              <mc:Fallback>
                <p:oleObj name="Worksheet" r:id="rId3" imgW="7400914" imgH="329566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893" y="1128482"/>
                        <a:ext cx="10332382" cy="4601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4BD2A-A3A4-9F30-AC4B-B71BADCC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4E7535-AB2D-8D30-0529-02C18D1E93A8}"/>
              </a:ext>
            </a:extLst>
          </p:cNvPr>
          <p:cNvSpPr txBox="1"/>
          <p:nvPr/>
        </p:nvSpPr>
        <p:spPr>
          <a:xfrm>
            <a:off x="1066799" y="0"/>
            <a:ext cx="1097844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Основные страны–партнеры Кыргызской Республики в экспорте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2024 года </a:t>
            </a:r>
          </a:p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(удельный вес, в процентах)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004280"/>
              </p:ext>
            </p:extLst>
          </p:nvPr>
        </p:nvGraphicFramePr>
        <p:xfrm>
          <a:off x="0" y="1244786"/>
          <a:ext cx="7233920" cy="4831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684160"/>
              </p:ext>
            </p:extLst>
          </p:nvPr>
        </p:nvGraphicFramePr>
        <p:xfrm>
          <a:off x="6779541" y="1531617"/>
          <a:ext cx="5175956" cy="4544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B4C006F-3870-75F7-5113-598CC37D246F}"/>
              </a:ext>
            </a:extLst>
          </p:cNvPr>
          <p:cNvSpPr txBox="1"/>
          <p:nvPr/>
        </p:nvSpPr>
        <p:spPr>
          <a:xfrm>
            <a:off x="1066799" y="1229610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Мир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FD6253-692E-AD3F-6D2D-102FC324FFD8}"/>
              </a:ext>
            </a:extLst>
          </p:cNvPr>
          <p:cNvSpPr txBox="1"/>
          <p:nvPr/>
        </p:nvSpPr>
        <p:spPr>
          <a:xfrm>
            <a:off x="7834219" y="1244786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F596E-843F-16A2-8F37-B65251A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6AA1C4C-4015-E63E-37CB-B9C9D06FC520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FA4645-802B-88E8-EE55-2F789368DBE5}"/>
              </a:ext>
            </a:extLst>
          </p:cNvPr>
          <p:cNvSpPr txBox="1"/>
          <p:nvPr/>
        </p:nvSpPr>
        <p:spPr>
          <a:xfrm>
            <a:off x="1066799" y="0"/>
            <a:ext cx="1097844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Основные страны–партнеры Кыргызской Республики в импорте</a:t>
            </a:r>
          </a:p>
          <a:p>
            <a:pPr algn="ctr"/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2024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(удельный вес в процентах)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634595"/>
              </p:ext>
            </p:extLst>
          </p:nvPr>
        </p:nvGraphicFramePr>
        <p:xfrm>
          <a:off x="6662238" y="1385378"/>
          <a:ext cx="5383006" cy="469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663452"/>
              </p:ext>
            </p:extLst>
          </p:nvPr>
        </p:nvGraphicFramePr>
        <p:xfrm>
          <a:off x="273129" y="1174230"/>
          <a:ext cx="5954951" cy="5185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9DAFC36-F588-3CB4-331F-16037085D00E}"/>
              </a:ext>
            </a:extLst>
          </p:cNvPr>
          <p:cNvSpPr txBox="1"/>
          <p:nvPr/>
        </p:nvSpPr>
        <p:spPr>
          <a:xfrm>
            <a:off x="584337" y="1244786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Мир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428EE-0EAD-6E3E-E54A-98536D8549FC}"/>
              </a:ext>
            </a:extLst>
          </p:cNvPr>
          <p:cNvSpPr txBox="1"/>
          <p:nvPr/>
        </p:nvSpPr>
        <p:spPr>
          <a:xfrm>
            <a:off x="7386392" y="1244786"/>
            <a:ext cx="102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9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5C9AB9-69C3-CCFC-D582-0B3F3A24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9A22E4-897C-1366-F499-CE7477AF5726}"/>
              </a:ext>
            </a:extLst>
          </p:cNvPr>
          <p:cNvSpPr/>
          <p:nvPr/>
        </p:nvSpPr>
        <p:spPr>
          <a:xfrm>
            <a:off x="345440" y="0"/>
            <a:ext cx="11501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Экспорт основных товаров из Кыргызской Республики </a:t>
            </a:r>
            <a:b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2024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(доля товара в общем объеме экспорта, в 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3A9E16-2686-DEE7-BFD4-A8A524B18EFD}"/>
              </a:ext>
            </a:extLst>
          </p:cNvPr>
          <p:cNvSpPr txBox="1"/>
          <p:nvPr/>
        </p:nvSpPr>
        <p:spPr>
          <a:xfrm>
            <a:off x="2138817" y="106012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ADD10E-1C74-4287-A1C0-8DDED4796D82}"/>
              </a:ext>
            </a:extLst>
          </p:cNvPr>
          <p:cNvSpPr txBox="1"/>
          <p:nvPr/>
        </p:nvSpPr>
        <p:spPr>
          <a:xfrm>
            <a:off x="8819739" y="100203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476417"/>
              </p:ext>
            </p:extLst>
          </p:nvPr>
        </p:nvGraphicFramePr>
        <p:xfrm>
          <a:off x="0" y="1392567"/>
          <a:ext cx="5367338" cy="4937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055914"/>
              </p:ext>
            </p:extLst>
          </p:nvPr>
        </p:nvGraphicFramePr>
        <p:xfrm>
          <a:off x="5852160" y="1330077"/>
          <a:ext cx="5262880" cy="4999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6670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E21061-723C-1E40-9F85-F6C93B433B9E}"/>
              </a:ext>
            </a:extLst>
          </p:cNvPr>
          <p:cNvSpPr/>
          <p:nvPr/>
        </p:nvSpPr>
        <p:spPr>
          <a:xfrm>
            <a:off x="345440" y="0"/>
            <a:ext cx="115011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Импорт основных товаров в Кыргызскую Республику </a:t>
            </a:r>
            <a:br>
              <a:rPr lang="ru-RU" sz="2400" b="1" dirty="0">
                <a:solidFill>
                  <a:srgbClr val="336699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2024 года</a:t>
            </a:r>
            <a:r>
              <a:rPr lang="ru-RU" sz="2400" i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                       </a:t>
            </a:r>
            <a:endParaRPr lang="ru-RU" sz="2400" b="1" i="1" dirty="0">
              <a:solidFill>
                <a:srgbClr val="336699"/>
              </a:solidFill>
              <a:latin typeface="+mj-lt"/>
              <a:cs typeface="Arial" panose="020B0604020202020204" pitchFamily="34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(доля товара в общем объеме импорта, в 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5E1BC-7AA2-9BF4-F587-56FC41D6F67A}"/>
              </a:ext>
            </a:extLst>
          </p:cNvPr>
          <p:cNvSpPr txBox="1"/>
          <p:nvPr/>
        </p:nvSpPr>
        <p:spPr>
          <a:xfrm>
            <a:off x="1966097" y="106012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20FE47-E111-475C-8E3D-D8D25D05126A}"/>
              </a:ext>
            </a:extLst>
          </p:cNvPr>
          <p:cNvSpPr txBox="1"/>
          <p:nvPr/>
        </p:nvSpPr>
        <p:spPr>
          <a:xfrm>
            <a:off x="8989842" y="954107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566908"/>
              </p:ext>
            </p:extLst>
          </p:nvPr>
        </p:nvGraphicFramePr>
        <p:xfrm>
          <a:off x="0" y="1489298"/>
          <a:ext cx="5381943" cy="4841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9059095"/>
              </p:ext>
            </p:extLst>
          </p:nvPr>
        </p:nvGraphicFramePr>
        <p:xfrm>
          <a:off x="5499417" y="1244786"/>
          <a:ext cx="6123623" cy="508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477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BF821-A008-4B8F-10EF-C51D74A1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6A6F75-584B-9FF3-95FC-034E3775EB89}"/>
              </a:ext>
            </a:extLst>
          </p:cNvPr>
          <p:cNvSpPr txBox="1"/>
          <p:nvPr/>
        </p:nvSpPr>
        <p:spPr>
          <a:xfrm>
            <a:off x="243840" y="0"/>
            <a:ext cx="1186688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Объемы экспорта и импорта по регионам Кыргызской Республики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336699"/>
                </a:solidFill>
                <a:latin typeface="+mj-lt"/>
                <a:cs typeface="Arial" panose="020B0604020202020204" pitchFamily="34" charset="0"/>
              </a:rPr>
              <a:t>в январе-сентябре 2024 года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удельный вес региона в общем объеме, в </a:t>
            </a: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%)</a:t>
            </a:r>
            <a:r>
              <a:rPr kumimoji="0" lang="ru-RU" sz="2000" b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endParaRPr lang="ru-KG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557905"/>
              </p:ext>
            </p:extLst>
          </p:nvPr>
        </p:nvGraphicFramePr>
        <p:xfrm>
          <a:off x="0" y="1442720"/>
          <a:ext cx="5466080" cy="4886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7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33600"/>
              </p:ext>
            </p:extLst>
          </p:nvPr>
        </p:nvGraphicFramePr>
        <p:xfrm>
          <a:off x="6177280" y="1442720"/>
          <a:ext cx="4833938" cy="4886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3BEA3BE-DCFD-B8BC-FC12-242221693137}"/>
              </a:ext>
            </a:extLst>
          </p:cNvPr>
          <p:cNvSpPr txBox="1"/>
          <p:nvPr/>
        </p:nvSpPr>
        <p:spPr>
          <a:xfrm>
            <a:off x="2230257" y="1006053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ВСЕГО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CADAC7-73C0-5895-ADB1-713CEE2714AE}"/>
              </a:ext>
            </a:extLst>
          </p:cNvPr>
          <p:cNvSpPr txBox="1"/>
          <p:nvPr/>
        </p:nvSpPr>
        <p:spPr>
          <a:xfrm>
            <a:off x="9215979" y="100605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36699"/>
                </a:solidFill>
                <a:latin typeface="DIN Pro Black" panose="020B0A04020101010102" pitchFamily="34" charset="0"/>
                <a:cs typeface="DIN Pro Black" panose="020B0A04020101010102" pitchFamily="34" charset="0"/>
              </a:rPr>
              <a:t>ЕАЭС</a:t>
            </a:r>
            <a:endParaRPr lang="ru-KG" dirty="0">
              <a:solidFill>
                <a:srgbClr val="336699"/>
              </a:solidFill>
              <a:latin typeface="DIN Pro Black" panose="020B0A04020101010102" pitchFamily="34" charset="0"/>
              <a:cs typeface="DIN Pro Black" panose="020B0A0402010101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37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C5C66-2746-5A75-F3F1-9E3AAC7C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11EFB509-7097-0963-8382-9ACFE5C2EBBA}"/>
              </a:ext>
            </a:extLst>
          </p:cNvPr>
          <p:cNvSpPr txBox="1">
            <a:spLocks/>
          </p:cNvSpPr>
          <p:nvPr/>
        </p:nvSpPr>
        <p:spPr>
          <a:xfrm>
            <a:off x="5084982" y="3734503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562C-38ED-F8F0-3C8F-D24AB0532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953" y="1221512"/>
            <a:ext cx="9145182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entury Gothic" panose="020B050202020202020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Century Gothic" panose="020B050202020202020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B5AE53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Century Gothic" panose="020B050202020202020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848058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Century Gothic" panose="020B050202020202020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Раздел «Внешний сектор» в ежемесячном докладе «Социально-экономическое положение</a:t>
            </a:r>
            <a:r>
              <a:rPr lang="en-US" altLang="ru-RU" sz="1800" b="1" dirty="0">
                <a:solidFill>
                  <a:srgbClr val="0059A3"/>
                </a:solidFill>
                <a:latin typeface="+mn-lt"/>
              </a:rPr>
              <a:t> 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Кыргызской Республики»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Ежемесячная экспресс-информация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Экспортно-импортные операции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Кыргызской Республики»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Ежемесячный бюллетень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Внешняя и взаимная торговля Кыргызской Республики товарами»</a:t>
            </a: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Ежемесячный бюллетень «</a:t>
            </a:r>
            <a:r>
              <a:rPr lang="ru-RU" altLang="ru-RU" sz="1800" b="1" dirty="0">
                <a:solidFill>
                  <a:srgbClr val="0059A3"/>
                </a:solidFill>
                <a:latin typeface="+mn-lt"/>
              </a:rPr>
              <a:t>Взаимная торговля Кыргызской Республики товарами с государствами – членами Евразийского экономического союза»</a:t>
            </a: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marL="285750" indent="-28575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Ежегодная публикация «Внешняя и взаимная торговля Кыргызской Республики»</a:t>
            </a:r>
          </a:p>
          <a:p>
            <a:pPr eaLnBrk="1" fontAlgn="base" hangingPunct="1">
              <a:spcBef>
                <a:spcPct val="0"/>
              </a:spcBef>
              <a:spcAft>
                <a:spcPts val="1200"/>
              </a:spcAft>
              <a:buClrTx/>
              <a:buFontTx/>
              <a:buNone/>
            </a:pPr>
            <a:endParaRPr lang="ky-KG" altLang="ru-RU" sz="1800" b="1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ru-RU" sz="1800" b="1" dirty="0">
                <a:solidFill>
                  <a:srgbClr val="0059A3"/>
                </a:solidFill>
                <a:latin typeface="+mn-lt"/>
              </a:rPr>
              <a:t>   </a:t>
            </a: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Официальный сайт Нацстаткома Кыргызской Республики: </a:t>
            </a:r>
            <a:r>
              <a:rPr lang="en-US" altLang="ru-RU" sz="1800" b="1" u="sng" dirty="0">
                <a:solidFill>
                  <a:srgbClr val="0059A3"/>
                </a:solidFill>
                <a:latin typeface="+mn-lt"/>
                <a:hlinkClick r:id="rId3"/>
              </a:rPr>
              <a:t>www.stat.gov.kg</a:t>
            </a:r>
            <a:endParaRPr lang="ru-RU" altLang="ru-RU" sz="1800" b="1" u="sng" dirty="0">
              <a:solidFill>
                <a:srgbClr val="0059A3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y-KG" altLang="ru-RU" sz="1800" b="1" dirty="0">
                <a:solidFill>
                  <a:srgbClr val="0059A3"/>
                </a:solidFill>
                <a:latin typeface="+mn-lt"/>
              </a:rPr>
              <a:t>   Рубрика «СТАТИСТИКА» - «Внешняя торговля»</a:t>
            </a:r>
            <a:endParaRPr lang="ru-RU" altLang="ru-RU" sz="1800" b="1" dirty="0">
              <a:solidFill>
                <a:srgbClr val="0059A3"/>
              </a:solidFill>
              <a:latin typeface="+mn-lt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277EE85C-9C2B-3842-DCD0-C73128856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97" y="418936"/>
            <a:ext cx="974203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ru-RU" sz="2400" b="1" dirty="0">
                <a:solidFill>
                  <a:srgbClr val="0059A3"/>
                </a:solidFill>
                <a:latin typeface="+mj-lt"/>
              </a:rPr>
              <a:t>ПУБЛИКАЦИИ</a:t>
            </a:r>
          </a:p>
        </p:txBody>
      </p:sp>
    </p:spTree>
    <p:extLst>
      <p:ext uri="{BB962C8B-B14F-4D97-AF65-F5344CB8AC3E}">
        <p14:creationId xmlns:p14="http://schemas.microsoft.com/office/powerpoint/2010/main" val="20997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@</a:t>
            </a:r>
            <a:r>
              <a:rPr lang="en-US" sz="2800" dirty="0" err="1"/>
              <a:t>statistics.kg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1964</TotalTime>
  <Words>348</Words>
  <Application>Microsoft Office PowerPoint</Application>
  <PresentationFormat>Широкоэкранный</PresentationFormat>
  <Paragraphs>96</Paragraphs>
  <Slides>9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DIN Pro Black</vt:lpstr>
      <vt:lpstr>DIN Pro Bold</vt:lpstr>
      <vt:lpstr>Times New Roman</vt:lpstr>
      <vt:lpstr>Verdana</vt:lpstr>
      <vt:lpstr>Wingdings</vt:lpstr>
      <vt:lpstr>Обложка</vt:lpstr>
      <vt:lpstr>1_Обложка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Гульсара Сулайманова</cp:lastModifiedBy>
  <cp:revision>69</cp:revision>
  <cp:lastPrinted>2024-11-08T09:46:04Z</cp:lastPrinted>
  <dcterms:created xsi:type="dcterms:W3CDTF">2024-10-02T10:12:32Z</dcterms:created>
  <dcterms:modified xsi:type="dcterms:W3CDTF">2024-11-08T10:21:52Z</dcterms:modified>
</cp:coreProperties>
</file>