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  <p:sldMasterId id="2147483825" r:id="rId2"/>
    <p:sldMasterId id="2147483840" r:id="rId3"/>
    <p:sldMasterId id="2147483855" r:id="rId4"/>
  </p:sldMasterIdLst>
  <p:notesMasterIdLst>
    <p:notesMasterId r:id="rId17"/>
  </p:notesMasterIdLst>
  <p:handoutMasterIdLst>
    <p:handoutMasterId r:id="rId18"/>
  </p:handoutMasterIdLst>
  <p:sldIdLst>
    <p:sldId id="571" r:id="rId5"/>
    <p:sldId id="586" r:id="rId6"/>
    <p:sldId id="531" r:id="rId7"/>
    <p:sldId id="534" r:id="rId8"/>
    <p:sldId id="582" r:id="rId9"/>
    <p:sldId id="584" r:id="rId10"/>
    <p:sldId id="585" r:id="rId11"/>
    <p:sldId id="587" r:id="rId12"/>
    <p:sldId id="541" r:id="rId13"/>
    <p:sldId id="568" r:id="rId14"/>
    <p:sldId id="592" r:id="rId15"/>
    <p:sldId id="590" r:id="rId16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66"/>
    <a:srgbClr val="0000FF"/>
    <a:srgbClr val="800080"/>
    <a:srgbClr val="66FF66"/>
    <a:srgbClr val="99CCFF"/>
    <a:srgbClr val="00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5" autoAdjust="0"/>
    <p:restoredTop sz="86380" autoAdjust="0"/>
  </p:normalViewPr>
  <p:slideViewPr>
    <p:cSldViewPr>
      <p:cViewPr varScale="1">
        <p:scale>
          <a:sx n="74" d="100"/>
          <a:sy n="74" d="100"/>
        </p:scale>
        <p:origin x="-14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3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1992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E:\&#1076;&#1080;&#1089;&#1082;%20D\&#1056;&#1080;&#1084;&#1084;&#1072;\&#1089;&#1077;&#1084;&#1080;&#1085;&#1072;&#1088;\2015\&#1057;&#1053;&#1043;\&#1076;&#1083;&#1103;%20&#1075;&#1088;&#1072;&#1092;&#1080;&#1082;&#1072;.XLS" TargetMode="External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458499389001645E-3"/>
          <c:y val="8.4337349397590369E-2"/>
          <c:w val="0.98584797813069214"/>
          <c:h val="0.7409638554216867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0099"/>
            </a:solidFill>
            <a:ln w="3175">
              <a:solidFill>
                <a:srgbClr val="000066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">
                <a:solidFill>
                  <a:srgbClr val="000066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2.7737055152293865E-3"/>
                  <c:y val="-8.863071637037233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4118006187788934E-4"/>
                  <c:y val="-3.26924683201014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461611029232167E-3"/>
                  <c:y val="-1.09895309936015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1612240061232892E-3"/>
                  <c:y val="2.36758106931944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2913556477702429E-3"/>
                  <c:y val="-1.70816761506228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2288307760679038E-3"/>
                  <c:y val="1.54998736375027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Mode val="edge"/>
                  <c:yMode val="edge"/>
                  <c:x val="0.94308943089430886"/>
                  <c:y val="0.5060240963855421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Mode val="edge"/>
                  <c:yMode val="edge"/>
                  <c:x val="0.73035230352303515"/>
                  <c:y val="0.2560240963855421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Mode val="edge"/>
                  <c:yMode val="edge"/>
                  <c:x val="0.79945799457994582"/>
                  <c:y val="0.5090361445783133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layout>
                <c:manualLayout>
                  <c:xMode val="edge"/>
                  <c:yMode val="edge"/>
                  <c:x val="0.87804878048780488"/>
                  <c:y val="0.2921686746987952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>
                <c:manualLayout>
                  <c:xMode val="edge"/>
                  <c:yMode val="edge"/>
                  <c:x val="0.97154471544715437"/>
                  <c:y val="0.2891566265060241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36354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'1'!$F$4:$F$9</c:f>
              <c:strCache>
                <c:ptCount val="6"/>
                <c:pt idx="0">
                  <c:v>Кыргызстан</c:v>
                </c:pt>
                <c:pt idx="1">
                  <c:v>Беларусь</c:v>
                </c:pt>
                <c:pt idx="2">
                  <c:v>Казахстан</c:v>
                </c:pt>
                <c:pt idx="3">
                  <c:v>Россия</c:v>
                </c:pt>
                <c:pt idx="4">
                  <c:v>Таджикистан</c:v>
                </c:pt>
                <c:pt idx="5">
                  <c:v>Украина</c:v>
                </c:pt>
              </c:strCache>
            </c:strRef>
          </c:cat>
          <c:val>
            <c:numRef>
              <c:f>'1'!$G$4:$G$9</c:f>
              <c:numCache>
                <c:formatCode>0.0</c:formatCode>
                <c:ptCount val="6"/>
                <c:pt idx="0">
                  <c:v>102.1</c:v>
                </c:pt>
                <c:pt idx="1">
                  <c:v>100.1</c:v>
                </c:pt>
                <c:pt idx="2">
                  <c:v>101.5</c:v>
                </c:pt>
                <c:pt idx="3">
                  <c:v>101.8</c:v>
                </c:pt>
                <c:pt idx="4">
                  <c:v>102.4</c:v>
                </c:pt>
                <c:pt idx="5">
                  <c:v>94.5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968128"/>
        <c:axId val="143969664"/>
      </c:barChart>
      <c:catAx>
        <c:axId val="14396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454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43969664"/>
        <c:crosses val="autoZero"/>
        <c:auto val="1"/>
        <c:lblAlgn val="ctr"/>
        <c:lblOffset val="0"/>
        <c:tickLblSkip val="1"/>
        <c:tickMarkSkip val="1"/>
        <c:noMultiLvlLbl val="0"/>
      </c:catAx>
      <c:valAx>
        <c:axId val="14396966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439681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14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796934865900373E-2"/>
          <c:y val="5.454545454545455E-2"/>
          <c:w val="0.90804597701149437"/>
          <c:h val="0.78409090909090906"/>
        </c:manualLayout>
      </c:layout>
      <c:lineChart>
        <c:grouping val="standard"/>
        <c:varyColors val="0"/>
        <c:ser>
          <c:idx val="0"/>
          <c:order val="0"/>
          <c:tx>
            <c:strRef>
              <c:f>Лист2!$I$17</c:f>
              <c:strCache>
                <c:ptCount val="1"/>
                <c:pt idx="0">
                  <c:v>оба пола</c:v>
                </c:pt>
              </c:strCache>
            </c:strRef>
          </c:tx>
          <c:spPr>
            <a:ln w="25400">
              <a:solidFill>
                <a:srgbClr val="00B050"/>
              </a:solidFill>
              <a:prstDash val="solid"/>
            </a:ln>
          </c:spPr>
          <c:marker>
            <c:symbol val="circle"/>
            <c:size val="7"/>
            <c:spPr>
              <a:solidFill>
                <a:srgbClr val="00B050"/>
              </a:solidFill>
            </c:spPr>
          </c:marker>
          <c:dLbls>
            <c:numFmt formatCode="0.0" sourceLinked="0"/>
            <c:spPr>
              <a:noFill/>
              <a:ln w="31742"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Лист2!$J$16:$O$16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Лист2!$J$17:$O$17</c:f>
              <c:numCache>
                <c:formatCode>General</c:formatCode>
                <c:ptCount val="6"/>
                <c:pt idx="0">
                  <c:v>69.3</c:v>
                </c:pt>
                <c:pt idx="1">
                  <c:v>69.599999999999994</c:v>
                </c:pt>
                <c:pt idx="2" formatCode="0.0">
                  <c:v>70</c:v>
                </c:pt>
                <c:pt idx="3" formatCode="0.0">
                  <c:v>70.2</c:v>
                </c:pt>
                <c:pt idx="4" formatCode="0.0">
                  <c:v>70.400000000000006</c:v>
                </c:pt>
                <c:pt idx="5" formatCode="0.0">
                  <c:v>70.599999999999994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Лист2!$I$18</c:f>
              <c:strCache>
                <c:ptCount val="1"/>
                <c:pt idx="0">
                  <c:v>мужчины</c:v>
                </c:pt>
              </c:strCache>
            </c:strRef>
          </c:tx>
          <c:spPr>
            <a:ln w="25400">
              <a:solidFill>
                <a:srgbClr val="000099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0066"/>
              </a:solidFill>
            </c:spPr>
          </c:marker>
          <c:dLbls>
            <c:spPr>
              <a:noFill/>
              <a:ln w="31742"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Лист2!$J$16:$O$16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Лист2!$J$18:$O$18</c:f>
              <c:numCache>
                <c:formatCode>General</c:formatCode>
                <c:ptCount val="6"/>
                <c:pt idx="0">
                  <c:v>65.3</c:v>
                </c:pt>
                <c:pt idx="1">
                  <c:v>65.7</c:v>
                </c:pt>
                <c:pt idx="2" formatCode="0.0">
                  <c:v>66.099999999999994</c:v>
                </c:pt>
                <c:pt idx="3" formatCode="0.0">
                  <c:v>66.3</c:v>
                </c:pt>
                <c:pt idx="4" formatCode="0.0">
                  <c:v>66.5</c:v>
                </c:pt>
                <c:pt idx="5" formatCode="0.0">
                  <c:v>66.7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Лист2!$I$19</c:f>
              <c:strCache>
                <c:ptCount val="1"/>
                <c:pt idx="0">
                  <c:v>женщины</c:v>
                </c:pt>
              </c:strCache>
            </c:strRef>
          </c:tx>
          <c:spPr>
            <a:ln w="25400">
              <a:solidFill>
                <a:srgbClr val="FF0000"/>
              </a:solidFill>
              <a:prstDash val="solid"/>
            </a:ln>
          </c:spPr>
          <c:marker>
            <c:symbol val="triangle"/>
            <c:size val="7"/>
            <c:spPr>
              <a:solidFill>
                <a:srgbClr val="FF0000"/>
              </a:solidFill>
            </c:spPr>
          </c:marker>
          <c:dLbls>
            <c:numFmt formatCode="General" sourceLinked="0"/>
            <c:spPr>
              <a:noFill/>
              <a:ln w="31742"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Лист2!$J$16:$O$16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Лист2!$J$19:$O$19</c:f>
              <c:numCache>
                <c:formatCode>General</c:formatCode>
                <c:ptCount val="6"/>
                <c:pt idx="0">
                  <c:v>73.5</c:v>
                </c:pt>
                <c:pt idx="1">
                  <c:v>73.7</c:v>
                </c:pt>
                <c:pt idx="2" formatCode="0.0">
                  <c:v>74.099999999999994</c:v>
                </c:pt>
                <c:pt idx="3" formatCode="0.0">
                  <c:v>74.3</c:v>
                </c:pt>
                <c:pt idx="4" formatCode="0.0">
                  <c:v>74.5</c:v>
                </c:pt>
                <c:pt idx="5" formatCode="0.0">
                  <c:v>74.8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4955392"/>
        <c:axId val="94956928"/>
      </c:lineChart>
      <c:catAx>
        <c:axId val="94955392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396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94956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956928"/>
        <c:scaling>
          <c:orientation val="minMax"/>
          <c:min val="64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96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9495539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9118773946360149"/>
          <c:y val="0.93636363636363629"/>
          <c:w val="0.46551724137931033"/>
          <c:h val="5.6818181818181816E-2"/>
        </c:manualLayout>
      </c:layout>
      <c:overlay val="0"/>
      <c:spPr>
        <a:solidFill>
          <a:srgbClr val="FFFFFF"/>
        </a:solidFill>
        <a:ln w="3968">
          <a:noFill/>
          <a:prstDash val="solid"/>
        </a:ln>
      </c:spPr>
    </c:legend>
    <c:plotVisOnly val="1"/>
    <c:dispBlanksAs val="gap"/>
    <c:showDLblsOverMax val="0"/>
  </c:chart>
  <c:spPr>
    <a:noFill/>
    <a:ln w="3968">
      <a:noFill/>
      <a:prstDash val="solid"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Times New Roman UniToktom" pitchFamily="18" charset="0"/>
          <a:ea typeface="Times New Roman UniToktom" pitchFamily="18" charset="0"/>
          <a:cs typeface="Times New Roman UniToktom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2937492071897954E-2"/>
          <c:y val="3.1830238726790451E-2"/>
          <c:w val="0.94189773352264705"/>
          <c:h val="0.80106100795755963"/>
        </c:manualLayout>
      </c:layout>
      <c:lineChart>
        <c:grouping val="standard"/>
        <c:varyColors val="0"/>
        <c:ser>
          <c:idx val="0"/>
          <c:order val="0"/>
          <c:tx>
            <c:strRef>
              <c:f>'1'!$B$8</c:f>
              <c:strCache>
                <c:ptCount val="1"/>
                <c:pt idx="0">
                  <c:v>число прибывших</c:v>
                </c:pt>
              </c:strCache>
            </c:strRef>
          </c:tx>
          <c:spPr>
            <a:ln w="51306">
              <a:solidFill>
                <a:srgbClr val="800000"/>
              </a:solidFill>
              <a:prstDash val="solid"/>
            </a:ln>
          </c:spPr>
          <c:marker>
            <c:symbol val="circle"/>
            <c:size val="9"/>
            <c:spPr>
              <a:solidFill>
                <a:schemeClr val="tx2">
                  <a:lumMod val="85000"/>
                  <a:lumOff val="15000"/>
                </a:schemeClr>
              </a:solidFill>
            </c:spPr>
          </c:marker>
          <c:cat>
            <c:numRef>
              <c:f>'1'!$C$7:$AB$7</c:f>
              <c:numCache>
                <c:formatCode>#,##0</c:formatCode>
                <c:ptCount val="2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</c:numCache>
            </c:numRef>
          </c:cat>
          <c:val>
            <c:numRef>
              <c:f>'1'!$C$8:$AB$8</c:f>
              <c:numCache>
                <c:formatCode>0.0</c:formatCode>
                <c:ptCount val="26"/>
                <c:pt idx="0">
                  <c:v>40.939</c:v>
                </c:pt>
                <c:pt idx="1">
                  <c:v>37.558</c:v>
                </c:pt>
                <c:pt idx="2">
                  <c:v>26.274999999999999</c:v>
                </c:pt>
                <c:pt idx="3">
                  <c:v>23.015000000000001</c:v>
                </c:pt>
                <c:pt idx="4">
                  <c:v>20.103999999999999</c:v>
                </c:pt>
                <c:pt idx="5">
                  <c:v>18.367999999999999</c:v>
                </c:pt>
                <c:pt idx="6">
                  <c:v>15.91</c:v>
                </c:pt>
                <c:pt idx="7">
                  <c:v>12.798999999999999</c:v>
                </c:pt>
                <c:pt idx="8">
                  <c:v>10.218999999999999</c:v>
                </c:pt>
                <c:pt idx="9">
                  <c:v>7.8789999999999996</c:v>
                </c:pt>
                <c:pt idx="10">
                  <c:v>5.3490000000000002</c:v>
                </c:pt>
                <c:pt idx="11">
                  <c:v>5.048</c:v>
                </c:pt>
                <c:pt idx="12">
                  <c:v>4.8929999999999998</c:v>
                </c:pt>
                <c:pt idx="13">
                  <c:v>4.4829999999999997</c:v>
                </c:pt>
                <c:pt idx="14">
                  <c:v>3.2839999999999998</c:v>
                </c:pt>
                <c:pt idx="15">
                  <c:v>3.7610000000000001</c:v>
                </c:pt>
                <c:pt idx="16">
                  <c:v>3.42</c:v>
                </c:pt>
                <c:pt idx="17">
                  <c:v>3.96</c:v>
                </c:pt>
                <c:pt idx="18">
                  <c:v>3.4969999999999999</c:v>
                </c:pt>
                <c:pt idx="19">
                  <c:v>3.8290000000000002</c:v>
                </c:pt>
                <c:pt idx="20">
                  <c:v>3.903</c:v>
                </c:pt>
                <c:pt idx="21">
                  <c:v>6.3369999999999997</c:v>
                </c:pt>
                <c:pt idx="22">
                  <c:v>5.532</c:v>
                </c:pt>
                <c:pt idx="23">
                  <c:v>4.3490000000000002</c:v>
                </c:pt>
                <c:pt idx="24">
                  <c:v>3.9279999999999999</c:v>
                </c:pt>
                <c:pt idx="25">
                  <c:v>3.5590000000000002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'1'!$B$9</c:f>
              <c:strCache>
                <c:ptCount val="1"/>
                <c:pt idx="0">
                  <c:v>число выбывших</c:v>
                </c:pt>
              </c:strCache>
            </c:strRef>
          </c:tx>
          <c:spPr>
            <a:ln w="51306">
              <a:solidFill>
                <a:srgbClr val="3333CC"/>
              </a:solidFill>
              <a:prstDash val="solid"/>
            </a:ln>
          </c:spPr>
          <c:marker>
            <c:symbol val="star"/>
            <c:size val="8"/>
          </c:marker>
          <c:cat>
            <c:numRef>
              <c:f>'1'!$C$7:$AB$7</c:f>
              <c:numCache>
                <c:formatCode>#,##0</c:formatCode>
                <c:ptCount val="2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</c:numCache>
            </c:numRef>
          </c:cat>
          <c:val>
            <c:numRef>
              <c:f>'1'!$C$9:$AB$9</c:f>
              <c:numCache>
                <c:formatCode>0.0</c:formatCode>
                <c:ptCount val="26"/>
                <c:pt idx="0">
                  <c:v>82.852000000000004</c:v>
                </c:pt>
                <c:pt idx="1">
                  <c:v>71.314999999999998</c:v>
                </c:pt>
                <c:pt idx="2">
                  <c:v>103.72799999999999</c:v>
                </c:pt>
                <c:pt idx="3">
                  <c:v>143.619</c:v>
                </c:pt>
                <c:pt idx="4">
                  <c:v>71.197000000000003</c:v>
                </c:pt>
                <c:pt idx="5">
                  <c:v>37.302</c:v>
                </c:pt>
                <c:pt idx="6">
                  <c:v>27.584</c:v>
                </c:pt>
                <c:pt idx="7">
                  <c:v>19.538</c:v>
                </c:pt>
                <c:pt idx="8">
                  <c:v>15.670999999999999</c:v>
                </c:pt>
                <c:pt idx="9">
                  <c:v>17.818000000000001</c:v>
                </c:pt>
                <c:pt idx="10">
                  <c:v>27.887</c:v>
                </c:pt>
                <c:pt idx="11">
                  <c:v>31.632999999999999</c:v>
                </c:pt>
                <c:pt idx="12">
                  <c:v>32.716999999999999</c:v>
                </c:pt>
                <c:pt idx="13">
                  <c:v>21.209</c:v>
                </c:pt>
                <c:pt idx="14">
                  <c:v>22.606999999999999</c:v>
                </c:pt>
                <c:pt idx="15">
                  <c:v>30.741</c:v>
                </c:pt>
                <c:pt idx="16">
                  <c:v>34.423000000000002</c:v>
                </c:pt>
                <c:pt idx="17">
                  <c:v>54.607999999999997</c:v>
                </c:pt>
                <c:pt idx="18">
                  <c:v>41.286999999999999</c:v>
                </c:pt>
                <c:pt idx="19">
                  <c:v>33.380000000000003</c:v>
                </c:pt>
                <c:pt idx="20">
                  <c:v>54.530999999999999</c:v>
                </c:pt>
                <c:pt idx="21">
                  <c:v>45.74</c:v>
                </c:pt>
                <c:pt idx="22">
                  <c:v>13.019</c:v>
                </c:pt>
                <c:pt idx="23">
                  <c:v>11.552</c:v>
                </c:pt>
                <c:pt idx="24">
                  <c:v>11.685</c:v>
                </c:pt>
                <c:pt idx="25">
                  <c:v>7.7880000000000003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'1'!$B$10</c:f>
              <c:strCache>
                <c:ptCount val="1"/>
                <c:pt idx="0">
                  <c:v>сальдо миграции</c:v>
                </c:pt>
              </c:strCache>
            </c:strRef>
          </c:tx>
          <c:spPr>
            <a:ln w="51306">
              <a:solidFill>
                <a:srgbClr val="333300"/>
              </a:solidFill>
              <a:prstDash val="solid"/>
            </a:ln>
          </c:spPr>
          <c:marker>
            <c:symbol val="none"/>
          </c:marker>
          <c:cat>
            <c:numRef>
              <c:f>'1'!$C$7:$AB$7</c:f>
              <c:numCache>
                <c:formatCode>#,##0</c:formatCode>
                <c:ptCount val="2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</c:numCache>
            </c:numRef>
          </c:cat>
          <c:val>
            <c:numRef>
              <c:f>'1'!$C$10:$AB$10</c:f>
              <c:numCache>
                <c:formatCode>0.0</c:formatCode>
                <c:ptCount val="26"/>
                <c:pt idx="0">
                  <c:v>-41.913000000000004</c:v>
                </c:pt>
                <c:pt idx="1">
                  <c:v>-33.756999999999998</c:v>
                </c:pt>
                <c:pt idx="2">
                  <c:v>-77.453000000000003</c:v>
                </c:pt>
                <c:pt idx="3">
                  <c:v>-120.604</c:v>
                </c:pt>
                <c:pt idx="4">
                  <c:v>-51.093000000000004</c:v>
                </c:pt>
                <c:pt idx="5">
                  <c:v>-18.934000000000001</c:v>
                </c:pt>
                <c:pt idx="6">
                  <c:v>-11.673999999999999</c:v>
                </c:pt>
                <c:pt idx="7">
                  <c:v>-6.7390000000000008</c:v>
                </c:pt>
                <c:pt idx="8">
                  <c:v>-5.452</c:v>
                </c:pt>
                <c:pt idx="9">
                  <c:v>-9.9390000000000018</c:v>
                </c:pt>
                <c:pt idx="10">
                  <c:v>-22.538</c:v>
                </c:pt>
                <c:pt idx="11">
                  <c:v>-26.585000000000001</c:v>
                </c:pt>
                <c:pt idx="12">
                  <c:v>-27.823999999999998</c:v>
                </c:pt>
                <c:pt idx="13">
                  <c:v>-16.725999999999999</c:v>
                </c:pt>
                <c:pt idx="14">
                  <c:v>-19.323</c:v>
                </c:pt>
                <c:pt idx="15">
                  <c:v>-26.98</c:v>
                </c:pt>
                <c:pt idx="16">
                  <c:v>-31.003</c:v>
                </c:pt>
                <c:pt idx="17">
                  <c:v>-50.647999999999996</c:v>
                </c:pt>
                <c:pt idx="18">
                  <c:v>-37.79</c:v>
                </c:pt>
                <c:pt idx="19">
                  <c:v>-29.551000000000002</c:v>
                </c:pt>
                <c:pt idx="20">
                  <c:v>-50.628</c:v>
                </c:pt>
                <c:pt idx="21">
                  <c:v>-39.403000000000006</c:v>
                </c:pt>
                <c:pt idx="22">
                  <c:v>-7.4870000000000001</c:v>
                </c:pt>
                <c:pt idx="23">
                  <c:v>-7.2029999999999994</c:v>
                </c:pt>
                <c:pt idx="24">
                  <c:v>-7.7570000000000006</c:v>
                </c:pt>
                <c:pt idx="25">
                  <c:v>-4.2290000000000001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992640"/>
        <c:axId val="94994432"/>
      </c:lineChart>
      <c:catAx>
        <c:axId val="94992640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42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4994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994432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spPr>
          <a:ln w="42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4992640"/>
        <c:crosses val="autoZero"/>
        <c:crossBetween val="between"/>
      </c:valAx>
      <c:spPr>
        <a:noFill/>
        <a:ln w="34204">
          <a:noFill/>
        </a:ln>
      </c:spPr>
    </c:plotArea>
    <c:legend>
      <c:legendPos val="b"/>
      <c:layout>
        <c:manualLayout>
          <c:xMode val="edge"/>
          <c:yMode val="edge"/>
          <c:x val="0.26607225211375862"/>
          <c:y val="0.69910832818252677"/>
          <c:w val="0.46244536304599126"/>
          <c:h val="0.26024756120502002"/>
        </c:manualLayout>
      </c:layout>
      <c:overlay val="0"/>
      <c:spPr>
        <a:solidFill>
          <a:srgbClr val="FFFFFF"/>
        </a:solidFill>
        <a:ln w="4275">
          <a:noFill/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4275">
      <a:noFill/>
      <a:prstDash val="solid"/>
    </a:ln>
  </c:spPr>
  <c:txPr>
    <a:bodyPr/>
    <a:lstStyle/>
    <a:p>
      <a:pPr>
        <a:defRPr sz="1111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294270353059787E-2"/>
          <c:y val="2.9348292499984305E-2"/>
          <c:w val="0.94670572964694022"/>
          <c:h val="0.83976163181925223"/>
        </c:manualLayout>
      </c:layout>
      <c:lineChart>
        <c:grouping val="standard"/>
        <c:varyColors val="0"/>
        <c:ser>
          <c:idx val="0"/>
          <c:order val="0"/>
          <c:tx>
            <c:strRef>
              <c:f>'1'!$G$3</c:f>
              <c:strCache>
                <c:ptCount val="1"/>
                <c:pt idx="0">
                  <c:v>Число родившихся</c:v>
                </c:pt>
              </c:strCache>
            </c:strRef>
          </c:tx>
          <c:spPr>
            <a:ln w="38089">
              <a:solidFill>
                <a:srgbClr val="FF0000"/>
              </a:solidFill>
              <a:prstDash val="solid"/>
            </a:ln>
            <a:effectLst>
              <a:outerShdw sx="1000" sy="1000" algn="ctr" rotWithShape="0">
                <a:srgbClr val="FF0000"/>
              </a:outerShdw>
            </a:effectLst>
          </c:spPr>
          <c:marker>
            <c:spPr>
              <a:solidFill>
                <a:srgbClr val="FF0000"/>
              </a:solidFill>
              <a:ln w="41263"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1.1167430030212547E-2"/>
                  <c:y val="-8.3065060362477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2044358418456673E-3"/>
                  <c:y val="-8.0661852776975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2414416534788434E-3"/>
                  <c:y val="-6.86068895650936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2785645603765736E-3"/>
                  <c:y val="-7.00231880700498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2278533334972675E-2"/>
                  <c:y val="-7.10230047449958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4.9685909516976268E-2"/>
                  <c:y val="-5.66539948960141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8252788104089221E-2"/>
                  <c:y val="-6.4288016794662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40633">
                <a:noFill/>
              </a:ln>
            </c:spPr>
            <c:txPr>
              <a:bodyPr/>
              <a:lstStyle/>
              <a:p>
                <a:pPr>
                  <a:defRPr sz="128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'1'!$F$4:$F$10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'1'!$G$4:$G$10</c:f>
              <c:numCache>
                <c:formatCode>#,##0.0</c:formatCode>
                <c:ptCount val="7"/>
                <c:pt idx="0">
                  <c:v>135.5</c:v>
                </c:pt>
                <c:pt idx="1">
                  <c:v>146.1</c:v>
                </c:pt>
                <c:pt idx="2">
                  <c:v>149.6</c:v>
                </c:pt>
                <c:pt idx="3">
                  <c:v>154.9</c:v>
                </c:pt>
                <c:pt idx="4">
                  <c:v>155.5</c:v>
                </c:pt>
                <c:pt idx="5">
                  <c:v>161.80000000000001</c:v>
                </c:pt>
                <c:pt idx="6">
                  <c:v>163.4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'1'!$H$3</c:f>
              <c:strCache>
                <c:ptCount val="1"/>
                <c:pt idx="0">
                  <c:v>Число умерших</c:v>
                </c:pt>
              </c:strCache>
            </c:strRef>
          </c:tx>
          <c:spPr>
            <a:ln w="38089">
              <a:solidFill>
                <a:srgbClr val="000000"/>
              </a:solidFill>
              <a:prstDash val="solid"/>
            </a:ln>
          </c:spPr>
          <c:marker>
            <c:spPr>
              <a:solidFill>
                <a:schemeClr val="tx1"/>
              </a:solidFill>
            </c:spPr>
          </c:marker>
          <c:dLbls>
            <c:dLbl>
              <c:idx val="0"/>
              <c:layout>
                <c:manualLayout>
                  <c:x val="-2.9660620842996123E-2"/>
                  <c:y val="3.58146665075028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0771700728703352E-2"/>
                  <c:y val="4.7094660380898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5216113947743948E-2"/>
                  <c:y val="3.58146665075028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6327310928715786E-2"/>
                  <c:y val="4.44768593337784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512464888496942E-2"/>
                  <c:y val="4.07020349681082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373465588531545E-2"/>
                  <c:y val="4.285907746277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717472118959108E-2"/>
                  <c:y val="3.8572810076797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40633">
                <a:noFill/>
              </a:ln>
            </c:spPr>
            <c:txPr>
              <a:bodyPr/>
              <a:lstStyle/>
              <a:p>
                <a:pPr>
                  <a:defRPr sz="128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'1'!$F$4:$F$10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'1'!$H$4:$H$10</c:f>
              <c:numCache>
                <c:formatCode>#,##0.0</c:formatCode>
                <c:ptCount val="7"/>
                <c:pt idx="0">
                  <c:v>35.9</c:v>
                </c:pt>
                <c:pt idx="1">
                  <c:v>36.200000000000003</c:v>
                </c:pt>
                <c:pt idx="2">
                  <c:v>35.9</c:v>
                </c:pt>
                <c:pt idx="3">
                  <c:v>36.200000000000003</c:v>
                </c:pt>
                <c:pt idx="4">
                  <c:v>34.799999999999997</c:v>
                </c:pt>
                <c:pt idx="5">
                  <c:v>35.6</c:v>
                </c:pt>
                <c:pt idx="6">
                  <c:v>34.799999999999997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'1'!$I$3</c:f>
              <c:strCache>
                <c:ptCount val="1"/>
                <c:pt idx="0">
                  <c:v>Сальдо миграции</c:v>
                </c:pt>
              </c:strCache>
            </c:strRef>
          </c:tx>
          <c:spPr>
            <a:ln w="38089">
              <a:solidFill>
                <a:srgbClr val="0000FF"/>
              </a:solidFill>
              <a:prstDash val="solid"/>
            </a:ln>
          </c:spPr>
          <c:marker>
            <c:symbol val="triangle"/>
            <c:size val="13"/>
            <c:spPr>
              <a:solidFill>
                <a:srgbClr val="0000FF"/>
              </a:solidFill>
              <a:ln w="12696">
                <a:solidFill>
                  <a:srgbClr val="0000FF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4.3760022622805123E-2"/>
                  <c:y val="8.69533770936672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6722954360364194E-2"/>
                  <c:y val="5.38906135291800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4871071283108367E-2"/>
                  <c:y val="5.26757983902691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6352638634450637E-2"/>
                  <c:y val="0.1439245837158737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5241496297935543E-2"/>
                  <c:y val="0.147351376949081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6352576183642883E-2"/>
                  <c:y val="0.1407675220450862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5278810408921933E-2"/>
                  <c:y val="0.120861471573965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40633">
                <a:noFill/>
              </a:ln>
            </c:spPr>
            <c:txPr>
              <a:bodyPr/>
              <a:lstStyle/>
              <a:p>
                <a:pPr>
                  <a:defRPr sz="128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'1'!$F$4:$F$10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'1'!$I$4:$I$10</c:f>
              <c:numCache>
                <c:formatCode>#,##0.0</c:formatCode>
                <c:ptCount val="7"/>
                <c:pt idx="0">
                  <c:v>-29.6</c:v>
                </c:pt>
                <c:pt idx="1">
                  <c:v>-50.6</c:v>
                </c:pt>
                <c:pt idx="2">
                  <c:v>-39.4</c:v>
                </c:pt>
                <c:pt idx="3">
                  <c:v>-7.5</c:v>
                </c:pt>
                <c:pt idx="4">
                  <c:v>-7.2</c:v>
                </c:pt>
                <c:pt idx="5">
                  <c:v>-7.7</c:v>
                </c:pt>
                <c:pt idx="6">
                  <c:v>-4.2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'1'!$J$3</c:f>
              <c:strCache>
                <c:ptCount val="1"/>
                <c:pt idx="0">
                  <c:v>Общий прирост</c:v>
                </c:pt>
              </c:strCache>
            </c:strRef>
          </c:tx>
          <c:spPr>
            <a:ln w="57133" cap="rnd">
              <a:solidFill>
                <a:srgbClr val="800080"/>
              </a:solidFill>
              <a:prstDash val="solid"/>
            </a:ln>
          </c:spPr>
          <c:marker>
            <c:symbol val="star"/>
            <c:size val="8"/>
            <c:spPr>
              <a:solidFill>
                <a:srgbClr val="800080">
                  <a:alpha val="0"/>
                </a:srgbClr>
              </a:solidFill>
              <a:ln w="19044">
                <a:solidFill>
                  <a:srgbClr val="800080"/>
                </a:solidFill>
              </a:ln>
            </c:spPr>
          </c:marker>
          <c:dLbls>
            <c:dLbl>
              <c:idx val="0"/>
              <c:layout>
                <c:manualLayout>
                  <c:x val="-2.7463726326508814E-2"/>
                  <c:y val="-5.28685556521033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611843249253101E-2"/>
                  <c:y val="-7.64839031769881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1908108320145533E-2"/>
                  <c:y val="-7.7923565652358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6352638634450665E-2"/>
                  <c:y val="-5.95806992900488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8204459260898481E-2"/>
                  <c:y val="-5.3379100867289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4871094702161237E-2"/>
                  <c:y val="-5.56041890571603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717472118959108E-2"/>
                  <c:y val="-4.3715851420370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40633">
                <a:noFill/>
              </a:ln>
            </c:spPr>
            <c:txPr>
              <a:bodyPr/>
              <a:lstStyle/>
              <a:p>
                <a:pPr>
                  <a:defRPr sz="128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'1'!$F$4:$F$10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'1'!$J$4:$J$10</c:f>
              <c:numCache>
                <c:formatCode>#,##0.0</c:formatCode>
                <c:ptCount val="7"/>
                <c:pt idx="0">
                  <c:v>70</c:v>
                </c:pt>
                <c:pt idx="1">
                  <c:v>59.29999999999999</c:v>
                </c:pt>
                <c:pt idx="2">
                  <c:v>74.299999999999983</c:v>
                </c:pt>
                <c:pt idx="3">
                  <c:v>111.2</c:v>
                </c:pt>
                <c:pt idx="4">
                  <c:v>113.5</c:v>
                </c:pt>
                <c:pt idx="5">
                  <c:v>118.50000000000001</c:v>
                </c:pt>
                <c:pt idx="6">
                  <c:v>124.40000000000002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943488"/>
        <c:axId val="92945024"/>
      </c:lineChart>
      <c:catAx>
        <c:axId val="9294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507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4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2945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945024"/>
        <c:scaling>
          <c:orientation val="minMax"/>
        </c:scaling>
        <c:delete val="0"/>
        <c:axPos val="l"/>
        <c:numFmt formatCode="#,##0.0" sourceLinked="1"/>
        <c:majorTickMark val="out"/>
        <c:minorTickMark val="none"/>
        <c:tickLblPos val="nextTo"/>
        <c:spPr>
          <a:ln w="507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2943488"/>
        <c:crosses val="autoZero"/>
        <c:crossBetween val="between"/>
      </c:valAx>
      <c:spPr>
        <a:noFill/>
        <a:ln w="25392">
          <a:noFill/>
        </a:ln>
      </c:spPr>
    </c:plotArea>
    <c:legend>
      <c:legendPos val="b"/>
      <c:layout>
        <c:manualLayout>
          <c:xMode val="edge"/>
          <c:yMode val="edge"/>
          <c:x val="9.9483267716535435E-3"/>
          <c:y val="0.90360172327763522"/>
          <c:w val="0.97835747094113223"/>
          <c:h val="6.2827221945015777E-2"/>
        </c:manualLayout>
      </c:layout>
      <c:overlay val="0"/>
      <c:spPr>
        <a:solidFill>
          <a:srgbClr val="FFFFFF"/>
        </a:solidFill>
        <a:ln w="5079">
          <a:noFill/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32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76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 sz="1776" dirty="0" smtClean="0">
                <a:solidFill>
                  <a:srgbClr val="FF0000"/>
                </a:solidFill>
              </a:rPr>
              <a:t>201</a:t>
            </a:r>
            <a:r>
              <a:rPr lang="ru-RU" sz="1776" dirty="0" smtClean="0">
                <a:solidFill>
                  <a:srgbClr val="FF0000"/>
                </a:solidFill>
              </a:rPr>
              <a:t>1</a:t>
            </a:r>
            <a:endParaRPr lang="en-US" sz="1776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39449697040658022"/>
          <c:y val="2.8804461942257217E-2"/>
        </c:manualLayout>
      </c:layout>
      <c:overlay val="0"/>
      <c:spPr>
        <a:noFill/>
        <a:ln w="23662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9094628252674911"/>
          <c:y val="0.14845387702801133"/>
          <c:w val="0.49347290985378567"/>
          <c:h val="0.59212084650071961"/>
        </c:manualLayout>
      </c:layout>
      <c:pieChart>
        <c:varyColors val="1"/>
        <c:ser>
          <c:idx val="0"/>
          <c:order val="0"/>
          <c:tx>
            <c:strRef>
              <c:f>'2012'!$C$4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9999FF"/>
            </a:solidFill>
            <a:ln w="11831">
              <a:solidFill>
                <a:srgbClr val="000000"/>
              </a:solidFill>
              <a:prstDash val="solid"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993366"/>
              </a:solidFill>
              <a:ln w="11831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1831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4.6697724269385121E-2"/>
                  <c:y val="-5.710062714879521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32,</a:t>
                    </a:r>
                    <a:r>
                      <a:rPr lang="ru-RU" dirty="0" smtClean="0"/>
                      <a:t>3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7.1245224138103289E-2"/>
                  <c:y val="-5.644813050122313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61,</a:t>
                    </a:r>
                    <a:r>
                      <a:rPr lang="ru-RU" dirty="0" smtClean="0"/>
                      <a:t>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4651950802988032E-2"/>
                  <c:y val="1.601132368940138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3662">
                <a:noFill/>
              </a:ln>
            </c:spPr>
            <c:txPr>
              <a:bodyPr/>
              <a:lstStyle/>
              <a:p>
                <a:pPr>
                  <a:defRPr sz="1776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'2012'!$B$5:$B$7</c:f>
              <c:strCache>
                <c:ptCount val="3"/>
                <c:pt idx="0">
                  <c:v>моложе трудоспособного возраста</c:v>
                </c:pt>
                <c:pt idx="1">
                  <c:v>трудоспособном возрасте</c:v>
                </c:pt>
                <c:pt idx="2">
                  <c:v>старше трудоспособного возраста</c:v>
                </c:pt>
              </c:strCache>
            </c:strRef>
          </c:cat>
          <c:val>
            <c:numRef>
              <c:f>'2012'!$C$5:$C$7</c:f>
              <c:numCache>
                <c:formatCode>0.0</c:formatCode>
                <c:ptCount val="3"/>
                <c:pt idx="0">
                  <c:v>32.4</c:v>
                </c:pt>
                <c:pt idx="1">
                  <c:v>61</c:v>
                </c:pt>
                <c:pt idx="2">
                  <c:v>6.6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3.3950953346608935E-2"/>
          <c:y val="0.82420443265956067"/>
          <c:w val="0.92809909202184993"/>
          <c:h val="0.15352359263290694"/>
        </c:manualLayout>
      </c:layout>
      <c:overlay val="0"/>
      <c:spPr>
        <a:solidFill>
          <a:srgbClr val="FFFFFF"/>
        </a:solidFill>
        <a:ln w="2958">
          <a:noFill/>
          <a:prstDash val="solid"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74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98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 sz="1798" dirty="0" smtClean="0">
                <a:solidFill>
                  <a:srgbClr val="FF0000"/>
                </a:solidFill>
              </a:rPr>
              <a:t>201</a:t>
            </a:r>
            <a:r>
              <a:rPr lang="ru-RU" sz="1798" dirty="0" smtClean="0">
                <a:solidFill>
                  <a:srgbClr val="FF0000"/>
                </a:solidFill>
              </a:rPr>
              <a:t>6</a:t>
            </a:r>
            <a:endParaRPr lang="en-US" sz="1798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4083010335917312"/>
          <c:y val="2.4333799700657254E-2"/>
        </c:manualLayout>
      </c:layout>
      <c:overlay val="0"/>
      <c:spPr>
        <a:noFill/>
        <a:ln w="20975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64472948945898"/>
          <c:y val="0.1741420873203928"/>
          <c:w val="0.52375514351028707"/>
          <c:h val="0.59658417583231493"/>
        </c:manualLayout>
      </c:layout>
      <c:pieChart>
        <c:varyColors val="1"/>
        <c:ser>
          <c:idx val="0"/>
          <c:order val="0"/>
          <c:tx>
            <c:strRef>
              <c:f>'2015'!$C$4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9999FF"/>
            </a:solidFill>
            <a:ln w="10487">
              <a:solidFill>
                <a:srgbClr val="000000"/>
              </a:solidFill>
              <a:prstDash val="solid"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rgbClr val="993366"/>
              </a:solidFill>
              <a:ln w="10487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0487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3.3733172466344934E-2"/>
                  <c:y val="4.49424087398365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33,</a:t>
                    </a:r>
                    <a:r>
                      <a:rPr lang="ru-RU" dirty="0" smtClean="0"/>
                      <a:t>3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8277622555245109E-2"/>
                  <c:y val="9.5732745363892729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59,6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8.5758191516383031E-2"/>
                  <c:y val="7.913654261839887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7,1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0975">
                <a:noFill/>
              </a:ln>
            </c:spPr>
            <c:txPr>
              <a:bodyPr/>
              <a:lstStyle/>
              <a:p>
                <a:pPr>
                  <a:defRPr sz="1599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'2015'!$B$5:$B$7</c:f>
              <c:strCache>
                <c:ptCount val="3"/>
                <c:pt idx="0">
                  <c:v>моложе трудоспособного</c:v>
                </c:pt>
                <c:pt idx="1">
                  <c:v>в трудоспособном</c:v>
                </c:pt>
                <c:pt idx="2">
                  <c:v>старше трудоспособного</c:v>
                </c:pt>
              </c:strCache>
            </c:strRef>
          </c:cat>
          <c:val>
            <c:numRef>
              <c:f>'2015'!$C$5:$C$7</c:f>
              <c:numCache>
                <c:formatCode>0.0</c:formatCode>
                <c:ptCount val="3"/>
                <c:pt idx="0">
                  <c:v>33.064748689589656</c:v>
                </c:pt>
                <c:pt idx="1">
                  <c:v>60.007463825889296</c:v>
                </c:pt>
                <c:pt idx="2">
                  <c:v>6.9277874845210423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79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659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'5010006 (2)'!$A$5</c:f>
              <c:strCache>
                <c:ptCount val="1"/>
                <c:pt idx="0">
                  <c:v>Суммарный коэффициент рождаемости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dLbls>
            <c:dLbl>
              <c:idx val="3"/>
              <c:layout>
                <c:manualLayout>
                  <c:x val="-7.5279584481532822E-3"/>
                  <c:y val="-5.41705683495484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'5010006 (2)'!$B$4:$AA$4</c:f>
              <c:numCache>
                <c:formatCode>General</c:formatCode>
                <c:ptCount val="2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</c:numCache>
            </c:numRef>
          </c:cat>
          <c:val>
            <c:numRef>
              <c:f>'5010006 (2)'!$B$5:$AA$5</c:f>
              <c:numCache>
                <c:formatCode>0.0</c:formatCode>
                <c:ptCount val="26"/>
                <c:pt idx="0">
                  <c:v>3.63</c:v>
                </c:pt>
                <c:pt idx="1">
                  <c:v>3.58</c:v>
                </c:pt>
                <c:pt idx="2">
                  <c:v>3.52</c:v>
                </c:pt>
                <c:pt idx="3">
                  <c:v>3.15</c:v>
                </c:pt>
                <c:pt idx="4">
                  <c:v>2.95</c:v>
                </c:pt>
                <c:pt idx="5">
                  <c:v>3.12</c:v>
                </c:pt>
                <c:pt idx="6">
                  <c:v>2.73</c:v>
                </c:pt>
                <c:pt idx="7">
                  <c:v>2.59</c:v>
                </c:pt>
                <c:pt idx="8">
                  <c:v>2.65</c:v>
                </c:pt>
                <c:pt idx="9">
                  <c:v>2.63</c:v>
                </c:pt>
                <c:pt idx="10">
                  <c:v>2.4</c:v>
                </c:pt>
                <c:pt idx="11">
                  <c:v>2.39</c:v>
                </c:pt>
                <c:pt idx="12">
                  <c:v>2.4300000000000002</c:v>
                </c:pt>
                <c:pt idx="13">
                  <c:v>2.4900000000000002</c:v>
                </c:pt>
                <c:pt idx="14">
                  <c:v>2.5499999999999998</c:v>
                </c:pt>
                <c:pt idx="15">
                  <c:v>2.5</c:v>
                </c:pt>
                <c:pt idx="16">
                  <c:v>2.7</c:v>
                </c:pt>
                <c:pt idx="17">
                  <c:v>2.71</c:v>
                </c:pt>
                <c:pt idx="18">
                  <c:v>2.75664</c:v>
                </c:pt>
                <c:pt idx="19">
                  <c:v>2.88</c:v>
                </c:pt>
                <c:pt idx="20">
                  <c:v>3.06</c:v>
                </c:pt>
                <c:pt idx="21">
                  <c:v>3.09</c:v>
                </c:pt>
                <c:pt idx="22">
                  <c:v>3.15</c:v>
                </c:pt>
                <c:pt idx="23">
                  <c:v>3.11</c:v>
                </c:pt>
                <c:pt idx="24">
                  <c:v>3.2</c:v>
                </c:pt>
                <c:pt idx="25" formatCode="General">
                  <c:v>3.2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005376"/>
        <c:axId val="144015360"/>
      </c:lineChart>
      <c:catAx>
        <c:axId val="14400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4015360"/>
        <c:crosses val="autoZero"/>
        <c:auto val="1"/>
        <c:lblAlgn val="ctr"/>
        <c:lblOffset val="100"/>
        <c:noMultiLvlLbl val="0"/>
      </c:catAx>
      <c:valAx>
        <c:axId val="144015360"/>
        <c:scaling>
          <c:orientation val="minMax"/>
          <c:min val="2"/>
        </c:scaling>
        <c:delete val="0"/>
        <c:axPos val="l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8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400537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555555555555559E-2"/>
          <c:y val="5.4545454545454543E-2"/>
          <c:w val="0.92682926829268297"/>
          <c:h val="0.7400213854665657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</c:dPt>
          <c:dLbls>
            <c:dLbl>
              <c:idx val="0"/>
              <c:layout>
                <c:manualLayout>
                  <c:x val="-1.6141646246333745E-3"/>
                  <c:y val="-8.3640298621662085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9738549872326895E-3"/>
                  <c:y val="-1.655180517450566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1182268518391575E-3"/>
                  <c:y val="-1.6151839423451778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5348334104333911E-3"/>
                  <c:y val="-9.2366492871482526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0721535776899221E-3"/>
                  <c:y val="-1.9588211075526208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6142152666368968E-3"/>
                  <c:y val="-3.430924612239990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5386549591733363E-4"/>
                  <c:y val="-2.434571760650875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3432097431650943E-3"/>
                  <c:y val="2.8967685754988995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3014253074642819E-4"/>
                  <c:y val="-4.0018436134824226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5.1372448700998732E-3"/>
                  <c:y val="-2.615781477149757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Mode val="edge"/>
                  <c:yMode val="edge"/>
                  <c:x val="0.81707317073170738"/>
                  <c:y val="0.16363636363636364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'коээф ферт'!$C$11:$C$20</c:f>
              <c:strCache>
                <c:ptCount val="10"/>
                <c:pt idx="0">
                  <c:v>Кыргызская Республика</c:v>
                </c:pt>
                <c:pt idx="1">
                  <c:v>Баткенская область</c:v>
                </c:pt>
                <c:pt idx="2">
                  <c:v>Джалал-Абадская область</c:v>
                </c:pt>
                <c:pt idx="3">
                  <c:v>Иссык-Кульская область</c:v>
                </c:pt>
                <c:pt idx="4">
                  <c:v>Нарынская область</c:v>
                </c:pt>
                <c:pt idx="5">
                  <c:v>Ошская область</c:v>
                </c:pt>
                <c:pt idx="6">
                  <c:v>Таласская область</c:v>
                </c:pt>
                <c:pt idx="7">
                  <c:v>Чуйская область</c:v>
                </c:pt>
                <c:pt idx="8">
                  <c:v>г. Бишкек</c:v>
                </c:pt>
                <c:pt idx="9">
                  <c:v>г. Ош</c:v>
                </c:pt>
              </c:strCache>
            </c:strRef>
          </c:cat>
          <c:val>
            <c:numRef>
              <c:f>'коээф ферт'!$D$11:$D$20</c:f>
              <c:numCache>
                <c:formatCode>0.0</c:formatCode>
                <c:ptCount val="10"/>
                <c:pt idx="0">
                  <c:v>3.19</c:v>
                </c:pt>
                <c:pt idx="1">
                  <c:v>3.7</c:v>
                </c:pt>
                <c:pt idx="2">
                  <c:v>3.2</c:v>
                </c:pt>
                <c:pt idx="3">
                  <c:v>3.2</c:v>
                </c:pt>
                <c:pt idx="4">
                  <c:v>3.4</c:v>
                </c:pt>
                <c:pt idx="5">
                  <c:v>3.7</c:v>
                </c:pt>
                <c:pt idx="6">
                  <c:v>3.5</c:v>
                </c:pt>
                <c:pt idx="7">
                  <c:v>3.2</c:v>
                </c:pt>
                <c:pt idx="8">
                  <c:v>2.5</c:v>
                </c:pt>
                <c:pt idx="9">
                  <c:v>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108864"/>
        <c:axId val="93263360"/>
      </c:barChart>
      <c:catAx>
        <c:axId val="93108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100" b="0">
                <a:effectLst/>
              </a:defRPr>
            </a:pPr>
            <a:endParaRPr lang="ru-RU"/>
          </a:p>
        </c:txPr>
        <c:crossAx val="93263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3263360"/>
        <c:scaling>
          <c:orientation val="minMax"/>
          <c:max val="5"/>
        </c:scaling>
        <c:delete val="0"/>
        <c:axPos val="l"/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93108864"/>
        <c:crosses val="autoZero"/>
        <c:crossBetween val="between"/>
        <c:majorUnit val="1"/>
      </c:valAx>
      <c:spPr>
        <a:noFill/>
        <a:ln w="25395">
          <a:noFill/>
        </a:ln>
      </c:spPr>
    </c:plotArea>
    <c:plotVisOnly val="1"/>
    <c:dispBlanksAs val="gap"/>
    <c:showDLblsOverMax val="0"/>
  </c:chart>
  <c:txPr>
    <a:bodyPr/>
    <a:lstStyle/>
    <a:p>
      <a:pPr>
        <a:defRPr sz="1400">
          <a:latin typeface="Times New Roman UniToktom" pitchFamily="18" charset="0"/>
          <a:ea typeface="Times New Roman UniToktom" pitchFamily="18" charset="0"/>
          <a:cs typeface="Times New Roman UniToktom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4549203538411221E-2"/>
          <c:y val="4.651162790697675E-2"/>
          <c:w val="0.93947640316266723"/>
          <c:h val="0.687433109284153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смертность!$D$10</c:f>
              <c:strCache>
                <c:ptCount val="1"/>
                <c:pt idx="0">
                  <c:v>общий коэффициент смертности</c:v>
                </c:pt>
              </c:strCache>
            </c:strRef>
          </c:tx>
          <c:spPr>
            <a:solidFill>
              <a:srgbClr val="000099"/>
            </a:solidFill>
            <a:ln w="13359">
              <a:solidFill>
                <a:srgbClr val="000066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1040491712835538E-2"/>
                  <c:y val="-6.43239046488534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7110779102864099E-2"/>
                  <c:y val="-3.165586708442232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4235438355693972E-2"/>
                  <c:y val="-3.22083110279679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6471860005979898E-2"/>
                  <c:y val="-1.227602212318253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8388734224522058E-2"/>
                  <c:y val="-3.05484927742764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8708281656265712E-2"/>
                  <c:y val="-2.22421665755749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6719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смертность!$C$11:$C$20</c:f>
              <c:strCache>
                <c:ptCount val="10"/>
                <c:pt idx="0">
                  <c:v>Кыргызская Республика</c:v>
                </c:pt>
                <c:pt idx="1">
                  <c:v>Баткенская область</c:v>
                </c:pt>
                <c:pt idx="2">
                  <c:v>Джалал-Абадская область</c:v>
                </c:pt>
                <c:pt idx="3">
                  <c:v>Иссык-Кульская область</c:v>
                </c:pt>
                <c:pt idx="4">
                  <c:v>Нарынская область</c:v>
                </c:pt>
                <c:pt idx="5">
                  <c:v>Ошская область</c:v>
                </c:pt>
                <c:pt idx="6">
                  <c:v>Таласская область</c:v>
                </c:pt>
                <c:pt idx="7">
                  <c:v>Чуйская область</c:v>
                </c:pt>
                <c:pt idx="8">
                  <c:v>г. Бишкек</c:v>
                </c:pt>
                <c:pt idx="9">
                  <c:v>г. Ош</c:v>
                </c:pt>
              </c:strCache>
            </c:strRef>
          </c:cat>
          <c:val>
            <c:numRef>
              <c:f>смертность!$D$11:$D$20</c:f>
              <c:numCache>
                <c:formatCode>0.0</c:formatCode>
                <c:ptCount val="10"/>
                <c:pt idx="0">
                  <c:v>5.8</c:v>
                </c:pt>
                <c:pt idx="1">
                  <c:v>5.2</c:v>
                </c:pt>
                <c:pt idx="2">
                  <c:v>5.3</c:v>
                </c:pt>
                <c:pt idx="3">
                  <c:v>7.4</c:v>
                </c:pt>
                <c:pt idx="4">
                  <c:v>7.4</c:v>
                </c:pt>
                <c:pt idx="5">
                  <c:v>5</c:v>
                </c:pt>
                <c:pt idx="6">
                  <c:v>5.8</c:v>
                </c:pt>
                <c:pt idx="7">
                  <c:v>7.4</c:v>
                </c:pt>
                <c:pt idx="8">
                  <c:v>5.2</c:v>
                </c:pt>
                <c:pt idx="9">
                  <c:v>6.2</c:v>
                </c:pt>
              </c:numCache>
            </c:numRef>
          </c:val>
        </c:ser>
        <c:ser>
          <c:idx val="1"/>
          <c:order val="1"/>
          <c:tx>
            <c:strRef>
              <c:f>смертность!$E$10</c:f>
              <c:strCache>
                <c:ptCount val="1"/>
                <c:pt idx="0">
                  <c:v>стандартизованный коэффициент смертности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335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3.9972053814705906E-3"/>
                  <c:y val="4.17476761841276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6223632875258348E-3"/>
                  <c:y val="-3.41732218032381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9.9417934166111596E-3"/>
                  <c:y val="-3.16546986525363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6719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смертность!$C$11:$C$20</c:f>
              <c:strCache>
                <c:ptCount val="10"/>
                <c:pt idx="0">
                  <c:v>Кыргызская Республика</c:v>
                </c:pt>
                <c:pt idx="1">
                  <c:v>Баткенская область</c:v>
                </c:pt>
                <c:pt idx="2">
                  <c:v>Джалал-Абадская область</c:v>
                </c:pt>
                <c:pt idx="3">
                  <c:v>Иссык-Кульская область</c:v>
                </c:pt>
                <c:pt idx="4">
                  <c:v>Нарынская область</c:v>
                </c:pt>
                <c:pt idx="5">
                  <c:v>Ошская область</c:v>
                </c:pt>
                <c:pt idx="6">
                  <c:v>Таласская область</c:v>
                </c:pt>
                <c:pt idx="7">
                  <c:v>Чуйская область</c:v>
                </c:pt>
                <c:pt idx="8">
                  <c:v>г. Бишкек</c:v>
                </c:pt>
                <c:pt idx="9">
                  <c:v>г. Ош</c:v>
                </c:pt>
              </c:strCache>
            </c:strRef>
          </c:cat>
          <c:val>
            <c:numRef>
              <c:f>смертность!$E$11:$E$20</c:f>
              <c:numCache>
                <c:formatCode>0.0</c:formatCode>
                <c:ptCount val="10"/>
                <c:pt idx="0">
                  <c:v>10.4</c:v>
                </c:pt>
                <c:pt idx="1">
                  <c:v>10.3</c:v>
                </c:pt>
                <c:pt idx="2">
                  <c:v>11.3</c:v>
                </c:pt>
                <c:pt idx="3">
                  <c:v>11.8</c:v>
                </c:pt>
                <c:pt idx="4">
                  <c:v>12.2</c:v>
                </c:pt>
                <c:pt idx="5">
                  <c:v>10.6</c:v>
                </c:pt>
                <c:pt idx="6">
                  <c:v>10.9</c:v>
                </c:pt>
                <c:pt idx="7">
                  <c:v>10.9</c:v>
                </c:pt>
                <c:pt idx="8">
                  <c:v>8.1</c:v>
                </c:pt>
                <c:pt idx="9">
                  <c:v>11.2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700416"/>
        <c:axId val="108702336"/>
      </c:barChart>
      <c:catAx>
        <c:axId val="108700416"/>
        <c:scaling>
          <c:orientation val="minMax"/>
        </c:scaling>
        <c:delete val="0"/>
        <c:axPos val="b"/>
        <c:numFmt formatCode="0.0" sourceLinked="0"/>
        <c:majorTickMark val="out"/>
        <c:minorTickMark val="none"/>
        <c:tickLblPos val="nextTo"/>
        <c:spPr>
          <a:ln w="3340">
            <a:solidFill>
              <a:srgbClr val="000000"/>
            </a:solidFill>
            <a:prstDash val="solid"/>
          </a:ln>
        </c:spPr>
        <c:txPr>
          <a:bodyPr rot="0" vert="horz" anchor="ctr" anchorCtr="0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8702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8702336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spPr>
          <a:ln w="334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2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870041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3.7046290913407644E-2"/>
          <c:y val="0.8724717555068715"/>
          <c:w val="0.95846645367412131"/>
          <c:h val="5.0387596899224819E-2"/>
        </c:manualLayout>
      </c:layout>
      <c:overlay val="0"/>
      <c:spPr>
        <a:solidFill>
          <a:srgbClr val="FFFFFF"/>
        </a:solidFill>
        <a:ln w="3340">
          <a:noFill/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340">
      <a:noFill/>
      <a:prstDash val="solid"/>
    </a:ln>
  </c:spPr>
  <c:txPr>
    <a:bodyPr/>
    <a:lstStyle/>
    <a:p>
      <a:pPr>
        <a:defRPr sz="920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8514828741813372E-2"/>
          <c:y val="8.2530621172353467E-3"/>
          <c:w val="0.96660432725306478"/>
          <c:h val="0.83098906386701676"/>
        </c:manualLayout>
      </c:layout>
      <c:lineChart>
        <c:grouping val="standard"/>
        <c:varyColors val="0"/>
        <c:ser>
          <c:idx val="0"/>
          <c:order val="0"/>
          <c:tx>
            <c:strRef>
              <c:f>Лист4!$A$6</c:f>
              <c:strCache>
                <c:ptCount val="1"/>
                <c:pt idx="0">
                  <c:v>Младенческая смертность</c:v>
                </c:pt>
              </c:strCache>
            </c:strRef>
          </c:tx>
          <c:spPr>
            <a:ln w="60635">
              <a:solidFill>
                <a:srgbClr val="000080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dLbls>
            <c:dLbl>
              <c:idx val="1"/>
              <c:delete val="1"/>
            </c:dLbl>
            <c:dLbl>
              <c:idx val="2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layout>
                <c:manualLayout>
                  <c:x val="-4.1083437022420434E-2"/>
                  <c:y val="-7.31553739063797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delete val="1"/>
            </c:dLbl>
            <c:dLbl>
              <c:idx val="16"/>
              <c:delete val="1"/>
            </c:dLbl>
            <c:dLbl>
              <c:idx val="18"/>
              <c:delete val="1"/>
            </c:dLbl>
            <c:dLbl>
              <c:idx val="19"/>
              <c:delete val="1"/>
            </c:dLbl>
            <c:dLbl>
              <c:idx val="20"/>
              <c:delete val="1"/>
            </c:dLbl>
            <c:dLbl>
              <c:idx val="21"/>
              <c:delete val="1"/>
            </c:dLbl>
            <c:dLbl>
              <c:idx val="22"/>
              <c:delete val="1"/>
            </c:dLbl>
            <c:dLbl>
              <c:idx val="23"/>
              <c:delete val="1"/>
            </c:dLbl>
            <c:spPr>
              <a:noFill/>
              <a:ln w="40423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66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Лист4!$B$5:$AA$5</c:f>
              <c:numCache>
                <c:formatCode>General</c:formatCode>
                <c:ptCount val="2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</c:numCache>
            </c:numRef>
          </c:cat>
          <c:val>
            <c:numRef>
              <c:f>Лист4!$B$6:$AA$6</c:f>
              <c:numCache>
                <c:formatCode>0.0</c:formatCode>
                <c:ptCount val="26"/>
                <c:pt idx="0">
                  <c:v>30</c:v>
                </c:pt>
                <c:pt idx="1">
                  <c:v>29.7</c:v>
                </c:pt>
                <c:pt idx="2">
                  <c:v>31.5</c:v>
                </c:pt>
                <c:pt idx="3">
                  <c:v>32</c:v>
                </c:pt>
                <c:pt idx="4">
                  <c:v>29.1</c:v>
                </c:pt>
                <c:pt idx="5">
                  <c:v>28.1</c:v>
                </c:pt>
                <c:pt idx="6">
                  <c:v>25.94</c:v>
                </c:pt>
                <c:pt idx="7">
                  <c:v>28.19</c:v>
                </c:pt>
                <c:pt idx="8">
                  <c:v>26.16</c:v>
                </c:pt>
                <c:pt idx="9">
                  <c:v>22.66</c:v>
                </c:pt>
                <c:pt idx="10">
                  <c:v>22.57</c:v>
                </c:pt>
                <c:pt idx="11">
                  <c:v>21.7</c:v>
                </c:pt>
                <c:pt idx="12">
                  <c:v>21.18</c:v>
                </c:pt>
                <c:pt idx="13">
                  <c:v>20.88</c:v>
                </c:pt>
                <c:pt idx="14">
                  <c:v>25.73</c:v>
                </c:pt>
                <c:pt idx="15">
                  <c:v>29.66</c:v>
                </c:pt>
                <c:pt idx="16">
                  <c:v>29.2</c:v>
                </c:pt>
                <c:pt idx="17">
                  <c:v>30.6</c:v>
                </c:pt>
                <c:pt idx="18">
                  <c:v>27.12</c:v>
                </c:pt>
                <c:pt idx="19">
                  <c:v>25.04</c:v>
                </c:pt>
                <c:pt idx="20">
                  <c:v>22.84</c:v>
                </c:pt>
                <c:pt idx="21">
                  <c:v>21.1</c:v>
                </c:pt>
                <c:pt idx="22">
                  <c:v>20</c:v>
                </c:pt>
                <c:pt idx="23">
                  <c:v>19.899999999999999</c:v>
                </c:pt>
                <c:pt idx="24">
                  <c:v>20.2</c:v>
                </c:pt>
                <c:pt idx="25">
                  <c:v>18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Лист4!$A$7</c:f>
              <c:strCache>
                <c:ptCount val="1"/>
                <c:pt idx="0">
                  <c:v>Детская смертность</c:v>
                </c:pt>
              </c:strCache>
            </c:strRef>
          </c:tx>
          <c:spPr>
            <a:ln w="44427">
              <a:solidFill>
                <a:srgbClr val="FF0000"/>
              </a:solidFill>
              <a:prstDash val="solid"/>
            </a:ln>
          </c:spPr>
          <c:marker>
            <c:symbol val="circle"/>
            <c:size val="8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dLbls>
            <c:dLbl>
              <c:idx val="1"/>
              <c:delete val="1"/>
            </c:dLbl>
            <c:dLbl>
              <c:idx val="2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layout>
                <c:manualLayout>
                  <c:x val="-2.9449189370053586E-2"/>
                  <c:y val="5.33661153330353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5"/>
              <c:delete val="1"/>
            </c:dLbl>
            <c:dLbl>
              <c:idx val="16"/>
              <c:delete val="1"/>
            </c:dLbl>
            <c:dLbl>
              <c:idx val="18"/>
              <c:delete val="1"/>
            </c:dLbl>
            <c:dLbl>
              <c:idx val="19"/>
              <c:delete val="1"/>
            </c:dLbl>
            <c:dLbl>
              <c:idx val="20"/>
              <c:delete val="1"/>
            </c:dLbl>
            <c:dLbl>
              <c:idx val="21"/>
              <c:delete val="1"/>
            </c:dLbl>
            <c:dLbl>
              <c:idx val="22"/>
              <c:delete val="1"/>
            </c:dLbl>
            <c:dLbl>
              <c:idx val="23"/>
              <c:delete val="1"/>
            </c:dLbl>
            <c:spPr>
              <a:noFill/>
              <a:ln w="40423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Лист4!$B$5:$AA$5</c:f>
              <c:numCache>
                <c:formatCode>General</c:formatCode>
                <c:ptCount val="2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</c:numCache>
            </c:numRef>
          </c:cat>
          <c:val>
            <c:numRef>
              <c:f>Лист4!$B$7:$AA$7</c:f>
              <c:numCache>
                <c:formatCode>0.0</c:formatCode>
                <c:ptCount val="26"/>
                <c:pt idx="0">
                  <c:v>41.3</c:v>
                </c:pt>
                <c:pt idx="1">
                  <c:v>38.6</c:v>
                </c:pt>
                <c:pt idx="2">
                  <c:v>42.2</c:v>
                </c:pt>
                <c:pt idx="3">
                  <c:v>44.6</c:v>
                </c:pt>
                <c:pt idx="4">
                  <c:v>41.9</c:v>
                </c:pt>
                <c:pt idx="5">
                  <c:v>41.3</c:v>
                </c:pt>
                <c:pt idx="6">
                  <c:v>36.369999999999997</c:v>
                </c:pt>
                <c:pt idx="7">
                  <c:v>42.13</c:v>
                </c:pt>
                <c:pt idx="8">
                  <c:v>40.74</c:v>
                </c:pt>
                <c:pt idx="9">
                  <c:v>35.47</c:v>
                </c:pt>
                <c:pt idx="10">
                  <c:v>33.19</c:v>
                </c:pt>
                <c:pt idx="11">
                  <c:v>29.47</c:v>
                </c:pt>
                <c:pt idx="12">
                  <c:v>29.03</c:v>
                </c:pt>
                <c:pt idx="13">
                  <c:v>27.65</c:v>
                </c:pt>
                <c:pt idx="14">
                  <c:v>31.82</c:v>
                </c:pt>
                <c:pt idx="15">
                  <c:v>35.090000000000003</c:v>
                </c:pt>
                <c:pt idx="16">
                  <c:v>35.31</c:v>
                </c:pt>
                <c:pt idx="17">
                  <c:v>35.340000000000003</c:v>
                </c:pt>
                <c:pt idx="18">
                  <c:v>31.53</c:v>
                </c:pt>
                <c:pt idx="19">
                  <c:v>29.34</c:v>
                </c:pt>
                <c:pt idx="20">
                  <c:v>26.48</c:v>
                </c:pt>
                <c:pt idx="21">
                  <c:v>24.5</c:v>
                </c:pt>
                <c:pt idx="22">
                  <c:v>23.4</c:v>
                </c:pt>
                <c:pt idx="23">
                  <c:v>23.3</c:v>
                </c:pt>
                <c:pt idx="24">
                  <c:v>23.1</c:v>
                </c:pt>
                <c:pt idx="25">
                  <c:v>21.5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215552"/>
        <c:axId val="94258304"/>
      </c:lineChart>
      <c:catAx>
        <c:axId val="9421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505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4258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258304"/>
        <c:scaling>
          <c:orientation val="minMax"/>
          <c:min val="15"/>
        </c:scaling>
        <c:delete val="1"/>
        <c:axPos val="l"/>
        <c:numFmt formatCode="0.0" sourceLinked="1"/>
        <c:majorTickMark val="out"/>
        <c:minorTickMark val="none"/>
        <c:tickLblPos val="nextTo"/>
        <c:crossAx val="94215552"/>
        <c:crosses val="autoZero"/>
        <c:crossBetween val="between"/>
      </c:valAx>
      <c:spPr>
        <a:noFill/>
        <a:ln w="25387">
          <a:noFill/>
        </a:ln>
      </c:spPr>
    </c:plotArea>
    <c:legend>
      <c:legendPos val="b"/>
      <c:layout>
        <c:manualLayout>
          <c:xMode val="edge"/>
          <c:yMode val="edge"/>
          <c:x val="5.8719297642379847E-2"/>
          <c:y val="0.91974857483382189"/>
          <c:w val="0.82415718231727586"/>
          <c:h val="5.4913263137600254E-2"/>
        </c:manualLayout>
      </c:layout>
      <c:overlay val="0"/>
      <c:spPr>
        <a:solidFill>
          <a:srgbClr val="FFFFFF"/>
        </a:solidFill>
        <a:ln w="5053">
          <a:noFill/>
          <a:prstDash val="solid"/>
        </a:ln>
      </c:spPr>
      <c:txPr>
        <a:bodyPr/>
        <a:lstStyle/>
        <a:p>
          <a:pPr>
            <a:defRPr sz="1599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589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34149954431441E-2"/>
          <c:y val="2.0535967487988589E-2"/>
          <c:w val="0.92620380836439176"/>
          <c:h val="0.86377743842662313"/>
        </c:manualLayout>
      </c:layout>
      <c:lineChart>
        <c:grouping val="standard"/>
        <c:varyColors val="0"/>
        <c:ser>
          <c:idx val="1"/>
          <c:order val="0"/>
          <c:tx>
            <c:strRef>
              <c:f>Лист1!$A$6</c:f>
              <c:strCache>
                <c:ptCount val="1"/>
                <c:pt idx="0">
                  <c:v>Коэффициент материнской смертности</c:v>
                </c:pt>
              </c:strCache>
            </c:strRef>
          </c:tx>
          <c:spPr>
            <a:ln w="25400">
              <a:solidFill>
                <a:schemeClr val="tx1"/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tx1"/>
              </a:solidFill>
              <a:ln>
                <a:solidFill>
                  <a:schemeClr val="tx1"/>
                </a:solidFill>
                <a:prstDash val="solid"/>
              </a:ln>
            </c:spPr>
          </c:marker>
          <c:dLbls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6"/>
              <c:layout>
                <c:manualLayout>
                  <c:x val="-2.9385221047701599E-2"/>
                  <c:y val="8.3585238706253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9385221047701599E-2"/>
                  <c:y val="8.3585238706253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delete val="1"/>
            </c:dLbl>
            <c:dLbl>
              <c:idx val="11"/>
              <c:delete val="1"/>
            </c:dLbl>
            <c:dLbl>
              <c:idx val="13"/>
              <c:layout>
                <c:manualLayout>
                  <c:x val="-2.9385221047701599E-2"/>
                  <c:y val="4.6217380360662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delete val="1"/>
            </c:dLbl>
            <c:dLbl>
              <c:idx val="16"/>
              <c:delete val="1"/>
            </c:dLbl>
            <c:dLbl>
              <c:idx val="17"/>
              <c:layout>
                <c:manualLayout>
                  <c:x val="-2.3649426426183316E-2"/>
                  <c:y val="7.33940046120015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delete val="1"/>
            </c:dLbl>
            <c:dLbl>
              <c:idx val="20"/>
              <c:layout>
                <c:manualLayout>
                  <c:x val="-2.5083375081562886E-2"/>
                  <c:y val="6.3202770517749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delete val="1"/>
            </c:dLbl>
            <c:dLbl>
              <c:idx val="23"/>
              <c:layout>
                <c:manualLayout>
                  <c:x val="-3.3687067013840312E-2"/>
                  <c:y val="4.96144583920800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layout>
                <c:manualLayout>
                  <c:x val="-3.081916970308117E-2"/>
                  <c:y val="5.64086144549147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7034">
                <a:noFill/>
              </a:ln>
            </c:spPr>
            <c:txPr>
              <a:bodyPr/>
              <a:lstStyle/>
              <a:p>
                <a:pPr>
                  <a:defRPr sz="1199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Лист1!$B$4:$AA$4</c:f>
              <c:numCache>
                <c:formatCode>General</c:formatCode>
                <c:ptCount val="2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</c:numCache>
            </c:numRef>
          </c:cat>
          <c:val>
            <c:numRef>
              <c:f>Лист1!$B$6:$AA$6</c:f>
              <c:numCache>
                <c:formatCode>General</c:formatCode>
                <c:ptCount val="26"/>
                <c:pt idx="0">
                  <c:v>62.9</c:v>
                </c:pt>
                <c:pt idx="1">
                  <c:v>55.6</c:v>
                </c:pt>
                <c:pt idx="2">
                  <c:v>49.9</c:v>
                </c:pt>
                <c:pt idx="3">
                  <c:v>44.5</c:v>
                </c:pt>
                <c:pt idx="4">
                  <c:v>42.7</c:v>
                </c:pt>
                <c:pt idx="5">
                  <c:v>44.3</c:v>
                </c:pt>
                <c:pt idx="6">
                  <c:v>31.5</c:v>
                </c:pt>
                <c:pt idx="7">
                  <c:v>62.7</c:v>
                </c:pt>
                <c:pt idx="8">
                  <c:v>33.6</c:v>
                </c:pt>
                <c:pt idx="9">
                  <c:v>42.3</c:v>
                </c:pt>
                <c:pt idx="10">
                  <c:v>45.5</c:v>
                </c:pt>
                <c:pt idx="11">
                  <c:v>43.8</c:v>
                </c:pt>
                <c:pt idx="12">
                  <c:v>53.5</c:v>
                </c:pt>
                <c:pt idx="13">
                  <c:v>49.3</c:v>
                </c:pt>
                <c:pt idx="14">
                  <c:v>50.9</c:v>
                </c:pt>
                <c:pt idx="15">
                  <c:v>60.1</c:v>
                </c:pt>
                <c:pt idx="16">
                  <c:v>55.5</c:v>
                </c:pt>
                <c:pt idx="17">
                  <c:v>51.9</c:v>
                </c:pt>
                <c:pt idx="18" formatCode="0.0">
                  <c:v>55</c:v>
                </c:pt>
                <c:pt idx="19">
                  <c:v>63.5</c:v>
                </c:pt>
                <c:pt idx="20">
                  <c:v>51.3</c:v>
                </c:pt>
                <c:pt idx="21">
                  <c:v>54.8</c:v>
                </c:pt>
                <c:pt idx="22">
                  <c:v>49.1</c:v>
                </c:pt>
                <c:pt idx="23" formatCode="0.0">
                  <c:v>36</c:v>
                </c:pt>
                <c:pt idx="24" formatCode="0.0">
                  <c:v>50.1</c:v>
                </c:pt>
                <c:pt idx="25" formatCode="0.0">
                  <c:v>38.5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4374528"/>
        <c:axId val="105614720"/>
      </c:lineChart>
      <c:catAx>
        <c:axId val="9437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38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99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5614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614720"/>
        <c:scaling>
          <c:orientation val="minMax"/>
          <c:min val="2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38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84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4374528"/>
        <c:crosses val="autoZero"/>
        <c:crossBetween val="between"/>
      </c:valAx>
      <c:spPr>
        <a:noFill/>
        <a:ln w="25375">
          <a:noFill/>
        </a:ln>
      </c:spPr>
    </c:plotArea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089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fld id="{2A37969F-0BEF-4C31-8FDC-72B8353C51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869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pitchFamily="34" charset="0"/>
              </a:defRPr>
            </a:lvl1pPr>
          </a:lstStyle>
          <a:p>
            <a:pPr>
              <a:defRPr/>
            </a:pPr>
            <a:fld id="{3C98D216-73ED-4C20-844A-8F78842994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8709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59DD54B-A79E-477B-BA6C-DE4F3F1D5AFF}" type="slidenum">
              <a:rPr lang="ru-RU">
                <a:solidFill>
                  <a:prstClr val="black"/>
                </a:solidFill>
                <a:latin typeface="Tahoma" pitchFamily="34" charset="0"/>
              </a:rPr>
              <a:pPr eaLnBrk="1" hangingPunct="1"/>
              <a:t>7</a:t>
            </a:fld>
            <a:endParaRPr lang="ru-RU">
              <a:solidFill>
                <a:prstClr val="black"/>
              </a:solidFill>
              <a:latin typeface="Tahom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FA94B-E798-422D-8BBE-A5D3341D0F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23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69064-1A91-4A31-A7D7-5B26AC048A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68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82D77-9904-48CC-86FF-0B403E8407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544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24F0-E27C-41B1-AB7E-ECA53171835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363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DED4C-5081-4C72-9C76-512F740ED03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396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304BC-3BA5-4B8C-AE21-B7B4D1FECA2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70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1FF1E-4FFF-4B8D-8411-A6BC78D63BF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586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EE9A5-CF90-4C1E-87A7-2C3D8B6E2B0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289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BB8B4-E2C5-4CC3-8379-C7CE1D31361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1483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36F88-5D80-4A20-80DC-5B336CB0010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410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CE7B1-72C6-4CC1-9D50-756D3972EE3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96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6DCE6-ABE1-4ED8-B1BF-A7859879BC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5421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D2EF5-3932-4B47-9545-73BAFDC483D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868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9D550-E30D-426E-9123-031E3AEE00A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9666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E076D-2EFE-4ED0-97A6-6DDAE1B03FC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9644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731EB-901F-440F-B9C0-D4F3BD5DE10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7151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Заголовок, диаграмм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530725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1FF80-DFFB-4D77-A168-C813A926377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3532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F24B6-4973-40F3-812E-BDC7C50DDCC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847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024F0-E27C-41B1-AB7E-ECA53171835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1546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DED4C-5081-4C72-9C76-512F740ED03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2174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304BC-3BA5-4B8C-AE21-B7B4D1FECA2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5791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1FF1E-4FFF-4B8D-8411-A6BC78D63BF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67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C4D3E-E4ED-4B47-B4CC-DC37E1CF4F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7155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EE9A5-CF90-4C1E-87A7-2C3D8B6E2B0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940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BB8B4-E2C5-4CC3-8379-C7CE1D31361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8773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36F88-5D80-4A20-80DC-5B336CB0010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6701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CE7B1-72C6-4CC1-9D50-756D3972EE3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4485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D2EF5-3932-4B47-9545-73BAFDC483D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7902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9D550-E30D-426E-9123-031E3AEE00A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0738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E076D-2EFE-4ED0-97A6-6DDAE1B03FC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4253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731EB-901F-440F-B9C0-D4F3BD5DE10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0704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Заголовок, диаграмм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530725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1FF80-DFFB-4D77-A168-C813A926377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652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F24B6-4973-40F3-812E-BDC7C50DDCC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6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3B5B1-B6F5-40CA-9004-251FB6EDC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95708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0182D-A654-4B2B-9160-50B2BE5BB57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8313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2561E-ED63-45E1-B21D-56F78FDA3D6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7754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D78B0-38E5-4F88-A17C-0B824AB0C25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32366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DF4B0-5D8F-42A3-9BF0-23D2F0A3624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4496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218DFA-6597-445D-BE2A-1929D2EF022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09918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1EE8E-D1FA-48D1-B2AB-98B23C3CBC1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6502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75F10-E185-4669-9A65-1D361E2A6BB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53811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577A6-928D-482E-8EB3-1460CC3869B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0482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1AC9F-B83A-4A0A-A912-28B1E77A53A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3176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D1DCF0-0506-4AB5-BD03-D4736B6E270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834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28F17-6833-42CF-8A1E-3A4BDDE68A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3845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E16B2-A111-4036-A55D-A61D7DD100B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6254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Заголовок, диаграмм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538B5C3-448C-41C9-8E85-0FEA4FA0748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648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81B311F-EE73-4DC9-8D0D-43CCFB206AA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168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A440E-A1CD-4836-B14E-60AE4C5AF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73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4E55C-03BB-49E9-A597-CF6CA9EAD3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47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F72B6-7DE0-4A7C-9BE4-347DAB29B3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41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28852-49BE-435D-A591-EEB6CD2F7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9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5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B976DDC-C2D1-410C-9D6D-CFB1A7E2BA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CE9C2FC-E99E-438B-840A-3D5DC6DD49B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43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CE9C2FC-E99E-438B-840A-3D5DC6DD49B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79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7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557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557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0DC1EC-BFDE-4512-AAD5-CC4356136846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37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7106" y="2060848"/>
            <a:ext cx="7267575" cy="2736850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000066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О демографической ситуации </a:t>
            </a:r>
            <a:br>
              <a:rPr lang="ru-RU" sz="4000" b="1" dirty="0" smtClean="0">
                <a:solidFill>
                  <a:srgbClr val="000066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</a:br>
            <a:r>
              <a:rPr lang="ru-RU" sz="4000" b="1" dirty="0" smtClean="0">
                <a:solidFill>
                  <a:srgbClr val="000066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в Кыргызской Республике </a:t>
            </a:r>
            <a:br>
              <a:rPr lang="ru-RU" sz="4000" b="1" dirty="0" smtClean="0">
                <a:solidFill>
                  <a:srgbClr val="000066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</a:br>
            <a:r>
              <a:rPr lang="ru-RU" sz="4000" b="1" dirty="0" smtClean="0">
                <a:solidFill>
                  <a:srgbClr val="000066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в 2015 году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476375" y="692150"/>
            <a:ext cx="7199313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  <a:t>Пресс-конференция Нацстаткома КР </a:t>
            </a:r>
            <a:r>
              <a:rPr lang="ru-RU" sz="2800" b="1" u="sng" dirty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  <a:t> </a:t>
            </a:r>
          </a:p>
          <a:p>
            <a:pPr algn="ctr"/>
            <a:r>
              <a:rPr lang="ru-RU" sz="2800" b="1" dirty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  <a:t>12 </a:t>
            </a:r>
            <a: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  <a:t>июля 2016г</a:t>
            </a:r>
            <a:r>
              <a:rPr lang="ru-RU" sz="2800" b="1" dirty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  <a:t>.</a:t>
            </a:r>
          </a:p>
        </p:txBody>
      </p:sp>
      <p:pic>
        <p:nvPicPr>
          <p:cNvPr id="2052" name="Picture 1" descr="logo N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30" y="592931"/>
            <a:ext cx="1284287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1560" y="5301208"/>
            <a:ext cx="770336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66"/>
                </a:solidFill>
                <a:latin typeface="Times New Roman UniToktom" pitchFamily="18" charset="0"/>
                <a:cs typeface="Times New Roman UniToktom" pitchFamily="18" charset="0"/>
              </a:rPr>
              <a:t>Чыныбаева Римма</a:t>
            </a:r>
          </a:p>
          <a:p>
            <a:r>
              <a:rPr lang="ru-RU" sz="2000" b="1" dirty="0" smtClean="0">
                <a:solidFill>
                  <a:srgbClr val="000066"/>
                </a:solidFill>
                <a:latin typeface="Times New Roman UniToktom" pitchFamily="18" charset="0"/>
                <a:cs typeface="Times New Roman UniToktom" pitchFamily="18" charset="0"/>
              </a:rPr>
              <a:t>Начальник управления социально-демографической статистики и рынка труда</a:t>
            </a:r>
            <a:endParaRPr lang="ru-RU" sz="2000" b="1" dirty="0">
              <a:solidFill>
                <a:srgbClr val="000066"/>
              </a:solidFill>
              <a:latin typeface="Times New Roman UniToktom" pitchFamily="18" charset="0"/>
              <a:cs typeface="Times New Roman UniToktom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87338"/>
            <a:ext cx="7272610" cy="720725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chemeClr val="tx1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Материнская смертность</a:t>
            </a:r>
            <a:br>
              <a:rPr lang="ru-RU" sz="2800" b="1" dirty="0" smtClean="0">
                <a:solidFill>
                  <a:schemeClr val="tx1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</a:b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(число случаев материнских смертей, зарегистрированных               в органах ЗАГС, на 100 000 родившихся живыми)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95288" y="5589240"/>
            <a:ext cx="84969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ky-KG" sz="1600" dirty="0">
                <a:latin typeface="Times New Roman" pitchFamily="18" charset="0"/>
                <a:cs typeface="Times New Roman" pitchFamily="18" charset="0"/>
              </a:rPr>
              <a:t>Кыргызстаном </a:t>
            </a:r>
            <a:r>
              <a:rPr lang="ky-KG" sz="1600" u="sng" dirty="0">
                <a:latin typeface="Times New Roman" pitchFamily="18" charset="0"/>
                <a:cs typeface="Times New Roman" pitchFamily="18" charset="0"/>
              </a:rPr>
              <a:t>не достигнута ЦРТ-5</a:t>
            </a:r>
            <a:r>
              <a:rPr lang="ky-KG" sz="1600" dirty="0">
                <a:latin typeface="Times New Roman" pitchFamily="18" charset="0"/>
                <a:cs typeface="Times New Roman" pitchFamily="18" charset="0"/>
              </a:rPr>
              <a:t>: Сокращение на две трети материнской </a:t>
            </a:r>
            <a:r>
              <a:rPr lang="ky-KG" sz="1600" dirty="0" smtClean="0">
                <a:latin typeface="Times New Roman" pitchFamily="18" charset="0"/>
                <a:cs typeface="Times New Roman" pitchFamily="18" charset="0"/>
              </a:rPr>
              <a:t>смертности   </a:t>
            </a:r>
            <a:r>
              <a:rPr lang="ky-KG" sz="1600" dirty="0">
                <a:latin typeface="Times New Roman" pitchFamily="18" charset="0"/>
                <a:cs typeface="Times New Roman" pitchFamily="18" charset="0"/>
              </a:rPr>
              <a:t>на период 1990-2015гг.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73084420"/>
              </p:ext>
            </p:extLst>
          </p:nvPr>
        </p:nvGraphicFramePr>
        <p:xfrm>
          <a:off x="26775" y="1346677"/>
          <a:ext cx="8856663" cy="3738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88640"/>
            <a:ext cx="802736" cy="720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54256" y="274638"/>
            <a:ext cx="7632544" cy="922337"/>
          </a:xfrm>
        </p:spPr>
        <p:txBody>
          <a:bodyPr/>
          <a:lstStyle/>
          <a:p>
            <a:r>
              <a:rPr lang="ru-RU" sz="2800" b="1" dirty="0">
                <a:solidFill>
                  <a:srgbClr val="000099"/>
                </a:solidFill>
                <a:latin typeface="Times New Roman" pitchFamily="18" charset="0"/>
              </a:rPr>
              <a:t>Ожидаемая продолжительность жизни 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</a:rPr>
              <a:t>населения при рождении</a:t>
            </a:r>
            <a:br>
              <a:rPr lang="ru-RU" sz="2800" b="1" dirty="0" smtClean="0">
                <a:solidFill>
                  <a:srgbClr val="000099"/>
                </a:solidFill>
                <a:latin typeface="Times New Roman" pitchFamily="18" charset="0"/>
              </a:rPr>
            </a:b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ru-RU" sz="2000" i="1" dirty="0">
                <a:solidFill>
                  <a:srgbClr val="000099"/>
                </a:solidFill>
                <a:latin typeface="Times New Roman" pitchFamily="18" charset="0"/>
              </a:rPr>
              <a:t>(лет)</a:t>
            </a:r>
          </a:p>
        </p:txBody>
      </p:sp>
      <p:sp>
        <p:nvSpPr>
          <p:cNvPr id="545795" name="Rectangle 3"/>
          <p:cNvSpPr>
            <a:spLocks noChangeArrowheads="1"/>
          </p:cNvSpPr>
          <p:nvPr/>
        </p:nvSpPr>
        <p:spPr bwMode="auto">
          <a:xfrm>
            <a:off x="1719263" y="2076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148391"/>
              </p:ext>
            </p:extLst>
          </p:nvPr>
        </p:nvGraphicFramePr>
        <p:xfrm>
          <a:off x="285191" y="1268760"/>
          <a:ext cx="8513957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45798" name="Rectangle 6"/>
          <p:cNvSpPr>
            <a:spLocks noChangeArrowheads="1"/>
          </p:cNvSpPr>
          <p:nvPr/>
        </p:nvSpPr>
        <p:spPr bwMode="auto">
          <a:xfrm>
            <a:off x="434195" y="5517232"/>
            <a:ext cx="84963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1600" dirty="0">
                <a:latin typeface="Times New Roman" pitchFamily="18" charset="0"/>
              </a:rPr>
              <a:t>Более высокий, по сравнению со средним по Европе, уровень смертности населения Кыргызстана отрицательно сказывается на размере показателя ожидаемой продолжительности жизни при рождении, который в 2015г. составил для обоих полов - 70,6 лет, </a:t>
            </a:r>
            <a:r>
              <a:rPr lang="ru-RU" sz="1600" dirty="0" smtClean="0">
                <a:latin typeface="Times New Roman" pitchFamily="18" charset="0"/>
              </a:rPr>
              <a:t>мужчин </a:t>
            </a:r>
            <a:r>
              <a:rPr lang="ru-RU" sz="1600" dirty="0">
                <a:latin typeface="Times New Roman" pitchFamily="18" charset="0"/>
              </a:rPr>
              <a:t>– 66,7 лет, </a:t>
            </a:r>
            <a:r>
              <a:rPr lang="ru-RU" sz="1600" dirty="0" smtClean="0">
                <a:latin typeface="Times New Roman" pitchFamily="18" charset="0"/>
              </a:rPr>
              <a:t>женщин </a:t>
            </a:r>
            <a:r>
              <a:rPr lang="ru-RU" sz="1600" dirty="0">
                <a:latin typeface="Times New Roman" pitchFamily="18" charset="0"/>
              </a:rPr>
              <a:t>– 74,8 лет. </a:t>
            </a:r>
          </a:p>
        </p:txBody>
      </p:sp>
      <p:pic>
        <p:nvPicPr>
          <p:cNvPr id="7" name="Picture 1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4618"/>
            <a:ext cx="802736" cy="720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8856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98024" y="274638"/>
            <a:ext cx="7477664" cy="633412"/>
          </a:xfrm>
        </p:spPr>
        <p:txBody>
          <a:bodyPr/>
          <a:lstStyle/>
          <a:p>
            <a:r>
              <a:rPr lang="ru-RU" sz="2800" b="1" dirty="0">
                <a:solidFill>
                  <a:srgbClr val="000099"/>
                </a:solidFill>
                <a:latin typeface="Times New Roman" pitchFamily="18" charset="0"/>
              </a:rPr>
              <a:t>Внешняя миграция 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</a:rPr>
              <a:t>населения</a:t>
            </a:r>
            <a:br>
              <a:rPr lang="ru-RU" sz="2800" b="1" dirty="0" smtClean="0">
                <a:solidFill>
                  <a:srgbClr val="000099"/>
                </a:solidFill>
                <a:latin typeface="Times New Roman" pitchFamily="18" charset="0"/>
              </a:rPr>
            </a:br>
            <a:r>
              <a:rPr lang="ru-RU" sz="2000" i="1" dirty="0" smtClean="0">
                <a:solidFill>
                  <a:srgbClr val="000099"/>
                </a:solidFill>
                <a:latin typeface="Times New Roman" pitchFamily="18" charset="0"/>
              </a:rPr>
              <a:t>(</a:t>
            </a:r>
            <a:r>
              <a:rPr lang="ru-RU" sz="2000" i="1" dirty="0">
                <a:solidFill>
                  <a:srgbClr val="000099"/>
                </a:solidFill>
                <a:latin typeface="Times New Roman" pitchFamily="18" charset="0"/>
              </a:rPr>
              <a:t>тыс. человек)</a:t>
            </a:r>
          </a:p>
        </p:txBody>
      </p:sp>
      <p:sp>
        <p:nvSpPr>
          <p:cNvPr id="546819" name="Rectangle 3"/>
          <p:cNvSpPr>
            <a:spLocks noChangeArrowheads="1"/>
          </p:cNvSpPr>
          <p:nvPr/>
        </p:nvSpPr>
        <p:spPr bwMode="auto">
          <a:xfrm>
            <a:off x="1719263" y="2076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468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6823" name="Rectangle 7"/>
          <p:cNvSpPr>
            <a:spLocks noChangeArrowheads="1"/>
          </p:cNvSpPr>
          <p:nvPr/>
        </p:nvSpPr>
        <p:spPr bwMode="auto">
          <a:xfrm>
            <a:off x="301879" y="5805264"/>
            <a:ext cx="84248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Наиболее высокое сальдо миграции населения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страны </a:t>
            </a:r>
            <a:r>
              <a:rPr lang="ky-KG" sz="1600" dirty="0" smtClean="0">
                <a:latin typeface="Times New Roman" pitchFamily="18" charset="0"/>
                <a:cs typeface="Times New Roman" pitchFamily="18" charset="0"/>
              </a:rPr>
              <a:t>отмечалось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1993г.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-120,6 тыс. человек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в 2010г.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-50,6 тыс. человек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 2012г. эмиграция населения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Кыргызстана значительно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снизилась.</a:t>
            </a:r>
          </a:p>
        </p:txBody>
      </p:sp>
      <p:graphicFrame>
        <p:nvGraphicFramePr>
          <p:cNvPr id="2" name="Object 1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123279"/>
              </p:ext>
            </p:extLst>
          </p:nvPr>
        </p:nvGraphicFramePr>
        <p:xfrm>
          <a:off x="179512" y="1052736"/>
          <a:ext cx="8569201" cy="4651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1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88640"/>
            <a:ext cx="802736" cy="720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99033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33800" y="274638"/>
            <a:ext cx="7830688" cy="11430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Темпы </a:t>
            </a:r>
            <a:r>
              <a:rPr lang="ru-RU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роста численности населения </a:t>
            </a:r>
            <a:r>
              <a:rPr lang="ky-KG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отдельных стран </a:t>
            </a:r>
            <a:r>
              <a:rPr lang="ky-KG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СНГ </a:t>
            </a:r>
            <a:r>
              <a:rPr lang="ru-RU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 2014г. </a:t>
            </a:r>
            <a:r>
              <a:rPr lang="ru-RU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ru-RU" sz="2000" i="1" dirty="0" smtClean="0">
                <a:solidFill>
                  <a:srgbClr val="000099"/>
                </a:solidFill>
                <a:latin typeface="Times New Roman" pitchFamily="18" charset="0"/>
              </a:rPr>
              <a:t>(в процентах)</a:t>
            </a:r>
            <a:endParaRPr lang="ru-RU" sz="2000" i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570371" name="Rectangle 3"/>
          <p:cNvSpPr>
            <a:spLocks noChangeArrowheads="1"/>
          </p:cNvSpPr>
          <p:nvPr/>
        </p:nvSpPr>
        <p:spPr bwMode="auto">
          <a:xfrm>
            <a:off x="1905000" y="2481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70372" name="Rectangle 4"/>
          <p:cNvSpPr>
            <a:spLocks noChangeArrowheads="1"/>
          </p:cNvSpPr>
          <p:nvPr/>
        </p:nvSpPr>
        <p:spPr bwMode="auto">
          <a:xfrm>
            <a:off x="1809750" y="24812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70373" name="Rectangle 5"/>
          <p:cNvSpPr>
            <a:spLocks noChangeArrowheads="1"/>
          </p:cNvSpPr>
          <p:nvPr/>
        </p:nvSpPr>
        <p:spPr bwMode="auto">
          <a:xfrm>
            <a:off x="323850" y="5229200"/>
            <a:ext cx="842461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Кыргызстан – одна из немногих стран СНГ, где численность населения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увеличивается,  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сокращается.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Темп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роста численности населения Кыргызстана выше, чем в приведенных на графике странах, за исключением Таджикистана. </a:t>
            </a:r>
            <a:endParaRPr lang="ru-RU" sz="1400" b="1" dirty="0"/>
          </a:p>
        </p:txBody>
      </p:sp>
      <p:graphicFrame>
        <p:nvGraphicFramePr>
          <p:cNvPr id="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010461"/>
              </p:ext>
            </p:extLst>
          </p:nvPr>
        </p:nvGraphicFramePr>
        <p:xfrm>
          <a:off x="374650" y="1392238"/>
          <a:ext cx="8323263" cy="3930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1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1"/>
            <a:ext cx="882976" cy="792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8971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122238"/>
            <a:ext cx="7560840" cy="88265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Показатели прироста численности населения</a:t>
            </a:r>
            <a:br>
              <a:rPr lang="ru-RU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</a:br>
            <a:r>
              <a:rPr lang="ru-RU" sz="2000" i="1" dirty="0" smtClean="0">
                <a:solidFill>
                  <a:srgbClr val="000099"/>
                </a:solidFill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(тысяч человек)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905000" y="2481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9750" y="6096000"/>
            <a:ext cx="83534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Увеличение численности населения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страны обеспечивается за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счет превышения числа родившихся над числом умерших при отрицательном балансе внешней миграции.</a:t>
            </a:r>
          </a:p>
        </p:txBody>
      </p:sp>
      <p:graphicFrame>
        <p:nvGraphicFramePr>
          <p:cNvPr id="2" name="Object 12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19889166"/>
              </p:ext>
            </p:extLst>
          </p:nvPr>
        </p:nvGraphicFramePr>
        <p:xfrm>
          <a:off x="301625" y="1055688"/>
          <a:ext cx="8540750" cy="493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1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32904"/>
            <a:ext cx="864791" cy="776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53561" y="429246"/>
            <a:ext cx="7705551" cy="382588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Половозрастная пирамида населения в 2016г. </a:t>
            </a:r>
            <a:r>
              <a:rPr lang="ru-RU" sz="2000" i="1" dirty="0" smtClean="0">
                <a:solidFill>
                  <a:srgbClr val="000099"/>
                </a:solidFill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(оценка на начало года, человек)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50826" y="5373216"/>
            <a:ext cx="8642350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endParaRPr lang="ru-RU" dirty="0">
              <a:solidFill>
                <a:schemeClr val="tx2"/>
              </a:solidFill>
            </a:endParaRPr>
          </a:p>
          <a:p>
            <a:pPr algn="ctr"/>
            <a:endParaRPr lang="ru-RU" dirty="0"/>
          </a:p>
          <a:p>
            <a:r>
              <a:rPr lang="ru-RU" sz="1200" b="1" dirty="0"/>
              <a:t>      </a:t>
            </a:r>
          </a:p>
          <a:p>
            <a:r>
              <a:rPr lang="ru-RU" sz="1600" b="1" dirty="0" smtClean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Численность населения Кыргызстана на начало 2016г</a:t>
            </a:r>
            <a:r>
              <a:rPr lang="ru-RU" sz="1600" b="1" dirty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. </a:t>
            </a:r>
            <a:r>
              <a:rPr lang="ru-RU" sz="1600" b="1" dirty="0" smtClean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составила 6 </a:t>
            </a:r>
            <a:r>
              <a:rPr lang="ru-RU" sz="1600" b="1" dirty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млн. </a:t>
            </a:r>
            <a:r>
              <a:rPr lang="ru-RU" sz="1600" b="1" dirty="0" smtClean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20 </a:t>
            </a:r>
            <a:r>
              <a:rPr lang="ru-RU" sz="1600" b="1" dirty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тыс. человек </a:t>
            </a:r>
            <a:r>
              <a:rPr lang="ru-RU" sz="1600" b="1" dirty="0" smtClean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ru-RU" sz="1600" b="1" dirty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Дисбаланс полов отмечается </a:t>
            </a:r>
            <a:r>
              <a:rPr lang="ky-KG" sz="1600" b="1" dirty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примерно к 40 годам</a:t>
            </a:r>
            <a:r>
              <a:rPr lang="ru-RU" sz="1600" b="1" dirty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, и в возрастах старше 80 лет численность женщин почти в 2 раза </a:t>
            </a:r>
            <a:r>
              <a:rPr lang="ru-RU" sz="1600" b="1" dirty="0" smtClean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превышает численность мужчин, что обусловлено, </a:t>
            </a:r>
            <a:r>
              <a:rPr lang="ru-RU" sz="1600" b="1" dirty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в основном, различиями в возрастной смертности мужского и женского </a:t>
            </a:r>
            <a:r>
              <a:rPr lang="ru-RU" sz="1600" b="1" dirty="0" smtClean="0"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населения. </a:t>
            </a:r>
            <a:endParaRPr lang="ru-RU" sz="1600" b="1" dirty="0">
              <a:latin typeface="Times New Roman UniToktom" pitchFamily="18" charset="0"/>
              <a:ea typeface="Times New Roman UniToktom" pitchFamily="18" charset="0"/>
              <a:cs typeface="Times New Roman UniToktom" pitchFamily="18" charset="0"/>
            </a:endParaRPr>
          </a:p>
          <a:p>
            <a:endParaRPr lang="ru-RU" sz="1100" b="1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090738" y="2095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19458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769" y="1052736"/>
            <a:ext cx="8671385" cy="407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1"/>
            <a:ext cx="802736" cy="720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11067576"/>
              </p:ext>
            </p:extLst>
          </p:nvPr>
        </p:nvGraphicFramePr>
        <p:xfrm>
          <a:off x="1187624" y="1196752"/>
          <a:ext cx="4105275" cy="3421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1053560" y="159755"/>
            <a:ext cx="7913469" cy="976839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Численность населения</a:t>
            </a:r>
            <a:b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</a:br>
            <a: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 по отдельным возрастным группам </a:t>
            </a:r>
            <a:b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</a:br>
            <a:r>
              <a:rPr lang="ru-RU" sz="2000" i="1" dirty="0" smtClean="0">
                <a:solidFill>
                  <a:srgbClr val="000099"/>
                </a:solidFill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(на начало года, в процентах к общей численности населения)</a:t>
            </a:r>
            <a:endParaRPr lang="ru-RU" sz="1600" i="1" dirty="0" smtClean="0">
              <a:solidFill>
                <a:srgbClr val="000099"/>
              </a:solidFill>
              <a:latin typeface="Times New Roman" pitchFamily="18" charset="0"/>
              <a:ea typeface="Times New Roman UniToktom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4560285"/>
              </p:ext>
            </p:extLst>
          </p:nvPr>
        </p:nvGraphicFramePr>
        <p:xfrm>
          <a:off x="4640524" y="1124744"/>
          <a:ext cx="393700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250825" y="4797152"/>
            <a:ext cx="8713664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В Кыргызстане </a:t>
            </a: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имеются </a:t>
            </a:r>
            <a:r>
              <a:rPr lang="ru-RU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различия в изменениях возрастных групп населения. </a:t>
            </a:r>
            <a:endParaRPr lang="ru-RU" sz="1600" dirty="0" smtClean="0">
              <a:latin typeface="Times New Roman" pitchFamily="18" charset="0"/>
              <a:ea typeface="Times New Roman UniToktom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Т</a:t>
            </a: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ак</a:t>
            </a:r>
            <a:r>
              <a:rPr lang="ru-RU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, в </a:t>
            </a: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группах </a:t>
            </a:r>
            <a:r>
              <a:rPr lang="ru-RU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моложе трудоспособного возраста наметилась тенденция некоторого </a:t>
            </a: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роста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и, напротив, </a:t>
            </a: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некоторого снижения </a:t>
            </a:r>
            <a:r>
              <a:rPr lang="ru-RU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численности населения в трудоспособном возрасте. </a:t>
            </a: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Отмечается </a:t>
            </a:r>
            <a:r>
              <a:rPr lang="ky-KG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ежегодное увеличинение </a:t>
            </a: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численности </a:t>
            </a:r>
            <a:r>
              <a:rPr lang="ru-RU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лиц старше трудоспособного </a:t>
            </a: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возраста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>
              <a:latin typeface="Times New Roman" pitchFamily="18" charset="0"/>
              <a:ea typeface="Times New Roman UniToktom" pitchFamily="18" charset="0"/>
              <a:cs typeface="Times New Roman" pitchFamily="18" charset="0"/>
            </a:endParaRPr>
          </a:p>
        </p:txBody>
      </p:sp>
      <p:pic>
        <p:nvPicPr>
          <p:cNvPr id="8" name="Picture 1" descr="logo NS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1"/>
            <a:ext cx="802736" cy="720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37" y="270946"/>
            <a:ext cx="7632700" cy="1069822"/>
          </a:xfrm>
        </p:spPr>
        <p:txBody>
          <a:bodyPr/>
          <a:lstStyle/>
          <a:p>
            <a:pPr eaLnBrk="1" hangingPunct="1"/>
            <a:r>
              <a:rPr lang="ru-RU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исло рожденных детей на одну женщину</a:t>
            </a:r>
            <a:b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в возрасте 15-49 лет</a:t>
            </a:r>
            <a:r>
              <a:rPr lang="ru-RU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(суммарный </a:t>
            </a:r>
            <a:r>
              <a:rPr lang="ru-RU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коэффициент рождаемости </a:t>
            </a: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179388" y="5522044"/>
            <a:ext cx="41148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anchor="b"/>
          <a:lstStyle/>
          <a:p>
            <a:pPr>
              <a:defRPr/>
            </a:pPr>
            <a:r>
              <a:rPr lang="ru-RU" sz="1400" b="1" dirty="0">
                <a:solidFill>
                  <a:prstClr val="black"/>
                </a:solidFill>
              </a:rPr>
              <a:t>1 ребенок - суженное воспроизводство населения</a:t>
            </a:r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 rot="10806628" flipV="1">
            <a:off x="2678113" y="5849069"/>
            <a:ext cx="3513137" cy="5238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solidFill>
                  <a:prstClr val="black"/>
                </a:solidFill>
              </a:rPr>
              <a:t>2 детей - простое воспроизводство населения </a:t>
            </a:r>
          </a:p>
        </p:txBody>
      </p:sp>
      <p:pic>
        <p:nvPicPr>
          <p:cNvPr id="35847" name="Picture 1" descr="logo N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8" y="258763"/>
            <a:ext cx="80327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1145180"/>
              </p:ext>
            </p:extLst>
          </p:nvPr>
        </p:nvGraphicFramePr>
        <p:xfrm>
          <a:off x="158217" y="1772816"/>
          <a:ext cx="8856983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9" name="Rectangle 4"/>
          <p:cNvSpPr>
            <a:spLocks noChangeArrowheads="1"/>
          </p:cNvSpPr>
          <p:nvPr/>
        </p:nvSpPr>
        <p:spPr bwMode="auto">
          <a:xfrm>
            <a:off x="5854700" y="6001469"/>
            <a:ext cx="3265488" cy="523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prstClr val="black"/>
                </a:solidFill>
              </a:rPr>
              <a:t>Более 2-х детей - расширенное воспроизводство населения</a:t>
            </a:r>
            <a:endParaRPr lang="ru-RU" sz="1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76358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858125" cy="93345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  <a:t>Число </a:t>
            </a:r>
            <a:r>
              <a:rPr lang="ru-RU" sz="2800" b="1" dirty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  <a:t>рожденных детей на </a:t>
            </a:r>
            <a: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  <a:t>одну женщину </a:t>
            </a:r>
            <a:b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</a:br>
            <a: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  <a:t>в возрасте 15-49 лет  по территории </a:t>
            </a:r>
            <a:b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cs typeface="Times New Roman UniToktom" pitchFamily="18" charset="0"/>
              </a:rPr>
            </a:b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(суммарный </a:t>
            </a:r>
            <a:r>
              <a:rPr lang="ru-RU" sz="2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коэффициент рождаемости )</a:t>
            </a:r>
            <a:endParaRPr lang="ru-RU" sz="2000" b="1" dirty="0" smtClean="0">
              <a:solidFill>
                <a:srgbClr val="000099"/>
              </a:solidFill>
              <a:latin typeface="Times New Roman UniToktom" pitchFamily="18" charset="0"/>
              <a:cs typeface="Times New Roman UniToktom" pitchFamily="18" charset="0"/>
            </a:endParaRPr>
          </a:p>
        </p:txBody>
      </p:sp>
      <p:sp>
        <p:nvSpPr>
          <p:cNvPr id="36867" name="Rectangle 7"/>
          <p:cNvSpPr>
            <a:spLocks noChangeArrowheads="1"/>
          </p:cNvSpPr>
          <p:nvPr/>
        </p:nvSpPr>
        <p:spPr bwMode="auto">
          <a:xfrm>
            <a:off x="395288" y="5516563"/>
            <a:ext cx="82089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600" dirty="0">
                <a:latin typeface="Times New Roman" pitchFamily="18" charset="0"/>
              </a:rPr>
              <a:t>В 20</a:t>
            </a:r>
            <a:r>
              <a:rPr lang="en-US" sz="1600" dirty="0">
                <a:latin typeface="Times New Roman" pitchFamily="18" charset="0"/>
              </a:rPr>
              <a:t>1</a:t>
            </a:r>
            <a:r>
              <a:rPr lang="ky-KG" sz="1600" dirty="0">
                <a:latin typeface="Times New Roman" pitchFamily="18" charset="0"/>
              </a:rPr>
              <a:t>5</a:t>
            </a:r>
            <a:r>
              <a:rPr lang="ru-RU" sz="1600" dirty="0">
                <a:latin typeface="Times New Roman" pitchFamily="18" charset="0"/>
              </a:rPr>
              <a:t>г. наиболее высокий уровень СКР отмечался в Баткенской и Ошской областях (3,7 детей на 1 женщину), низкий – гг. Бишкек и Ош (2,5-2,7 детей на 1 женщину).</a:t>
            </a:r>
          </a:p>
        </p:txBody>
      </p:sp>
      <p:graphicFrame>
        <p:nvGraphicFramePr>
          <p:cNvPr id="2" name="Object 1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513725"/>
              </p:ext>
            </p:extLst>
          </p:nvPr>
        </p:nvGraphicFramePr>
        <p:xfrm>
          <a:off x="315913" y="1535113"/>
          <a:ext cx="8791575" cy="3478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1" descr="logo NS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1"/>
            <a:ext cx="802736" cy="720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21517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188640"/>
            <a:ext cx="8135814" cy="658813"/>
          </a:xfrm>
        </p:spPr>
        <p:txBody>
          <a:bodyPr/>
          <a:lstStyle/>
          <a:p>
            <a:r>
              <a:rPr lang="ru-RU" sz="2800" b="1" dirty="0">
                <a:solidFill>
                  <a:srgbClr val="000099"/>
                </a:solidFill>
                <a:latin typeface="Times New Roman" pitchFamily="18" charset="0"/>
              </a:rPr>
              <a:t>Смертность населения 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</a:rPr>
              <a:t>по территории в </a:t>
            </a:r>
            <a:r>
              <a:rPr lang="ru-RU" sz="2800" b="1" dirty="0">
                <a:solidFill>
                  <a:srgbClr val="000099"/>
                </a:solidFill>
                <a:latin typeface="Times New Roman" pitchFamily="18" charset="0"/>
              </a:rPr>
              <a:t>2015г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</a:rPr>
              <a:t>.</a:t>
            </a:r>
            <a:br>
              <a:rPr lang="ru-RU" sz="2800" b="1" dirty="0" smtClean="0">
                <a:solidFill>
                  <a:srgbClr val="000099"/>
                </a:solidFill>
                <a:latin typeface="Times New Roman" pitchFamily="18" charset="0"/>
              </a:rPr>
            </a:br>
            <a:r>
              <a:rPr lang="ru-RU" sz="2000" i="1" dirty="0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ru-RU" sz="2000" i="1" dirty="0">
                <a:solidFill>
                  <a:srgbClr val="000099"/>
                </a:solidFill>
                <a:latin typeface="Times New Roman" pitchFamily="18" charset="0"/>
              </a:rPr>
              <a:t>(на 1000 населения)</a:t>
            </a:r>
          </a:p>
        </p:txBody>
      </p:sp>
      <p:sp>
        <p:nvSpPr>
          <p:cNvPr id="544771" name="Rectangle 3"/>
          <p:cNvSpPr>
            <a:spLocks noChangeArrowheads="1"/>
          </p:cNvSpPr>
          <p:nvPr/>
        </p:nvSpPr>
        <p:spPr bwMode="auto">
          <a:xfrm>
            <a:off x="466267" y="5229200"/>
            <a:ext cx="8351837" cy="129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Для проведения сопоставимости уровня смертности в странах с различной возрастной структурой населения, производится расчет стандартизованного коэффициента смертности.  </a:t>
            </a:r>
          </a:p>
          <a:p>
            <a:pPr>
              <a:spcBef>
                <a:spcPts val="600"/>
              </a:spcBef>
            </a:pP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Смертность в КР примерно в 1,5 раза выше, чем в среднем по Европе. </a:t>
            </a:r>
          </a:p>
          <a:p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По территории наиболее высокая смертность отмечалась в Нарынской и Иссык-Кульской областях.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89978483"/>
              </p:ext>
            </p:extLst>
          </p:nvPr>
        </p:nvGraphicFramePr>
        <p:xfrm>
          <a:off x="381753" y="836712"/>
          <a:ext cx="852495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57" y="116632"/>
            <a:ext cx="802736" cy="720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7207546"/>
      </p:ext>
    </p:extLst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98160" y="397049"/>
            <a:ext cx="7905750" cy="1023938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  <a:t>Детская и младенческая смертность</a:t>
            </a:r>
            <a:br>
              <a:rPr lang="ru-RU" sz="2800" b="1" dirty="0" smtClean="0">
                <a:solidFill>
                  <a:srgbClr val="000099"/>
                </a:solidFill>
                <a:latin typeface="Times New Roman UniToktom" pitchFamily="18" charset="0"/>
                <a:ea typeface="Times New Roman UniToktom" pitchFamily="18" charset="0"/>
                <a:cs typeface="Times New Roman UniToktom" pitchFamily="18" charset="0"/>
              </a:rPr>
            </a:br>
            <a:r>
              <a:rPr lang="ru-RU" sz="2000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(число умерших детей, соответственно, в возрасте до 5 лет</a:t>
            </a:r>
            <a:br>
              <a:rPr lang="ru-RU" sz="2000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и до одного года, на 1000 родившихся)</a:t>
            </a:r>
            <a:br>
              <a:rPr lang="ru-RU" sz="2000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95288" y="5373216"/>
            <a:ext cx="8497192" cy="122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>
              <a:spcBef>
                <a:spcPts val="600"/>
              </a:spcBef>
            </a:pPr>
            <a:r>
              <a:rPr lang="ru-RU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В целях международной сопоставимости, Кыргызстан в 2004г. перешел на критерии живорождения и, соответственно, младенческой и детской смертности, рекомендованные ВОЗ</a:t>
            </a: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За последние годы отмечается значительное снижение этих </a:t>
            </a: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показателей.</a:t>
            </a:r>
          </a:p>
          <a:p>
            <a:pPr>
              <a:spcBef>
                <a:spcPts val="600"/>
              </a:spcBef>
            </a:pPr>
            <a:r>
              <a:rPr lang="ru-RU" sz="1600" dirty="0" smtClean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 </a:t>
            </a:r>
            <a:r>
              <a:rPr lang="ky-KG" sz="1600" dirty="0">
                <a:latin typeface="Times New Roman" pitchFamily="18" charset="0"/>
                <a:ea typeface="Times New Roman UniToktom" pitchFamily="18" charset="0"/>
                <a:cs typeface="Times New Roman" pitchFamily="18" charset="0"/>
              </a:rPr>
              <a:t>Мировым сообществом признано, что Кыргызстаном достигнута ЦРТ-4: Сокращение на две трети смертности детей до 5-ти лет на период 1990-2015гг.</a:t>
            </a:r>
            <a:endParaRPr lang="ru-RU" sz="1600" dirty="0">
              <a:latin typeface="Times New Roman" pitchFamily="18" charset="0"/>
              <a:ea typeface="Times New Roman UniToktom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439159"/>
              </p:ext>
            </p:extLst>
          </p:nvPr>
        </p:nvGraphicFramePr>
        <p:xfrm>
          <a:off x="231775" y="1314450"/>
          <a:ext cx="8732838" cy="39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1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88640"/>
            <a:ext cx="802736" cy="720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3533819</TotalTime>
  <Words>586</Words>
  <Application>Microsoft Office PowerPoint</Application>
  <PresentationFormat>Экран (4:3)</PresentationFormat>
  <Paragraphs>110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Оформление по умолчанию</vt:lpstr>
      <vt:lpstr>Тема Office</vt:lpstr>
      <vt:lpstr>1_Тема Office</vt:lpstr>
      <vt:lpstr>1_Оформление по умолчанию</vt:lpstr>
      <vt:lpstr>О демографической ситуации  в Кыргызской Республике  в 2015 году</vt:lpstr>
      <vt:lpstr>Темпы роста численности населения отдельных стран СНГ в 2014г.  (в процентах)</vt:lpstr>
      <vt:lpstr>Показатели прироста численности населения (тысяч человек)</vt:lpstr>
      <vt:lpstr>Половозрастная пирамида населения в 2016г. (оценка на начало года, человек)</vt:lpstr>
      <vt:lpstr>Численность населения  по отдельным возрастным группам  (на начало года, в процентах к общей численности населения)</vt:lpstr>
      <vt:lpstr>Число рожденных детей на одну женщину  в возрасте 15-49 лет (суммарный коэффициент рождаемости )</vt:lpstr>
      <vt:lpstr>Число рожденных детей на одну женщину  в возрасте 15-49 лет  по территории  (суммарный коэффициент рождаемости )</vt:lpstr>
      <vt:lpstr>Смертность населения по территории в 2015г.  (на 1000 населения)</vt:lpstr>
      <vt:lpstr>Детская и младенческая смертность (число умерших детей, соответственно, в возрасте до 5 лет  и до одного года, на 1000 родившихся) </vt:lpstr>
      <vt:lpstr>Материнская смертность (число случаев материнских смертей, зарегистрированных               в органах ЗАГС, на 100 000 родившихся живыми)</vt:lpstr>
      <vt:lpstr>Ожидаемая продолжительность жизни населения при рождении  (лет)</vt:lpstr>
      <vt:lpstr>Внешняя миграция населения (тыс. человек)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Дем ситуация</dc:title>
  <dc:creator>Liudmila Torgasheva</dc:creator>
  <cp:lastModifiedBy>Chynybaeva</cp:lastModifiedBy>
  <cp:revision>749</cp:revision>
  <cp:lastPrinted>2016-07-11T12:00:53Z</cp:lastPrinted>
  <dcterms:created xsi:type="dcterms:W3CDTF">2005-12-05T06:59:51Z</dcterms:created>
  <dcterms:modified xsi:type="dcterms:W3CDTF">2016-07-11T12:20:24Z</dcterms:modified>
</cp:coreProperties>
</file>