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18"/>
  </p:notesMasterIdLst>
  <p:sldIdLst>
    <p:sldId id="256" r:id="rId2"/>
    <p:sldId id="257" r:id="rId3"/>
    <p:sldId id="270" r:id="rId4"/>
    <p:sldId id="261" r:id="rId5"/>
    <p:sldId id="281" r:id="rId6"/>
    <p:sldId id="268" r:id="rId7"/>
    <p:sldId id="289" r:id="rId8"/>
    <p:sldId id="277" r:id="rId9"/>
    <p:sldId id="278" r:id="rId10"/>
    <p:sldId id="290" r:id="rId11"/>
    <p:sldId id="291" r:id="rId12"/>
    <p:sldId id="279" r:id="rId13"/>
    <p:sldId id="285" r:id="rId14"/>
    <p:sldId id="286" r:id="rId15"/>
    <p:sldId id="287" r:id="rId16"/>
    <p:sldId id="283" r:id="rId17"/>
  </p:sldIdLst>
  <p:sldSz cx="12192000" cy="6858000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5392"/>
    <a:srgbClr val="0099FF"/>
    <a:srgbClr val="0072C8"/>
    <a:srgbClr val="008A00"/>
    <a:srgbClr val="00BC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96433" autoAdjust="0"/>
  </p:normalViewPr>
  <p:slideViewPr>
    <p:cSldViewPr snapToGrid="0">
      <p:cViewPr varScale="1">
        <p:scale>
          <a:sx n="112" d="100"/>
          <a:sy n="112" d="100"/>
        </p:scale>
        <p:origin x="87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2526" y="-2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DE5C9-A102-4815-9747-F63E2F2A4117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1225550"/>
            <a:ext cx="5878513" cy="3306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16076"/>
            <a:ext cx="5388610" cy="38586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956"/>
            <a:ext cx="2918831" cy="491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07956"/>
            <a:ext cx="2918831" cy="491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3A19-91E1-4068-A72C-882C87BA3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67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ВВП это один из основной показатель </a:t>
            </a:r>
            <a:r>
              <a:rPr lang="ru-RU" dirty="0" err="1" smtClean="0"/>
              <a:t>Нацстаткома</a:t>
            </a:r>
            <a:r>
              <a:rPr lang="ru-RU" dirty="0" smtClean="0"/>
              <a:t> рассчитываемый ежемесячно Отделом СНС и экономических балансов Управления экономической статистики и национальных счетов.</a:t>
            </a:r>
          </a:p>
          <a:p>
            <a:r>
              <a:rPr lang="ru-RU" dirty="0" smtClean="0"/>
              <a:t>По рассчитанным показателям  ежемесячно готовится обзор о социально экономическом положении КР и </a:t>
            </a:r>
            <a:r>
              <a:rPr lang="ru-RU" dirty="0" err="1" smtClean="0"/>
              <a:t>размещяется</a:t>
            </a:r>
            <a:r>
              <a:rPr lang="ru-RU" dirty="0" smtClean="0"/>
              <a:t> на официальном сайте НСК 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Что такое Национальные Счета</a:t>
            </a:r>
          </a:p>
          <a:p>
            <a:r>
              <a:rPr lang="ru-RU" dirty="0" smtClean="0"/>
              <a:t>Национальные счета это комплексное, системное и количественное описание экономических процессов (производство, потребление, сбережение, инвестирование, обмен товарами и услугами, осуществление трансфертных операций) в стране, связанных с определенным периодом времени, обычно за год, или за квартал.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710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Кроме того это показатель функционирования экономики, который дает представление о стоимости производственных товаров и услуг за вычетом затрат на их производство (например, сырья и материалов, электро- и тепло- энергии).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238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48418" y="4727743"/>
            <a:ext cx="5388610" cy="3858607"/>
          </a:xfrm>
        </p:spPr>
        <p:txBody>
          <a:bodyPr/>
          <a:lstStyle/>
          <a:p>
            <a:r>
              <a:rPr lang="ru-RU" b="1" dirty="0" smtClean="0"/>
              <a:t>Производственный метод </a:t>
            </a:r>
          </a:p>
          <a:p>
            <a:r>
              <a:rPr lang="ru-RU" dirty="0" smtClean="0"/>
              <a:t>  (основной источник: исследование заведений)</a:t>
            </a:r>
            <a:r>
              <a:rPr lang="ru-RU" dirty="0" err="1" smtClean="0"/>
              <a:t>предприятия,ХС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Данные </a:t>
            </a:r>
            <a:r>
              <a:rPr lang="ru-RU" dirty="0" err="1" smtClean="0"/>
              <a:t>госстатистики</a:t>
            </a:r>
            <a:r>
              <a:rPr lang="ru-RU" dirty="0" smtClean="0"/>
              <a:t>, ведомственные отчеты(</a:t>
            </a:r>
            <a:r>
              <a:rPr lang="ru-RU" dirty="0" err="1" smtClean="0"/>
              <a:t>соц</a:t>
            </a:r>
            <a:r>
              <a:rPr lang="ru-RU" dirty="0" smtClean="0"/>
              <a:t> </a:t>
            </a:r>
            <a:r>
              <a:rPr lang="ru-RU" dirty="0" err="1" smtClean="0"/>
              <a:t>фонд,гос</a:t>
            </a:r>
            <a:r>
              <a:rPr lang="ru-RU" dirty="0" smtClean="0"/>
              <a:t> </a:t>
            </a:r>
            <a:r>
              <a:rPr lang="ru-RU" dirty="0" err="1" smtClean="0"/>
              <a:t>бюджет,банковская</a:t>
            </a:r>
            <a:r>
              <a:rPr lang="ru-RU" dirty="0" smtClean="0"/>
              <a:t> статистика) ) отделы</a:t>
            </a:r>
          </a:p>
          <a:p>
            <a:endParaRPr lang="ru-RU" dirty="0" smtClean="0"/>
          </a:p>
          <a:p>
            <a:r>
              <a:rPr lang="ru-RU" b="1" dirty="0" smtClean="0"/>
              <a:t>Метод образования доходов(годовой)</a:t>
            </a:r>
          </a:p>
          <a:p>
            <a:r>
              <a:rPr lang="ru-RU" dirty="0" smtClean="0"/>
              <a:t>(основной источник: статданные по налогу(налог на производства,</a:t>
            </a:r>
          </a:p>
          <a:p>
            <a:r>
              <a:rPr lang="ru-RU" dirty="0" smtClean="0"/>
              <a:t>Подоходный ),и труду) отделы</a:t>
            </a:r>
          </a:p>
          <a:p>
            <a:r>
              <a:rPr lang="ru-RU" dirty="0" smtClean="0"/>
              <a:t> Оплата труда +Валовая прибыль (ВП) + Чистые налоги на производство (ЧНП)</a:t>
            </a:r>
          </a:p>
          <a:p>
            <a:endParaRPr lang="ru-RU" dirty="0" smtClean="0"/>
          </a:p>
          <a:p>
            <a:r>
              <a:rPr lang="ru-RU" b="1" dirty="0" smtClean="0"/>
              <a:t>Метод использования доходов квартально)</a:t>
            </a:r>
          </a:p>
          <a:p>
            <a:endParaRPr lang="ru-RU" b="1" dirty="0" smtClean="0"/>
          </a:p>
          <a:p>
            <a:r>
              <a:rPr lang="ru-RU" dirty="0" smtClean="0"/>
              <a:t> (основной источник: исследование домохозяйств, статданные по международной торговле, формированию капитала и розничной торговле)</a:t>
            </a:r>
          </a:p>
          <a:p>
            <a:r>
              <a:rPr lang="ru-RU" dirty="0" smtClean="0"/>
              <a:t>) отделы</a:t>
            </a:r>
          </a:p>
          <a:p>
            <a:endParaRPr lang="ru-RU" dirty="0"/>
          </a:p>
          <a:p>
            <a:r>
              <a:rPr lang="ru-RU" dirty="0" smtClean="0"/>
              <a:t>Расходы на конечное потребление + Валовой накопление + Экспорт - Импорт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86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8625" y="222250"/>
            <a:ext cx="5878513" cy="3306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16343" y="3529036"/>
            <a:ext cx="5388610" cy="5687289"/>
          </a:xfrm>
        </p:spPr>
        <p:txBody>
          <a:bodyPr/>
          <a:lstStyle/>
          <a:p>
            <a:r>
              <a:rPr lang="ru-RU" b="1" dirty="0"/>
              <a:t>Валовой выпуск (ВВ) </a:t>
            </a:r>
            <a:r>
              <a:rPr lang="ru-RU" dirty="0"/>
              <a:t>- это стоимость товаров и услуг, произведенных и оказанных экономическими единицами- резидентами за рассматриваемый период</a:t>
            </a:r>
            <a:r>
              <a:rPr lang="ru-RU" sz="1000" dirty="0" smtClean="0"/>
              <a:t>.(</a:t>
            </a:r>
            <a:r>
              <a:rPr lang="ru-RU" sz="1000" dirty="0" err="1" smtClean="0"/>
              <a:t>объ</a:t>
            </a:r>
            <a:r>
              <a:rPr lang="ru-RU" sz="1000" dirty="0" smtClean="0"/>
              <a:t>. </a:t>
            </a:r>
            <a:r>
              <a:rPr lang="ru-RU" sz="1000" dirty="0" err="1" smtClean="0"/>
              <a:t>Про.продукции+изменения</a:t>
            </a:r>
            <a:r>
              <a:rPr lang="ru-RU" sz="1000" dirty="0" smtClean="0"/>
              <a:t> </a:t>
            </a:r>
            <a:r>
              <a:rPr lang="ru-RU" sz="1000" dirty="0" err="1" smtClean="0"/>
              <a:t>незав.произ</a:t>
            </a:r>
            <a:r>
              <a:rPr lang="ru-RU" sz="1000" dirty="0" smtClean="0"/>
              <a:t>)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b="1" dirty="0"/>
              <a:t>Промежуточное потребление (ПП) </a:t>
            </a:r>
            <a:r>
              <a:rPr lang="ru-RU" dirty="0"/>
              <a:t>- это стоимость товаров и рыночных услуг, потребленных в течение данного периода с целью производства других товаров или услуг.</a:t>
            </a:r>
            <a:br>
              <a:rPr lang="ru-RU" dirty="0"/>
            </a:br>
            <a:r>
              <a:rPr lang="ru-RU" dirty="0"/>
              <a:t>ОНИ ВКЛЮЧАЮТ: затраты сырья, материалов, топлива, энергии, семян, кормов, продуктов питания, медикаментов, канцелярских принадлежностей, спецодежды и т.п. оплату работ и услуг, предоставленных другими предприятиями и отдельными лицами расходы на командировки в части оплаты проезда и гостиниц</a:t>
            </a:r>
            <a:r>
              <a:rPr lang="ru-RU" sz="1000" dirty="0" smtClean="0"/>
              <a:t>.(мат </a:t>
            </a:r>
            <a:r>
              <a:rPr lang="ru-RU" sz="1000" dirty="0" err="1" smtClean="0"/>
              <a:t>затраты+усл.стра.орг</a:t>
            </a:r>
            <a:r>
              <a:rPr lang="ru-RU" sz="1000" dirty="0" smtClean="0"/>
              <a:t>)</a:t>
            </a:r>
            <a:r>
              <a:rPr lang="ru-RU" sz="1000" dirty="0"/>
              <a:t/>
            </a:r>
            <a:br>
              <a:rPr lang="ru-RU" sz="1000" dirty="0"/>
            </a:br>
            <a:r>
              <a:rPr lang="ru-RU" b="1" dirty="0"/>
              <a:t>Валовая добавленная стоимость (ВДС) </a:t>
            </a:r>
            <a:r>
              <a:rPr lang="ru-RU" dirty="0"/>
              <a:t>- это разница между стоимостью произведенных товаров и оказанных услуг(выпуском) и стоимостью товаров и услуг, полностью потребленных в процессе производства.</a:t>
            </a:r>
          </a:p>
          <a:p>
            <a:r>
              <a:rPr lang="ky-KG" b="1" dirty="0" smtClean="0"/>
              <a:t>разность</a:t>
            </a:r>
            <a:endParaRPr lang="ru-RU" b="1" dirty="0" smtClean="0"/>
          </a:p>
          <a:p>
            <a:r>
              <a:rPr lang="ru-RU" b="1" dirty="0" smtClean="0"/>
              <a:t>Чистые </a:t>
            </a:r>
            <a:r>
              <a:rPr lang="ru-RU" b="1" dirty="0"/>
              <a:t>налоги на продукты </a:t>
            </a:r>
            <a:r>
              <a:rPr lang="ru-RU" b="1" dirty="0" smtClean="0"/>
              <a:t>(ЧНП)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Налоги</a:t>
            </a:r>
            <a:r>
              <a:rPr lang="ru-RU" dirty="0"/>
              <a:t> на продукты</a:t>
            </a:r>
            <a:r>
              <a:rPr lang="ru-RU" b="1" dirty="0"/>
              <a:t> </a:t>
            </a:r>
            <a:r>
              <a:rPr lang="ru-RU" dirty="0"/>
              <a:t>включают налоги, размер которых прямо зависит от стоимости произведенной продукции и оказанных услуг. </a:t>
            </a:r>
            <a:br>
              <a:rPr lang="ru-RU" dirty="0"/>
            </a:br>
            <a:r>
              <a:rPr lang="ru-RU" dirty="0"/>
              <a:t>	</a:t>
            </a:r>
            <a:r>
              <a:rPr lang="ru-RU" i="1" dirty="0"/>
              <a:t>К налогам на продукты относятся: </a:t>
            </a:r>
            <a:r>
              <a:rPr lang="ru-RU" dirty="0"/>
              <a:t>налог на добавленную стоимость,  с продаж, акцизы,  налоги на экспортно-импортные операции. 			</a:t>
            </a:r>
            <a:br>
              <a:rPr lang="ru-RU" dirty="0"/>
            </a:br>
            <a:r>
              <a:rPr lang="ru-RU" dirty="0"/>
              <a:t>	Термин «</a:t>
            </a:r>
            <a:r>
              <a:rPr lang="ru-RU" b="1" dirty="0"/>
              <a:t>чистые</a:t>
            </a:r>
            <a:r>
              <a:rPr lang="ru-RU" dirty="0"/>
              <a:t>» означает, что </a:t>
            </a:r>
            <a:r>
              <a:rPr lang="ru-RU" b="1" dirty="0"/>
              <a:t>налоги - субсидий на продукты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	</a:t>
            </a:r>
            <a:r>
              <a:rPr lang="ru-RU" b="1" dirty="0"/>
              <a:t>Субсидии</a:t>
            </a:r>
            <a:r>
              <a:rPr lang="ru-RU" dirty="0"/>
              <a:t> – текущие некомпенсируемые выплаты из государственного бюджета предприятиям, при условии производства ими определенного вида товаров и услуг.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268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</a:t>
            </a:r>
            <a:r>
              <a:rPr lang="en-US" i="1" dirty="0" smtClean="0"/>
              <a:t> </a:t>
            </a:r>
            <a:r>
              <a:rPr lang="ru-RU" i="1" dirty="0" smtClean="0"/>
              <a:t>  </a:t>
            </a:r>
            <a:r>
              <a:rPr lang="ru-RU" dirty="0"/>
              <a:t>- </a:t>
            </a:r>
            <a:r>
              <a:rPr lang="ru-RU" dirty="0" smtClean="0"/>
              <a:t>цена в </a:t>
            </a:r>
            <a:r>
              <a:rPr lang="ru-RU" dirty="0"/>
              <a:t>предыдущем периоде.</a:t>
            </a:r>
          </a:p>
          <a:p>
            <a:r>
              <a:rPr lang="ru-RU" dirty="0" smtClean="0"/>
              <a:t> </a:t>
            </a:r>
            <a:endParaRPr lang="en-US" dirty="0" smtClean="0"/>
          </a:p>
          <a:p>
            <a:r>
              <a:rPr lang="en-US" dirty="0" smtClean="0"/>
              <a:t>Q</a:t>
            </a:r>
            <a:r>
              <a:rPr lang="en-US" dirty="0"/>
              <a:t>i</a:t>
            </a:r>
            <a:r>
              <a:rPr lang="ru-RU" dirty="0" smtClean="0"/>
              <a:t> - </a:t>
            </a:r>
            <a:r>
              <a:rPr lang="ky-KG" dirty="0" smtClean="0"/>
              <a:t>объем </a:t>
            </a:r>
            <a:r>
              <a:rPr lang="ru-RU" dirty="0" smtClean="0"/>
              <a:t>в текущем периоде;</a:t>
            </a:r>
          </a:p>
          <a:p>
            <a:r>
              <a:rPr lang="ru-RU" dirty="0" smtClean="0"/>
              <a:t> </a:t>
            </a:r>
            <a:r>
              <a:rPr lang="en-US" dirty="0" smtClean="0"/>
              <a:t>Q</a:t>
            </a:r>
            <a:r>
              <a:rPr lang="ru-RU" dirty="0" smtClean="0"/>
              <a:t>o   -объем в предыдущем периоде.</a:t>
            </a:r>
          </a:p>
          <a:p>
            <a:endParaRPr lang="en-US" dirty="0" smtClean="0"/>
          </a:p>
          <a:p>
            <a:r>
              <a:rPr lang="en-US" dirty="0" smtClean="0"/>
              <a:t>SUM</a:t>
            </a:r>
            <a:r>
              <a:rPr lang="ru-RU" dirty="0" smtClean="0"/>
              <a:t> </a:t>
            </a:r>
            <a:r>
              <a:rPr lang="ru-RU" dirty="0" err="1" smtClean="0"/>
              <a:t>po</a:t>
            </a:r>
            <a:r>
              <a:rPr lang="en-US" dirty="0" smtClean="0"/>
              <a:t> </a:t>
            </a:r>
            <a:r>
              <a:rPr lang="ru-RU" dirty="0" err="1" smtClean="0"/>
              <a:t>qi</a:t>
            </a:r>
            <a:r>
              <a:rPr lang="ru-RU" dirty="0" smtClean="0"/>
              <a:t>  - объем произведенной продукции отчетного периода </a:t>
            </a:r>
          </a:p>
          <a:p>
            <a:r>
              <a:rPr lang="ru-RU" dirty="0" smtClean="0"/>
              <a:t>    		в ценах базисного периода (года);</a:t>
            </a:r>
            <a:endParaRPr lang="en-US" dirty="0" smtClean="0"/>
          </a:p>
          <a:p>
            <a:r>
              <a:rPr lang="ky-KG" dirty="0" smtClean="0"/>
              <a:t>делем</a:t>
            </a:r>
            <a:endParaRPr lang="ru-RU" dirty="0" smtClean="0"/>
          </a:p>
          <a:p>
            <a:r>
              <a:rPr lang="en-US" dirty="0" smtClean="0"/>
              <a:t>SUM</a:t>
            </a:r>
            <a:r>
              <a:rPr lang="ru-RU" dirty="0" smtClean="0"/>
              <a:t> </a:t>
            </a:r>
            <a:r>
              <a:rPr lang="ru-RU" dirty="0" err="1" smtClean="0"/>
              <a:t>po</a:t>
            </a:r>
            <a:r>
              <a:rPr lang="en-US" dirty="0" smtClean="0"/>
              <a:t> </a:t>
            </a:r>
            <a:r>
              <a:rPr lang="ru-RU" dirty="0" err="1" smtClean="0"/>
              <a:t>qo</a:t>
            </a:r>
            <a:r>
              <a:rPr lang="ru-RU" dirty="0" smtClean="0"/>
              <a:t>, - объем произведенной продукции базисного периода </a:t>
            </a:r>
          </a:p>
          <a:p>
            <a:r>
              <a:rPr lang="ru-RU" dirty="0" smtClean="0"/>
              <a:t>		в ценах базисного (периода) года.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899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 smtClean="0"/>
              <a:t>МСОК- международный стандарт отраслевой класификации.</a:t>
            </a:r>
          </a:p>
          <a:p>
            <a:r>
              <a:rPr lang="ky-KG" dirty="0" smtClean="0"/>
              <a:t>Если расматривать ВВП то он состоит из двух отраслей </a:t>
            </a:r>
          </a:p>
          <a:p>
            <a:r>
              <a:rPr lang="ky-KG" dirty="0" smtClean="0"/>
              <a:t>Это отрасли каторые входят в структуру ВВП.такие как </a:t>
            </a:r>
          </a:p>
          <a:p>
            <a:endParaRPr lang="ky-KG" dirty="0"/>
          </a:p>
          <a:p>
            <a:endParaRPr lang="ky-KG" dirty="0" smtClean="0"/>
          </a:p>
          <a:p>
            <a:r>
              <a:rPr lang="ru-RU" dirty="0" smtClean="0"/>
              <a:t>данные с 2010г. разрабатываются согласно Государственному классификатору  видов экономической деятельности, утвержденному Постановлением Правительства Кыргызской Республики от 11 января 2011 года №9,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857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13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90538" y="1225550"/>
            <a:ext cx="7716838" cy="43418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17234" y="5566739"/>
            <a:ext cx="5388610" cy="5029120"/>
          </a:xfrm>
        </p:spPr>
        <p:txBody>
          <a:bodyPr/>
          <a:lstStyle/>
          <a:p>
            <a:r>
              <a:rPr lang="ky-KG" sz="1000" dirty="0" smtClean="0"/>
              <a:t>Просим учесть что это предварительные данные.</a:t>
            </a:r>
          </a:p>
          <a:p>
            <a:endParaRPr lang="ru-RU" sz="1000" dirty="0" smtClean="0"/>
          </a:p>
          <a:p>
            <a:r>
              <a:rPr lang="ru-RU" sz="1000" dirty="0" smtClean="0"/>
              <a:t>Валовой внутренний продукт (ВВП), по предварительной оценке, в январе-феврале 2017г. составил около 52 млрд. сомов, что выше уровня соответствующего периода прошлого года на 5,4 процента, без учета предприятий по разработке месторождения «</a:t>
            </a:r>
            <a:r>
              <a:rPr lang="ru-RU" sz="1000" dirty="0" err="1" smtClean="0"/>
              <a:t>Кумтор</a:t>
            </a:r>
            <a:r>
              <a:rPr lang="ru-RU" sz="1000" dirty="0" smtClean="0"/>
              <a:t>», соответственно, 47 млрд. сомов и на 3,6 процента.</a:t>
            </a:r>
          </a:p>
          <a:p>
            <a:r>
              <a:rPr lang="ru-RU" sz="1000" dirty="0" smtClean="0"/>
              <a:t>Рост ВВП обеспечен, в основном, отраслями сельского хозяйства, промышленности и сферы услуг. При этом, рост отраслей товарного производства по сравнению с соответствующим периодом предыдущего года составил 113,3 процента (в январе-феврале 2016г.- 76,7 процента), отраслей, оказывающих услуги – 100,4 процента (в январе-феврале 2016г.- 102,0 процента).</a:t>
            </a:r>
          </a:p>
          <a:p>
            <a:r>
              <a:rPr lang="ru-RU" sz="1000" dirty="0" smtClean="0"/>
              <a:t>По сравнению с январем-февралем прошлого года доля отраслей, производящих товары, в структуре ВВП увеличилась на 0,6 процента (в основном, за счет промышленности, доля которой повысилась на 1,2 процента) и составила 33,9 процента, доля отраслей, оказывающих услуги, также возросла на 0,8 процента и составила 53,6 процента.</a:t>
            </a:r>
          </a:p>
          <a:p>
            <a:endParaRPr lang="ru-RU" sz="10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931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54000" y="1225550"/>
            <a:ext cx="7243763" cy="40751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577" y="5485075"/>
            <a:ext cx="5388610" cy="3695280"/>
          </a:xfrm>
        </p:spPr>
        <p:txBody>
          <a:bodyPr/>
          <a:lstStyle/>
          <a:p>
            <a:r>
              <a:rPr lang="pt-BR" dirty="0" smtClean="0"/>
              <a:t>Р ДОЛИ	ТР	</a:t>
            </a:r>
          </a:p>
          <a:p>
            <a:r>
              <a:rPr lang="pt-BR" dirty="0" smtClean="0"/>
              <a:t>0,6	36,6	ВВП</a:t>
            </a:r>
          </a:p>
          <a:p>
            <a:r>
              <a:rPr lang="pt-BR" dirty="0" smtClean="0"/>
              <a:t>-0,4	1,3	A</a:t>
            </a:r>
          </a:p>
          <a:p>
            <a:r>
              <a:rPr lang="pt-BR" dirty="0" smtClean="0"/>
              <a:t>1,2	57,9	B,C,D,E</a:t>
            </a:r>
          </a:p>
          <a:p>
            <a:r>
              <a:rPr lang="pt-BR" dirty="0" smtClean="0"/>
              <a:t>0,5	11,5	B</a:t>
            </a:r>
          </a:p>
          <a:p>
            <a:r>
              <a:rPr lang="pt-BR" dirty="0" smtClean="0"/>
              <a:t>0,5	65,7	C</a:t>
            </a:r>
          </a:p>
          <a:p>
            <a:r>
              <a:rPr lang="pt-BR" dirty="0" smtClean="0"/>
              <a:t>0,2	21,0	D</a:t>
            </a:r>
          </a:p>
          <a:p>
            <a:r>
              <a:rPr lang="pt-BR" dirty="0" smtClean="0"/>
              <a:t>0	-4,8	E</a:t>
            </a:r>
          </a:p>
          <a:p>
            <a:r>
              <a:rPr lang="pt-BR" dirty="0" smtClean="0"/>
              <a:t>-0,2	-3,5	F</a:t>
            </a:r>
          </a:p>
          <a:p>
            <a:r>
              <a:rPr lang="pt-BR" dirty="0" smtClean="0"/>
              <a:t>0,8	-1,6	</a:t>
            </a:r>
          </a:p>
          <a:p>
            <a:r>
              <a:rPr lang="pt-BR" dirty="0" smtClean="0"/>
              <a:t>-0,1	-0,9	G</a:t>
            </a:r>
          </a:p>
          <a:p>
            <a:r>
              <a:rPr lang="pt-BR" dirty="0" smtClean="0"/>
              <a:t>-0,3	5,3	H</a:t>
            </a:r>
          </a:p>
          <a:p>
            <a:r>
              <a:rPr lang="pt-BR" dirty="0" smtClean="0"/>
              <a:t>-0,1	-0,2	I</a:t>
            </a:r>
          </a:p>
          <a:p>
            <a:r>
              <a:rPr lang="pt-BR" dirty="0" smtClean="0"/>
              <a:t>-0,4	-16,1	J</a:t>
            </a:r>
          </a:p>
          <a:p>
            <a:r>
              <a:rPr lang="pt-BR" dirty="0" smtClean="0"/>
              <a:t>1,7	-0,1	ДУ</a:t>
            </a:r>
          </a:p>
          <a:p>
            <a:r>
              <a:rPr lang="pt-BR" dirty="0" smtClean="0"/>
              <a:t>-1,4	14,9	Н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140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53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425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746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681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67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44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3A19-91E1-4068-A72C-882C87BA365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20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F908-FE2D-496A-8531-9F71EE184F41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89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FE936-C104-4FAF-8BD1-5AC88511BB9F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74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8139-62BC-4E98-8660-3855908B64F5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34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D54ED-ABBE-4426-85FB-62A7469CD8CD}" type="datetime1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349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73E-B974-4086-969A-60F15B2034A6}" type="datetime1">
              <a:rPr lang="ru-RU" smtClean="0"/>
              <a:t>31.03.2017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14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91E4-9FC9-429E-B05E-5C79C07B7AF5}" type="datetime1">
              <a:rPr lang="ru-RU" smtClean="0"/>
              <a:t>31.03.2017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16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E00-19E7-4FAB-807B-C39F850E4395}" type="datetime1">
              <a:rPr lang="ru-RU" smtClean="0"/>
              <a:t>31.03.2017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253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E4F3D-F1C8-4791-859E-EFD697F9C52C}" type="datetime1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09832-DD7E-4F59-A089-1BE0189CF514}" type="datetime1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64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1E2E-494D-4914-BC9F-47DB90AC5D8F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916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5EE7-81FD-4792-BF41-A4514DC9FA83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556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FAB61-AC01-4D25-B3AF-9FAB72A59BD8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585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02D8-931D-46CA-9AE0-556C7B96E83D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8244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18B60-EC1D-41F4-B712-C8F903794788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235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3F28-1B0E-41BC-A023-CFFAA5E1854E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262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C144F-A1C7-4DC7-8720-6D7550A2F3B2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631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B4A42-53CB-4051-99BA-7B8950E68F6E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7C057-0EFE-4873-AF4B-86540567A2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35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F50D7-BB42-4751-9D72-079B18D664ED}" type="datetime1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5E90CF-F64D-41AC-B106-8704A5D84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73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520" y="1122363"/>
            <a:ext cx="11896592" cy="4073480"/>
          </a:xfrm>
        </p:spPr>
        <p:txBody>
          <a:bodyPr>
            <a:normAutofit/>
          </a:bodyPr>
          <a:lstStyle/>
          <a:p>
            <a:pPr algn="l"/>
            <a:r>
              <a:rPr lang="ru-RU" sz="60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	Валовой </a:t>
            </a:r>
            <a:br>
              <a:rPr lang="ru-RU" sz="60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60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	Внутренний </a:t>
            </a:r>
            <a:br>
              <a:rPr lang="ru-RU" sz="60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60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	Продукт</a:t>
            </a:r>
            <a:r>
              <a:rPr lang="ru-RU" sz="4800" b="1" i="1" dirty="0">
                <a:solidFill>
                  <a:srgbClr val="0070C0"/>
                </a:solidFill>
                <a:latin typeface="Arial Black" panose="020B0A04020102020204" pitchFamily="34" charset="0"/>
              </a:rPr>
              <a:t/>
            </a:r>
            <a:br>
              <a:rPr lang="ru-RU" sz="4800" b="1" i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ky-KG" sz="32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п</a:t>
            </a:r>
            <a:r>
              <a:rPr lang="ru-RU" sz="3200" b="1" i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роизводственный</a:t>
            </a:r>
            <a:r>
              <a:rPr lang="ru-RU" sz="3200" b="1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метод расчета)</a:t>
            </a:r>
            <a:endParaRPr lang="ru-RU" sz="3200" b="1" i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0" y="42292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61645" y="16682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sz="24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4719" y="42292"/>
            <a:ext cx="1018120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3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внутренний продукт (ВВП) </a:t>
            </a:r>
            <a:r>
              <a:rPr lang="ru-RU" sz="3600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важнейших показателей национальных счетов, характеризующий конечный результат производственной деятельности экономических единиц- резидентов. Он отражает стоимость товаров и услуг, произведенных в стране и предназначенных для конечного потребления, накопления и экспорта.</a:t>
            </a: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56951" y="6417377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3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три метода оценки ВВП</a:t>
            </a:r>
            <a:r>
              <a:rPr lang="en-US" altLang="ru-RU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005392"/>
              </a:solidFill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>
          <a:xfrm>
            <a:off x="1058779" y="1609725"/>
            <a:ext cx="9319210" cy="482758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</a:t>
            </a:r>
            <a:r>
              <a:rPr lang="ru-RU" alt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endParaRPr lang="ru-RU" altLang="ru-RU" sz="32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доходов</a:t>
            </a:r>
          </a:p>
          <a:p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доходов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299680" y="6437313"/>
            <a:ext cx="683339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fld id="{52F98458-EFD9-4E68-BB7F-C3B4B1892E18}" type="slidenum">
              <a:rPr lang="ru-RU" altLang="en-US" sz="1200" b="0"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3</a:t>
            </a:fld>
            <a:endParaRPr lang="ru-RU" altLang="en-US" sz="1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9400" y="3860691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стране основным методом </a:t>
            </a:r>
            <a:r>
              <a:rPr lang="ru-RU" sz="3600" b="1" dirty="0">
                <a:solidFill>
                  <a:srgbClr val="00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 ВВП является метод производства  </a:t>
            </a:r>
          </a:p>
        </p:txBody>
      </p:sp>
    </p:spTree>
    <p:extLst>
      <p:ext uri="{BB962C8B-B14F-4D97-AF65-F5344CB8AC3E}">
        <p14:creationId xmlns:p14="http://schemas.microsoft.com/office/powerpoint/2010/main" val="326638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505" y="365125"/>
            <a:ext cx="11217444" cy="573958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ru-RU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метод расчета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Валового внутреннего продукта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метод, рассчитываемый на ежемесячной основе включает в себя: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(ВВ) – Промежуточное потребление (ПП) =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=Валовая добавленная стоимость (ВДС)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ВВП=ВДС + ЧНП</a:t>
            </a:r>
            <a:b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222768" y="6413025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5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2090"/>
          </a:xfrm>
        </p:spPr>
        <p:txBody>
          <a:bodyPr>
            <a:normAutofit fontScale="90000"/>
          </a:bodyPr>
          <a:lstStyle/>
          <a:p>
            <a:r>
              <a:rPr lang="ky-KG" b="1" i="1" dirty="0" smtClean="0">
                <a:solidFill>
                  <a:srgbClr val="0070C0"/>
                </a:solidFill>
              </a:rPr>
              <a:t>Расчет темпов роста </a:t>
            </a:r>
            <a:r>
              <a:rPr lang="ky-KG" sz="3100" b="1" i="1" dirty="0" smtClean="0">
                <a:solidFill>
                  <a:srgbClr val="0070C0"/>
                </a:solidFill>
              </a:rPr>
              <a:t>(снижения) </a:t>
            </a:r>
            <a:r>
              <a:rPr lang="ky-KG" b="1" i="1" dirty="0" smtClean="0">
                <a:solidFill>
                  <a:srgbClr val="0070C0"/>
                </a:solidFill>
              </a:rPr>
              <a:t>ВВП</a:t>
            </a:r>
            <a:br>
              <a:rPr lang="ky-KG" b="1" i="1" dirty="0" smtClean="0">
                <a:solidFill>
                  <a:srgbClr val="0070C0"/>
                </a:solidFill>
              </a:rPr>
            </a:b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7334" y="1930400"/>
            <a:ext cx="84068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Темп роста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(снижения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это средняя величина изменений количеств определенного набора товаров или услуг между двумя периодами времени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Он рассчитывается по формуле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Ласпейреса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Ig l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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0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  /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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000" baseline="-25000" dirty="0" err="1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000" baseline="-25000" dirty="0" err="1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baseline="-25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где</a:t>
            </a:r>
          </a:p>
          <a:p>
            <a:endParaRPr lang="ru-RU" sz="2000" baseline="-25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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  - объем произведенной продукции отчетного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периода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    		в ценах базисного 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периода (года);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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800" baseline="-25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baseline="-25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, - объем произведенной продукции базисного периода </a:t>
            </a:r>
            <a:endParaRPr lang="ru-RU" sz="28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ценах 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базисного 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(периода)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года.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82588" y="6373505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50" smtClean="0">
                <a:solidFill>
                  <a:schemeClr val="tx1"/>
                </a:solidFill>
              </a:rPr>
              <a:t>5</a:t>
            </a:fld>
            <a:endParaRPr lang="ru-RU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87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957129" y="42080"/>
            <a:ext cx="8596668" cy="1320800"/>
          </a:xfrm>
        </p:spPr>
        <p:txBody>
          <a:bodyPr/>
          <a:lstStyle/>
          <a:p>
            <a:pPr algn="ctr"/>
            <a:r>
              <a:rPr lang="ru-RU" altLang="ru-RU" b="1" dirty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внутренний продукт </a:t>
            </a:r>
            <a:r>
              <a:rPr lang="ru-RU" altLang="ru-RU" b="1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3600" b="1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видам </a:t>
            </a:r>
            <a:r>
              <a:rPr lang="ru-RU" altLang="ru-RU" sz="3600" b="1" dirty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деятельности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>
          <a:xfrm>
            <a:off x="677334" y="1362880"/>
            <a:ext cx="8596668" cy="5428168"/>
          </a:xfrm>
        </p:spPr>
        <p:txBody>
          <a:bodyPr>
            <a:normAutofit fontScale="6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3200" dirty="0" smtClean="0">
                <a:latin typeface="Times New Roman" panose="02020603050405020304" pitchFamily="18" charset="0"/>
              </a:rPr>
              <a:t>		</a:t>
            </a:r>
            <a:r>
              <a:rPr lang="ru-RU" altLang="ru-RU" sz="4500" b="1" dirty="0" smtClean="0">
                <a:solidFill>
                  <a:srgbClr val="00CC00"/>
                </a:solidFill>
                <a:latin typeface="Times New Roman" panose="02020603050405020304" pitchFamily="18" charset="0"/>
              </a:rPr>
              <a:t>Виды </a:t>
            </a:r>
            <a:r>
              <a:rPr lang="ru-RU" altLang="ru-RU" sz="4500" b="1" dirty="0">
                <a:solidFill>
                  <a:srgbClr val="00CC00"/>
                </a:solidFill>
                <a:latin typeface="Times New Roman" panose="02020603050405020304" pitchFamily="18" charset="0"/>
              </a:rPr>
              <a:t>экономической деятельности</a:t>
            </a:r>
            <a:r>
              <a:rPr lang="ru-RU" altLang="ru-RU" sz="4500" b="1" dirty="0" smtClean="0">
                <a:solidFill>
                  <a:srgbClr val="00CC00"/>
                </a:solidFill>
                <a:latin typeface="Times New Roman" panose="02020603050405020304" pitchFamily="18" charset="0"/>
              </a:rPr>
              <a:t>, 	классифицируются </a:t>
            </a:r>
            <a:r>
              <a:rPr lang="ru-RU" altLang="ru-RU" sz="4500" b="1" dirty="0">
                <a:solidFill>
                  <a:srgbClr val="00CC00"/>
                </a:solidFill>
                <a:latin typeface="Times New Roman" panose="02020603050405020304" pitchFamily="18" charset="0"/>
              </a:rPr>
              <a:t>согласно МСОК или </a:t>
            </a:r>
            <a:r>
              <a:rPr lang="en-US" altLang="ru-RU" sz="4500" b="1" dirty="0" smtClean="0">
                <a:solidFill>
                  <a:srgbClr val="00CC00"/>
                </a:solidFill>
                <a:latin typeface="Times New Roman" panose="02020603050405020304" pitchFamily="18" charset="0"/>
              </a:rPr>
              <a:t>NAC</a:t>
            </a:r>
            <a:r>
              <a:rPr lang="ru-RU" altLang="ru-RU" sz="4500" b="1" dirty="0" smtClean="0">
                <a:solidFill>
                  <a:srgbClr val="00CC00"/>
                </a:solidFill>
                <a:latin typeface="Times New Roman" panose="02020603050405020304" pitchFamily="18" charset="0"/>
              </a:rPr>
              <a:t>Е 2</a:t>
            </a:r>
            <a:endParaRPr lang="en-US" altLang="ru-RU" sz="4500" b="1" dirty="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4500" b="1" dirty="0" smtClean="0">
                <a:latin typeface="Times New Roman" panose="02020603050405020304" pitchFamily="18" charset="0"/>
              </a:rPr>
              <a:t>Отрасли производящие товары:       </a:t>
            </a:r>
          </a:p>
          <a:p>
            <a:pPr>
              <a:lnSpc>
                <a:spcPct val="90000"/>
              </a:lnSpc>
            </a:pPr>
            <a:r>
              <a:rPr lang="ru-RU" altLang="ru-RU" sz="4500" dirty="0" smtClean="0">
                <a:latin typeface="Times New Roman" panose="02020603050405020304" pitchFamily="18" charset="0"/>
              </a:rPr>
              <a:t>Сельское </a:t>
            </a:r>
            <a:r>
              <a:rPr lang="ru-RU" altLang="ru-RU" sz="4500" dirty="0">
                <a:latin typeface="Times New Roman" panose="02020603050405020304" pitchFamily="18" charset="0"/>
              </a:rPr>
              <a:t>хозяйство, лесное хозяйство и рыболовство</a:t>
            </a:r>
          </a:p>
          <a:p>
            <a:pPr>
              <a:lnSpc>
                <a:spcPct val="90000"/>
              </a:lnSpc>
            </a:pPr>
            <a:r>
              <a:rPr lang="ru-RU" altLang="ru-RU" sz="4500" dirty="0">
                <a:latin typeface="Times New Roman" panose="02020603050405020304" pitchFamily="18" charset="0"/>
              </a:rPr>
              <a:t>Промышленность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4500" dirty="0">
                <a:latin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</a:rPr>
              <a:t>Добыча полезных ископаемых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3200" dirty="0">
                <a:latin typeface="Times New Roman" panose="02020603050405020304" pitchFamily="18" charset="0"/>
              </a:rPr>
              <a:t>  Обрабатывающие производства (Обрабатывающая промышленность)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3200" dirty="0">
                <a:latin typeface="Times New Roman" panose="02020603050405020304" pitchFamily="18" charset="0"/>
              </a:rPr>
              <a:t> Обеспечение (снабжение) электроэнергией, газом, паром и кондиционированным воздухом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3200" dirty="0">
                <a:latin typeface="Times New Roman" panose="02020603050405020304" pitchFamily="18" charset="0"/>
              </a:rPr>
              <a:t> Водоснабжение, очистка, обработка отходов и получение вторичного сырья</a:t>
            </a:r>
          </a:p>
          <a:p>
            <a:pPr>
              <a:lnSpc>
                <a:spcPct val="90000"/>
              </a:lnSpc>
            </a:pPr>
            <a:r>
              <a:rPr lang="ru-RU" altLang="ru-RU" sz="4500" dirty="0">
                <a:latin typeface="Times New Roman" panose="02020603050405020304" pitchFamily="18" charset="0"/>
              </a:rPr>
              <a:t>Строительство</a:t>
            </a: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129" cy="89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14221" y="6425923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50" smtClean="0">
                <a:solidFill>
                  <a:schemeClr val="tx1"/>
                </a:solidFill>
              </a:rPr>
              <a:t>6</a:t>
            </a:fld>
            <a:endParaRPr lang="ru-RU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0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121834" y="0"/>
            <a:ext cx="8596668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внутренний продукт </a:t>
            </a:r>
            <a:r>
              <a:rPr lang="ru-RU" altLang="ru-RU" b="1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3600" b="1" dirty="0" smtClean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видам </a:t>
            </a:r>
            <a:r>
              <a:rPr lang="ru-RU" altLang="ru-RU" sz="3600" b="1" dirty="0">
                <a:solidFill>
                  <a:srgbClr val="0053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деятельности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>
          <a:xfrm>
            <a:off x="677334" y="1193800"/>
            <a:ext cx="10447866" cy="566419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sz="4000" b="1" dirty="0" smtClean="0">
                <a:latin typeface="Times New Roman" panose="02020603050405020304" pitchFamily="18" charset="0"/>
              </a:rPr>
              <a:t>Отрасли производящие </a:t>
            </a:r>
            <a:r>
              <a:rPr lang="ru-RU" altLang="ru-RU" sz="4000" b="1" dirty="0" smtClean="0">
                <a:latin typeface="Times New Roman" panose="02020603050405020304" pitchFamily="18" charset="0"/>
              </a:rPr>
              <a:t>услуги:</a:t>
            </a:r>
          </a:p>
          <a:p>
            <a:pPr>
              <a:lnSpc>
                <a:spcPct val="90000"/>
              </a:lnSpc>
            </a:pPr>
            <a:r>
              <a:rPr lang="ru-RU" altLang="ru-RU" sz="3200" dirty="0">
                <a:latin typeface="Times New Roman" panose="02020603050405020304" pitchFamily="18" charset="0"/>
              </a:rPr>
              <a:t>Оптовая и розничная торговля; ремонт автомобилей и мотоциклов </a:t>
            </a:r>
          </a:p>
          <a:p>
            <a:pPr>
              <a:lnSpc>
                <a:spcPct val="90000"/>
              </a:lnSpc>
            </a:pPr>
            <a:r>
              <a:rPr lang="ru-RU" altLang="ru-RU" sz="3200" dirty="0">
                <a:latin typeface="Times New Roman" panose="02020603050405020304" pitchFamily="18" charset="0"/>
              </a:rPr>
              <a:t>Транспортная деятельность и хранение грузов</a:t>
            </a:r>
          </a:p>
          <a:p>
            <a:pPr>
              <a:lnSpc>
                <a:spcPct val="90000"/>
              </a:lnSpc>
            </a:pPr>
            <a:r>
              <a:rPr lang="ru-RU" altLang="ru-RU" sz="3200" dirty="0">
                <a:latin typeface="Times New Roman" panose="02020603050405020304" pitchFamily="18" charset="0"/>
              </a:rPr>
              <a:t>Гостиницы и рестораны</a:t>
            </a:r>
          </a:p>
          <a:p>
            <a:pPr>
              <a:lnSpc>
                <a:spcPct val="90000"/>
              </a:lnSpc>
            </a:pPr>
            <a:r>
              <a:rPr lang="ru-RU" altLang="ru-RU" sz="3200" dirty="0">
                <a:latin typeface="Times New Roman" panose="02020603050405020304" pitchFamily="18" charset="0"/>
              </a:rPr>
              <a:t>Информация и 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связь</a:t>
            </a:r>
          </a:p>
          <a:p>
            <a:pPr>
              <a:lnSpc>
                <a:spcPct val="90000"/>
              </a:lnSpc>
            </a:pPr>
            <a:r>
              <a:rPr lang="ru-RU" altLang="ru-RU" sz="3200" dirty="0">
                <a:latin typeface="Times New Roman" panose="02020603050405020304" pitchFamily="18" charset="0"/>
              </a:rPr>
              <a:t>Другие  виды услуг</a:t>
            </a:r>
          </a:p>
          <a:p>
            <a:pPr>
              <a:lnSpc>
                <a:spcPct val="90000"/>
              </a:lnSpc>
            </a:pPr>
            <a:r>
              <a:rPr lang="ru-RU" altLang="ru-RU" sz="2600" dirty="0" smtClean="0">
                <a:latin typeface="Times New Roman" panose="02020603050405020304" pitchFamily="18" charset="0"/>
              </a:rPr>
              <a:t>Финансовое </a:t>
            </a:r>
            <a:r>
              <a:rPr lang="ru-RU" altLang="ru-RU" sz="2600" dirty="0">
                <a:latin typeface="Times New Roman" panose="02020603050405020304" pitchFamily="18" charset="0"/>
              </a:rPr>
              <a:t>посредничество и страхование</a:t>
            </a:r>
          </a:p>
          <a:p>
            <a:pPr>
              <a:lnSpc>
                <a:spcPct val="90000"/>
              </a:lnSpc>
            </a:pPr>
            <a:r>
              <a:rPr lang="ru-RU" altLang="ru-RU" sz="2600" dirty="0" smtClean="0">
                <a:latin typeface="Times New Roman" panose="02020603050405020304" pitchFamily="18" charset="0"/>
              </a:rPr>
              <a:t>Операции </a:t>
            </a:r>
            <a:r>
              <a:rPr lang="ru-RU" altLang="ru-RU" sz="2600" dirty="0">
                <a:latin typeface="Times New Roman" panose="02020603050405020304" pitchFamily="18" charset="0"/>
              </a:rPr>
              <a:t>с недвижимым имуществом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latin typeface="Times New Roman" panose="02020603050405020304" pitchFamily="18" charset="0"/>
              </a:rPr>
              <a:t>Профессиональная, научная и техническая деятельность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latin typeface="Times New Roman" panose="02020603050405020304" pitchFamily="18" charset="0"/>
              </a:rPr>
              <a:t>Административная и вспомогательная деятельность                          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latin typeface="Times New Roman" panose="02020603050405020304" pitchFamily="18" charset="0"/>
              </a:rPr>
              <a:t>Государственное управление и оборона, обязательное социальное обеспечение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latin typeface="Times New Roman" panose="02020603050405020304" pitchFamily="18" charset="0"/>
              </a:rPr>
              <a:t>Образование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latin typeface="Times New Roman" panose="02020603050405020304" pitchFamily="18" charset="0"/>
              </a:rPr>
              <a:t>Здравоохранение и социальное обслуживание населения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latin typeface="Times New Roman" panose="02020603050405020304" pitchFamily="18" charset="0"/>
              </a:rPr>
              <a:t>Искусство, развлечения и отдых</a:t>
            </a:r>
          </a:p>
          <a:p>
            <a:pPr>
              <a:lnSpc>
                <a:spcPct val="90000"/>
              </a:lnSpc>
            </a:pPr>
            <a:r>
              <a:rPr lang="ru-RU" altLang="ru-RU" sz="2600" dirty="0">
                <a:latin typeface="Times New Roman" panose="02020603050405020304" pitchFamily="18" charset="0"/>
              </a:rPr>
              <a:t>Прочая обслуживающая деятельность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3200" dirty="0">
              <a:latin typeface="Times New Roman" panose="02020603050405020304" pitchFamily="18" charset="0"/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129" cy="89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14221" y="6425923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50" smtClean="0">
                <a:solidFill>
                  <a:schemeClr val="tx1"/>
                </a:solidFill>
              </a:rPr>
              <a:t>7</a:t>
            </a:fld>
            <a:endParaRPr lang="ru-RU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06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574500" cy="538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508660" y="3174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5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2095" t="20222" r="21952" b="12476"/>
          <a:stretch/>
        </p:blipFill>
        <p:spPr>
          <a:xfrm>
            <a:off x="496388" y="470019"/>
            <a:ext cx="11695612" cy="638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4095" t="18952" r="52571" b="10106"/>
          <a:stretch/>
        </p:blipFill>
        <p:spPr>
          <a:xfrm>
            <a:off x="1765300" y="0"/>
            <a:ext cx="8381999" cy="6889662"/>
          </a:xfrm>
          <a:prstGeom prst="rect">
            <a:avLst/>
          </a:prstGeom>
        </p:spPr>
      </p:pic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82588" y="6346424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50" smtClean="0">
                <a:solidFill>
                  <a:schemeClr val="tx1"/>
                </a:solidFill>
              </a:rPr>
              <a:t>9</a:t>
            </a:fld>
            <a:endParaRPr lang="ru-RU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49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08661" y="6492875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00" b="1" smtClean="0">
                <a:solidFill>
                  <a:schemeClr val="tx1"/>
                </a:solidFill>
              </a:rPr>
              <a:t>10</a:t>
            </a:fld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49" t="20494" r="65024" b="12839"/>
          <a:stretch/>
        </p:blipFill>
        <p:spPr>
          <a:xfrm>
            <a:off x="1473200" y="22734"/>
            <a:ext cx="8458200" cy="6835266"/>
          </a:xfrm>
          <a:prstGeom prst="rect">
            <a:avLst/>
          </a:prstGeom>
        </p:spPr>
      </p:pic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774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08661" y="6484937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00" b="1" smtClean="0">
                <a:solidFill>
                  <a:schemeClr val="tx1"/>
                </a:solidFill>
              </a:rPr>
              <a:t>11</a:t>
            </a:fld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597" t="20123" r="59028" b="9013"/>
          <a:stretch/>
        </p:blipFill>
        <p:spPr>
          <a:xfrm>
            <a:off x="1511300" y="-12701"/>
            <a:ext cx="8013700" cy="6858001"/>
          </a:xfrm>
          <a:prstGeom prst="rect">
            <a:avLst/>
          </a:prstGeom>
        </p:spPr>
      </p:pic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54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31207"/>
            <a:ext cx="10515600" cy="1615156"/>
          </a:xfrm>
        </p:spPr>
        <p:txBody>
          <a:bodyPr>
            <a:normAutofit/>
          </a:bodyPr>
          <a:lstStyle/>
          <a:p>
            <a:r>
              <a:rPr lang="ky-KG" sz="6000" b="1" dirty="0">
                <a:solidFill>
                  <a:srgbClr val="00B0F0"/>
                </a:solidFill>
                <a:latin typeface="Arial Black" panose="020B0A04020102020204" pitchFamily="34" charset="0"/>
              </a:rPr>
              <a:t>Спасибо за внимание!</a:t>
            </a:r>
            <a:endParaRPr lang="ru-RU" sz="6000" b="1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0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65497" y="6397499"/>
            <a:ext cx="683339" cy="365125"/>
          </a:xfrm>
        </p:spPr>
        <p:txBody>
          <a:bodyPr/>
          <a:lstStyle/>
          <a:p>
            <a:fld id="{7E5E90CF-F64D-41AC-B106-8704A5D84204}" type="slidenum">
              <a:rPr lang="ru-RU" sz="105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02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0192" y="188640"/>
            <a:ext cx="8229600" cy="7684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для оценки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ВВП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текущих и сопоставимых ценах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видам экономической деятельности</a:t>
            </a:r>
            <a:r>
              <a:rPr lang="ru-RU" sz="2000" b="1" dirty="0">
                <a:solidFill>
                  <a:schemeClr val="tx1"/>
                </a:solidFill>
                <a:latin typeface="Arial Narrow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Arial Narrow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20313806"/>
              </p:ext>
            </p:extLst>
          </p:nvPr>
        </p:nvGraphicFramePr>
        <p:xfrm>
          <a:off x="119638" y="980728"/>
          <a:ext cx="10306230" cy="5257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3115"/>
                <a:gridCol w="5153115"/>
              </a:tblGrid>
              <a:tr h="4674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экономической деятельности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Индикаторы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680784">
                <a:tc>
                  <a:txBody>
                    <a:bodyPr/>
                    <a:lstStyle/>
                    <a:p>
                      <a:pPr marL="18351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Сельское хозяйство, лесное хозяйство и рыбоводство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Данные по валовому выпуску отрасли, индексы физического объема.</a:t>
                      </a:r>
                    </a:p>
                    <a:p>
                      <a:pPr marL="7175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Оплата труда, Индекс численности занятых по данным статистики труда, при отсутствии данных – приравнивается к 100%.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554725">
                <a:tc>
                  <a:txBody>
                    <a:bodyPr/>
                    <a:lstStyle/>
                    <a:p>
                      <a:pPr marL="18351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Добыча полезных ископаемых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Объемы производства, включая давальческое сырье. Индексы физического объема горнодобывающей промышленной продукции по данным статистики промышленности 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554725">
                <a:tc>
                  <a:txBody>
                    <a:bodyPr/>
                    <a:lstStyle/>
                    <a:p>
                      <a:pPr marL="18351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Обрабатывающая промышленность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Объемы производства, включая давальческое сырье. Индексы физического объема обрабатывающей промышленной продукции по данным статистики промышленности 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7C057-0EFE-4873-AF4B-86540567A25F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77125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для оценки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ВВП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(продолжение)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98958574"/>
              </p:ext>
            </p:extLst>
          </p:nvPr>
        </p:nvGraphicFramePr>
        <p:xfrm>
          <a:off x="444380" y="1268760"/>
          <a:ext cx="9766420" cy="5038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3210"/>
                <a:gridCol w="4883210"/>
              </a:tblGrid>
              <a:tr h="574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экономической деятельности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Индикаторы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984837">
                <a:tc>
                  <a:txBody>
                    <a:bodyPr/>
                    <a:lstStyle/>
                    <a:p>
                      <a:pPr marL="18351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Производство и распределение электроэнергии, газа и воды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Объемы производства с давальческим сырьем и исключая покупную электроэнергию. Индексы физического объема промышленной продукции по производству и распределению электроэнергии, газа и  воды по данным статистики промышленности 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239511">
                <a:tc>
                  <a:txBody>
                    <a:bodyPr/>
                    <a:lstStyle/>
                    <a:p>
                      <a:pPr marL="18351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Водоснабжение, очистка, обработка отходов и получение вторичного сырья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Объемы производства. Индексы физического объема по соответствующей отрасли по данным статистики промышленности 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239511">
                <a:tc>
                  <a:txBody>
                    <a:bodyPr/>
                    <a:lstStyle/>
                    <a:p>
                      <a:pPr marL="18351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Валовая продукция строительства.  Темпы роста  строительства по данным статистики инвестиций и строительства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7C057-0EFE-4873-AF4B-86540567A25F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3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04016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для оценки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ВВП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(продолжение)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88394487"/>
              </p:ext>
            </p:extLst>
          </p:nvPr>
        </p:nvGraphicFramePr>
        <p:xfrm>
          <a:off x="393107" y="1295183"/>
          <a:ext cx="9900045" cy="5111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7706"/>
                <a:gridCol w="5222339"/>
              </a:tblGrid>
              <a:tr h="5168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экономической деятельности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Индикаторы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09391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Финансовая деятельность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Оплата труда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Индекс численности занятых, отдельно по банковской деятельности, страхованию, пенсионному обеспечению и прочим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07843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Данные по выпуску отрасли.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Индексы физического объема грузооборота и пассажирооборота по видам транспорта. По прочей вспомогательной транспортной деятельности применяется средневзвешенный индекс грузооборота, по всем видам грузового транспорта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42208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Деятельность гостиниц и ресторанов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услуг. Индексы физического объема и цен по предоставлению услуг гостиниц и ресторанов по данным статистики потребительского рынка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услуг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7C057-0EFE-4873-AF4B-86540567A25F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9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для оценки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ВВП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(продолжение)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317716689"/>
              </p:ext>
            </p:extLst>
          </p:nvPr>
        </p:nvGraphicFramePr>
        <p:xfrm>
          <a:off x="145278" y="1605280"/>
          <a:ext cx="10065522" cy="4624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761"/>
                <a:gridCol w="5032761"/>
              </a:tblGrid>
              <a:tr h="5495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Виды экономической деятельности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Индикаторы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605337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и связь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Объем услуг.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Темп роста в целом по электрической связи. Темп роста по связи рассчитывается с использованием индексов цен на связь для производственных целей и ИПЦ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605337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Финансовая деятельность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Оплата труда и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ндекс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численности занятых, отдельно по банковской деятельности, страхованию, пенсионному обеспечению и прочим.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86441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Другие виды услуг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Оплата труда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Индекс численности занятых в бюджетной сфере по данным статистики труда. 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7C057-0EFE-4873-AF4B-86540567A25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2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807</TotalTime>
  <Words>1032</Words>
  <Application>Microsoft Office PowerPoint</Application>
  <PresentationFormat>Широкоэкранный</PresentationFormat>
  <Paragraphs>177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Arial Narrow</vt:lpstr>
      <vt:lpstr>Calibri</vt:lpstr>
      <vt:lpstr>Symbol</vt:lpstr>
      <vt:lpstr>Times New Roman</vt:lpstr>
      <vt:lpstr>Trebuchet MS</vt:lpstr>
      <vt:lpstr>Wingdings</vt:lpstr>
      <vt:lpstr>Wingdings 3</vt:lpstr>
      <vt:lpstr>Грань</vt:lpstr>
      <vt:lpstr> Валовой   Внутренний   Продукт (производственный метод расчета)</vt:lpstr>
      <vt:lpstr>Валовой внутренний продукт (ВВП)    один из важнейших показателей национальных счетов, характеризующий конечный результат производственной деятельности экономических единиц- резидентов. Он отражает стоимость товаров и услуг, произведенных в стране и предназначенных для конечного потребления, накопления и экспорта.</vt:lpstr>
      <vt:lpstr>Существует три метода оценки ВВП:</vt:lpstr>
      <vt:lpstr>   Производственный метод расчета        Валового внутреннего продукта   Производственный метод, рассчитываемый на ежемесячной основе включает в себя:     Выпуск (ВВ) – Промежуточное потребление (ПП) =       =Валовая добавленная стоимость (ВДС)     ВВП=ВДС + ЧНП </vt:lpstr>
      <vt:lpstr>Расчет темпов роста (снижения) ВВП </vt:lpstr>
      <vt:lpstr>Валовой внутренний продукт по видам экономической деятельности</vt:lpstr>
      <vt:lpstr>Валовой внутренний продукт по видам экономической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Индикаторы для оценки ВВП  в текущих и сопоставимых ценах по видам экономической деятельности </vt:lpstr>
      <vt:lpstr>Индикаторы для оценки ВВП  (продолжение)</vt:lpstr>
      <vt:lpstr>Индикаторы для оценки ВВП  (продолжение)</vt:lpstr>
      <vt:lpstr>Индикаторы для оценки ВВП  (продолжение)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Edilbekova</dc:creator>
  <cp:lastModifiedBy>AKuderbaeva</cp:lastModifiedBy>
  <cp:revision>122</cp:revision>
  <cp:lastPrinted>2017-03-30T14:32:48Z</cp:lastPrinted>
  <dcterms:created xsi:type="dcterms:W3CDTF">2017-03-29T04:18:51Z</dcterms:created>
  <dcterms:modified xsi:type="dcterms:W3CDTF">2017-03-31T03:31:55Z</dcterms:modified>
</cp:coreProperties>
</file>