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1"/>
  </p:sldMasterIdLst>
  <p:notesMasterIdLst>
    <p:notesMasterId r:id="rId12"/>
  </p:notesMasterIdLst>
  <p:handoutMasterIdLst>
    <p:handoutMasterId r:id="rId13"/>
  </p:handoutMasterIdLst>
  <p:sldIdLst>
    <p:sldId id="258" r:id="rId2"/>
    <p:sldId id="293" r:id="rId3"/>
    <p:sldId id="285" r:id="rId4"/>
    <p:sldId id="294" r:id="rId5"/>
    <p:sldId id="303" r:id="rId6"/>
    <p:sldId id="292" r:id="rId7"/>
    <p:sldId id="305" r:id="rId8"/>
    <p:sldId id="304" r:id="rId9"/>
    <p:sldId id="284" r:id="rId10"/>
    <p:sldId id="283" r:id="rId11"/>
  </p:sldIdLst>
  <p:sldSz cx="9144000" cy="6858000" type="screen4x3"/>
  <p:notesSz cx="6761163" cy="9942513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0000"/>
    <a:srgbClr val="0000CC"/>
    <a:srgbClr val="FF0000"/>
    <a:srgbClr val="FF0066"/>
    <a:srgbClr val="CC0099"/>
    <a:srgbClr val="FF3300"/>
    <a:srgbClr val="9E5E00"/>
    <a:srgbClr val="006699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110" autoAdjust="0"/>
  </p:normalViewPr>
  <p:slideViewPr>
    <p:cSldViewPr>
      <p:cViewPr>
        <p:scale>
          <a:sx n="110" d="100"/>
          <a:sy n="110" d="100"/>
        </p:scale>
        <p:origin x="-1644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9A2F9-5BEF-4D79-8F3F-AAC437DE40BE}" type="doc">
      <dgm:prSet loTypeId="urn:microsoft.com/office/officeart/2005/8/layout/pyramid1" loCatId="pyramid" qsTypeId="urn:microsoft.com/office/officeart/2005/8/quickstyle/simple1" qsCatId="simple" csTypeId="urn:microsoft.com/office/officeart/2005/8/colors/colorful5" csCatId="colorful" phldr="1"/>
      <dgm:spPr/>
    </dgm:pt>
    <dgm:pt modelId="{609FDEFF-CF86-4579-91F7-67D82556DAB6}">
      <dgm:prSet custT="1"/>
      <dgm:spPr>
        <a:solidFill>
          <a:schemeClr val="accent1">
            <a:lumMod val="20000"/>
            <a:lumOff val="80000"/>
          </a:schemeClr>
        </a:solidFill>
        <a:ln>
          <a:noFill/>
        </a:ln>
      </dgm:spPr>
      <dgm:t>
        <a:bodyPr anchor="ctr"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de-DE" altLang="en-US" sz="1100" b="1" i="0" u="none" strike="noStrike" cap="none" normalizeH="0" baseline="0" dirty="0" smtClean="0">
            <a:ln/>
            <a:solidFill>
              <a:srgbClr val="3366FF"/>
            </a:solidFill>
            <a:effectLst/>
            <a:latin typeface="Arial" charset="0"/>
            <a:ea typeface="MS PGothic" pitchFamily="34" charset="-128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de-DE" altLang="en-US" sz="500" b="1" i="0" u="none" strike="noStrike" cap="none" normalizeH="0" baseline="0" dirty="0" smtClean="0">
            <a:ln/>
            <a:solidFill>
              <a:srgbClr val="3366FF"/>
            </a:solidFill>
            <a:effectLst/>
            <a:latin typeface="Arial" charset="0"/>
            <a:ea typeface="MS PGothic" pitchFamily="34" charset="-128"/>
          </a:endParaRPr>
        </a:p>
      </dgm:t>
    </dgm:pt>
    <dgm:pt modelId="{F4DB8501-E1DB-444A-AA95-924774845D31}" type="parTrans" cxnId="{325D9ED8-0CE4-46AC-9A42-10A13B895405}">
      <dgm:prSet/>
      <dgm:spPr/>
      <dgm:t>
        <a:bodyPr/>
        <a:lstStyle/>
        <a:p>
          <a:endParaRPr lang="en-GB">
            <a:solidFill>
              <a:srgbClr val="3366FF"/>
            </a:solidFill>
          </a:endParaRPr>
        </a:p>
      </dgm:t>
    </dgm:pt>
    <dgm:pt modelId="{A019BA7C-FAC6-4822-8ED3-B44F3269FFE2}" type="sibTrans" cxnId="{325D9ED8-0CE4-46AC-9A42-10A13B895405}">
      <dgm:prSet/>
      <dgm:spPr/>
      <dgm:t>
        <a:bodyPr/>
        <a:lstStyle/>
        <a:p>
          <a:endParaRPr lang="en-GB">
            <a:solidFill>
              <a:srgbClr val="3366FF"/>
            </a:solidFill>
          </a:endParaRPr>
        </a:p>
      </dgm:t>
    </dgm:pt>
    <dgm:pt modelId="{0216BCFC-49C9-4E99-A659-C462E5A0DD2E}">
      <dgm:prSet custT="1"/>
      <dgm:spPr>
        <a:solidFill>
          <a:schemeClr val="accent1">
            <a:lumMod val="20000"/>
            <a:lumOff val="80000"/>
          </a:schemeClr>
        </a:solidFill>
        <a:ln>
          <a:noFill/>
        </a:ln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de-DE" altLang="en-US" sz="1100" b="1" i="0" u="none" strike="noStrike" cap="none" normalizeH="0" baseline="0" dirty="0" smtClean="0">
            <a:ln/>
            <a:solidFill>
              <a:srgbClr val="3366FF"/>
            </a:solidFill>
            <a:effectLst/>
            <a:latin typeface="Arial" charset="0"/>
            <a:ea typeface="MS PGothic" pitchFamily="34" charset="-128"/>
          </a:endParaRPr>
        </a:p>
      </dgm:t>
    </dgm:pt>
    <dgm:pt modelId="{78A086BD-2DBC-4338-82B6-39A3C3F4C93F}" type="parTrans" cxnId="{2BA9C36D-EEAB-461F-8E2B-7D20E4BDF147}">
      <dgm:prSet/>
      <dgm:spPr/>
      <dgm:t>
        <a:bodyPr/>
        <a:lstStyle/>
        <a:p>
          <a:endParaRPr lang="en-GB">
            <a:solidFill>
              <a:srgbClr val="3366FF"/>
            </a:solidFill>
          </a:endParaRPr>
        </a:p>
      </dgm:t>
    </dgm:pt>
    <dgm:pt modelId="{6D10FC83-86A3-4559-AAFD-D70C22A6B53F}" type="sibTrans" cxnId="{2BA9C36D-EEAB-461F-8E2B-7D20E4BDF147}">
      <dgm:prSet/>
      <dgm:spPr/>
      <dgm:t>
        <a:bodyPr/>
        <a:lstStyle/>
        <a:p>
          <a:endParaRPr lang="en-GB">
            <a:solidFill>
              <a:srgbClr val="3366FF"/>
            </a:solidFill>
          </a:endParaRPr>
        </a:p>
      </dgm:t>
    </dgm:pt>
    <dgm:pt modelId="{61D34EEF-34EF-4B41-99F4-3DA20C80CEBC}" type="pres">
      <dgm:prSet presAssocID="{EDC9A2F9-5BEF-4D79-8F3F-AAC437DE40BE}" presName="Name0" presStyleCnt="0">
        <dgm:presLayoutVars>
          <dgm:dir/>
          <dgm:animLvl val="lvl"/>
          <dgm:resizeHandles val="exact"/>
        </dgm:presLayoutVars>
      </dgm:prSet>
      <dgm:spPr/>
    </dgm:pt>
    <dgm:pt modelId="{CEB9008A-9C6B-4DEF-ADFE-CAD365000A6A}" type="pres">
      <dgm:prSet presAssocID="{609FDEFF-CF86-4579-91F7-67D82556DAB6}" presName="Name8" presStyleCnt="0"/>
      <dgm:spPr/>
    </dgm:pt>
    <dgm:pt modelId="{FB503266-4ABE-4ED5-B193-E7314C16D09F}" type="pres">
      <dgm:prSet presAssocID="{609FDEFF-CF86-4579-91F7-67D82556DAB6}" presName="level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8A48C00-6C36-476E-B7B1-89280ECF33EB}" type="pres">
      <dgm:prSet presAssocID="{609FDEFF-CF86-4579-91F7-67D82556DAB6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8D8C4CB-1843-4CCF-9F61-9C207F3293DC}" type="pres">
      <dgm:prSet presAssocID="{0216BCFC-49C9-4E99-A659-C462E5A0DD2E}" presName="Name8" presStyleCnt="0"/>
      <dgm:spPr/>
    </dgm:pt>
    <dgm:pt modelId="{E745F5CE-8D3E-4C63-96BB-CD9110E2986E}" type="pres">
      <dgm:prSet presAssocID="{0216BCFC-49C9-4E99-A659-C462E5A0DD2E}" presName="level" presStyleLbl="node1" presStyleIdx="1" presStyleCnt="2" custScaleY="235227" custLinFactNeighborX="-105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24956C8-A0B6-4A5A-8A2E-752C86E56C27}" type="pres">
      <dgm:prSet presAssocID="{0216BCFC-49C9-4E99-A659-C462E5A0DD2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52A76DBD-5E32-4B55-BB36-F4B09B0DD423}" type="presOf" srcId="{EDC9A2F9-5BEF-4D79-8F3F-AAC437DE40BE}" destId="{61D34EEF-34EF-4B41-99F4-3DA20C80CEBC}" srcOrd="0" destOrd="0" presId="urn:microsoft.com/office/officeart/2005/8/layout/pyramid1"/>
    <dgm:cxn modelId="{90C5DEDD-D6C4-4CB6-8122-0E821A795C7D}" type="presOf" srcId="{609FDEFF-CF86-4579-91F7-67D82556DAB6}" destId="{FB503266-4ABE-4ED5-B193-E7314C16D09F}" srcOrd="0" destOrd="0" presId="urn:microsoft.com/office/officeart/2005/8/layout/pyramid1"/>
    <dgm:cxn modelId="{2BA9C36D-EEAB-461F-8E2B-7D20E4BDF147}" srcId="{EDC9A2F9-5BEF-4D79-8F3F-AAC437DE40BE}" destId="{0216BCFC-49C9-4E99-A659-C462E5A0DD2E}" srcOrd="1" destOrd="0" parTransId="{78A086BD-2DBC-4338-82B6-39A3C3F4C93F}" sibTransId="{6D10FC83-86A3-4559-AAFD-D70C22A6B53F}"/>
    <dgm:cxn modelId="{D74AFA19-58D9-476C-9BAF-B643178F1D6A}" type="presOf" srcId="{609FDEFF-CF86-4579-91F7-67D82556DAB6}" destId="{78A48C00-6C36-476E-B7B1-89280ECF33EB}" srcOrd="1" destOrd="0" presId="urn:microsoft.com/office/officeart/2005/8/layout/pyramid1"/>
    <dgm:cxn modelId="{3493A6AA-F3FC-4B0A-BEF1-92EE10726937}" type="presOf" srcId="{0216BCFC-49C9-4E99-A659-C462E5A0DD2E}" destId="{424956C8-A0B6-4A5A-8A2E-752C86E56C27}" srcOrd="1" destOrd="0" presId="urn:microsoft.com/office/officeart/2005/8/layout/pyramid1"/>
    <dgm:cxn modelId="{AAC7599D-4D8A-4697-9257-30FB4897F4F6}" type="presOf" srcId="{0216BCFC-49C9-4E99-A659-C462E5A0DD2E}" destId="{E745F5CE-8D3E-4C63-96BB-CD9110E2986E}" srcOrd="0" destOrd="0" presId="urn:microsoft.com/office/officeart/2005/8/layout/pyramid1"/>
    <dgm:cxn modelId="{325D9ED8-0CE4-46AC-9A42-10A13B895405}" srcId="{EDC9A2F9-5BEF-4D79-8F3F-AAC437DE40BE}" destId="{609FDEFF-CF86-4579-91F7-67D82556DAB6}" srcOrd="0" destOrd="0" parTransId="{F4DB8501-E1DB-444A-AA95-924774845D31}" sibTransId="{A019BA7C-FAC6-4822-8ED3-B44F3269FFE2}"/>
    <dgm:cxn modelId="{30A0B8AB-8C1C-4C02-9A2C-1D424F3F5966}" type="presParOf" srcId="{61D34EEF-34EF-4B41-99F4-3DA20C80CEBC}" destId="{CEB9008A-9C6B-4DEF-ADFE-CAD365000A6A}" srcOrd="0" destOrd="0" presId="urn:microsoft.com/office/officeart/2005/8/layout/pyramid1"/>
    <dgm:cxn modelId="{3B29BD0F-FD98-4BCE-BDE9-8C1C50DDAA49}" type="presParOf" srcId="{CEB9008A-9C6B-4DEF-ADFE-CAD365000A6A}" destId="{FB503266-4ABE-4ED5-B193-E7314C16D09F}" srcOrd="0" destOrd="0" presId="urn:microsoft.com/office/officeart/2005/8/layout/pyramid1"/>
    <dgm:cxn modelId="{0A44148C-D131-48F6-B148-B4651EEA72A7}" type="presParOf" srcId="{CEB9008A-9C6B-4DEF-ADFE-CAD365000A6A}" destId="{78A48C00-6C36-476E-B7B1-89280ECF33EB}" srcOrd="1" destOrd="0" presId="urn:microsoft.com/office/officeart/2005/8/layout/pyramid1"/>
    <dgm:cxn modelId="{478B8CD4-FBE4-41BB-9C16-B09F139F67B9}" type="presParOf" srcId="{61D34EEF-34EF-4B41-99F4-3DA20C80CEBC}" destId="{68D8C4CB-1843-4CCF-9F61-9C207F3293DC}" srcOrd="1" destOrd="0" presId="urn:microsoft.com/office/officeart/2005/8/layout/pyramid1"/>
    <dgm:cxn modelId="{3B0DB611-7064-43E1-B2BB-2D68D961AB51}" type="presParOf" srcId="{68D8C4CB-1843-4CCF-9F61-9C207F3293DC}" destId="{E745F5CE-8D3E-4C63-96BB-CD9110E2986E}" srcOrd="0" destOrd="0" presId="urn:microsoft.com/office/officeart/2005/8/layout/pyramid1"/>
    <dgm:cxn modelId="{591D212C-DE5A-4705-86F6-07CC4B56FBC8}" type="presParOf" srcId="{68D8C4CB-1843-4CCF-9F61-9C207F3293DC}" destId="{424956C8-A0B6-4A5A-8A2E-752C86E56C27}" srcOrd="1" destOrd="0" presId="urn:microsoft.com/office/officeart/2005/8/layout/pyramid1"/>
  </dgm:cxnLst>
  <dgm:bg>
    <a:solidFill>
      <a:schemeClr val="bg1"/>
    </a:solidFill>
  </dgm:bg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503266-4ABE-4ED5-B193-E7314C16D09F}">
      <dsp:nvSpPr>
        <dsp:cNvPr id="0" name=""/>
        <dsp:cNvSpPr/>
      </dsp:nvSpPr>
      <dsp:spPr>
        <a:xfrm>
          <a:off x="2432845" y="0"/>
          <a:ext cx="2068508" cy="1406477"/>
        </a:xfrm>
        <a:prstGeom prst="trapezoid">
          <a:avLst>
            <a:gd name="adj" fmla="val 73535"/>
          </a:avLst>
        </a:prstGeom>
        <a:solidFill>
          <a:schemeClr val="accent1">
            <a:lumMod val="20000"/>
            <a:lumOff val="8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de-DE" altLang="en-US" sz="1100" b="1" i="0" u="none" strike="noStrike" kern="1200" cap="none" normalizeH="0" baseline="0" dirty="0" smtClean="0">
            <a:ln/>
            <a:solidFill>
              <a:srgbClr val="3366FF"/>
            </a:solidFill>
            <a:effectLst/>
            <a:latin typeface="Arial" charset="0"/>
            <a:ea typeface="MS PGothic" pitchFamily="34" charset="-128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de-DE" altLang="en-US" sz="500" b="1" i="0" u="none" strike="noStrike" kern="1200" cap="none" normalizeH="0" baseline="0" dirty="0" smtClean="0">
            <a:ln/>
            <a:solidFill>
              <a:srgbClr val="3366FF"/>
            </a:solidFill>
            <a:effectLst/>
            <a:latin typeface="Arial" charset="0"/>
            <a:ea typeface="MS PGothic" pitchFamily="34" charset="-128"/>
          </a:endParaRPr>
        </a:p>
      </dsp:txBody>
      <dsp:txXfrm>
        <a:off x="2432845" y="0"/>
        <a:ext cx="2068508" cy="1406477"/>
      </dsp:txXfrm>
    </dsp:sp>
    <dsp:sp modelId="{E745F5CE-8D3E-4C63-96BB-CD9110E2986E}">
      <dsp:nvSpPr>
        <dsp:cNvPr id="0" name=""/>
        <dsp:cNvSpPr/>
      </dsp:nvSpPr>
      <dsp:spPr>
        <a:xfrm>
          <a:off x="0" y="1406477"/>
          <a:ext cx="6934200" cy="3308413"/>
        </a:xfrm>
        <a:prstGeom prst="trapezoid">
          <a:avLst>
            <a:gd name="adj" fmla="val 73535"/>
          </a:avLst>
        </a:prstGeom>
        <a:solidFill>
          <a:schemeClr val="accent1">
            <a:lumMod val="20000"/>
            <a:lumOff val="8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de-DE" altLang="en-US" sz="1100" b="1" i="0" u="none" strike="noStrike" kern="1200" cap="none" normalizeH="0" baseline="0" dirty="0" smtClean="0">
            <a:ln/>
            <a:solidFill>
              <a:srgbClr val="3366FF"/>
            </a:solidFill>
            <a:effectLst/>
            <a:latin typeface="Arial" charset="0"/>
            <a:ea typeface="MS PGothic" pitchFamily="34" charset="-128"/>
          </a:endParaRPr>
        </a:p>
      </dsp:txBody>
      <dsp:txXfrm>
        <a:off x="1213484" y="1406477"/>
        <a:ext cx="4507230" cy="33084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9837" cy="49712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onstantia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29761" y="0"/>
            <a:ext cx="2929837" cy="49712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onstantia" pitchFamily="18" charset="0"/>
              </a:defRPr>
            </a:lvl1pPr>
          </a:lstStyle>
          <a:p>
            <a:pPr>
              <a:defRPr/>
            </a:pPr>
            <a:fld id="{FA747170-AE05-49EE-96C5-5BB1DC7F9E3D}" type="datetimeFigureOut">
              <a:rPr lang="ru-RU"/>
              <a:pPr>
                <a:defRPr/>
              </a:pPr>
              <a:t>15.09.2015</a:t>
            </a:fld>
            <a:endParaRPr lang="ru-RU"/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3662"/>
            <a:ext cx="2929837" cy="49712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onstantia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29761" y="9443662"/>
            <a:ext cx="2929837" cy="49712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onstantia" pitchFamily="18" charset="0"/>
              </a:defRPr>
            </a:lvl1pPr>
          </a:lstStyle>
          <a:p>
            <a:pPr>
              <a:defRPr/>
            </a:pPr>
            <a:fld id="{440631D7-B23D-44BB-A1E3-66816D1B41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6288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7F5C67B-D43D-4D79-A28C-6EB97F14FDA5}" type="datetimeFigureOut">
              <a:rPr lang="ru-RU"/>
              <a:pPr>
                <a:defRPr/>
              </a:pPr>
              <a:t>15.09.2015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000A8C8-A96E-4928-910B-49409DDB20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37283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00A8C8-A96E-4928-910B-49409DDB2096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8678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 pitchFamily="34" charset="0"/>
                <a:ea typeface="+mn-ea"/>
                <a:cs typeface="+mn-cs"/>
              </a:rPr>
              <a:t>Параграф 38: Признана необходимость более широких показателей оценки прогресса дополнения ВВП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 pitchFamily="34" charset="0"/>
                <a:ea typeface="+mn-ea"/>
                <a:cs typeface="+mn-cs"/>
              </a:rPr>
              <a:t> В СБ ООН был отправлен запрос о запуске работы в данной области </a:t>
            </a:r>
          </a:p>
          <a:p>
            <a:r>
              <a:rPr lang="ru-RU" sz="1400" dirty="0" smtClean="0">
                <a:latin typeface="Segoe UI Semibold" pitchFamily="34" charset="0"/>
              </a:rPr>
              <a:t>Мы также призываем к 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революции данных </a:t>
            </a:r>
            <a:r>
              <a:rPr lang="ru-RU" sz="1400" dirty="0" smtClean="0">
                <a:latin typeface="Segoe UI Semibold" pitchFamily="34" charset="0"/>
              </a:rPr>
              <a:t>в целях обеспечения устойчивого развития, в рамках которой может быть сформирована новая международная инициатива по улучшению качества статистики и информации, доступной простым гражданам и правительствам. 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>
                <a:latin typeface="Segoe UI Semibold" pitchFamily="34" charset="0"/>
              </a:rPr>
              <a:t> В органы 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государственной власти необходимо внедрить систему эколого-экономического учета ООН (</a:t>
            </a:r>
            <a:r>
              <a:rPr 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SEEA) 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и систему учета благосостояния и оценки </a:t>
            </a:r>
            <a:r>
              <a:rPr lang="ru-RU" sz="1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экосистемных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 услуг (</a:t>
            </a:r>
            <a:r>
              <a:rPr 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WAVES)</a:t>
            </a:r>
            <a:r>
              <a:rPr lang="ru-RU" sz="1400" dirty="0" smtClean="0">
                <a:latin typeface="Segoe UI Semibold" pitchFamily="34" charset="0"/>
              </a:rPr>
              <a:t>. Полученные показатели можно впоследствии использовать для универсального и согласованного контроля над государственными стратегиями развития.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emibold" pitchFamily="34" charset="0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00A8C8-A96E-4928-910B-49409DDB2096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63624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00A8C8-A96E-4928-910B-49409DDB2096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27628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00A8C8-A96E-4928-910B-49409DDB2096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15759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00A8C8-A96E-4928-910B-49409DDB2096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75533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00A8C8-A96E-4928-910B-49409DDB2096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2655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B7E03A-9619-49DE-A702-92CBC4C4598B}" type="slidenum">
              <a:rPr lang="en-GB" smtClean="0">
                <a:solidFill>
                  <a:prstClr val="black"/>
                </a:solidFill>
              </a:rPr>
              <a:pPr/>
              <a:t>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6517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00A8C8-A96E-4928-910B-49409DDB2096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91945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00A8C8-A96E-4928-910B-49409DDB2096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74259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00A8C8-A96E-4928-910B-49409DDB2096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6135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pl-PL" smtClean="0"/>
              <a:t>Kliknij, aby edytować styl wzorca podtytułu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FCDBA8-1164-48D6-A580-DDB77C59E60D}" type="datetime1">
              <a:rPr lang="pl-PL"/>
              <a:pPr>
                <a:defRPr/>
              </a:pPr>
              <a:t>2015-09-15</a:t>
            </a:fld>
            <a:endParaRPr lang="pl-PL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6CAAB4-FE28-4EA2-BEA6-2B91B53EC7F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4BAD47-6999-4DA3-B18D-FAC271C6E617}" type="datetime1">
              <a:rPr lang="pl-PL"/>
              <a:pPr>
                <a:defRPr/>
              </a:pPr>
              <a:t>2015-09-15</a:t>
            </a:fld>
            <a:endParaRPr lang="pl-PL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85B4C-0E39-4D96-85CF-D8875791385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3A5810-C009-48D4-B9CA-7961CCF8ED45}" type="datetime1">
              <a:rPr lang="pl-PL"/>
              <a:pPr>
                <a:defRPr/>
              </a:pPr>
              <a:t>2015-09-15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53522-9C03-4C7F-B9BA-7FDCC1B865D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500C7B-CC25-40F2-A532-7E8751B79B67}" type="datetime1">
              <a:rPr lang="pl-PL"/>
              <a:pPr>
                <a:defRPr/>
              </a:pPr>
              <a:t>2015-09-15</a:t>
            </a:fld>
            <a:endParaRPr lang="pl-PL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CAEFC8-88D1-4135-8220-5BA8DCC81B2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7DB87-52DF-4BA6-A6AF-792A6A55DD1C}" type="datetime1">
              <a:rPr lang="pl-PL"/>
              <a:pPr>
                <a:defRPr/>
              </a:pPr>
              <a:t>2015-09-15</a:t>
            </a:fld>
            <a:endParaRPr lang="pl-PL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E89749-CFF7-4442-9D73-EB31402D91F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1729CC-D0C7-4297-81F0-DF9E20A74DDD}" type="datetime1">
              <a:rPr lang="pl-PL"/>
              <a:pPr>
                <a:defRPr/>
              </a:pPr>
              <a:t>2015-09-15</a:t>
            </a:fld>
            <a:endParaRPr lang="pl-PL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C2C50-84CB-4CF6-A86F-2410B7558AA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9A5A78-9A29-4493-9D6F-6ADBCDB772DD}" type="datetime1">
              <a:rPr lang="pl-PL"/>
              <a:pPr>
                <a:defRPr/>
              </a:pPr>
              <a:t>2015-09-15</a:t>
            </a:fld>
            <a:endParaRPr lang="pl-PL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317004-8729-4877-ABFC-2CBB4848664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A589C6-0AE8-45C2-8590-FA3B5DDDED32}" type="datetime1">
              <a:rPr lang="pl-PL"/>
              <a:pPr>
                <a:defRPr/>
              </a:pPr>
              <a:t>2015-09-15</a:t>
            </a:fld>
            <a:endParaRPr lang="pl-PL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87358F-0842-490E-93CD-1370D83CFA5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pl-PL" noProof="0" smtClean="0"/>
              <a:t>Kliknij ikonę, aby dodać obraz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0F336C-B829-4BFF-9740-ABE529F95AE6}" type="datetime1">
              <a:rPr lang="pl-PL"/>
              <a:pPr>
                <a:defRPr/>
              </a:pPr>
              <a:t>2015-09-15</a:t>
            </a:fld>
            <a:endParaRPr lang="pl-PL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9F23C4-0F6C-4303-AAA8-75C1A89ACD5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3A48D3-01A4-4CFF-A350-D13019EB4F7B}" type="datetime1">
              <a:rPr lang="pl-PL"/>
              <a:pPr>
                <a:defRPr/>
              </a:pPr>
              <a:t>2015-09-15</a:t>
            </a:fld>
            <a:endParaRPr lang="pl-PL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C4441-8C3C-4DF4-9985-F521AA84F94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27E25E-582D-4CEC-A96C-9A85AE5AF575}" type="datetime1">
              <a:rPr lang="pl-PL"/>
              <a:pPr>
                <a:defRPr/>
              </a:pPr>
              <a:t>2015-09-15</a:t>
            </a:fld>
            <a:endParaRPr lang="pl-PL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B6B4C9-3A51-45F6-A186-9046191F3F8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935163"/>
            <a:ext cx="8229600" cy="4389437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A65922-E88B-48AA-B9A4-8BD3C62F3FAE}" type="datetime1">
              <a:rPr lang="pl-PL"/>
              <a:pPr>
                <a:defRPr/>
              </a:pPr>
              <a:t>2015-09-15</a:t>
            </a:fld>
            <a:endParaRPr lang="pl-PL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33D4BA-73E7-451C-B996-086AF830AB5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</a:t>
            </a:r>
            <a:endParaRPr lang="en-US" smtClean="0"/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smtClean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BB17676-CED7-4E05-A65B-AE273CDE7DBF}" type="datetime1">
              <a:rPr lang="pl-PL"/>
              <a:pPr>
                <a:defRPr/>
              </a:pPr>
              <a:t>2015-09-15</a:t>
            </a:fld>
            <a:endParaRPr lang="pl-PL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45C75"/>
                </a:solidFill>
                <a:latin typeface="Constantia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B842EFC-55F0-4AE8-8DD0-DA4EB07E984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+mn-lt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57" r:id="rId2"/>
    <p:sldLayoutId id="214748376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8" r:id="rId9"/>
    <p:sldLayoutId id="2147483763" r:id="rId10"/>
    <p:sldLayoutId id="2147483764" r:id="rId11"/>
    <p:sldLayoutId id="2147483765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10.png"/><Relationship Id="rId4" Type="http://schemas.openxmlformats.org/officeDocument/2006/relationships/diagramData" Target="../diagrams/data1.xml"/><Relationship Id="rId9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jpeg"/><Relationship Id="rId5" Type="http://schemas.openxmlformats.org/officeDocument/2006/relationships/image" Target="../media/image12.png"/><Relationship Id="rId10" Type="http://schemas.openxmlformats.org/officeDocument/2006/relationships/image" Target="../media/image17.jpeg"/><Relationship Id="rId4" Type="http://schemas.openxmlformats.org/officeDocument/2006/relationships/image" Target="../media/image11.png"/><Relationship Id="rId9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27F05C-98E9-4ACA-AB26-1583BEF87CCE}" type="slidenum">
              <a:rPr lang="pl-PL"/>
              <a:pPr>
                <a:defRPr/>
              </a:pPr>
              <a:t>1</a:t>
            </a:fld>
            <a:endParaRPr lang="pl-PL"/>
          </a:p>
        </p:txBody>
      </p:sp>
      <p:pic>
        <p:nvPicPr>
          <p:cNvPr id="6147" name="Picture 36" descr="7oblastif-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5949950"/>
            <a:ext cx="863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8" name="Podtytuł 2"/>
          <p:cNvSpPr>
            <a:spLocks/>
          </p:cNvSpPr>
          <p:nvPr/>
        </p:nvSpPr>
        <p:spPr bwMode="auto">
          <a:xfrm>
            <a:off x="1331913" y="6165850"/>
            <a:ext cx="6697662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1600" b="1" dirty="0">
                <a:solidFill>
                  <a:srgbClr val="9E5E00"/>
                </a:solidFill>
                <a:latin typeface="Times New Roman" pitchFamily="18" charset="0"/>
              </a:rPr>
              <a:t>Национальный статистический комитет </a:t>
            </a:r>
            <a:r>
              <a:rPr lang="ru-RU" sz="1600" b="1" dirty="0" err="1">
                <a:solidFill>
                  <a:srgbClr val="9E5E00"/>
                </a:solidFill>
                <a:latin typeface="Times New Roman" pitchFamily="18" charset="0"/>
              </a:rPr>
              <a:t>Кыргызской</a:t>
            </a:r>
            <a:r>
              <a:rPr lang="ru-RU" sz="1600" b="1" dirty="0">
                <a:solidFill>
                  <a:srgbClr val="9E5E00"/>
                </a:solidFill>
                <a:latin typeface="Times New Roman" pitchFamily="18" charset="0"/>
              </a:rPr>
              <a:t> Республики</a:t>
            </a:r>
            <a:endParaRPr lang="pl-PL" sz="1600" dirty="0">
              <a:solidFill>
                <a:srgbClr val="9E5E00"/>
              </a:solidFill>
              <a:latin typeface="Times New Roman" pitchFamily="18" charset="0"/>
            </a:endParaRPr>
          </a:p>
        </p:txBody>
      </p:sp>
      <p:sp>
        <p:nvSpPr>
          <p:cNvPr id="16445" name="Rectangle 5"/>
          <p:cNvSpPr>
            <a:spLocks noChangeArrowheads="1"/>
          </p:cNvSpPr>
          <p:nvPr/>
        </p:nvSpPr>
        <p:spPr bwMode="auto">
          <a:xfrm>
            <a:off x="538163" y="765175"/>
            <a:ext cx="8137525" cy="576263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>
              <a:defRPr/>
            </a:pPr>
            <a:endParaRPr lang="ru-RU" sz="32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54" y="2928934"/>
            <a:ext cx="1714512" cy="2286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 descr="G:\СНС\116148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628" y="2928934"/>
            <a:ext cx="1857388" cy="2286016"/>
          </a:xfrm>
          <a:prstGeom prst="rect">
            <a:avLst/>
          </a:prstGeom>
          <a:noFill/>
        </p:spPr>
      </p:pic>
      <p:pic>
        <p:nvPicPr>
          <p:cNvPr id="6154" name="Picture 10" descr="http://www.globalenvision.org/sites/default/files/field/image/sdg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1472" y="2928934"/>
            <a:ext cx="3429024" cy="2357454"/>
          </a:xfrm>
          <a:prstGeom prst="rect">
            <a:avLst/>
          </a:prstGeom>
          <a:noFill/>
        </p:spPr>
      </p:pic>
      <p:sp>
        <p:nvSpPr>
          <p:cNvPr id="22" name="Прямоугольник 21"/>
          <p:cNvSpPr/>
          <p:nvPr/>
        </p:nvSpPr>
        <p:spPr>
          <a:xfrm>
            <a:off x="642910" y="714356"/>
            <a:ext cx="821533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dirty="0">
                <a:latin typeface="Segoe UI Semibold" pitchFamily="34" charset="0"/>
              </a:rPr>
              <a:t>Внедрение системы </a:t>
            </a:r>
            <a:endParaRPr lang="en-US" sz="3200" b="1" dirty="0">
              <a:latin typeface="Segoe UI Semibold" pitchFamily="34" charset="0"/>
            </a:endParaRPr>
          </a:p>
          <a:p>
            <a:pPr algn="ctr">
              <a:defRPr/>
            </a:pPr>
            <a:r>
              <a:rPr lang="ru-RU" sz="3200" b="1" dirty="0">
                <a:latin typeface="Segoe UI Semibold" pitchFamily="34" charset="0"/>
              </a:rPr>
              <a:t>эколого-экономического учета </a:t>
            </a:r>
            <a:endParaRPr lang="en-US" sz="3200" b="1" dirty="0">
              <a:latin typeface="Segoe UI Semibold" pitchFamily="34" charset="0"/>
            </a:endParaRPr>
          </a:p>
          <a:p>
            <a:pPr algn="ctr">
              <a:defRPr/>
            </a:pPr>
            <a:r>
              <a:rPr lang="ru-RU" sz="3200" b="1" dirty="0">
                <a:latin typeface="Segoe UI Semibold" pitchFamily="34" charset="0"/>
              </a:rPr>
              <a:t>как важнейшего инструмента измерения устойчивого развития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EBB748-CD88-409D-AD66-CED0D72D5572}" type="slidenum">
              <a:rPr lang="pl-PL"/>
              <a:pPr>
                <a:defRPr/>
              </a:pPr>
              <a:t>2</a:t>
            </a:fld>
            <a:endParaRPr lang="pl-PL"/>
          </a:p>
        </p:txBody>
      </p:sp>
      <p:pic>
        <p:nvPicPr>
          <p:cNvPr id="7171" name="Picture 6" descr="7oblastif-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5949950"/>
            <a:ext cx="863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2" name="Podtytuł 2"/>
          <p:cNvSpPr>
            <a:spLocks/>
          </p:cNvSpPr>
          <p:nvPr/>
        </p:nvSpPr>
        <p:spPr bwMode="auto">
          <a:xfrm>
            <a:off x="1331913" y="6165850"/>
            <a:ext cx="6697662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1600" b="1">
                <a:solidFill>
                  <a:srgbClr val="9E5E00"/>
                </a:solidFill>
                <a:latin typeface="Times New Roman" pitchFamily="18" charset="0"/>
              </a:rPr>
              <a:t>Национальный статистический комитет Кыргызской Республики</a:t>
            </a:r>
            <a:endParaRPr lang="pl-PL" sz="1600">
              <a:solidFill>
                <a:srgbClr val="9E5E00"/>
              </a:solidFill>
              <a:latin typeface="Times New Roman" pitchFamily="18" charset="0"/>
            </a:endParaRPr>
          </a:p>
        </p:txBody>
      </p:sp>
      <p:sp>
        <p:nvSpPr>
          <p:cNvPr id="79880" name="Rectangle 5"/>
          <p:cNvSpPr>
            <a:spLocks noChangeArrowheads="1"/>
          </p:cNvSpPr>
          <p:nvPr/>
        </p:nvSpPr>
        <p:spPr bwMode="auto">
          <a:xfrm>
            <a:off x="395288" y="836613"/>
            <a:ext cx="8137525" cy="5048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algn="ctr">
              <a:defRPr/>
            </a:pPr>
            <a:endParaRPr lang="ru-RU" sz="32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174" name="Прямоугольник 1"/>
          <p:cNvSpPr>
            <a:spLocks noChangeArrowheads="1"/>
          </p:cNvSpPr>
          <p:nvPr/>
        </p:nvSpPr>
        <p:spPr bwMode="auto">
          <a:xfrm>
            <a:off x="288925" y="1425575"/>
            <a:ext cx="81375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endParaRPr lang="ru-RU" b="1" dirty="0">
              <a:solidFill>
                <a:srgbClr val="0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0034" y="428604"/>
            <a:ext cx="8286808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Процесс Повестки дня развития Пост 2015 и статистика </a:t>
            </a:r>
          </a:p>
          <a:p>
            <a:pPr algn="ctr"/>
            <a:endParaRPr lang="ru-RU" dirty="0" smtClean="0"/>
          </a:p>
          <a:p>
            <a:r>
              <a:rPr lang="ru-RU" sz="1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Рио+20, “Будущее, которое мы хотим” (Июнь 2012 г.) </a:t>
            </a:r>
          </a:p>
          <a:p>
            <a:endParaRPr lang="ru-RU" sz="1400" dirty="0">
              <a:latin typeface="Segoe UI Semibold" pitchFamily="34" charset="0"/>
            </a:endParaRPr>
          </a:p>
          <a:p>
            <a:r>
              <a:rPr lang="ru-RU" sz="1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Доклад Группы видных деятелей высокого уровня «Новое глобальное партнерство: искоренение бедности и преобразование экономик посредством устойчивого развития» (Май 2013 г.) </a:t>
            </a:r>
          </a:p>
          <a:p>
            <a:r>
              <a:rPr lang="ru-RU" sz="1400" dirty="0">
                <a:latin typeface="Segoe UI Semibold" pitchFamily="34" charset="0"/>
              </a:rPr>
              <a:t>• </a:t>
            </a:r>
            <a:r>
              <a:rPr lang="ru-RU" sz="1400" dirty="0" smtClean="0">
                <a:latin typeface="Segoe UI Semibold" pitchFamily="34" charset="0"/>
              </a:rPr>
              <a:t>Р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еволюция данных</a:t>
            </a:r>
            <a:endParaRPr lang="ru-RU" sz="1400" dirty="0">
              <a:latin typeface="Segoe UI Semibold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400" dirty="0" smtClean="0">
                <a:latin typeface="Segoe UI Semibold" pitchFamily="34" charset="0"/>
              </a:rPr>
              <a:t> В </a:t>
            </a:r>
            <a:r>
              <a:rPr lang="ru-RU" sz="1400" dirty="0">
                <a:latin typeface="Segoe UI Semibold" pitchFamily="34" charset="0"/>
              </a:rPr>
              <a:t>органы </a:t>
            </a: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государственной власти необходимо внедрить систему эколого-экономического учета ООН 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(</a:t>
            </a:r>
            <a:r>
              <a:rPr 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SEEA) 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и </a:t>
            </a: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систему учета 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природного капитала и 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оценки </a:t>
            </a:r>
            <a:r>
              <a:rPr lang="ru-RU" sz="1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экосистемных</a:t>
            </a: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 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услуг (</a:t>
            </a:r>
            <a:r>
              <a:rPr 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WAVES)</a:t>
            </a:r>
            <a:r>
              <a:rPr lang="ru-RU" sz="1400" dirty="0" smtClean="0">
                <a:latin typeface="Segoe UI Semibold" pitchFamily="34" charset="0"/>
              </a:rPr>
              <a:t>. </a:t>
            </a:r>
            <a:r>
              <a:rPr lang="ru-RU" sz="1400" dirty="0">
                <a:latin typeface="Segoe UI Semibold" pitchFamily="34" charset="0"/>
              </a:rPr>
              <a:t>Полученные показатели можно впоследствии использовать для универсального и согласованного контроля над государственными стратегиями развития</a:t>
            </a:r>
            <a:r>
              <a:rPr lang="ru-RU" sz="1400" dirty="0" smtClean="0">
                <a:latin typeface="Segoe UI Semibold" pitchFamily="34" charset="0"/>
              </a:rPr>
              <a:t>.</a:t>
            </a:r>
          </a:p>
          <a:p>
            <a:endParaRPr lang="ru-RU" sz="1400" dirty="0" smtClean="0">
              <a:latin typeface="Segoe UI Semibold" pitchFamily="34" charset="0"/>
            </a:endParaRPr>
          </a:p>
          <a:p>
            <a:pPr>
              <a:buFont typeface="Arial" pitchFamily="34" charset="0"/>
              <a:buChar char="•"/>
            </a:pPr>
            <a:endParaRPr lang="ru-RU" sz="1400" dirty="0">
              <a:latin typeface="Segoe UI Semibold" pitchFamily="34" charset="0"/>
            </a:endParaRPr>
          </a:p>
          <a:p>
            <a:endParaRPr lang="ru-RU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itchFamily="34" charset="0"/>
            </a:endParaRPr>
          </a:p>
          <a:p>
            <a:r>
              <a:rPr lang="ru-RU" sz="1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Цель </a:t>
            </a:r>
            <a:r>
              <a:rPr lang="ru-RU" sz="1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17: Укрепление средств достижения устойчивого развития и активизация работы механизмов глобального партнерства в интересах устойчивого развития</a:t>
            </a:r>
          </a:p>
          <a:p>
            <a:r>
              <a:rPr lang="ru-RU" sz="1400" dirty="0" smtClean="0">
                <a:latin typeface="Segoe UI Semibold" pitchFamily="34" charset="0"/>
              </a:rPr>
              <a:t>п. Данные, мониторинг и подотчетность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1400" dirty="0" smtClean="0">
                <a:latin typeface="Segoe UI Semibold" pitchFamily="34" charset="0"/>
              </a:rPr>
              <a:t>Опираясь на имеющиеся инициативы, разработать показатели для оценки прогресса в области устойчивого развития в дополнение к показателю валового внутреннего продукта </a:t>
            </a:r>
            <a:r>
              <a:rPr lang="ru-RU" sz="1400" dirty="0" smtClean="0">
                <a:latin typeface="Segoe UI Semibold" pitchFamily="34" charset="0"/>
              </a:rPr>
              <a:t>(ВВП) и </a:t>
            </a: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поддерживать наращивание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потенциала в области </a:t>
            </a: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статистики в </a:t>
            </a: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развивающихся </a:t>
            </a: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странах</a:t>
            </a:r>
            <a:endParaRPr lang="ru-RU" sz="1400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Стрелка вниз 1"/>
          <p:cNvSpPr/>
          <p:nvPr/>
        </p:nvSpPr>
        <p:spPr>
          <a:xfrm>
            <a:off x="4154625" y="3356992"/>
            <a:ext cx="324098" cy="576064"/>
          </a:xfrm>
          <a:prstGeom prst="downArrow">
            <a:avLst/>
          </a:prstGeom>
          <a:solidFill>
            <a:srgbClr val="96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00034" y="1928802"/>
            <a:ext cx="2500330" cy="928694"/>
          </a:xfrm>
        </p:spPr>
        <p:txBody>
          <a:bodyPr/>
          <a:lstStyle/>
          <a:p>
            <a:r>
              <a:rPr lang="ru-RU" sz="1400" dirty="0" smtClean="0">
                <a:solidFill>
                  <a:schemeClr val="tx1"/>
                </a:solidFill>
                <a:latin typeface="Segoe UI Semibold" pitchFamily="34" charset="0"/>
                <a:ea typeface="+mn-ea"/>
                <a:cs typeface="+mn-cs"/>
              </a:rPr>
              <a:t>Межправительственные переговоры по повестке дня в области развития на период после 2015 года</a:t>
            </a:r>
            <a:endParaRPr lang="ru-RU" sz="1400" dirty="0">
              <a:solidFill>
                <a:schemeClr val="tx1"/>
              </a:solidFill>
              <a:latin typeface="Segoe UI Semibold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D293F4-2CB5-46CC-B10C-E989BEF590E7}" type="slidenum">
              <a:rPr lang="pl-PL"/>
              <a:pPr>
                <a:defRPr/>
              </a:pPr>
              <a:t>3</a:t>
            </a:fld>
            <a:endParaRPr lang="pl-PL"/>
          </a:p>
        </p:txBody>
      </p:sp>
      <p:sp>
        <p:nvSpPr>
          <p:cNvPr id="69634" name="Rectangle 5"/>
          <p:cNvSpPr>
            <a:spLocks noChangeArrowheads="1"/>
          </p:cNvSpPr>
          <p:nvPr/>
        </p:nvSpPr>
        <p:spPr bwMode="auto">
          <a:xfrm>
            <a:off x="395288" y="908050"/>
            <a:ext cx="8137525" cy="5048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algn="ctr">
              <a:defRPr/>
            </a:pPr>
            <a:endParaRPr lang="ru-RU" sz="32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8197" name="Picture 9" descr="7oblastif-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5949950"/>
            <a:ext cx="863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8" name="Podtytuł 2"/>
          <p:cNvSpPr>
            <a:spLocks/>
          </p:cNvSpPr>
          <p:nvPr/>
        </p:nvSpPr>
        <p:spPr bwMode="auto">
          <a:xfrm>
            <a:off x="1357290" y="6143644"/>
            <a:ext cx="6697662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1600" b="1" dirty="0">
                <a:solidFill>
                  <a:srgbClr val="9E5E00"/>
                </a:solidFill>
                <a:latin typeface="Times New Roman" pitchFamily="18" charset="0"/>
              </a:rPr>
              <a:t>Национальный статистический комитет Кыргызской Республики</a:t>
            </a:r>
            <a:endParaRPr lang="pl-PL" sz="1600" dirty="0">
              <a:solidFill>
                <a:srgbClr val="9E5E00"/>
              </a:solidFill>
              <a:latin typeface="Times New Roman" pitchFamily="18" charset="0"/>
            </a:endParaRPr>
          </a:p>
        </p:txBody>
      </p:sp>
      <p:pic>
        <p:nvPicPr>
          <p:cNvPr id="10" name="Рисунок 9" descr="Устойчивое развитие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786" y="785794"/>
            <a:ext cx="6572296" cy="93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Заголовок 10"/>
          <p:cNvSpPr txBox="1">
            <a:spLocks/>
          </p:cNvSpPr>
          <p:nvPr/>
        </p:nvSpPr>
        <p:spPr bwMode="auto">
          <a:xfrm>
            <a:off x="4714876" y="2500306"/>
            <a:ext cx="3429024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 smtClean="0">
                <a:latin typeface="Segoe UI Semibold" pitchFamily="34" charset="0"/>
              </a:rPr>
              <a:t>Работа по индикаторам ЦУР (координируется </a:t>
            </a:r>
            <a:r>
              <a:rPr lang="ru-RU" sz="1400" dirty="0" err="1" smtClean="0">
                <a:latin typeface="Segoe UI Semibold" pitchFamily="34" charset="0"/>
              </a:rPr>
              <a:t>Стат</a:t>
            </a:r>
            <a:r>
              <a:rPr lang="ru-RU" sz="1400" dirty="0" smtClean="0">
                <a:latin typeface="Segoe UI Semibold" pitchFamily="34" charset="0"/>
              </a:rPr>
              <a:t> Комиссией ООН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)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Заголовок 10"/>
          <p:cNvSpPr txBox="1">
            <a:spLocks/>
          </p:cNvSpPr>
          <p:nvPr/>
        </p:nvSpPr>
        <p:spPr bwMode="auto">
          <a:xfrm>
            <a:off x="5929322" y="3643314"/>
            <a:ext cx="2928958" cy="928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 smtClean="0">
                <a:latin typeface="Segoe UI Semibold" pitchFamily="34" charset="0"/>
              </a:rPr>
              <a:t>Межведомственная экспертная группа по индикаторам ЦУР (создана </a:t>
            </a:r>
            <a:r>
              <a:rPr lang="ru-RU" sz="1400" dirty="0" err="1" smtClean="0">
                <a:latin typeface="Segoe UI Semibold" pitchFamily="34" charset="0"/>
              </a:rPr>
              <a:t>Стат</a:t>
            </a:r>
            <a:r>
              <a:rPr lang="ru-RU" sz="1400" dirty="0" smtClean="0">
                <a:latin typeface="Segoe UI Semibold" pitchFamily="34" charset="0"/>
              </a:rPr>
              <a:t> Комиссией ООН из представителей 28 стран)*</a:t>
            </a:r>
            <a:endParaRPr lang="ru-RU" sz="1400" dirty="0">
              <a:latin typeface="Segoe UI Semibold" pitchFamily="34" charset="0"/>
            </a:endParaRPr>
          </a:p>
        </p:txBody>
      </p:sp>
      <p:sp>
        <p:nvSpPr>
          <p:cNvPr id="15" name="Заголовок 10"/>
          <p:cNvSpPr txBox="1">
            <a:spLocks/>
          </p:cNvSpPr>
          <p:nvPr/>
        </p:nvSpPr>
        <p:spPr bwMode="auto">
          <a:xfrm>
            <a:off x="3857620" y="5429264"/>
            <a:ext cx="4929254" cy="357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800" dirty="0" smtClean="0">
                <a:latin typeface="Segoe UI Semibold" pitchFamily="34" charset="0"/>
              </a:rPr>
              <a:t>Национальные статистические офисы</a:t>
            </a:r>
            <a:endParaRPr lang="ru-RU" sz="1800" dirty="0">
              <a:latin typeface="Segoe UI Semibold" pitchFamily="34" charset="0"/>
            </a:endParaRPr>
          </a:p>
        </p:txBody>
      </p:sp>
      <p:sp>
        <p:nvSpPr>
          <p:cNvPr id="16" name="Заголовок 10"/>
          <p:cNvSpPr txBox="1">
            <a:spLocks/>
          </p:cNvSpPr>
          <p:nvPr/>
        </p:nvSpPr>
        <p:spPr bwMode="auto">
          <a:xfrm>
            <a:off x="428596" y="5072074"/>
            <a:ext cx="2500298" cy="714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 smtClean="0">
                <a:latin typeface="Segoe UI Semibold" pitchFamily="34" charset="0"/>
              </a:rPr>
              <a:t>Статистики –эксперты из международных организаций</a:t>
            </a:r>
            <a:endParaRPr lang="ru-RU" sz="1400" dirty="0">
              <a:latin typeface="Segoe UI Semibold" pitchFamily="34" charset="0"/>
            </a:endParaRPr>
          </a:p>
        </p:txBody>
      </p:sp>
      <p:sp>
        <p:nvSpPr>
          <p:cNvPr id="17" name="Заголовок 10"/>
          <p:cNvSpPr txBox="1">
            <a:spLocks/>
          </p:cNvSpPr>
          <p:nvPr/>
        </p:nvSpPr>
        <p:spPr bwMode="auto">
          <a:xfrm>
            <a:off x="2071670" y="3857628"/>
            <a:ext cx="2786082" cy="857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 smtClean="0">
                <a:latin typeface="Segoe UI Semibold" pitchFamily="34" charset="0"/>
              </a:rPr>
              <a:t>Г</a:t>
            </a:r>
            <a:r>
              <a:rPr lang="ru-RU" sz="1400" dirty="0" err="1" smtClean="0">
                <a:latin typeface="Segoe UI Semibold" pitchFamily="34" charset="0"/>
              </a:rPr>
              <a:t>руппа</a:t>
            </a:r>
            <a:r>
              <a:rPr lang="ru-RU" sz="1400" dirty="0" smtClean="0">
                <a:latin typeface="Segoe UI Semibold" pitchFamily="34" charset="0"/>
              </a:rPr>
              <a:t> друзей Председателя по более широким  показателям оценки прогресса </a:t>
            </a:r>
            <a:r>
              <a:rPr lang="ru-RU" sz="1400" dirty="0" err="1" smtClean="0">
                <a:latin typeface="Segoe UI Semibold" pitchFamily="34" charset="0"/>
              </a:rPr>
              <a:t>Стат</a:t>
            </a:r>
            <a:r>
              <a:rPr lang="ru-RU" sz="1400" dirty="0" smtClean="0">
                <a:latin typeface="Segoe UI Semibold" pitchFamily="34" charset="0"/>
              </a:rPr>
              <a:t> комиссии ООН</a:t>
            </a:r>
            <a:endParaRPr lang="ru-RU" sz="1400" dirty="0">
              <a:latin typeface="Segoe UI Semibold" pitchFamily="34" charset="0"/>
            </a:endParaRPr>
          </a:p>
        </p:txBody>
      </p:sp>
      <p:sp>
        <p:nvSpPr>
          <p:cNvPr id="31" name="Стрелка вправо 30"/>
          <p:cNvSpPr/>
          <p:nvPr/>
        </p:nvSpPr>
        <p:spPr>
          <a:xfrm rot="1253575">
            <a:off x="3282357" y="2291945"/>
            <a:ext cx="998545" cy="334763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трелка вправо 32"/>
          <p:cNvSpPr/>
          <p:nvPr/>
        </p:nvSpPr>
        <p:spPr>
          <a:xfrm rot="18748550">
            <a:off x="4274977" y="3232728"/>
            <a:ext cx="788217" cy="334763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трелка вправо 33"/>
          <p:cNvSpPr/>
          <p:nvPr/>
        </p:nvSpPr>
        <p:spPr>
          <a:xfrm rot="13249975">
            <a:off x="6139115" y="3236700"/>
            <a:ext cx="788217" cy="334763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 вправо 34"/>
          <p:cNvSpPr/>
          <p:nvPr/>
        </p:nvSpPr>
        <p:spPr>
          <a:xfrm rot="12085832">
            <a:off x="3098440" y="2742593"/>
            <a:ext cx="998545" cy="334763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трелка вправо 35"/>
          <p:cNvSpPr/>
          <p:nvPr/>
        </p:nvSpPr>
        <p:spPr>
          <a:xfrm>
            <a:off x="4999476" y="4087993"/>
            <a:ext cx="811893" cy="334763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трелка вправо 36"/>
          <p:cNvSpPr/>
          <p:nvPr/>
        </p:nvSpPr>
        <p:spPr>
          <a:xfrm rot="18748550">
            <a:off x="2306140" y="4752285"/>
            <a:ext cx="636228" cy="334763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трелка вправо 37"/>
          <p:cNvSpPr/>
          <p:nvPr/>
        </p:nvSpPr>
        <p:spPr>
          <a:xfrm rot="20720031">
            <a:off x="2415421" y="4947482"/>
            <a:ext cx="3399312" cy="331301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трелка вправо 38"/>
          <p:cNvSpPr/>
          <p:nvPr/>
        </p:nvSpPr>
        <p:spPr>
          <a:xfrm rot="16200000">
            <a:off x="4312647" y="4839254"/>
            <a:ext cx="869256" cy="334763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Стрелка вправо 39"/>
          <p:cNvSpPr/>
          <p:nvPr/>
        </p:nvSpPr>
        <p:spPr>
          <a:xfrm rot="16200000">
            <a:off x="6519332" y="4839254"/>
            <a:ext cx="869256" cy="334763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Заголовок 10"/>
          <p:cNvSpPr txBox="1">
            <a:spLocks/>
          </p:cNvSpPr>
          <p:nvPr/>
        </p:nvSpPr>
        <p:spPr bwMode="auto">
          <a:xfrm>
            <a:off x="7236296" y="4572008"/>
            <a:ext cx="1621984" cy="585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900" i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Segoe UI Semibold" pitchFamily="34" charset="0"/>
              </a:rPr>
              <a:t>* </a:t>
            </a:r>
            <a:r>
              <a:rPr lang="ru-RU" sz="900" i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Segoe UI Semibold" pitchFamily="34" charset="0"/>
              </a:rPr>
              <a:t>Нацстатком</a:t>
            </a:r>
            <a:r>
              <a:rPr lang="ru-RU" sz="900" i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Segoe UI Semibold" pitchFamily="34" charset="0"/>
              </a:rPr>
              <a:t> Кыргызской Республики- член </a:t>
            </a:r>
            <a:r>
              <a:rPr lang="ru-RU" sz="900" i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Segoe UI Semibold" pitchFamily="34" charset="0"/>
              </a:rPr>
              <a:t>Межвед</a:t>
            </a:r>
            <a:r>
              <a:rPr lang="ru-RU" sz="900" i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Segoe UI Semibold" pitchFamily="34" charset="0"/>
              </a:rPr>
              <a:t> группы представляет регион стран Центральной Азии</a:t>
            </a:r>
            <a:endParaRPr lang="ru-RU" sz="900" i="1" dirty="0">
              <a:solidFill>
                <a:schemeClr val="accent1">
                  <a:lumMod val="60000"/>
                  <a:lumOff val="40000"/>
                </a:schemeClr>
              </a:solidFill>
              <a:latin typeface="Segoe UI Semi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571472" y="214290"/>
            <a:ext cx="8229600" cy="723886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  <a:ea typeface="+mn-ea"/>
                <a:cs typeface="+mn-cs"/>
              </a:rPr>
              <a:t>Потребность в интеграции статистических данных в процесс мониторинга ЦУР</a:t>
            </a:r>
          </a:p>
        </p:txBody>
      </p:sp>
      <p:sp>
        <p:nvSpPr>
          <p:cNvPr id="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B72781-655C-41FB-959C-A9AE096F7C56}" type="slidenum">
              <a:rPr lang="pl-PL"/>
              <a:pPr>
                <a:defRPr/>
              </a:pPr>
              <a:t>4</a:t>
            </a:fld>
            <a:endParaRPr lang="pl-PL"/>
          </a:p>
        </p:txBody>
      </p:sp>
      <p:pic>
        <p:nvPicPr>
          <p:cNvPr id="9219" name="Picture 5" descr="7oblastif-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5949950"/>
            <a:ext cx="863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Podtytuł 2"/>
          <p:cNvSpPr>
            <a:spLocks/>
          </p:cNvSpPr>
          <p:nvPr/>
        </p:nvSpPr>
        <p:spPr bwMode="auto">
          <a:xfrm>
            <a:off x="1357290" y="6357958"/>
            <a:ext cx="6697662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1600" b="1" dirty="0">
                <a:solidFill>
                  <a:srgbClr val="9E5E00"/>
                </a:solidFill>
                <a:latin typeface="Times New Roman" pitchFamily="18" charset="0"/>
              </a:rPr>
              <a:t>Национальный статистический комитет </a:t>
            </a:r>
            <a:r>
              <a:rPr lang="ru-RU" sz="1600" b="1" dirty="0" err="1">
                <a:solidFill>
                  <a:srgbClr val="9E5E00"/>
                </a:solidFill>
                <a:latin typeface="Times New Roman" pitchFamily="18" charset="0"/>
              </a:rPr>
              <a:t>Кыргызской</a:t>
            </a:r>
            <a:r>
              <a:rPr lang="ru-RU" sz="1600" b="1" dirty="0">
                <a:solidFill>
                  <a:srgbClr val="9E5E00"/>
                </a:solidFill>
                <a:latin typeface="Times New Roman" pitchFamily="18" charset="0"/>
              </a:rPr>
              <a:t> Республики</a:t>
            </a:r>
            <a:endParaRPr lang="pl-PL" sz="1600" dirty="0">
              <a:solidFill>
                <a:srgbClr val="9E5E00"/>
              </a:solidFill>
              <a:latin typeface="Times New Roman" pitchFamily="18" charset="0"/>
            </a:endParaRPr>
          </a:p>
        </p:txBody>
      </p:sp>
      <p:sp>
        <p:nvSpPr>
          <p:cNvPr id="80905" name="Rectangle 5"/>
          <p:cNvSpPr>
            <a:spLocks noChangeArrowheads="1"/>
          </p:cNvSpPr>
          <p:nvPr/>
        </p:nvSpPr>
        <p:spPr bwMode="auto">
          <a:xfrm>
            <a:off x="0" y="765175"/>
            <a:ext cx="8675688" cy="9350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algn="ctr">
              <a:defRPr/>
            </a:pPr>
            <a:endParaRPr lang="ru-RU" sz="32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57224" y="1000108"/>
            <a:ext cx="7643866" cy="357190"/>
          </a:xfrm>
          <a:prstGeom prst="rect">
            <a:avLst/>
          </a:prstGeom>
          <a:solidFill>
            <a:srgbClr val="96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НАЦИОНАЛЬНЫЕ ИНСТИТУТЫ </a:t>
            </a: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57224" y="1428736"/>
            <a:ext cx="1571636" cy="166551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МИНИСТЕРСТВО 1</a:t>
            </a: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2857488" y="1428736"/>
            <a:ext cx="1643074" cy="166551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100" b="1" dirty="0" smtClean="0">
                <a:cs typeface="Arial" charset="0"/>
              </a:rPr>
              <a:t>МИНИСТЕРСТВО </a:t>
            </a:r>
            <a: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6858016" y="1428736"/>
            <a:ext cx="1585914" cy="166551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100" b="1" dirty="0" smtClean="0">
                <a:cs typeface="Arial" charset="0"/>
              </a:rPr>
              <a:t>МИНИСТЕРСТВО</a:t>
            </a:r>
            <a: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3</a:t>
            </a:r>
          </a:p>
        </p:txBody>
      </p:sp>
      <p:sp>
        <p:nvSpPr>
          <p:cNvPr id="15" name="Скругленный прямоугольник 14"/>
          <p:cNvSpPr/>
          <p:nvPr/>
        </p:nvSpPr>
        <p:spPr bwMode="auto">
          <a:xfrm>
            <a:off x="4643438" y="1428736"/>
            <a:ext cx="1952628" cy="167640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НАЦИОНАЛЬНЫЕ СТАТИСТИЧЕСКИЕ ОФИСЫ </a:t>
            </a:r>
            <a:r>
              <a:rPr kumimoji="0" lang="en-US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endParaRPr lang="en-US" sz="1200" b="1" dirty="0">
              <a:latin typeface="Arial" charset="0"/>
              <a:cs typeface="Arial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928662" y="4000504"/>
            <a:ext cx="1643074" cy="188120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200" b="1" dirty="0" smtClean="0"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200" b="1" dirty="0" smtClean="0"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200" b="1" dirty="0" smtClean="0"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200" b="1" dirty="0" smtClean="0"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200" b="1" dirty="0" smtClean="0"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200" b="1" dirty="0" smtClean="0"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200" b="1" dirty="0" smtClean="0"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200" b="1" dirty="0" smtClean="0">
              <a:latin typeface="Arial" charset="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1200" b="1" dirty="0" smtClean="0"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latin typeface="Arial" charset="0"/>
                <a:cs typeface="Arial" charset="0"/>
              </a:rPr>
              <a:t>АГЕНТСТВО 1</a:t>
            </a:r>
            <a:endParaRPr lang="ru-RU" sz="1200" b="1" dirty="0">
              <a:latin typeface="Arial" charset="0"/>
              <a:cs typeface="Arial" charset="0"/>
            </a:endParaRPr>
          </a:p>
        </p:txBody>
      </p:sp>
      <p:sp>
        <p:nvSpPr>
          <p:cNvPr id="17" name="Прямоугольник 16"/>
          <p:cNvSpPr/>
          <p:nvPr/>
        </p:nvSpPr>
        <p:spPr bwMode="auto">
          <a:xfrm>
            <a:off x="2857488" y="4000504"/>
            <a:ext cx="1785950" cy="185738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200" b="1" dirty="0" smtClean="0"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200" b="1" dirty="0" smtClean="0"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200" b="1" dirty="0" smtClean="0"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200" b="1" dirty="0" smtClean="0"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200" b="1" dirty="0" smtClean="0"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200" b="1" dirty="0" smtClean="0"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200" b="1" dirty="0" smtClean="0"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200" b="1" dirty="0" smtClean="0"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200" b="1" dirty="0" smtClean="0">
              <a:latin typeface="Arial" charset="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latin typeface="Arial" charset="0"/>
                <a:cs typeface="Arial" charset="0"/>
              </a:rPr>
              <a:t>АГЕНТСТВО 2</a:t>
            </a:r>
            <a:endParaRPr lang="ru-RU" sz="1200" b="1" dirty="0">
              <a:latin typeface="Arial" charset="0"/>
              <a:cs typeface="Arial" charset="0"/>
            </a:endParaRP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6858016" y="4000504"/>
            <a:ext cx="1643074" cy="185738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200" b="1" dirty="0" smtClean="0"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200" b="1" dirty="0" smtClean="0"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200" b="1" dirty="0" smtClean="0"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200" b="1" dirty="0" smtClean="0"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200" b="1" dirty="0" smtClean="0"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200" b="1" dirty="0" smtClean="0"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200" b="1" dirty="0" smtClean="0"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200" b="1" dirty="0" smtClean="0"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200" b="1" dirty="0" smtClean="0">
              <a:latin typeface="Arial" charset="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latin typeface="Arial" charset="0"/>
                <a:cs typeface="Arial" charset="0"/>
              </a:rPr>
              <a:t>АГЕНТСТВО 3</a:t>
            </a:r>
            <a:endParaRPr lang="ru-RU" sz="1200" b="1" dirty="0">
              <a:latin typeface="Arial" charset="0"/>
              <a:cs typeface="Arial" charset="0"/>
            </a:endParaRPr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928662" y="5929330"/>
            <a:ext cx="7572428" cy="319716"/>
          </a:xfrm>
          <a:prstGeom prst="rect">
            <a:avLst/>
          </a:prstGeom>
          <a:solidFill>
            <a:srgbClr val="96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МЕЖДУНАРОДНЫЕ АГЕНТСТВА  </a:t>
            </a:r>
          </a:p>
        </p:txBody>
      </p:sp>
      <p:sp>
        <p:nvSpPr>
          <p:cNvPr id="20" name="Скругленный прямоугольник 19"/>
          <p:cNvSpPr/>
          <p:nvPr/>
        </p:nvSpPr>
        <p:spPr bwMode="auto">
          <a:xfrm>
            <a:off x="1000100" y="1714488"/>
            <a:ext cx="1205931" cy="44631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Политические рамки</a:t>
            </a:r>
          </a:p>
        </p:txBody>
      </p:sp>
      <p:sp>
        <p:nvSpPr>
          <p:cNvPr id="21" name="Скругленный прямоугольник 20"/>
          <p:cNvSpPr/>
          <p:nvPr/>
        </p:nvSpPr>
        <p:spPr bwMode="auto">
          <a:xfrm>
            <a:off x="3071802" y="1714488"/>
            <a:ext cx="1205931" cy="44631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Политические рамки</a:t>
            </a:r>
          </a:p>
        </p:txBody>
      </p:sp>
      <p:sp>
        <p:nvSpPr>
          <p:cNvPr id="22" name="Скругленный прямоугольник 21"/>
          <p:cNvSpPr/>
          <p:nvPr/>
        </p:nvSpPr>
        <p:spPr bwMode="auto">
          <a:xfrm>
            <a:off x="7000892" y="1714488"/>
            <a:ext cx="1205931" cy="44631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Политические рамки</a:t>
            </a:r>
          </a:p>
        </p:txBody>
      </p:sp>
      <p:sp>
        <p:nvSpPr>
          <p:cNvPr id="23" name="Скругленный прямоугольник 22"/>
          <p:cNvSpPr/>
          <p:nvPr/>
        </p:nvSpPr>
        <p:spPr bwMode="auto">
          <a:xfrm>
            <a:off x="1142976" y="5072074"/>
            <a:ext cx="1205931" cy="44631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Политические рамки</a:t>
            </a:r>
          </a:p>
        </p:txBody>
      </p:sp>
      <p:sp>
        <p:nvSpPr>
          <p:cNvPr id="24" name="Скругленный прямоугольник 23"/>
          <p:cNvSpPr/>
          <p:nvPr/>
        </p:nvSpPr>
        <p:spPr bwMode="auto">
          <a:xfrm>
            <a:off x="3143240" y="5072074"/>
            <a:ext cx="1205931" cy="44631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Политические рамки</a:t>
            </a:r>
          </a:p>
        </p:txBody>
      </p:sp>
      <p:sp>
        <p:nvSpPr>
          <p:cNvPr id="25" name="Скругленный прямоугольник 24"/>
          <p:cNvSpPr/>
          <p:nvPr/>
        </p:nvSpPr>
        <p:spPr bwMode="auto">
          <a:xfrm>
            <a:off x="7143768" y="5072074"/>
            <a:ext cx="1205931" cy="44631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Политические рамки</a:t>
            </a:r>
          </a:p>
        </p:txBody>
      </p:sp>
      <p:sp>
        <p:nvSpPr>
          <p:cNvPr id="26" name="Скругленный прямоугольник 25"/>
          <p:cNvSpPr/>
          <p:nvPr/>
        </p:nvSpPr>
        <p:spPr bwMode="auto">
          <a:xfrm>
            <a:off x="1071538" y="2285992"/>
            <a:ext cx="1134493" cy="53340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000" b="1" dirty="0" smtClean="0">
                <a:latin typeface="Arial" charset="0"/>
                <a:cs typeface="Arial" charset="0"/>
              </a:rPr>
              <a:t>Оценка прогресса</a:t>
            </a:r>
            <a:endParaRPr kumimoji="0" lang="ru-RU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 bwMode="auto">
          <a:xfrm>
            <a:off x="3143240" y="2285992"/>
            <a:ext cx="1134493" cy="53340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000" b="1" dirty="0" smtClean="0">
                <a:latin typeface="Arial" charset="0"/>
                <a:cs typeface="Arial" charset="0"/>
              </a:rPr>
              <a:t>Оценка прогресса</a:t>
            </a:r>
            <a:endParaRPr kumimoji="0" lang="ru-RU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 bwMode="auto">
          <a:xfrm>
            <a:off x="7072330" y="2285992"/>
            <a:ext cx="1134493" cy="53340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000" b="1" dirty="0" smtClean="0">
                <a:latin typeface="Arial" charset="0"/>
                <a:cs typeface="Arial" charset="0"/>
              </a:rPr>
              <a:t>Оценка прогресса</a:t>
            </a:r>
            <a:endParaRPr kumimoji="0" lang="ru-RU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 bwMode="auto">
          <a:xfrm>
            <a:off x="4857752" y="2143116"/>
            <a:ext cx="1500198" cy="71092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prstClr val="black"/>
                </a:solidFill>
                <a:latin typeface="Arial" charset="0"/>
                <a:cs typeface="Arial" charset="0"/>
              </a:rPr>
              <a:t>Национальный отчет о прогрессе</a:t>
            </a:r>
          </a:p>
        </p:txBody>
      </p:sp>
      <p:sp>
        <p:nvSpPr>
          <p:cNvPr id="30" name="Скругленный прямоугольник 29"/>
          <p:cNvSpPr/>
          <p:nvPr/>
        </p:nvSpPr>
        <p:spPr bwMode="auto">
          <a:xfrm>
            <a:off x="1071538" y="4143380"/>
            <a:ext cx="1286894" cy="80010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Тематические секторальные показатели мониторинга</a:t>
            </a:r>
          </a:p>
        </p:txBody>
      </p:sp>
      <p:sp>
        <p:nvSpPr>
          <p:cNvPr id="31" name="Скругленный прямоугольник 30"/>
          <p:cNvSpPr/>
          <p:nvPr/>
        </p:nvSpPr>
        <p:spPr bwMode="auto">
          <a:xfrm>
            <a:off x="3071802" y="4143380"/>
            <a:ext cx="1286894" cy="80010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Тематические секторальные показатели мониторинга</a:t>
            </a:r>
          </a:p>
        </p:txBody>
      </p:sp>
      <p:sp>
        <p:nvSpPr>
          <p:cNvPr id="32" name="Скругленный прямоугольник 31"/>
          <p:cNvSpPr/>
          <p:nvPr/>
        </p:nvSpPr>
        <p:spPr bwMode="auto">
          <a:xfrm>
            <a:off x="7072330" y="4143380"/>
            <a:ext cx="1286894" cy="80010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Тематические секторальные показатели мониторинга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214942" y="4214818"/>
            <a:ext cx="1176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000" b="1" dirty="0">
                <a:solidFill>
                  <a:prstClr val="black"/>
                </a:solidFill>
                <a:latin typeface="Arial" charset="0"/>
                <a:cs typeface="Arial" charset="0"/>
              </a:rPr>
              <a:t>Узкая специализация тематики мониторинга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214942" y="5000636"/>
            <a:ext cx="135732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200" b="1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000" b="1" dirty="0">
                <a:solidFill>
                  <a:prstClr val="black"/>
                </a:solidFill>
                <a:latin typeface="Arial" charset="0"/>
                <a:cs typeface="Arial" charset="0"/>
              </a:rPr>
              <a:t>Узкая специализация политических рамок 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2071670" y="3429000"/>
            <a:ext cx="532549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    </a:t>
            </a:r>
            <a:r>
              <a:rPr lang="ru-RU" sz="1400" b="1" dirty="0" smtClean="0">
                <a:solidFill>
                  <a:srgbClr val="C00000"/>
                </a:solidFill>
                <a:cs typeface="Arial" charset="0"/>
              </a:rPr>
              <a:t>Отчеты по различным и дублирующим инициативам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endParaRPr lang="ru-RU" sz="1400" b="1" dirty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cxnSp>
        <p:nvCxnSpPr>
          <p:cNvPr id="36" name="Прямая соединительная линия 35"/>
          <p:cNvCxnSpPr/>
          <p:nvPr/>
        </p:nvCxnSpPr>
        <p:spPr bwMode="auto">
          <a:xfrm>
            <a:off x="1571604" y="3357562"/>
            <a:ext cx="6143668" cy="158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Прямая соединительная линия 38"/>
          <p:cNvCxnSpPr/>
          <p:nvPr/>
        </p:nvCxnSpPr>
        <p:spPr bwMode="auto">
          <a:xfrm rot="5400000" flipH="1" flipV="1">
            <a:off x="1429522" y="3213892"/>
            <a:ext cx="284958" cy="79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Прямая соединительная линия 40"/>
          <p:cNvCxnSpPr/>
          <p:nvPr/>
        </p:nvCxnSpPr>
        <p:spPr bwMode="auto">
          <a:xfrm rot="5400000" flipH="1" flipV="1">
            <a:off x="7573190" y="3213892"/>
            <a:ext cx="284958" cy="79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Прямая со стрелкой 46"/>
          <p:cNvCxnSpPr/>
          <p:nvPr/>
        </p:nvCxnSpPr>
        <p:spPr>
          <a:xfrm rot="5400000" flipH="1" flipV="1">
            <a:off x="6072198" y="3214686"/>
            <a:ext cx="285752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>
            <a:endCxn id="17" idx="0"/>
          </p:cNvCxnSpPr>
          <p:nvPr/>
        </p:nvCxnSpPr>
        <p:spPr>
          <a:xfrm>
            <a:off x="1071538" y="3071810"/>
            <a:ext cx="2678925" cy="92869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 rot="5400000">
            <a:off x="607985" y="3535363"/>
            <a:ext cx="928694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>
            <a:stCxn id="15" idx="2"/>
          </p:cNvCxnSpPr>
          <p:nvPr/>
        </p:nvCxnSpPr>
        <p:spPr>
          <a:xfrm rot="5400000">
            <a:off x="3093219" y="1440645"/>
            <a:ext cx="862042" cy="419102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>
            <a:stCxn id="13" idx="2"/>
          </p:cNvCxnSpPr>
          <p:nvPr/>
        </p:nvCxnSpPr>
        <p:spPr>
          <a:xfrm rot="16200000" flipH="1">
            <a:off x="3279476" y="3493798"/>
            <a:ext cx="834816" cy="3571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>
            <a:stCxn id="14" idx="2"/>
          </p:cNvCxnSpPr>
          <p:nvPr/>
        </p:nvCxnSpPr>
        <p:spPr>
          <a:xfrm rot="5400000">
            <a:off x="5307628" y="1644243"/>
            <a:ext cx="893338" cy="37933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 стрелкой 65"/>
          <p:cNvCxnSpPr>
            <a:stCxn id="15" idx="2"/>
            <a:endCxn id="18" idx="0"/>
          </p:cNvCxnSpPr>
          <p:nvPr/>
        </p:nvCxnSpPr>
        <p:spPr>
          <a:xfrm rot="16200000" flipH="1">
            <a:off x="6201968" y="2522919"/>
            <a:ext cx="895368" cy="205980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 стрелкой 70"/>
          <p:cNvCxnSpPr/>
          <p:nvPr/>
        </p:nvCxnSpPr>
        <p:spPr>
          <a:xfrm rot="5400000">
            <a:off x="7536677" y="3536157"/>
            <a:ext cx="928694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317004-8729-4877-ABFC-2CBB48486642}" type="slidenum">
              <a:rPr lang="pl-PL" smtClean="0"/>
              <a:pPr>
                <a:defRPr/>
              </a:pPr>
              <a:t>5</a:t>
            </a:fld>
            <a:endParaRPr lang="pl-PL"/>
          </a:p>
        </p:txBody>
      </p:sp>
      <p:sp>
        <p:nvSpPr>
          <p:cNvPr id="3" name="Прямоугольник 2"/>
          <p:cNvSpPr/>
          <p:nvPr/>
        </p:nvSpPr>
        <p:spPr>
          <a:xfrm>
            <a:off x="142844" y="285728"/>
            <a:ext cx="878687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Интеграция статистических данных в процесс мониторинга ЦУР</a:t>
            </a:r>
            <a:endParaRPr lang="ru-RU" sz="2100" dirty="0"/>
          </a:p>
        </p:txBody>
      </p:sp>
      <p:sp>
        <p:nvSpPr>
          <p:cNvPr id="33" name="Правая фигурная скобка 32"/>
          <p:cNvSpPr/>
          <p:nvPr/>
        </p:nvSpPr>
        <p:spPr bwMode="auto">
          <a:xfrm>
            <a:off x="4968070" y="2515151"/>
            <a:ext cx="342899" cy="2056858"/>
          </a:xfrm>
          <a:prstGeom prst="rightBrac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5413965" y="1583471"/>
            <a:ext cx="372463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Политические рамки: </a:t>
            </a:r>
            <a:r>
              <a:rPr lang="ru-RU" sz="1200" b="1" dirty="0">
                <a:latin typeface="Segoe UI Semibold" pitchFamily="34" charset="0"/>
              </a:rPr>
              <a:t>ЦУР является важным инструментом для интегрирования в вопросы политики</a:t>
            </a:r>
          </a:p>
          <a:p>
            <a:endParaRPr lang="en-GB" sz="1200" b="1" dirty="0">
              <a:latin typeface="Segoe UI Semibold" pitchFamily="34" charset="0"/>
            </a:endParaRPr>
          </a:p>
          <a:p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Институциональные основы: </a:t>
            </a:r>
            <a:r>
              <a:rPr lang="ru-RU" sz="1200" b="1" dirty="0">
                <a:latin typeface="Segoe UI Semibold" pitchFamily="34" charset="0"/>
              </a:rPr>
              <a:t>необходимо создание/ развитие общей интегрированной политической основы как на национальном, так и на международном уровне</a:t>
            </a:r>
            <a:endParaRPr lang="en-GB" sz="1200" b="1" dirty="0">
              <a:latin typeface="Segoe UI Semibold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5413965" y="3214687"/>
            <a:ext cx="342523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ru-RU" sz="1400" b="1" dirty="0" smtClean="0">
                <a:latin typeface="Segoe UI Semibold" pitchFamily="34" charset="0"/>
              </a:rPr>
              <a:t>В </a:t>
            </a:r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статистических целях </a:t>
            </a:r>
            <a:r>
              <a:rPr lang="ru-RU" sz="1400" b="1" dirty="0" smtClean="0">
                <a:latin typeface="Segoe UI Semibold" pitchFamily="34" charset="0"/>
              </a:rPr>
              <a:t>необходимо интегрировать:</a:t>
            </a:r>
            <a:endParaRPr lang="en-US" sz="1400" b="1" dirty="0">
              <a:latin typeface="Segoe UI Semibold" pitchFamily="34" charset="0"/>
            </a:endParaRP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200" b="1" dirty="0" smtClean="0">
                <a:latin typeface="Segoe UI Semibold" pitchFamily="34" charset="0"/>
              </a:rPr>
              <a:t>Национальную статистическую систему для создания/построения интегрированной информационной системы, которая бы обеспечивала данными по ЦУР на постоянной основе и в рамках утвержденной методики</a:t>
            </a:r>
            <a:endParaRPr lang="en-US" sz="1200" b="1" dirty="0">
              <a:latin typeface="Segoe UI Semibold" pitchFamily="34" charset="0"/>
            </a:endParaRP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200" b="1" dirty="0" smtClean="0">
                <a:latin typeface="Segoe UI Semibold" pitchFamily="34" charset="0"/>
              </a:rPr>
              <a:t>Создать Глобальный механизм отчетности для снижения нагрузки и усовершенствования систему отчетности международных инициатив</a:t>
            </a:r>
            <a:endParaRPr lang="en-US" sz="1200" b="1" dirty="0">
              <a:latin typeface="Segoe UI Semibold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4" y="701226"/>
            <a:ext cx="4884005" cy="3015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5" y="3429000"/>
            <a:ext cx="4884004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0447" y="127000"/>
            <a:ext cx="8229600" cy="638175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  <a:ea typeface="+mn-ea"/>
                <a:cs typeface="+mn-cs"/>
              </a:rPr>
              <a:t>Интеграция на основе стандартов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FA91B3-529D-4B2C-B878-EA65C81B94A4}" type="slidenum">
              <a:rPr lang="pl-PL"/>
              <a:pPr>
                <a:defRPr/>
              </a:pPr>
              <a:t>6</a:t>
            </a:fld>
            <a:endParaRPr lang="pl-PL"/>
          </a:p>
        </p:txBody>
      </p:sp>
      <p:pic>
        <p:nvPicPr>
          <p:cNvPr id="10243" name="Picture 6" descr="7oblastif-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5949950"/>
            <a:ext cx="863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4" name="Podtytuł 2"/>
          <p:cNvSpPr>
            <a:spLocks/>
          </p:cNvSpPr>
          <p:nvPr/>
        </p:nvSpPr>
        <p:spPr bwMode="auto">
          <a:xfrm>
            <a:off x="1331913" y="6165850"/>
            <a:ext cx="6697662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1600" b="1" dirty="0">
                <a:solidFill>
                  <a:srgbClr val="9E5E00"/>
                </a:solidFill>
                <a:latin typeface="Times New Roman" pitchFamily="18" charset="0"/>
              </a:rPr>
              <a:t>Национальный статистический комитет </a:t>
            </a:r>
            <a:r>
              <a:rPr lang="ru-RU" sz="1600" b="1" dirty="0" err="1">
                <a:solidFill>
                  <a:srgbClr val="9E5E00"/>
                </a:solidFill>
                <a:latin typeface="Times New Roman" pitchFamily="18" charset="0"/>
              </a:rPr>
              <a:t>Кыргызской</a:t>
            </a:r>
            <a:r>
              <a:rPr lang="ru-RU" sz="1600" b="1" dirty="0">
                <a:solidFill>
                  <a:srgbClr val="9E5E00"/>
                </a:solidFill>
                <a:latin typeface="Times New Roman" pitchFamily="18" charset="0"/>
              </a:rPr>
              <a:t> Республики</a:t>
            </a:r>
            <a:endParaRPr lang="pl-PL" sz="1600" dirty="0">
              <a:solidFill>
                <a:srgbClr val="9E5E00"/>
              </a:solidFill>
              <a:latin typeface="Times New Roman" pitchFamily="18" charset="0"/>
            </a:endParaRPr>
          </a:p>
        </p:txBody>
      </p:sp>
      <p:sp>
        <p:nvSpPr>
          <p:cNvPr id="78858" name="Rectangle 5"/>
          <p:cNvSpPr>
            <a:spLocks noChangeArrowheads="1"/>
          </p:cNvSpPr>
          <p:nvPr/>
        </p:nvSpPr>
        <p:spPr bwMode="auto">
          <a:xfrm>
            <a:off x="395288" y="765175"/>
            <a:ext cx="8137525" cy="5048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algn="ctr">
              <a:defRPr/>
            </a:pPr>
            <a:endParaRPr lang="ru-RU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7" name="Diagram 5"/>
          <p:cNvGraphicFramePr/>
          <p:nvPr>
            <p:extLst>
              <p:ext uri="{D42A27DB-BD31-4B8C-83A1-F6EECF244321}">
                <p14:modId xmlns:p14="http://schemas.microsoft.com/office/powerpoint/2010/main" val="3085580963"/>
              </p:ext>
            </p:extLst>
          </p:nvPr>
        </p:nvGraphicFramePr>
        <p:xfrm>
          <a:off x="0" y="1143000"/>
          <a:ext cx="6934200" cy="47148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0" y="1392857"/>
            <a:ext cx="6705600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Индикаторы </a:t>
            </a:r>
          </a:p>
          <a:p>
            <a:pPr algn="ctr">
              <a:spcBef>
                <a:spcPts val="1200"/>
              </a:spcBef>
            </a:pP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основанные на стандартах</a:t>
            </a:r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itchFamily="34" charset="0"/>
            </a:endParaRPr>
          </a:p>
          <a:p>
            <a:pPr marL="457200" indent="-457200" algn="ctr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400" dirty="0">
                <a:latin typeface="Segoe UI Semibold" pitchFamily="34" charset="0"/>
              </a:rPr>
              <a:t>Высокое качество</a:t>
            </a:r>
            <a:endParaRPr lang="en-US" sz="1400" dirty="0">
              <a:latin typeface="Segoe UI Semibold" pitchFamily="34" charset="0"/>
            </a:endParaRPr>
          </a:p>
          <a:p>
            <a:pPr marL="457200" indent="-457200" algn="ctr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400" dirty="0">
                <a:latin typeface="Segoe UI Semibold" pitchFamily="34" charset="0"/>
              </a:rPr>
              <a:t>Международная сопоставимость </a:t>
            </a:r>
            <a:endParaRPr lang="en-US" sz="1400" dirty="0">
              <a:latin typeface="Segoe UI Semibold" pitchFamily="34" charset="0"/>
            </a:endParaRPr>
          </a:p>
          <a:p>
            <a:pPr marL="457200" indent="-457200" algn="ctr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400" dirty="0">
                <a:latin typeface="Segoe UI Semibold" pitchFamily="34" charset="0"/>
              </a:rPr>
              <a:t>Комплексная основа для </a:t>
            </a:r>
            <a:r>
              <a:rPr lang="ru-RU" sz="1400" dirty="0" smtClean="0">
                <a:latin typeface="Segoe UI Semibold" pitchFamily="34" charset="0"/>
              </a:rPr>
              <a:t>(</a:t>
            </a:r>
            <a:r>
              <a:rPr lang="ru-RU" sz="1400" dirty="0" err="1" smtClean="0">
                <a:latin typeface="Segoe UI Semibold" pitchFamily="34" charset="0"/>
              </a:rPr>
              <a:t>дис</a:t>
            </a:r>
            <a:r>
              <a:rPr lang="ru-RU" sz="1400" dirty="0" smtClean="0">
                <a:latin typeface="Segoe UI Semibold" pitchFamily="34" charset="0"/>
              </a:rPr>
              <a:t>)агрегации </a:t>
            </a:r>
            <a:r>
              <a:rPr lang="ru-RU" sz="1400" dirty="0">
                <a:latin typeface="Segoe UI Semibold" pitchFamily="34" charset="0"/>
              </a:rPr>
              <a:t>показателей</a:t>
            </a:r>
            <a:endParaRPr lang="en-US" sz="1400" dirty="0">
              <a:latin typeface="Segoe UI Semibold" pitchFamily="34" charset="0"/>
            </a:endParaRPr>
          </a:p>
          <a:p>
            <a:pPr algn="ctr">
              <a:spcBef>
                <a:spcPts val="1200"/>
              </a:spcBef>
              <a:spcAft>
                <a:spcPts val="600"/>
              </a:spcAft>
            </a:pP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Статистические стандарты</a:t>
            </a:r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itchFamily="34" charset="0"/>
            </a:endParaRPr>
          </a:p>
          <a:p>
            <a:pPr marL="342900" indent="-342900" algn="ctr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400" dirty="0">
                <a:latin typeface="Segoe UI Semibold" pitchFamily="34" charset="0"/>
              </a:rPr>
              <a:t>Связанные определения и классификаторы </a:t>
            </a:r>
            <a:endParaRPr lang="en-US" sz="1400" dirty="0">
              <a:latin typeface="Segoe UI Semibold" pitchFamily="34" charset="0"/>
            </a:endParaRPr>
          </a:p>
          <a:p>
            <a:pPr marL="342900" indent="-342900" algn="ctr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Segoe UI Semibold" pitchFamily="34" charset="0"/>
              </a:rPr>
              <a:t>Потенциал </a:t>
            </a:r>
            <a:r>
              <a:rPr lang="ru-RU" sz="1400" dirty="0">
                <a:latin typeface="Segoe UI Semibold" pitchFamily="34" charset="0"/>
              </a:rPr>
              <a:t>для сравнения и/или комбинации статистических данных разных отраслей </a:t>
            </a:r>
            <a:r>
              <a:rPr lang="en-US" sz="1400" dirty="0">
                <a:latin typeface="Segoe UI Semibold" pitchFamily="34" charset="0"/>
              </a:rPr>
              <a:t> </a:t>
            </a:r>
          </a:p>
          <a:p>
            <a:pPr marL="342900" indent="-342900" algn="ctr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400" dirty="0">
                <a:latin typeface="Segoe UI Semibold" pitchFamily="34" charset="0"/>
              </a:rPr>
              <a:t>Основы для </a:t>
            </a:r>
            <a:r>
              <a:rPr lang="ru-RU" sz="1400" dirty="0" smtClean="0">
                <a:latin typeface="Segoe UI Semibold" pitchFamily="34" charset="0"/>
              </a:rPr>
              <a:t>согласованного </a:t>
            </a:r>
            <a:r>
              <a:rPr lang="ru-RU" sz="1400" dirty="0">
                <a:latin typeface="Segoe UI Semibold" pitchFamily="34" charset="0"/>
              </a:rPr>
              <a:t>и полного набора показателей</a:t>
            </a:r>
            <a:endParaRPr lang="en-US" sz="1400" dirty="0">
              <a:latin typeface="Segoe UI Semibold" pitchFamily="34" charset="0"/>
            </a:endParaRPr>
          </a:p>
          <a:p>
            <a:pPr marL="342900" indent="-342900" algn="ctr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Left Brace 10"/>
          <p:cNvSpPr/>
          <p:nvPr/>
        </p:nvSpPr>
        <p:spPr bwMode="auto">
          <a:xfrm>
            <a:off x="5857884" y="620688"/>
            <a:ext cx="1992240" cy="5372464"/>
          </a:xfrm>
          <a:prstGeom prst="leftBrace">
            <a:avLst>
              <a:gd name="adj1" fmla="val 17884"/>
              <a:gd name="adj2" fmla="val 55490"/>
            </a:avLst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b="1">
              <a:solidFill>
                <a:schemeClr val="accent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58016" y="765175"/>
            <a:ext cx="1890448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1"/>
                </a:solidFill>
              </a:rPr>
              <a:t>Международные методологические  основы для согласованной  интеграции данных</a:t>
            </a:r>
            <a:endParaRPr lang="en-GB" dirty="0">
              <a:solidFill>
                <a:schemeClr val="accent1"/>
              </a:solidFill>
            </a:endParaRPr>
          </a:p>
        </p:txBody>
      </p:sp>
      <p:pic>
        <p:nvPicPr>
          <p:cNvPr id="12" name="Picture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3216" y="2357430"/>
            <a:ext cx="1205759" cy="1571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6377" y="4071943"/>
            <a:ext cx="1324850" cy="171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6C08F-4FAD-4CB4-952E-F0C5C6434575}" type="slidenum">
              <a:rPr lang="en-US" altLang="en-US" smtClean="0">
                <a:solidFill>
                  <a:srgbClr val="000000"/>
                </a:solidFill>
              </a:rPr>
              <a:pPr/>
              <a:t>7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199" y="332656"/>
            <a:ext cx="74676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Методологическая совместимость ЦУР и СЭЭУ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04801" y="987806"/>
            <a:ext cx="7848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600" dirty="0" smtClean="0"/>
              <a:t>Архитектура системы мониторинга на глобальном, региональном и (</a:t>
            </a:r>
            <a:r>
              <a:rPr lang="ru-RU" sz="1600" dirty="0" err="1" smtClean="0"/>
              <a:t>суб</a:t>
            </a:r>
            <a:r>
              <a:rPr lang="ru-RU" sz="1600" dirty="0" smtClean="0"/>
              <a:t>-) национальном уровнях требуют 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методологической последовательности и совместимости</a:t>
            </a:r>
            <a:r>
              <a:rPr lang="ru-RU" sz="1600" dirty="0" smtClean="0"/>
              <a:t>, как с точки зрения </a:t>
            </a:r>
            <a:r>
              <a:rPr lang="ru-RU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отраслей,</a:t>
            </a:r>
            <a:r>
              <a:rPr lang="ru-RU" sz="1600" dirty="0" smtClean="0"/>
              <a:t> так и с точки зрения </a:t>
            </a:r>
            <a:r>
              <a:rPr lang="ru-RU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уровней мониторинга</a:t>
            </a:r>
            <a:r>
              <a:rPr lang="ru-RU" sz="1600" dirty="0" smtClean="0"/>
              <a:t>. И СЭЭУ может выступить в качестве такой методологической основы:</a:t>
            </a:r>
            <a:endParaRPr lang="en-GB" dirty="0"/>
          </a:p>
        </p:txBody>
      </p:sp>
      <p:sp>
        <p:nvSpPr>
          <p:cNvPr id="2" name="Скругленный прямоугольник 1"/>
          <p:cNvSpPr/>
          <p:nvPr/>
        </p:nvSpPr>
        <p:spPr bwMode="auto">
          <a:xfrm>
            <a:off x="845095" y="2492896"/>
            <a:ext cx="2438400" cy="98578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12.2</a:t>
            </a:r>
            <a:r>
              <a:rPr kumimoji="0" lang="ru-RU" sz="11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Рациональное использование природных ресурсов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 bwMode="auto">
          <a:xfrm>
            <a:off x="845095" y="3701877"/>
            <a:ext cx="2438400" cy="5334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7.3 </a:t>
            </a:r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Энергоэффективность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 bwMode="auto">
          <a:xfrm>
            <a:off x="4137336" y="3663777"/>
            <a:ext cx="2034865" cy="6096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6.4 Эффективность</a:t>
            </a:r>
            <a:r>
              <a:rPr kumimoji="0" lang="ru-RU" sz="1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водопользования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8" name="Скругленный прямоугольник 7"/>
          <p:cNvSpPr/>
          <p:nvPr/>
        </p:nvSpPr>
        <p:spPr bwMode="auto">
          <a:xfrm>
            <a:off x="4106190" y="2267868"/>
            <a:ext cx="2057400" cy="121081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latin typeface="Arial" charset="0"/>
                <a:cs typeface="Arial" charset="0"/>
              </a:rPr>
              <a:t>8.4 Рациональная модель эффективного потребления и использования ресурсов </a:t>
            </a:r>
            <a:endParaRPr lang="ru-RU" sz="1200" b="1" dirty="0">
              <a:latin typeface="Arial" charset="0"/>
              <a:cs typeface="Arial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 bwMode="auto">
          <a:xfrm>
            <a:off x="4137336" y="4490497"/>
            <a:ext cx="2057400" cy="1259069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ru-RU" sz="1200" b="1" dirty="0">
                <a:solidFill>
                  <a:prstClr val="black"/>
                </a:solidFill>
                <a:cs typeface="Arial" charset="0"/>
              </a:rPr>
              <a:t>Эффективность водопользования </a:t>
            </a:r>
            <a:r>
              <a:rPr lang="ru-RU" sz="1200" b="1" dirty="0" smtClean="0">
                <a:solidFill>
                  <a:prstClr val="black"/>
                </a:solidFill>
                <a:cs typeface="Arial" charset="0"/>
              </a:rPr>
              <a:t> по отраслям экономики</a:t>
            </a:r>
          </a:p>
          <a:p>
            <a:r>
              <a:rPr lang="ru-RU" sz="1200" b="1" dirty="0">
                <a:cs typeface="Arial" charset="0"/>
              </a:rPr>
              <a:t>Сельское хоз-во/ промышленность/ услуги</a:t>
            </a:r>
          </a:p>
          <a:p>
            <a:endParaRPr lang="ru-RU" sz="1200" b="1" dirty="0">
              <a:cs typeface="Arial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 bwMode="auto">
          <a:xfrm>
            <a:off x="845095" y="4500989"/>
            <a:ext cx="2438400" cy="124857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err="1" smtClean="0">
                <a:latin typeface="Arial" charset="0"/>
                <a:cs typeface="Arial" charset="0"/>
              </a:rPr>
              <a:t>Энергоэффективность</a:t>
            </a:r>
            <a:r>
              <a:rPr lang="ru-RU" sz="1200" b="1" dirty="0" smtClean="0">
                <a:latin typeface="Arial" charset="0"/>
                <a:cs typeface="Arial" charset="0"/>
              </a:rPr>
              <a:t> по отраслям экономики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cs typeface="Arial" charset="0"/>
              </a:rPr>
              <a:t>Сельское хоз-во/ промышленность/ услуги</a:t>
            </a:r>
            <a:endParaRPr lang="ru-RU" sz="1200" b="1" dirty="0">
              <a:latin typeface="Arial" charset="0"/>
              <a:cs typeface="Arial" charset="0"/>
            </a:endParaRPr>
          </a:p>
        </p:txBody>
      </p:sp>
      <p:cxnSp>
        <p:nvCxnSpPr>
          <p:cNvPr id="12" name="Прямая соединительная линия 11"/>
          <p:cNvCxnSpPr>
            <a:endCxn id="8" idx="1"/>
          </p:cNvCxnSpPr>
          <p:nvPr/>
        </p:nvCxnSpPr>
        <p:spPr bwMode="auto">
          <a:xfrm>
            <a:off x="3283495" y="2873276"/>
            <a:ext cx="82269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Прямая соединительная линия 15"/>
          <p:cNvCxnSpPr>
            <a:stCxn id="2" idx="2"/>
            <a:endCxn id="6" idx="0"/>
          </p:cNvCxnSpPr>
          <p:nvPr/>
        </p:nvCxnSpPr>
        <p:spPr bwMode="auto">
          <a:xfrm>
            <a:off x="2064295" y="3478684"/>
            <a:ext cx="0" cy="22319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Прямая соединительная линия 17"/>
          <p:cNvCxnSpPr>
            <a:stCxn id="6" idx="2"/>
            <a:endCxn id="10" idx="0"/>
          </p:cNvCxnSpPr>
          <p:nvPr/>
        </p:nvCxnSpPr>
        <p:spPr bwMode="auto">
          <a:xfrm>
            <a:off x="2064295" y="4235277"/>
            <a:ext cx="0" cy="2657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Прямая соединительная линия 20"/>
          <p:cNvCxnSpPr/>
          <p:nvPr/>
        </p:nvCxnSpPr>
        <p:spPr bwMode="auto">
          <a:xfrm>
            <a:off x="2064295" y="3478684"/>
            <a:ext cx="2041895" cy="25530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Прямая соединительная линия 22"/>
          <p:cNvCxnSpPr>
            <a:stCxn id="7" idx="2"/>
            <a:endCxn id="9" idx="0"/>
          </p:cNvCxnSpPr>
          <p:nvPr/>
        </p:nvCxnSpPr>
        <p:spPr bwMode="auto">
          <a:xfrm>
            <a:off x="5154769" y="4273377"/>
            <a:ext cx="11267" cy="21712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Правая фигурная скобка 23"/>
          <p:cNvSpPr/>
          <p:nvPr/>
        </p:nvSpPr>
        <p:spPr bwMode="auto">
          <a:xfrm>
            <a:off x="6477000" y="2492896"/>
            <a:ext cx="381000" cy="1253113"/>
          </a:xfrm>
          <a:prstGeom prst="rightBrac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5" name="Правая фигурная скобка 24"/>
          <p:cNvSpPr/>
          <p:nvPr/>
        </p:nvSpPr>
        <p:spPr bwMode="auto">
          <a:xfrm>
            <a:off x="6477000" y="4077072"/>
            <a:ext cx="457200" cy="1214595"/>
          </a:xfrm>
          <a:prstGeom prst="rightBrac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092280" y="2888619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Г</a:t>
            </a:r>
            <a:r>
              <a:rPr lang="ru-RU" sz="1200" dirty="0" smtClean="0"/>
              <a:t>лобальные индикаторы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6934200" y="4361203"/>
            <a:ext cx="1904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Национальные/ региональные индикаторы</a:t>
            </a:r>
            <a:endParaRPr lang="ru-RU" sz="1200" dirty="0"/>
          </a:p>
        </p:txBody>
      </p:sp>
      <p:pic>
        <p:nvPicPr>
          <p:cNvPr id="20" name="Picture 4" descr="7oblastif-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6072206"/>
            <a:ext cx="785818" cy="785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Podtytuł 2"/>
          <p:cNvSpPr>
            <a:spLocks/>
          </p:cNvSpPr>
          <p:nvPr/>
        </p:nvSpPr>
        <p:spPr bwMode="auto">
          <a:xfrm>
            <a:off x="1331913" y="6357958"/>
            <a:ext cx="66976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1600" b="1" dirty="0">
                <a:solidFill>
                  <a:srgbClr val="9E5E00"/>
                </a:solidFill>
                <a:latin typeface="Times New Roman" pitchFamily="18" charset="0"/>
              </a:rPr>
              <a:t>Национальный статистический комитет </a:t>
            </a:r>
            <a:r>
              <a:rPr lang="ru-RU" sz="1600" b="1" dirty="0" err="1">
                <a:solidFill>
                  <a:srgbClr val="9E5E00"/>
                </a:solidFill>
                <a:latin typeface="Times New Roman" pitchFamily="18" charset="0"/>
              </a:rPr>
              <a:t>Кыргызской</a:t>
            </a:r>
            <a:r>
              <a:rPr lang="ru-RU" sz="1600" b="1" dirty="0">
                <a:solidFill>
                  <a:srgbClr val="9E5E00"/>
                </a:solidFill>
                <a:latin typeface="Times New Roman" pitchFamily="18" charset="0"/>
              </a:rPr>
              <a:t> Республики</a:t>
            </a:r>
            <a:endParaRPr lang="pl-PL" sz="1600" dirty="0">
              <a:solidFill>
                <a:srgbClr val="9E5E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7245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635918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  <a:ea typeface="+mn-ea"/>
                <a:cs typeface="+mn-cs"/>
              </a:rPr>
              <a:t>Система эколого-экономического учета (СЭЭУ): концептуальная основа</a:t>
            </a: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itchFamily="34" charset="0"/>
              <a:ea typeface="+mn-ea"/>
              <a:cs typeface="+mn-cs"/>
            </a:endParaRPr>
          </a:p>
        </p:txBody>
      </p:sp>
      <p:sp>
        <p:nvSpPr>
          <p:cNvPr id="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EBB748-CD88-409D-AD66-CED0D72D5572}" type="slidenum">
              <a:rPr lang="pl-PL"/>
              <a:pPr>
                <a:defRPr/>
              </a:pPr>
              <a:t>8</a:t>
            </a:fld>
            <a:endParaRPr lang="pl-PL"/>
          </a:p>
        </p:txBody>
      </p:sp>
      <p:pic>
        <p:nvPicPr>
          <p:cNvPr id="7171" name="Picture 6" descr="7oblastif-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5949950"/>
            <a:ext cx="863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2" name="Podtytuł 2"/>
          <p:cNvSpPr>
            <a:spLocks/>
          </p:cNvSpPr>
          <p:nvPr/>
        </p:nvSpPr>
        <p:spPr bwMode="auto">
          <a:xfrm>
            <a:off x="1331913" y="6165850"/>
            <a:ext cx="6697662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1600" b="1" dirty="0">
                <a:solidFill>
                  <a:srgbClr val="9E5E00"/>
                </a:solidFill>
                <a:latin typeface="Times New Roman" pitchFamily="18" charset="0"/>
              </a:rPr>
              <a:t>Национальный статистический комитет </a:t>
            </a:r>
            <a:r>
              <a:rPr lang="ru-RU" sz="1600" b="1" dirty="0" err="1">
                <a:solidFill>
                  <a:srgbClr val="9E5E00"/>
                </a:solidFill>
                <a:latin typeface="Times New Roman" pitchFamily="18" charset="0"/>
              </a:rPr>
              <a:t>Кыргызской</a:t>
            </a:r>
            <a:r>
              <a:rPr lang="ru-RU" sz="1600" b="1" dirty="0">
                <a:solidFill>
                  <a:srgbClr val="9E5E00"/>
                </a:solidFill>
                <a:latin typeface="Times New Roman" pitchFamily="18" charset="0"/>
              </a:rPr>
              <a:t> Республики</a:t>
            </a:r>
            <a:endParaRPr lang="pl-PL" sz="1600" dirty="0">
              <a:solidFill>
                <a:srgbClr val="9E5E00"/>
              </a:solidFill>
              <a:latin typeface="Times New Roman" pitchFamily="18" charset="0"/>
            </a:endParaRPr>
          </a:p>
        </p:txBody>
      </p:sp>
      <p:sp>
        <p:nvSpPr>
          <p:cNvPr id="7" name="Isosceles Triangle 14"/>
          <p:cNvSpPr/>
          <p:nvPr/>
        </p:nvSpPr>
        <p:spPr>
          <a:xfrm>
            <a:off x="1785918" y="1142984"/>
            <a:ext cx="1714512" cy="1524000"/>
          </a:xfrm>
          <a:prstGeom prst="triangl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rapezoid 13"/>
          <p:cNvSpPr/>
          <p:nvPr/>
        </p:nvSpPr>
        <p:spPr>
          <a:xfrm>
            <a:off x="1214414" y="2786058"/>
            <a:ext cx="2857521" cy="937629"/>
          </a:xfrm>
          <a:prstGeom prst="trapezoid">
            <a:avLst>
              <a:gd name="adj" fmla="val 55868"/>
            </a:avLst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sp>
        <p:nvSpPr>
          <p:cNvPr id="10" name="Parallelogram 10"/>
          <p:cNvSpPr/>
          <p:nvPr/>
        </p:nvSpPr>
        <p:spPr>
          <a:xfrm>
            <a:off x="642910" y="3857628"/>
            <a:ext cx="1612709" cy="844193"/>
          </a:xfrm>
          <a:prstGeom prst="parallelogram">
            <a:avLst>
              <a:gd name="adj" fmla="val 59951"/>
            </a:avLst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rapezoid 11"/>
          <p:cNvSpPr/>
          <p:nvPr/>
        </p:nvSpPr>
        <p:spPr>
          <a:xfrm>
            <a:off x="1857356" y="3857628"/>
            <a:ext cx="1620915" cy="847152"/>
          </a:xfrm>
          <a:prstGeom prst="trapezoid">
            <a:avLst>
              <a:gd name="adj" fmla="val 58173"/>
            </a:avLst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Parallelogram 12"/>
          <p:cNvSpPr/>
          <p:nvPr/>
        </p:nvSpPr>
        <p:spPr>
          <a:xfrm flipH="1">
            <a:off x="3143240" y="3857628"/>
            <a:ext cx="1496359" cy="844193"/>
          </a:xfrm>
          <a:prstGeom prst="parallelogram">
            <a:avLst>
              <a:gd name="adj" fmla="val 59951"/>
            </a:avLst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4" descr="C:\Users\Leila.Rohd-Thomsen\Desktop\Green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29593" y="4830275"/>
            <a:ext cx="652113" cy="471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Leila.Rohd-Thomsen\Desktop\Orange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867290" y="4776894"/>
            <a:ext cx="612675" cy="54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 descr="C:\Users\Leila.Rohd-Thomsen\Desktop\Blue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59903">
            <a:off x="1104549" y="4845785"/>
            <a:ext cx="648019" cy="468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C:\Users\Leila.Rohd-Thomsen\Desktop\Green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877541" y="5367983"/>
            <a:ext cx="652113" cy="471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C:\Users\Leila.Rohd-Thomsen\Desktop\Green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174373" y="5433423"/>
            <a:ext cx="652113" cy="471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C:\Users\Leila.Rohd-Thomsen\Desktop\Green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098306" y="4844304"/>
            <a:ext cx="652113" cy="471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C:\Users\Leila.Rohd-Thomsen\Desktop\Orange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527148" y="5379006"/>
            <a:ext cx="612675" cy="54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C:\Users\Leila.Rohd-Thomsen\Desktop\Orange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49311" y="5299140"/>
            <a:ext cx="612675" cy="54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C:\Users\Leila.Rohd-Thomsen\Desktop\Orange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878322" y="5441106"/>
            <a:ext cx="612675" cy="54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5" descr="C:\Users\Leila.Rohd-Thomsen\Desktop\Blue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59903">
            <a:off x="2522530" y="4795182"/>
            <a:ext cx="648019" cy="468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5" descr="C:\Users\Leila.Rohd-Thomsen\Desktop\Blue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59903">
            <a:off x="1134279" y="5418587"/>
            <a:ext cx="648019" cy="468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5" descr="C:\Users\Leila.Rohd-Thomsen\Desktop\Blue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59903">
            <a:off x="3247858" y="4867038"/>
            <a:ext cx="648019" cy="468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3970935" y="1399325"/>
            <a:ext cx="405864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4</a:t>
            </a:r>
            <a:r>
              <a:rPr lang="en-US" sz="1400" b="1" dirty="0" smtClean="0"/>
              <a:t>. </a:t>
            </a: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Обзор </a:t>
            </a:r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ситуации: </a:t>
            </a:r>
            <a:r>
              <a:rPr lang="ru-RU" sz="1200" dirty="0" smtClean="0">
                <a:latin typeface="Segoe UI Semibold" pitchFamily="34" charset="0"/>
              </a:rPr>
              <a:t>ключевые индикаторы, получаемые из СЭЭУ, показывают ситуацию состояния окружающей среды</a:t>
            </a:r>
            <a:endParaRPr lang="en-GB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223981" y="2786058"/>
            <a:ext cx="44427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3</a:t>
            </a:r>
            <a:r>
              <a:rPr lang="en-US" sz="1400" b="1" dirty="0" smtClean="0"/>
              <a:t>. </a:t>
            </a: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Обзор</a:t>
            </a:r>
            <a:r>
              <a:rPr lang="ru-RU" sz="1400" b="1" dirty="0" smtClean="0"/>
              <a:t> </a:t>
            </a: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общей картины и как показатели согласовываются  между </a:t>
            </a:r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собой: </a:t>
            </a:r>
            <a:r>
              <a:rPr lang="ru-RU" sz="1200" dirty="0" smtClean="0">
                <a:latin typeface="Segoe UI Semibold" pitchFamily="34" charset="0"/>
              </a:rPr>
              <a:t>организация потока данных в счета для «систематизации» понимания показателей по окружающей среде</a:t>
            </a:r>
            <a:endParaRPr lang="en-GB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909216" y="3857628"/>
            <a:ext cx="391001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2</a:t>
            </a:r>
            <a:r>
              <a:rPr lang="en-US" sz="1400" b="1" dirty="0" smtClean="0"/>
              <a:t>. </a:t>
            </a: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Гармонизация</a:t>
            </a:r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основных  </a:t>
            </a:r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данных</a:t>
            </a:r>
            <a:r>
              <a:rPr lang="ru-RU" sz="1200" b="1" dirty="0" smtClean="0">
                <a:latin typeface="Segoe UI Semibold" pitchFamily="34" charset="0"/>
              </a:rPr>
              <a:t>: Применение статистических стандартов для согласования противоречащих методологий</a:t>
            </a:r>
            <a:endParaRPr lang="en-GB" sz="1200" b="1" dirty="0">
              <a:latin typeface="Segoe UI Semibold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51405" y="4910800"/>
            <a:ext cx="354712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1</a:t>
            </a:r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Фрагментарные данные по окружающей среде: </a:t>
            </a:r>
            <a:r>
              <a:rPr lang="ru-RU" sz="1200" b="1" dirty="0">
                <a:latin typeface="Segoe UI Semibold" pitchFamily="34" charset="0"/>
              </a:rPr>
              <a:t>сбор данных осуществляется различными ведомствами по различным методикам</a:t>
            </a:r>
            <a:endParaRPr lang="en-GB" sz="1200" b="1" dirty="0">
              <a:latin typeface="Segoe UI Semibold" pitchFamily="34" charset="0"/>
            </a:endParaRPr>
          </a:p>
        </p:txBody>
      </p:sp>
      <p:pic>
        <p:nvPicPr>
          <p:cNvPr id="30" name="Picture 3" descr="C:\Users\Leila.Rohd-Thomsen\Desktop\Orange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444081" y="5299141"/>
            <a:ext cx="612675" cy="54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6EF9C3-98D3-4399-BCA0-9C04C76A02CA}" type="slidenum">
              <a:rPr lang="pl-PL"/>
              <a:pPr>
                <a:defRPr/>
              </a:pPr>
              <a:t>9</a:t>
            </a:fld>
            <a:endParaRPr lang="pl-PL"/>
          </a:p>
        </p:txBody>
      </p:sp>
      <p:sp>
        <p:nvSpPr>
          <p:cNvPr id="11267" name="Rectangle 2"/>
          <p:cNvSpPr>
            <a:spLocks noGrp="1"/>
          </p:cNvSpPr>
          <p:nvPr>
            <p:ph type="body" idx="1"/>
          </p:nvPr>
        </p:nvSpPr>
        <p:spPr>
          <a:xfrm>
            <a:off x="500035" y="1857364"/>
            <a:ext cx="8197878" cy="3876687"/>
          </a:xfrm>
        </p:spPr>
        <p:txBody>
          <a:bodyPr/>
          <a:lstStyle/>
          <a:p>
            <a:pPr>
              <a:spcBef>
                <a:spcPts val="600"/>
              </a:spcBef>
              <a:buClrTx/>
              <a:buFont typeface="Arial" pitchFamily="34" charset="0"/>
              <a:buChar char="•"/>
            </a:pPr>
            <a:r>
              <a:rPr lang="ru-RU" sz="1600" dirty="0" smtClean="0">
                <a:latin typeface="Segoe UI Semibold" pitchFamily="34" charset="0"/>
              </a:rPr>
              <a:t>Оценочная миссия по СЭЭУ и ОЭУ </a:t>
            </a:r>
            <a:r>
              <a:rPr lang="en-US" sz="1600" dirty="0" smtClean="0">
                <a:latin typeface="Segoe UI Semibold" pitchFamily="34" charset="0"/>
              </a:rPr>
              <a:t>(FLERMONECA GIZ)</a:t>
            </a:r>
          </a:p>
          <a:p>
            <a:pPr>
              <a:spcBef>
                <a:spcPts val="600"/>
              </a:spcBef>
              <a:buClrTx/>
              <a:buFont typeface="Arial" pitchFamily="34" charset="0"/>
              <a:buChar char="•"/>
            </a:pPr>
            <a:r>
              <a:rPr lang="ru-RU" sz="1600" dirty="0" smtClean="0">
                <a:latin typeface="Segoe UI Semibold" pitchFamily="34" charset="0"/>
              </a:rPr>
              <a:t>Обзор по введению СЭЭУ в систему НСК и Ситуационный анализ по интегрированию Оценки </a:t>
            </a:r>
            <a:r>
              <a:rPr lang="ru-RU" sz="1600" dirty="0" err="1" smtClean="0">
                <a:latin typeface="Segoe UI Semibold" pitchFamily="34" charset="0"/>
              </a:rPr>
              <a:t>экосистемынх</a:t>
            </a:r>
            <a:r>
              <a:rPr lang="ru-RU" sz="1600" dirty="0" smtClean="0">
                <a:latin typeface="Segoe UI Semibold" pitchFamily="34" charset="0"/>
              </a:rPr>
              <a:t> услуг (</a:t>
            </a:r>
            <a:r>
              <a:rPr lang="en-US" sz="1600" dirty="0" smtClean="0">
                <a:latin typeface="Segoe UI Semibold" pitchFamily="34" charset="0"/>
              </a:rPr>
              <a:t>UNDP UNEP PEI)</a:t>
            </a:r>
            <a:endParaRPr lang="ru-RU" sz="1600" dirty="0" smtClean="0">
              <a:latin typeface="Segoe UI Semibold" pitchFamily="34" charset="0"/>
            </a:endParaRPr>
          </a:p>
          <a:p>
            <a:pPr>
              <a:spcBef>
                <a:spcPts val="600"/>
              </a:spcBef>
              <a:buClrTx/>
              <a:buFont typeface="Arial" pitchFamily="34" charset="0"/>
              <a:buChar char="•"/>
            </a:pPr>
            <a:r>
              <a:rPr lang="ru-RU" sz="1600" dirty="0" smtClean="0">
                <a:latin typeface="Segoe UI Semibold" pitchFamily="34" charset="0"/>
              </a:rPr>
              <a:t>Оценочная миссия по СЭЭУ- Экспериментальным </a:t>
            </a:r>
            <a:r>
              <a:rPr lang="ru-RU" sz="1600" dirty="0" err="1" smtClean="0">
                <a:latin typeface="Segoe UI Semibold" pitchFamily="34" charset="0"/>
              </a:rPr>
              <a:t>экосистемным</a:t>
            </a:r>
            <a:r>
              <a:rPr lang="ru-RU" sz="1600" dirty="0" smtClean="0">
                <a:latin typeface="Segoe UI Semibold" pitchFamily="34" charset="0"/>
              </a:rPr>
              <a:t> счетам </a:t>
            </a:r>
            <a:r>
              <a:rPr lang="en-US" sz="1600" dirty="0" smtClean="0">
                <a:latin typeface="Segoe UI Semibold" pitchFamily="34" charset="0"/>
              </a:rPr>
              <a:t>(Czech Trust Fund</a:t>
            </a:r>
            <a:r>
              <a:rPr lang="ru-RU" sz="1600" dirty="0" smtClean="0">
                <a:latin typeface="Segoe UI Semibold" pitchFamily="34" charset="0"/>
              </a:rPr>
              <a:t> через </a:t>
            </a:r>
            <a:r>
              <a:rPr lang="en-US" sz="1600" dirty="0" smtClean="0">
                <a:latin typeface="Segoe UI Semibold" pitchFamily="34" charset="0"/>
              </a:rPr>
              <a:t>UNDP UNEP PEI) </a:t>
            </a:r>
          </a:p>
          <a:p>
            <a:pPr>
              <a:spcBef>
                <a:spcPts val="600"/>
              </a:spcBef>
              <a:buClrTx/>
              <a:buFont typeface="Arial" pitchFamily="34" charset="0"/>
              <a:buChar char="•"/>
            </a:pPr>
            <a:r>
              <a:rPr lang="ru-RU" sz="1600" dirty="0" smtClean="0">
                <a:latin typeface="Segoe UI Semibold" pitchFamily="34" charset="0"/>
              </a:rPr>
              <a:t>Создание межведомственной рабочей группы по интегрированию </a:t>
            </a:r>
            <a:r>
              <a:rPr lang="ru-RU" sz="1600" dirty="0" err="1" smtClean="0">
                <a:latin typeface="Segoe UI Semibold" pitchFamily="34" charset="0"/>
              </a:rPr>
              <a:t>экосистемных</a:t>
            </a:r>
            <a:r>
              <a:rPr lang="ru-RU" sz="1600" dirty="0" smtClean="0">
                <a:latin typeface="Segoe UI Semibold" pitchFamily="34" charset="0"/>
              </a:rPr>
              <a:t> услуг в политику развития (ГАООСЛХ</a:t>
            </a:r>
            <a:r>
              <a:rPr lang="en-US" sz="1600" dirty="0" smtClean="0">
                <a:latin typeface="Segoe UI Semibold" pitchFamily="34" charset="0"/>
              </a:rPr>
              <a:t>) </a:t>
            </a:r>
          </a:p>
          <a:p>
            <a:pPr>
              <a:spcBef>
                <a:spcPts val="600"/>
              </a:spcBef>
              <a:buClrTx/>
              <a:buFont typeface="Arial" pitchFamily="34" charset="0"/>
              <a:buChar char="•"/>
            </a:pPr>
            <a:r>
              <a:rPr lang="ru-RU" sz="1600" dirty="0" smtClean="0">
                <a:latin typeface="Segoe UI Semibold" pitchFamily="34" charset="0"/>
              </a:rPr>
              <a:t>Создание межведомственной технической рабочей группы по разработке СЭЭУ (</a:t>
            </a:r>
            <a:r>
              <a:rPr lang="ru-RU" sz="1600" dirty="0" err="1" smtClean="0">
                <a:latin typeface="Segoe UI Semibold" pitchFamily="34" charset="0"/>
              </a:rPr>
              <a:t>Нацстатком</a:t>
            </a:r>
            <a:r>
              <a:rPr lang="en-US" sz="1600" dirty="0" smtClean="0">
                <a:latin typeface="Segoe UI Semibold" pitchFamily="34" charset="0"/>
              </a:rPr>
              <a:t>)</a:t>
            </a:r>
          </a:p>
          <a:p>
            <a:pPr>
              <a:spcBef>
                <a:spcPts val="600"/>
              </a:spcBef>
              <a:buClrTx/>
              <a:buFont typeface="Arial" pitchFamily="34" charset="0"/>
              <a:buChar char="•"/>
            </a:pPr>
            <a:r>
              <a:rPr lang="ru-RU" sz="1600" dirty="0" smtClean="0">
                <a:latin typeface="Segoe UI Semibold" pitchFamily="34" charset="0"/>
              </a:rPr>
              <a:t>Совместное заявление  (НСК и ГАООСЛХ) на участие в программе ВБ </a:t>
            </a:r>
            <a:r>
              <a:rPr lang="en-US" sz="1600" dirty="0" smtClean="0">
                <a:latin typeface="Segoe UI Semibold" pitchFamily="34" charset="0"/>
              </a:rPr>
              <a:t>WAVES</a:t>
            </a:r>
            <a:endParaRPr lang="ru-RU" sz="1600" dirty="0" smtClean="0">
              <a:latin typeface="Segoe UI Semibold" pitchFamily="34" charset="0"/>
            </a:endParaRPr>
          </a:p>
          <a:p>
            <a:pPr>
              <a:spcBef>
                <a:spcPts val="600"/>
              </a:spcBef>
              <a:buClrTx/>
              <a:buFont typeface="Arial" pitchFamily="34" charset="0"/>
              <a:buChar char="•"/>
            </a:pPr>
            <a:r>
              <a:rPr lang="ru-RU" sz="1600" dirty="0" err="1" smtClean="0">
                <a:latin typeface="Segoe UI Semibold" pitchFamily="34" charset="0"/>
              </a:rPr>
              <a:t>Найм</a:t>
            </a:r>
            <a:r>
              <a:rPr lang="ru-RU" sz="1600" dirty="0" smtClean="0">
                <a:latin typeface="Segoe UI Semibold" pitchFamily="34" charset="0"/>
              </a:rPr>
              <a:t> международного консультанта для построения «быстрого счета леса»</a:t>
            </a:r>
          </a:p>
          <a:p>
            <a:pPr>
              <a:spcBef>
                <a:spcPts val="600"/>
              </a:spcBef>
              <a:buClrTx/>
              <a:buFont typeface="Arial" pitchFamily="34" charset="0"/>
              <a:buChar char="•"/>
            </a:pPr>
            <a:r>
              <a:rPr lang="ru-RU" sz="1600" dirty="0" smtClean="0">
                <a:latin typeface="Segoe UI Semibold" pitchFamily="34" charset="0"/>
              </a:rPr>
              <a:t>Интегрированный международный (</a:t>
            </a:r>
            <a:r>
              <a:rPr lang="en-US" sz="1600" dirty="0" smtClean="0">
                <a:latin typeface="Segoe UI Semibold" pitchFamily="34" charset="0"/>
              </a:rPr>
              <a:t>CIM</a:t>
            </a:r>
            <a:r>
              <a:rPr lang="ru-RU" sz="1600" dirty="0" smtClean="0">
                <a:latin typeface="Segoe UI Semibold" pitchFamily="34" charset="0"/>
              </a:rPr>
              <a:t>)</a:t>
            </a:r>
            <a:r>
              <a:rPr lang="en-US" sz="1600" dirty="0" smtClean="0">
                <a:latin typeface="Segoe UI Semibold" pitchFamily="34" charset="0"/>
              </a:rPr>
              <a:t> </a:t>
            </a:r>
            <a:r>
              <a:rPr lang="ru-RU" sz="1600" dirty="0" smtClean="0">
                <a:latin typeface="Segoe UI Semibold" pitchFamily="34" charset="0"/>
              </a:rPr>
              <a:t>эксперт в НСК по СЭЭУ на 2 года</a:t>
            </a:r>
          </a:p>
          <a:p>
            <a:pPr>
              <a:spcBef>
                <a:spcPts val="600"/>
              </a:spcBef>
              <a:buClrTx/>
              <a:buFont typeface="Arial" pitchFamily="34" charset="0"/>
              <a:buChar char="•"/>
            </a:pPr>
            <a:r>
              <a:rPr lang="ru-RU" sz="1600" dirty="0" smtClean="0">
                <a:latin typeface="Segoe UI Semibold" pitchFamily="34" charset="0"/>
              </a:rPr>
              <a:t>Организация и проведение международной конференции по лесным счетам (февраль 2016г)</a:t>
            </a:r>
          </a:p>
          <a:p>
            <a:pPr eaLnBrk="1" hangingPunct="1"/>
            <a:endParaRPr lang="ru-RU" sz="1600" dirty="0" smtClean="0">
              <a:latin typeface="Segoe UI Semibold" pitchFamily="34" charset="0"/>
            </a:endParaRPr>
          </a:p>
        </p:txBody>
      </p:sp>
      <p:sp>
        <p:nvSpPr>
          <p:cNvPr id="11268" name="Text Box 3"/>
          <p:cNvSpPr txBox="1">
            <a:spLocks noChangeArrowheads="1"/>
          </p:cNvSpPr>
          <p:nvPr/>
        </p:nvSpPr>
        <p:spPr bwMode="auto">
          <a:xfrm>
            <a:off x="468313" y="765175"/>
            <a:ext cx="7920037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endParaRPr lang="ru-RU" dirty="0"/>
          </a:p>
        </p:txBody>
      </p:sp>
      <p:pic>
        <p:nvPicPr>
          <p:cNvPr id="11269" name="Picture 4" descr="7oblastif-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5949950"/>
            <a:ext cx="863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Podtytuł 2"/>
          <p:cNvSpPr>
            <a:spLocks/>
          </p:cNvSpPr>
          <p:nvPr/>
        </p:nvSpPr>
        <p:spPr bwMode="auto">
          <a:xfrm>
            <a:off x="1331913" y="6165850"/>
            <a:ext cx="6697662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1600" b="1">
                <a:solidFill>
                  <a:srgbClr val="9E5E00"/>
                </a:solidFill>
                <a:latin typeface="Times New Roman" pitchFamily="18" charset="0"/>
              </a:rPr>
              <a:t>Национальный статистический комитет Кыргызской Республики</a:t>
            </a:r>
            <a:endParaRPr lang="pl-PL" sz="1600">
              <a:solidFill>
                <a:srgbClr val="9E5E00"/>
              </a:solidFill>
              <a:latin typeface="Times New Roman" pitchFamily="18" charset="0"/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500034" y="857232"/>
            <a:ext cx="5643602" cy="626631"/>
          </a:xfr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ПЕРВОНАЧАЛЬНЫЕ ШАГИ по реализации СЭЭУ при помощи </a:t>
            </a:r>
            <a:r>
              <a:rPr lang="en-US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rPr>
              <a:t>UNDP and GIZ</a:t>
            </a:r>
            <a:endParaRPr lang="ru-RU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itchFamily="34" charset="0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26" y="785795"/>
            <a:ext cx="1505800" cy="785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901" y="714356"/>
            <a:ext cx="500066" cy="1000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5F979B-EF51-439F-AFE5-A511B33865BA}" type="slidenum">
              <a:rPr lang="pl-PL"/>
              <a:pPr>
                <a:defRPr/>
              </a:pPr>
              <a:t>10</a:t>
            </a:fld>
            <a:endParaRPr lang="pl-PL"/>
          </a:p>
        </p:txBody>
      </p:sp>
      <p:sp>
        <p:nvSpPr>
          <p:cNvPr id="57348" name="Text Box 4"/>
          <p:cNvSpPr txBox="1">
            <a:spLocks noChangeArrowheads="1"/>
          </p:cNvSpPr>
          <p:nvPr/>
        </p:nvSpPr>
        <p:spPr bwMode="auto">
          <a:xfrm>
            <a:off x="1357290" y="1071546"/>
            <a:ext cx="5896871" cy="70788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b="1" dirty="0">
                <a:solidFill>
                  <a:srgbClr val="9E5E00"/>
                </a:solidFill>
                <a:latin typeface="Times New Roman" pitchFamily="18" charset="0"/>
              </a:rPr>
              <a:t>Благодарю за внимание!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zepływ">
  <a:themeElements>
    <a:clrScheme name="Przepły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Przepły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rzepły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Przepły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Przepły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5212</TotalTime>
  <Words>905</Words>
  <Application>Microsoft Office PowerPoint</Application>
  <PresentationFormat>Экран (4:3)</PresentationFormat>
  <Paragraphs>156</Paragraphs>
  <Slides>10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Przepływ</vt:lpstr>
      <vt:lpstr>Презентация PowerPoint</vt:lpstr>
      <vt:lpstr>Презентация PowerPoint</vt:lpstr>
      <vt:lpstr>Межправительственные переговоры по повестке дня в области развития на период после 2015 года</vt:lpstr>
      <vt:lpstr>Потребность в интеграции статистических данных в процесс мониторинга ЦУР</vt:lpstr>
      <vt:lpstr>Презентация PowerPoint</vt:lpstr>
      <vt:lpstr>Интеграция на основе стандартов</vt:lpstr>
      <vt:lpstr>Презентация PowerPoint</vt:lpstr>
      <vt:lpstr>Система эколого-экономического учета (СЭЭУ): концептуальная основа</vt:lpstr>
      <vt:lpstr>ПЕРВОНАЧАЛЬНЫЕ ШАГИ по реализации СЭЭУ при помощи UNDP and GIZ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of statistical processes  with special reference  to social statistics  in post-transition country</dc:title>
  <dc:creator>marynia</dc:creator>
  <cp:lastModifiedBy>KOrozbaeva</cp:lastModifiedBy>
  <cp:revision>159</cp:revision>
  <cp:lastPrinted>2015-09-15T02:22:37Z</cp:lastPrinted>
  <dcterms:created xsi:type="dcterms:W3CDTF">2014-01-25T09:35:08Z</dcterms:created>
  <dcterms:modified xsi:type="dcterms:W3CDTF">2015-09-15T08:22:53Z</dcterms:modified>
</cp:coreProperties>
</file>