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35"/>
  </p:handoutMasterIdLst>
  <p:sldIdLst>
    <p:sldId id="256" r:id="rId2"/>
    <p:sldId id="269" r:id="rId3"/>
    <p:sldId id="282" r:id="rId4"/>
    <p:sldId id="274" r:id="rId5"/>
    <p:sldId id="275" r:id="rId6"/>
    <p:sldId id="281" r:id="rId7"/>
    <p:sldId id="278" r:id="rId8"/>
    <p:sldId id="279" r:id="rId9"/>
    <p:sldId id="280" r:id="rId10"/>
    <p:sldId id="270" r:id="rId11"/>
    <p:sldId id="283" r:id="rId12"/>
    <p:sldId id="287" r:id="rId13"/>
    <p:sldId id="288" r:id="rId14"/>
    <p:sldId id="289" r:id="rId15"/>
    <p:sldId id="290" r:id="rId16"/>
    <p:sldId id="291" r:id="rId17"/>
    <p:sldId id="292" r:id="rId18"/>
    <p:sldId id="293" r:id="rId19"/>
    <p:sldId id="294" r:id="rId20"/>
    <p:sldId id="295" r:id="rId21"/>
    <p:sldId id="305" r:id="rId22"/>
    <p:sldId id="301" r:id="rId23"/>
    <p:sldId id="300" r:id="rId24"/>
    <p:sldId id="296" r:id="rId25"/>
    <p:sldId id="297" r:id="rId26"/>
    <p:sldId id="302" r:id="rId27"/>
    <p:sldId id="303" r:id="rId28"/>
    <p:sldId id="304" r:id="rId29"/>
    <p:sldId id="298" r:id="rId30"/>
    <p:sldId id="299" r:id="rId31"/>
    <p:sldId id="261" r:id="rId32"/>
    <p:sldId id="260" r:id="rId33"/>
    <p:sldId id="272" r:id="rId34"/>
  </p:sldIdLst>
  <p:sldSz cx="12192000" cy="6858000"/>
  <p:notesSz cx="10020300" cy="688816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74" autoAdjust="0"/>
    <p:restoredTop sz="94660" autoAdjust="0"/>
  </p:normalViewPr>
  <p:slideViewPr>
    <p:cSldViewPr snapToGrid="0">
      <p:cViewPr>
        <p:scale>
          <a:sx n="50" d="100"/>
          <a:sy n="50" d="100"/>
        </p:scale>
        <p:origin x="-2910" y="-154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handoutMaster" Target="handoutMasters/handout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E427EFB-78AA-4073-ACA9-99E9C8518CC1}" type="doc">
      <dgm:prSet loTypeId="urn:microsoft.com/office/officeart/2005/8/layout/pyramid1" loCatId="pyramid" qsTypeId="urn:microsoft.com/office/officeart/2005/8/quickstyle/simple1" qsCatId="simple" csTypeId="urn:microsoft.com/office/officeart/2005/8/colors/accent1_2" csCatId="accent1" phldr="1"/>
      <dgm:spPr/>
    </dgm:pt>
    <dgm:pt modelId="{7AB4A4FD-38F8-4672-9463-7C37D644F71A}">
      <dgm:prSet phldrT="[Текст]"/>
      <dgm:spPr/>
      <dgm:t>
        <a:bodyPr/>
        <a:lstStyle/>
        <a:p>
          <a:endParaRPr lang="ru-RU" b="1" dirty="0" smtClean="0"/>
        </a:p>
        <a:p>
          <a:r>
            <a:rPr lang="ru-RU" b="1" dirty="0" smtClean="0"/>
            <a:t>ГП КР</a:t>
          </a:r>
        </a:p>
        <a:p>
          <a:r>
            <a:rPr lang="ru-RU" b="1" dirty="0" smtClean="0"/>
            <a:t>(сводные </a:t>
          </a:r>
        </a:p>
        <a:p>
          <a:r>
            <a:rPr lang="ru-RU" b="1" dirty="0" smtClean="0"/>
            <a:t>отчеты по КР)</a:t>
          </a:r>
          <a:endParaRPr lang="ru-RU" b="1" dirty="0"/>
        </a:p>
      </dgm:t>
    </dgm:pt>
    <dgm:pt modelId="{7ABB3931-2760-4514-A2B0-5D6E0A0F83FA}" type="parTrans" cxnId="{00B46C4E-EDD5-4AF4-AE8F-93A64021CE60}">
      <dgm:prSet/>
      <dgm:spPr/>
      <dgm:t>
        <a:bodyPr/>
        <a:lstStyle/>
        <a:p>
          <a:endParaRPr lang="ru-RU"/>
        </a:p>
      </dgm:t>
    </dgm:pt>
    <dgm:pt modelId="{183CCB86-F216-4652-9950-256BABC861D7}" type="sibTrans" cxnId="{00B46C4E-EDD5-4AF4-AE8F-93A64021CE60}">
      <dgm:prSet/>
      <dgm:spPr/>
      <dgm:t>
        <a:bodyPr/>
        <a:lstStyle/>
        <a:p>
          <a:endParaRPr lang="ru-RU"/>
        </a:p>
      </dgm:t>
    </dgm:pt>
    <dgm:pt modelId="{675C70FF-C39D-4BFF-840B-1CADF89C24A8}">
      <dgm:prSet phldrT="[Текст]"/>
      <dgm:spPr/>
      <dgm:t>
        <a:bodyPr/>
        <a:lstStyle/>
        <a:p>
          <a:pPr algn="ctr"/>
          <a:endParaRPr lang="ru-RU" dirty="0"/>
        </a:p>
      </dgm:t>
    </dgm:pt>
    <dgm:pt modelId="{97B973BB-66F7-4F02-A037-4599346C6DD9}" type="parTrans" cxnId="{1A467872-82B2-46FB-A564-5F9C8E716198}">
      <dgm:prSet/>
      <dgm:spPr/>
      <dgm:t>
        <a:bodyPr/>
        <a:lstStyle/>
        <a:p>
          <a:endParaRPr lang="ru-RU"/>
        </a:p>
      </dgm:t>
    </dgm:pt>
    <dgm:pt modelId="{6911C846-8681-4777-99A2-DE812CE5A40C}" type="sibTrans" cxnId="{1A467872-82B2-46FB-A564-5F9C8E716198}">
      <dgm:prSet/>
      <dgm:spPr/>
      <dgm:t>
        <a:bodyPr/>
        <a:lstStyle/>
        <a:p>
          <a:endParaRPr lang="ru-RU"/>
        </a:p>
      </dgm:t>
    </dgm:pt>
    <dgm:pt modelId="{44FB2759-BDC7-4AF3-AAFB-2AFC613641F6}">
      <dgm:prSet phldrT="[Текст]"/>
      <dgm:spPr/>
      <dgm:t>
        <a:bodyPr/>
        <a:lstStyle/>
        <a:p>
          <a:r>
            <a:rPr lang="ru-RU" b="1" dirty="0" smtClean="0"/>
            <a:t>районные и городские прокуратуры, специализированные прокуратуры и военные прокуратуры гарнизонов </a:t>
          </a:r>
        </a:p>
        <a:p>
          <a:r>
            <a:rPr lang="ru-RU" b="1" dirty="0" smtClean="0"/>
            <a:t>(первое звено сбора статистических данных</a:t>
          </a:r>
          <a:r>
            <a:rPr lang="ru-RU" dirty="0" smtClean="0"/>
            <a:t>)</a:t>
          </a:r>
          <a:endParaRPr lang="ru-RU" dirty="0"/>
        </a:p>
      </dgm:t>
    </dgm:pt>
    <dgm:pt modelId="{1F900C33-7181-44F4-8B7C-B43183F746E6}" type="parTrans" cxnId="{E6891D6B-34C8-4C96-87E7-3AAE7A43EB54}">
      <dgm:prSet/>
      <dgm:spPr/>
      <dgm:t>
        <a:bodyPr/>
        <a:lstStyle/>
        <a:p>
          <a:endParaRPr lang="ru-RU"/>
        </a:p>
      </dgm:t>
    </dgm:pt>
    <dgm:pt modelId="{1D89FD41-A029-46A2-BAAD-0FCE1A7F68B5}" type="sibTrans" cxnId="{E6891D6B-34C8-4C96-87E7-3AAE7A43EB54}">
      <dgm:prSet/>
      <dgm:spPr/>
      <dgm:t>
        <a:bodyPr/>
        <a:lstStyle/>
        <a:p>
          <a:endParaRPr lang="ru-RU"/>
        </a:p>
      </dgm:t>
    </dgm:pt>
    <dgm:pt modelId="{CF0F5615-7042-4AC2-A982-0B50BA2BF7F0}" type="pres">
      <dgm:prSet presAssocID="{9E427EFB-78AA-4073-ACA9-99E9C8518CC1}" presName="Name0" presStyleCnt="0">
        <dgm:presLayoutVars>
          <dgm:dir/>
          <dgm:animLvl val="lvl"/>
          <dgm:resizeHandles val="exact"/>
        </dgm:presLayoutVars>
      </dgm:prSet>
      <dgm:spPr/>
    </dgm:pt>
    <dgm:pt modelId="{5EE0465B-1FD2-4ADB-B2E7-14757A813BBF}" type="pres">
      <dgm:prSet presAssocID="{7AB4A4FD-38F8-4672-9463-7C37D644F71A}" presName="Name8" presStyleCnt="0"/>
      <dgm:spPr/>
    </dgm:pt>
    <dgm:pt modelId="{67113DE9-BB5A-4E9D-BAFA-B4C299CD0AD6}" type="pres">
      <dgm:prSet presAssocID="{7AB4A4FD-38F8-4672-9463-7C37D644F71A}" presName="level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0416177-C43A-4479-BA92-25D956964E39}" type="pres">
      <dgm:prSet presAssocID="{7AB4A4FD-38F8-4672-9463-7C37D644F71A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487B80A-CC56-43C4-AC2B-F4F1BAA16A3D}" type="pres">
      <dgm:prSet presAssocID="{675C70FF-C39D-4BFF-840B-1CADF89C24A8}" presName="Name8" presStyleCnt="0"/>
      <dgm:spPr/>
    </dgm:pt>
    <dgm:pt modelId="{9F35B5D3-8203-49E3-B5A9-B7EBAF346440}" type="pres">
      <dgm:prSet presAssocID="{675C70FF-C39D-4BFF-840B-1CADF89C24A8}" presName="level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74F52FE-ED6D-44E1-B68D-9C31CB8F68BE}" type="pres">
      <dgm:prSet presAssocID="{675C70FF-C39D-4BFF-840B-1CADF89C24A8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A5DC4B5-4579-40FE-92BC-2E616FF0DFAE}" type="pres">
      <dgm:prSet presAssocID="{44FB2759-BDC7-4AF3-AAFB-2AFC613641F6}" presName="Name8" presStyleCnt="0"/>
      <dgm:spPr/>
    </dgm:pt>
    <dgm:pt modelId="{6AE6C6A6-0B71-42DC-9F1A-49BE6A429082}" type="pres">
      <dgm:prSet presAssocID="{44FB2759-BDC7-4AF3-AAFB-2AFC613641F6}" presName="level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EB96DE2-107D-4AA9-808A-CB6B20EC409A}" type="pres">
      <dgm:prSet presAssocID="{44FB2759-BDC7-4AF3-AAFB-2AFC613641F6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4329CE5-4CF6-4487-BA68-5E8503054BEF}" type="presOf" srcId="{7AB4A4FD-38F8-4672-9463-7C37D644F71A}" destId="{67113DE9-BB5A-4E9D-BAFA-B4C299CD0AD6}" srcOrd="0" destOrd="0" presId="urn:microsoft.com/office/officeart/2005/8/layout/pyramid1"/>
    <dgm:cxn modelId="{E6891D6B-34C8-4C96-87E7-3AAE7A43EB54}" srcId="{9E427EFB-78AA-4073-ACA9-99E9C8518CC1}" destId="{44FB2759-BDC7-4AF3-AAFB-2AFC613641F6}" srcOrd="2" destOrd="0" parTransId="{1F900C33-7181-44F4-8B7C-B43183F746E6}" sibTransId="{1D89FD41-A029-46A2-BAAD-0FCE1A7F68B5}"/>
    <dgm:cxn modelId="{E8DDCE44-59FB-4FC8-8F3F-B56ED9A6193A}" type="presOf" srcId="{675C70FF-C39D-4BFF-840B-1CADF89C24A8}" destId="{9F35B5D3-8203-49E3-B5A9-B7EBAF346440}" srcOrd="0" destOrd="0" presId="urn:microsoft.com/office/officeart/2005/8/layout/pyramid1"/>
    <dgm:cxn modelId="{3010BEA2-2111-4AB4-BA3D-5BD20C40AEFC}" type="presOf" srcId="{9E427EFB-78AA-4073-ACA9-99E9C8518CC1}" destId="{CF0F5615-7042-4AC2-A982-0B50BA2BF7F0}" srcOrd="0" destOrd="0" presId="urn:microsoft.com/office/officeart/2005/8/layout/pyramid1"/>
    <dgm:cxn modelId="{39A6DF83-8504-4A0F-BA5A-0FEA5A128D14}" type="presOf" srcId="{675C70FF-C39D-4BFF-840B-1CADF89C24A8}" destId="{B74F52FE-ED6D-44E1-B68D-9C31CB8F68BE}" srcOrd="1" destOrd="0" presId="urn:microsoft.com/office/officeart/2005/8/layout/pyramid1"/>
    <dgm:cxn modelId="{00B46C4E-EDD5-4AF4-AE8F-93A64021CE60}" srcId="{9E427EFB-78AA-4073-ACA9-99E9C8518CC1}" destId="{7AB4A4FD-38F8-4672-9463-7C37D644F71A}" srcOrd="0" destOrd="0" parTransId="{7ABB3931-2760-4514-A2B0-5D6E0A0F83FA}" sibTransId="{183CCB86-F216-4652-9950-256BABC861D7}"/>
    <dgm:cxn modelId="{D60DDCE9-4331-448C-AF86-6A8DDEC7103C}" type="presOf" srcId="{44FB2759-BDC7-4AF3-AAFB-2AFC613641F6}" destId="{5EB96DE2-107D-4AA9-808A-CB6B20EC409A}" srcOrd="1" destOrd="0" presId="urn:microsoft.com/office/officeart/2005/8/layout/pyramid1"/>
    <dgm:cxn modelId="{2C5852C1-EB14-46C9-A27B-0722317DF481}" type="presOf" srcId="{44FB2759-BDC7-4AF3-AAFB-2AFC613641F6}" destId="{6AE6C6A6-0B71-42DC-9F1A-49BE6A429082}" srcOrd="0" destOrd="0" presId="urn:microsoft.com/office/officeart/2005/8/layout/pyramid1"/>
    <dgm:cxn modelId="{1A467872-82B2-46FB-A564-5F9C8E716198}" srcId="{9E427EFB-78AA-4073-ACA9-99E9C8518CC1}" destId="{675C70FF-C39D-4BFF-840B-1CADF89C24A8}" srcOrd="1" destOrd="0" parTransId="{97B973BB-66F7-4F02-A037-4599346C6DD9}" sibTransId="{6911C846-8681-4777-99A2-DE812CE5A40C}"/>
    <dgm:cxn modelId="{C55344AF-69E7-4ED5-ABD3-57A8F8DFCE5A}" type="presOf" srcId="{7AB4A4FD-38F8-4672-9463-7C37D644F71A}" destId="{70416177-C43A-4479-BA92-25D956964E39}" srcOrd="1" destOrd="0" presId="urn:microsoft.com/office/officeart/2005/8/layout/pyramid1"/>
    <dgm:cxn modelId="{3081B741-AA61-4D53-909E-D69A4A529002}" type="presParOf" srcId="{CF0F5615-7042-4AC2-A982-0B50BA2BF7F0}" destId="{5EE0465B-1FD2-4ADB-B2E7-14757A813BBF}" srcOrd="0" destOrd="0" presId="urn:microsoft.com/office/officeart/2005/8/layout/pyramid1"/>
    <dgm:cxn modelId="{62030DC2-4091-48D0-9863-05D145125BE7}" type="presParOf" srcId="{5EE0465B-1FD2-4ADB-B2E7-14757A813BBF}" destId="{67113DE9-BB5A-4E9D-BAFA-B4C299CD0AD6}" srcOrd="0" destOrd="0" presId="urn:microsoft.com/office/officeart/2005/8/layout/pyramid1"/>
    <dgm:cxn modelId="{B93BAAE3-D6D5-4411-A022-96E5F4DE3BC3}" type="presParOf" srcId="{5EE0465B-1FD2-4ADB-B2E7-14757A813BBF}" destId="{70416177-C43A-4479-BA92-25D956964E39}" srcOrd="1" destOrd="0" presId="urn:microsoft.com/office/officeart/2005/8/layout/pyramid1"/>
    <dgm:cxn modelId="{CF6F465B-C91F-47D8-96EE-AA1408EFE266}" type="presParOf" srcId="{CF0F5615-7042-4AC2-A982-0B50BA2BF7F0}" destId="{4487B80A-CC56-43C4-AC2B-F4F1BAA16A3D}" srcOrd="1" destOrd="0" presId="urn:microsoft.com/office/officeart/2005/8/layout/pyramid1"/>
    <dgm:cxn modelId="{EED11C0B-9FC1-4B9A-8EF5-C4E40D50AB1E}" type="presParOf" srcId="{4487B80A-CC56-43C4-AC2B-F4F1BAA16A3D}" destId="{9F35B5D3-8203-49E3-B5A9-B7EBAF346440}" srcOrd="0" destOrd="0" presId="urn:microsoft.com/office/officeart/2005/8/layout/pyramid1"/>
    <dgm:cxn modelId="{5CE243A4-C980-4D2E-8A60-8185F6503ED7}" type="presParOf" srcId="{4487B80A-CC56-43C4-AC2B-F4F1BAA16A3D}" destId="{B74F52FE-ED6D-44E1-B68D-9C31CB8F68BE}" srcOrd="1" destOrd="0" presId="urn:microsoft.com/office/officeart/2005/8/layout/pyramid1"/>
    <dgm:cxn modelId="{85AE817A-45F1-4E35-ABE9-10790FB0C112}" type="presParOf" srcId="{CF0F5615-7042-4AC2-A982-0B50BA2BF7F0}" destId="{CA5DC4B5-4579-40FE-92BC-2E616FF0DFAE}" srcOrd="2" destOrd="0" presId="urn:microsoft.com/office/officeart/2005/8/layout/pyramid1"/>
    <dgm:cxn modelId="{F2D6C184-D7A1-45D6-AE22-C66F1486EB6A}" type="presParOf" srcId="{CA5DC4B5-4579-40FE-92BC-2E616FF0DFAE}" destId="{6AE6C6A6-0B71-42DC-9F1A-49BE6A429082}" srcOrd="0" destOrd="0" presId="urn:microsoft.com/office/officeart/2005/8/layout/pyramid1"/>
    <dgm:cxn modelId="{DA6160AA-7269-4991-8270-9FD0213FB804}" type="presParOf" srcId="{CA5DC4B5-4579-40FE-92BC-2E616FF0DFAE}" destId="{5EB96DE2-107D-4AA9-808A-CB6B20EC409A}" srcOrd="1" destOrd="0" presId="urn:microsoft.com/office/officeart/2005/8/layout/pyramid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7113DE9-BB5A-4E9D-BAFA-B4C299CD0AD6}">
      <dsp:nvSpPr>
        <dsp:cNvPr id="0" name=""/>
        <dsp:cNvSpPr/>
      </dsp:nvSpPr>
      <dsp:spPr>
        <a:xfrm>
          <a:off x="3505200" y="0"/>
          <a:ext cx="3505200" cy="1937279"/>
        </a:xfrm>
        <a:prstGeom prst="trapezoid">
          <a:avLst>
            <a:gd name="adj" fmla="val 90467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500" b="1" kern="1200" dirty="0" smtClean="0"/>
        </a:p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b="1" kern="1200" dirty="0" smtClean="0"/>
            <a:t>ГП КР</a:t>
          </a:r>
        </a:p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b="1" kern="1200" dirty="0" smtClean="0"/>
            <a:t>(сводные </a:t>
          </a:r>
        </a:p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b="1" kern="1200" dirty="0" smtClean="0"/>
            <a:t>отчеты по КР)</a:t>
          </a:r>
          <a:endParaRPr lang="ru-RU" sz="2500" b="1" kern="1200" dirty="0"/>
        </a:p>
      </dsp:txBody>
      <dsp:txXfrm>
        <a:off x="3505200" y="0"/>
        <a:ext cx="3505200" cy="1937279"/>
      </dsp:txXfrm>
    </dsp:sp>
    <dsp:sp modelId="{9F35B5D3-8203-49E3-B5A9-B7EBAF346440}">
      <dsp:nvSpPr>
        <dsp:cNvPr id="0" name=""/>
        <dsp:cNvSpPr/>
      </dsp:nvSpPr>
      <dsp:spPr>
        <a:xfrm>
          <a:off x="1752600" y="1937279"/>
          <a:ext cx="7010400" cy="1937279"/>
        </a:xfrm>
        <a:prstGeom prst="trapezoid">
          <a:avLst>
            <a:gd name="adj" fmla="val 90467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500" kern="1200" dirty="0"/>
        </a:p>
      </dsp:txBody>
      <dsp:txXfrm>
        <a:off x="2979419" y="1937279"/>
        <a:ext cx="4556760" cy="1937279"/>
      </dsp:txXfrm>
    </dsp:sp>
    <dsp:sp modelId="{6AE6C6A6-0B71-42DC-9F1A-49BE6A429082}">
      <dsp:nvSpPr>
        <dsp:cNvPr id="0" name=""/>
        <dsp:cNvSpPr/>
      </dsp:nvSpPr>
      <dsp:spPr>
        <a:xfrm>
          <a:off x="0" y="3874558"/>
          <a:ext cx="10515600" cy="1937279"/>
        </a:xfrm>
        <a:prstGeom prst="trapezoid">
          <a:avLst>
            <a:gd name="adj" fmla="val 90467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b="1" kern="1200" dirty="0" smtClean="0"/>
            <a:t>районные и городские прокуратуры, специализированные прокуратуры и военные прокуратуры гарнизонов </a:t>
          </a:r>
        </a:p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b="1" kern="1200" dirty="0" smtClean="0"/>
            <a:t>(первое звено сбора статистических данных</a:t>
          </a:r>
          <a:r>
            <a:rPr lang="ru-RU" sz="2500" kern="1200" dirty="0" smtClean="0"/>
            <a:t>)</a:t>
          </a:r>
          <a:endParaRPr lang="ru-RU" sz="2500" kern="1200" dirty="0"/>
        </a:p>
      </dsp:txBody>
      <dsp:txXfrm>
        <a:off x="1840229" y="3874558"/>
        <a:ext cx="6835140" cy="193727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1">
  <dgm:title val=""/>
  <dgm:desc val=""/>
  <dgm:catLst>
    <dgm:cat type="pyramid" pri="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B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B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3" y="1"/>
            <a:ext cx="4344614" cy="345089"/>
          </a:xfrm>
          <a:prstGeom prst="rect">
            <a:avLst/>
          </a:prstGeom>
        </p:spPr>
        <p:txBody>
          <a:bodyPr vert="horz" lIns="198070" tIns="99035" rIns="198070" bIns="99035" rtlCol="0"/>
          <a:lstStyle>
            <a:lvl1pPr algn="l">
              <a:defRPr sz="26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5675687" y="1"/>
            <a:ext cx="4344614" cy="345089"/>
          </a:xfrm>
          <a:prstGeom prst="rect">
            <a:avLst/>
          </a:prstGeom>
        </p:spPr>
        <p:txBody>
          <a:bodyPr vert="horz" lIns="198070" tIns="99035" rIns="198070" bIns="99035" rtlCol="0"/>
          <a:lstStyle>
            <a:lvl1pPr algn="r">
              <a:defRPr sz="2600"/>
            </a:lvl1pPr>
          </a:lstStyle>
          <a:p>
            <a:fld id="{25849C33-02D2-4553-8B15-2E3528FA435B}" type="datetimeFigureOut">
              <a:rPr lang="ru-RU" smtClean="0"/>
              <a:t>12.06.2017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3" y="6543078"/>
            <a:ext cx="4344614" cy="342820"/>
          </a:xfrm>
          <a:prstGeom prst="rect">
            <a:avLst/>
          </a:prstGeom>
        </p:spPr>
        <p:txBody>
          <a:bodyPr vert="horz" lIns="198070" tIns="99035" rIns="198070" bIns="99035" rtlCol="0" anchor="b"/>
          <a:lstStyle>
            <a:lvl1pPr algn="l">
              <a:defRPr sz="26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5675687" y="6543078"/>
            <a:ext cx="4344614" cy="342820"/>
          </a:xfrm>
          <a:prstGeom prst="rect">
            <a:avLst/>
          </a:prstGeom>
        </p:spPr>
        <p:txBody>
          <a:bodyPr vert="horz" lIns="198070" tIns="99035" rIns="198070" bIns="99035" rtlCol="0" anchor="b"/>
          <a:lstStyle>
            <a:lvl1pPr algn="r">
              <a:defRPr sz="2600"/>
            </a:lvl1pPr>
          </a:lstStyle>
          <a:p>
            <a:fld id="{1E12C376-4205-4434-B2E4-80790F9977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185447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EB0D00-8F4A-4531-BE42-29BFE456E1C8}" type="datetimeFigureOut">
              <a:rPr lang="ru-RU" smtClean="0"/>
              <a:pPr/>
              <a:t>12.06.2017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176BE-A381-4599-9E29-75C39614147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04932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EB0D00-8F4A-4531-BE42-29BFE456E1C8}" type="datetimeFigureOut">
              <a:rPr lang="ru-RU" smtClean="0"/>
              <a:pPr/>
              <a:t>12.06.2017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176BE-A381-4599-9E29-75C39614147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4773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EB0D00-8F4A-4531-BE42-29BFE456E1C8}" type="datetimeFigureOut">
              <a:rPr lang="ru-RU" smtClean="0"/>
              <a:pPr/>
              <a:t>12.06.2017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176BE-A381-4599-9E29-75C39614147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86776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EB0D00-8F4A-4531-BE42-29BFE456E1C8}" type="datetimeFigureOut">
              <a:rPr lang="ru-RU" smtClean="0"/>
              <a:pPr/>
              <a:t>12.06.2017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176BE-A381-4599-9E29-75C39614147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08203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EB0D00-8F4A-4531-BE42-29BFE456E1C8}" type="datetimeFigureOut">
              <a:rPr lang="ru-RU" smtClean="0"/>
              <a:pPr/>
              <a:t>12.06.2017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176BE-A381-4599-9E29-75C39614147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13254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EB0D00-8F4A-4531-BE42-29BFE456E1C8}" type="datetimeFigureOut">
              <a:rPr lang="ru-RU" smtClean="0"/>
              <a:pPr/>
              <a:t>12.06.2017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176BE-A381-4599-9E29-75C39614147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87567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EB0D00-8F4A-4531-BE42-29BFE456E1C8}" type="datetimeFigureOut">
              <a:rPr lang="ru-RU" smtClean="0"/>
              <a:pPr/>
              <a:t>12.06.2017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176BE-A381-4599-9E29-75C39614147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61187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EB0D00-8F4A-4531-BE42-29BFE456E1C8}" type="datetimeFigureOut">
              <a:rPr lang="ru-RU" smtClean="0"/>
              <a:pPr/>
              <a:t>12.06.2017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176BE-A381-4599-9E29-75C39614147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80241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EB0D00-8F4A-4531-BE42-29BFE456E1C8}" type="datetimeFigureOut">
              <a:rPr lang="ru-RU" smtClean="0"/>
              <a:pPr/>
              <a:t>12.06.2017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176BE-A381-4599-9E29-75C39614147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40884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EB0D00-8F4A-4531-BE42-29BFE456E1C8}" type="datetimeFigureOut">
              <a:rPr lang="ru-RU" smtClean="0"/>
              <a:pPr/>
              <a:t>12.06.2017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176BE-A381-4599-9E29-75C39614147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61265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EB0D00-8F4A-4531-BE42-29BFE456E1C8}" type="datetimeFigureOut">
              <a:rPr lang="ru-RU" smtClean="0"/>
              <a:pPr/>
              <a:t>12.06.2017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176BE-A381-4599-9E29-75C39614147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31235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EB0D00-8F4A-4531-BE42-29BFE456E1C8}" type="datetimeFigureOut">
              <a:rPr lang="ru-RU" smtClean="0"/>
              <a:pPr/>
              <a:t>12.06.2017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8176BE-A381-4599-9E29-75C39614147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38912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jpeg"/><Relationship Id="rId3" Type="http://schemas.openxmlformats.org/officeDocument/2006/relationships/image" Target="../media/image26.png"/><Relationship Id="rId7" Type="http://schemas.openxmlformats.org/officeDocument/2006/relationships/image" Target="../media/image30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jpe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>
            <a:spLocks noGrp="1"/>
          </p:cNvSpPr>
          <p:nvPr>
            <p:ph type="ctrTitle"/>
          </p:nvPr>
        </p:nvSpPr>
        <p:spPr>
          <a:xfrm>
            <a:off x="265471" y="4845"/>
            <a:ext cx="11582400" cy="2163096"/>
          </a:xfrm>
        </p:spPr>
        <p:txBody>
          <a:bodyPr anchor="ctr">
            <a:normAutofit/>
          </a:bodyPr>
          <a:lstStyle/>
          <a:p>
            <a:pPr algn="ctr"/>
            <a:r>
              <a:rPr lang="ru-RU" sz="6000" b="1" dirty="0" smtClean="0"/>
              <a:t>Генеральная прокуратура </a:t>
            </a:r>
            <a:r>
              <a:rPr lang="ru-RU" sz="6000" b="1" dirty="0" err="1" smtClean="0"/>
              <a:t>Кыргызской</a:t>
            </a:r>
            <a:r>
              <a:rPr lang="ru-RU" sz="6000" b="1" dirty="0" smtClean="0"/>
              <a:t> Республики</a:t>
            </a:r>
            <a:endParaRPr lang="ru-RU" sz="6000" b="1" dirty="0"/>
          </a:p>
        </p:txBody>
      </p:sp>
      <p:sp>
        <p:nvSpPr>
          <p:cNvPr id="7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97730" y="4597072"/>
            <a:ext cx="9753085" cy="1777967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smtClean="0"/>
              <a:t>Управление правовой статистики и учетов</a:t>
            </a:r>
          </a:p>
          <a:p>
            <a:pPr algn="ctr"/>
            <a:endParaRPr lang="en-US" sz="900" b="1" dirty="0" smtClean="0"/>
          </a:p>
          <a:p>
            <a:pPr algn="ctr"/>
            <a:r>
              <a:rPr lang="ru-RU" b="1" dirty="0" smtClean="0"/>
              <a:t>Статистика преступности в органах прокуратуры</a:t>
            </a:r>
            <a:endParaRPr lang="ru-RU" b="1" dirty="0"/>
          </a:p>
        </p:txBody>
      </p:sp>
      <p:pic>
        <p:nvPicPr>
          <p:cNvPr id="8" name="Рисунок 7" descr="C:\Users\Master\Desktop\Эмблема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9577" y="1998806"/>
            <a:ext cx="2395470" cy="241425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18476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905317" y="93431"/>
            <a:ext cx="10525818" cy="1280890"/>
          </a:xfrm>
        </p:spPr>
        <p:txBody>
          <a:bodyPr>
            <a:noAutofit/>
          </a:bodyPr>
          <a:lstStyle/>
          <a:p>
            <a:pPr algn="ctr"/>
            <a:r>
              <a:rPr lang="ru-RU" b="1" dirty="0" smtClean="0"/>
              <a:t>Нормативная правовая база</a:t>
            </a:r>
            <a:endParaRPr lang="ru-RU" b="1" dirty="0"/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838200" y="1085850"/>
            <a:ext cx="10515600" cy="5257800"/>
          </a:xfrm>
        </p:spPr>
        <p:txBody>
          <a:bodyPr>
            <a:noAutofit/>
          </a:bodyPr>
          <a:lstStyle/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ru-RU" sz="2100" b="1" dirty="0">
                <a:latin typeface="Arial" pitchFamily="34" charset="0"/>
                <a:cs typeface="Arial" pitchFamily="34" charset="0"/>
              </a:rPr>
              <a:t>Закон</a:t>
            </a:r>
            <a:r>
              <a:rPr lang="ru-RU" sz="2100" dirty="0">
                <a:latin typeface="Arial" pitchFamily="34" charset="0"/>
                <a:cs typeface="Arial" pitchFamily="34" charset="0"/>
              </a:rPr>
              <a:t> КР «О государственной статистике</a:t>
            </a:r>
            <a:r>
              <a:rPr lang="ru-RU" sz="2100" dirty="0" smtClean="0">
                <a:latin typeface="Arial" pitchFamily="34" charset="0"/>
                <a:cs typeface="Arial" pitchFamily="34" charset="0"/>
              </a:rPr>
              <a:t>»;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ru-RU" sz="2100" b="1" dirty="0" smtClean="0">
                <a:latin typeface="Arial" pitchFamily="34" charset="0"/>
                <a:cs typeface="Arial" pitchFamily="34" charset="0"/>
              </a:rPr>
              <a:t>Положение</a:t>
            </a:r>
            <a:r>
              <a:rPr lang="ru-RU" sz="21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100" dirty="0">
                <a:latin typeface="Arial" pitchFamily="34" charset="0"/>
                <a:cs typeface="Arial" pitchFamily="34" charset="0"/>
              </a:rPr>
              <a:t>«</a:t>
            </a:r>
            <a:r>
              <a:rPr lang="ru-RU" sz="2100" i="1" dirty="0">
                <a:latin typeface="Arial" pitchFamily="34" charset="0"/>
                <a:cs typeface="Arial" pitchFamily="34" charset="0"/>
              </a:rPr>
              <a:t>О взаимодействии органов государственной статистики с государственными органами</a:t>
            </a:r>
            <a:r>
              <a:rPr lang="ru-RU" sz="2100" dirty="0" smtClean="0">
                <a:latin typeface="Arial" pitchFamily="34" charset="0"/>
                <a:cs typeface="Arial" pitchFamily="34" charset="0"/>
              </a:rPr>
              <a:t>»;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ru-RU" sz="2100" b="1" dirty="0" smtClean="0">
                <a:latin typeface="Arial" pitchFamily="34" charset="0"/>
                <a:cs typeface="Arial" pitchFamily="34" charset="0"/>
              </a:rPr>
              <a:t>Приказ</a:t>
            </a:r>
            <a:r>
              <a:rPr lang="ru-RU" sz="21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100" dirty="0">
                <a:latin typeface="Arial" pitchFamily="34" charset="0"/>
                <a:cs typeface="Arial" pitchFamily="34" charset="0"/>
              </a:rPr>
              <a:t>Генерального прокурора КР </a:t>
            </a:r>
            <a:r>
              <a:rPr lang="ru-RU" sz="2100" dirty="0" smtClean="0">
                <a:latin typeface="Arial" pitchFamily="34" charset="0"/>
                <a:cs typeface="Arial" pitchFamily="34" charset="0"/>
              </a:rPr>
              <a:t>«</a:t>
            </a:r>
            <a:r>
              <a:rPr lang="ru-RU" sz="2100" i="1" dirty="0">
                <a:latin typeface="Arial" pitchFamily="34" charset="0"/>
                <a:cs typeface="Arial" pitchFamily="34" charset="0"/>
              </a:rPr>
              <a:t>О порядке предоставления отчетов и информаций о деятельности органов прокуратуры Кыргызской Республики</a:t>
            </a:r>
            <a:r>
              <a:rPr lang="ru-RU" sz="2100" dirty="0" smtClean="0">
                <a:latin typeface="Arial" pitchFamily="34" charset="0"/>
                <a:cs typeface="Arial" pitchFamily="34" charset="0"/>
              </a:rPr>
              <a:t>»;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ru-RU" sz="2100" b="1" dirty="0">
                <a:latin typeface="Arial" pitchFamily="34" charset="0"/>
                <a:cs typeface="Arial" pitchFamily="34" charset="0"/>
              </a:rPr>
              <a:t>Приказ</a:t>
            </a:r>
            <a:r>
              <a:rPr lang="ru-RU" sz="2100" dirty="0">
                <a:latin typeface="Arial" pitchFamily="34" charset="0"/>
                <a:cs typeface="Arial" pitchFamily="34" charset="0"/>
              </a:rPr>
              <a:t> Генерального прокурора КР </a:t>
            </a:r>
            <a:r>
              <a:rPr lang="ru-RU" sz="2100" dirty="0" smtClean="0">
                <a:latin typeface="Arial" pitchFamily="34" charset="0"/>
                <a:cs typeface="Arial" pitchFamily="34" charset="0"/>
              </a:rPr>
              <a:t>«</a:t>
            </a:r>
            <a:r>
              <a:rPr lang="ru-RU" sz="2100" i="1" dirty="0">
                <a:latin typeface="Arial" pitchFamily="34" charset="0"/>
                <a:cs typeface="Arial" pitchFamily="34" charset="0"/>
              </a:rPr>
              <a:t>Об утверждении и введении в действие ведомственной статистической отчетности о работе прокурора по форме № П и </a:t>
            </a:r>
            <a:r>
              <a:rPr lang="ru-RU" sz="2100" b="1" i="1" dirty="0">
                <a:latin typeface="Arial" pitchFamily="34" charset="0"/>
                <a:cs typeface="Arial" pitchFamily="34" charset="0"/>
              </a:rPr>
              <a:t>Инструкции</a:t>
            </a:r>
            <a:r>
              <a:rPr lang="ru-RU" sz="2100" i="1" dirty="0">
                <a:latin typeface="Arial" pitchFamily="34" charset="0"/>
                <a:cs typeface="Arial" pitchFamily="34" charset="0"/>
              </a:rPr>
              <a:t> к ведомственной статистической отчетности по форме № П</a:t>
            </a:r>
            <a:r>
              <a:rPr lang="ru-RU" sz="2100" dirty="0" smtClean="0">
                <a:latin typeface="Arial" pitchFamily="34" charset="0"/>
                <a:cs typeface="Arial" pitchFamily="34" charset="0"/>
              </a:rPr>
              <a:t>»;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ru-RU" sz="2100" b="1" dirty="0" smtClean="0">
                <a:latin typeface="Arial" pitchFamily="34" charset="0"/>
                <a:cs typeface="Arial" pitchFamily="34" charset="0"/>
              </a:rPr>
              <a:t>Инструкции</a:t>
            </a:r>
            <a:r>
              <a:rPr lang="ru-RU" sz="21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100" dirty="0">
                <a:latin typeface="Arial" pitchFamily="34" charset="0"/>
                <a:cs typeface="Arial" pitchFamily="34" charset="0"/>
              </a:rPr>
              <a:t>по заполнению формы № 1-Е «</a:t>
            </a:r>
            <a:r>
              <a:rPr lang="ru-RU" sz="2100" i="1" dirty="0">
                <a:latin typeface="Arial" pitchFamily="34" charset="0"/>
                <a:cs typeface="Arial" pitchFamily="34" charset="0"/>
              </a:rPr>
              <a:t>Отчет о следственной работе</a:t>
            </a:r>
            <a:r>
              <a:rPr lang="ru-RU" sz="2100" dirty="0">
                <a:latin typeface="Arial" pitchFamily="34" charset="0"/>
                <a:cs typeface="Arial" pitchFamily="34" charset="0"/>
              </a:rPr>
              <a:t>» и по заполнению формы № 2-Е «</a:t>
            </a:r>
            <a:r>
              <a:rPr lang="ru-RU" sz="2100" i="1" dirty="0">
                <a:latin typeface="Arial" pitchFamily="34" charset="0"/>
                <a:cs typeface="Arial" pitchFamily="34" charset="0"/>
              </a:rPr>
              <a:t>Отчет о рассмотрении заявлений и сообщений о преступлении</a:t>
            </a:r>
            <a:r>
              <a:rPr lang="ru-RU" sz="2100" dirty="0">
                <a:latin typeface="Arial" pitchFamily="34" charset="0"/>
                <a:cs typeface="Arial" pitchFamily="34" charset="0"/>
              </a:rPr>
              <a:t>», утвержденные Постановлением Национального  статистического комитета КР № 6 от 18.02.2014 г</a:t>
            </a:r>
            <a:r>
              <a:rPr lang="ru-RU" sz="2100" dirty="0" smtClean="0">
                <a:latin typeface="Arial" pitchFamily="34" charset="0"/>
                <a:cs typeface="Arial" pitchFamily="34" charset="0"/>
              </a:rPr>
              <a:t>.;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ru-RU" sz="2100" b="1" dirty="0">
                <a:latin typeface="Arial" pitchFamily="34" charset="0"/>
                <a:cs typeface="Arial" pitchFamily="34" charset="0"/>
              </a:rPr>
              <a:t>Постановление</a:t>
            </a:r>
            <a:r>
              <a:rPr lang="ru-RU" sz="2100" dirty="0">
                <a:latin typeface="Arial" pitchFamily="34" charset="0"/>
                <a:cs typeface="Arial" pitchFamily="34" charset="0"/>
              </a:rPr>
              <a:t> НСК КР № 26 от 26.12.2016 </a:t>
            </a:r>
            <a:r>
              <a:rPr lang="ru-RU" sz="2100" dirty="0" smtClean="0">
                <a:latin typeface="Arial" pitchFamily="34" charset="0"/>
                <a:cs typeface="Arial" pitchFamily="34" charset="0"/>
              </a:rPr>
              <a:t>г. «</a:t>
            </a:r>
            <a:r>
              <a:rPr lang="ru-RU" sz="2100" i="1" dirty="0">
                <a:latin typeface="Arial" pitchFamily="34" charset="0"/>
                <a:cs typeface="Arial" pitchFamily="34" charset="0"/>
              </a:rPr>
              <a:t>Об утверждении приложения к форме государственной статистической отчетности по социальной статистике</a:t>
            </a:r>
            <a:r>
              <a:rPr lang="ru-RU" sz="2100" dirty="0" smtClean="0">
                <a:latin typeface="Arial" pitchFamily="34" charset="0"/>
                <a:cs typeface="Arial" pitchFamily="34" charset="0"/>
              </a:rPr>
              <a:t>».</a:t>
            </a:r>
            <a:endParaRPr lang="ru-RU" sz="2100" dirty="0">
              <a:latin typeface="Arial" pitchFamily="34" charset="0"/>
              <a:cs typeface="Arial" pitchFamily="34" charset="0"/>
            </a:endParaRPr>
          </a:p>
          <a:p>
            <a:endParaRPr lang="ru-RU" sz="21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7321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905317" y="93431"/>
            <a:ext cx="10525818" cy="1280890"/>
          </a:xfrm>
        </p:spPr>
        <p:txBody>
          <a:bodyPr>
            <a:noAutofit/>
          </a:bodyPr>
          <a:lstStyle/>
          <a:p>
            <a:pPr algn="ctr"/>
            <a:r>
              <a:rPr lang="ru-RU" b="1" dirty="0" smtClean="0"/>
              <a:t>Виды статистической отчетности в органах прокуратуры</a:t>
            </a:r>
            <a:endParaRPr lang="ru-RU" b="1" dirty="0"/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838200" y="1085850"/>
            <a:ext cx="10515600" cy="5257800"/>
          </a:xfrm>
        </p:spPr>
        <p:txBody>
          <a:bodyPr>
            <a:noAutofit/>
          </a:bodyPr>
          <a:lstStyle/>
          <a:p>
            <a:endParaRPr lang="ru-RU" sz="2400" dirty="0" smtClean="0">
              <a:cs typeface="Aharoni" pitchFamily="2" charset="-79"/>
            </a:endParaRPr>
          </a:p>
          <a:p>
            <a:pPr algn="just"/>
            <a:r>
              <a:rPr lang="ru-RU" sz="3000" b="1" dirty="0" smtClean="0">
                <a:latin typeface="Arial" pitchFamily="34" charset="0"/>
                <a:cs typeface="Arial" pitchFamily="34" charset="0"/>
              </a:rPr>
              <a:t>Отчет </a:t>
            </a:r>
            <a:r>
              <a:rPr lang="ru-RU" sz="3000" b="1" dirty="0">
                <a:latin typeface="Arial" pitchFamily="34" charset="0"/>
                <a:cs typeface="Arial" pitchFamily="34" charset="0"/>
              </a:rPr>
              <a:t>о следственной работе</a:t>
            </a:r>
            <a:r>
              <a:rPr lang="ru-RU" sz="30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3000" dirty="0" smtClean="0">
                <a:latin typeface="Arial" pitchFamily="34" charset="0"/>
                <a:cs typeface="Arial" pitchFamily="34" charset="0"/>
              </a:rPr>
              <a:t>(форма «1-Е»), содержит результаты </a:t>
            </a:r>
            <a:r>
              <a:rPr lang="ru-RU" sz="3000" dirty="0">
                <a:latin typeface="Arial" pitchFamily="34" charset="0"/>
                <a:cs typeface="Arial" pitchFamily="34" charset="0"/>
              </a:rPr>
              <a:t>расследования уголовных дел следователями прокуратуры и правоохранительных </a:t>
            </a:r>
            <a:r>
              <a:rPr lang="ru-RU" sz="3000" dirty="0" smtClean="0">
                <a:latin typeface="Arial" pitchFamily="34" charset="0"/>
                <a:cs typeface="Arial" pitchFamily="34" charset="0"/>
              </a:rPr>
              <a:t>органов</a:t>
            </a:r>
            <a:r>
              <a:rPr lang="ru-RU" sz="3000" dirty="0">
                <a:latin typeface="Arial" pitchFamily="34" charset="0"/>
                <a:cs typeface="Arial" pitchFamily="34" charset="0"/>
              </a:rPr>
              <a:t>.</a:t>
            </a:r>
            <a:endParaRPr lang="ru-RU" sz="3000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ru-RU" sz="3000" b="1" dirty="0" smtClean="0">
                <a:latin typeface="Arial" pitchFamily="34" charset="0"/>
                <a:cs typeface="Arial" pitchFamily="34" charset="0"/>
              </a:rPr>
              <a:t>Отчет</a:t>
            </a:r>
            <a:r>
              <a:rPr lang="ru-RU" sz="3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3000" b="1" dirty="0">
                <a:latin typeface="Arial" pitchFamily="34" charset="0"/>
                <a:cs typeface="Arial" pitchFamily="34" charset="0"/>
              </a:rPr>
              <a:t>о рассмотрении заявлений и сообщений о преступлении</a:t>
            </a:r>
            <a:r>
              <a:rPr lang="ru-RU" sz="30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3000" dirty="0" smtClean="0">
                <a:latin typeface="Arial" pitchFamily="34" charset="0"/>
                <a:cs typeface="Arial" pitchFamily="34" charset="0"/>
              </a:rPr>
              <a:t>(форма «2-Е») - накапливает </a:t>
            </a:r>
            <a:r>
              <a:rPr lang="ru-RU" sz="3000" dirty="0">
                <a:latin typeface="Arial" pitchFamily="34" charset="0"/>
                <a:cs typeface="Arial" pitchFamily="34" charset="0"/>
              </a:rPr>
              <a:t>и </a:t>
            </a:r>
            <a:r>
              <a:rPr lang="ru-RU" sz="3000" dirty="0" smtClean="0">
                <a:latin typeface="Arial" pitchFamily="34" charset="0"/>
                <a:cs typeface="Arial" pitchFamily="34" charset="0"/>
              </a:rPr>
              <a:t>систематизирует </a:t>
            </a:r>
            <a:r>
              <a:rPr lang="ru-RU" sz="3000" dirty="0">
                <a:latin typeface="Arial" pitchFamily="34" charset="0"/>
                <a:cs typeface="Arial" pitchFamily="34" charset="0"/>
              </a:rPr>
              <a:t>структуру поступающих заявлений и сообщений по видам </a:t>
            </a:r>
            <a:r>
              <a:rPr lang="ru-RU" sz="3000" dirty="0" smtClean="0">
                <a:latin typeface="Arial" pitchFamily="34" charset="0"/>
                <a:cs typeface="Arial" pitchFamily="34" charset="0"/>
              </a:rPr>
              <a:t>преступлений</a:t>
            </a:r>
            <a:r>
              <a:rPr lang="ru-RU" sz="3000" dirty="0">
                <a:latin typeface="Arial" pitchFamily="34" charset="0"/>
                <a:cs typeface="Arial" pitchFamily="34" charset="0"/>
              </a:rPr>
              <a:t>.</a:t>
            </a:r>
            <a:endParaRPr lang="ru-RU" sz="3000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ru-RU" sz="3000" b="1" dirty="0" smtClean="0">
                <a:latin typeface="Arial" pitchFamily="34" charset="0"/>
                <a:cs typeface="Arial" pitchFamily="34" charset="0"/>
              </a:rPr>
              <a:t>Отчет</a:t>
            </a:r>
            <a:r>
              <a:rPr lang="ru-RU" sz="3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3000" b="1" dirty="0">
                <a:latin typeface="Arial" pitchFamily="34" charset="0"/>
                <a:cs typeface="Arial" pitchFamily="34" charset="0"/>
              </a:rPr>
              <a:t>о работе прокурора</a:t>
            </a:r>
            <a:r>
              <a:rPr lang="ru-RU" sz="30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3000" dirty="0" smtClean="0">
                <a:latin typeface="Arial" pitchFamily="34" charset="0"/>
                <a:cs typeface="Arial" pitchFamily="34" charset="0"/>
              </a:rPr>
              <a:t>(форма «П») - содержит </a:t>
            </a:r>
            <a:r>
              <a:rPr lang="ru-RU" sz="3000" dirty="0">
                <a:latin typeface="Arial" pitchFamily="34" charset="0"/>
                <a:cs typeface="Arial" pitchFamily="34" charset="0"/>
              </a:rPr>
              <a:t>сведения практически по всем направлениям прокурорской деятельности.</a:t>
            </a:r>
          </a:p>
          <a:p>
            <a:endParaRPr lang="ru-RU" sz="2100" dirty="0">
              <a:latin typeface="Arial" pitchFamily="34" charset="0"/>
              <a:cs typeface="Aharoni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768775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02394532"/>
              </p:ext>
            </p:extLst>
          </p:nvPr>
        </p:nvGraphicFramePr>
        <p:xfrm>
          <a:off x="955405" y="611247"/>
          <a:ext cx="10515600" cy="58118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Выгнутая влево стрелка 4"/>
          <p:cNvSpPr/>
          <p:nvPr/>
        </p:nvSpPr>
        <p:spPr>
          <a:xfrm rot="2631603" flipV="1">
            <a:off x="1493018" y="2652128"/>
            <a:ext cx="1397327" cy="2383972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6" name="Выгнутая влево стрелка 5"/>
          <p:cNvSpPr/>
          <p:nvPr/>
        </p:nvSpPr>
        <p:spPr>
          <a:xfrm rot="19031199" flipH="1" flipV="1">
            <a:off x="7548883" y="789561"/>
            <a:ext cx="1144770" cy="2000114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818627" y="2588137"/>
            <a:ext cx="497623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/>
              <a:t>Прокуратуры областей,</a:t>
            </a:r>
            <a:endParaRPr lang="ru-RU" sz="2400" b="1" dirty="0"/>
          </a:p>
          <a:p>
            <a:pPr algn="ctr"/>
            <a:r>
              <a:rPr lang="ru-RU" sz="2400" b="1" dirty="0" err="1" smtClean="0"/>
              <a:t>г.г.Бишкек</a:t>
            </a:r>
            <a:r>
              <a:rPr lang="ru-RU" sz="2400" b="1" dirty="0" smtClean="0"/>
              <a:t>, Ош, Военная прокуратура</a:t>
            </a:r>
          </a:p>
          <a:p>
            <a:pPr algn="ctr"/>
            <a:r>
              <a:rPr lang="ru-RU" sz="2400" b="1" dirty="0" smtClean="0"/>
              <a:t>(второе звено – составляют сводные отчеты по региону)</a:t>
            </a:r>
            <a:endParaRPr lang="ru-RU" sz="2400" b="1" dirty="0"/>
          </a:p>
        </p:txBody>
      </p:sp>
      <p:sp>
        <p:nvSpPr>
          <p:cNvPr id="10" name="Выгнутая влево стрелка 9"/>
          <p:cNvSpPr/>
          <p:nvPr/>
        </p:nvSpPr>
        <p:spPr>
          <a:xfrm rot="2574731" flipV="1">
            <a:off x="3484299" y="735886"/>
            <a:ext cx="1275837" cy="2107465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3" name="Выгнутая влево стрелка 12"/>
          <p:cNvSpPr/>
          <p:nvPr/>
        </p:nvSpPr>
        <p:spPr>
          <a:xfrm rot="19031199" flipH="1" flipV="1">
            <a:off x="9563333" y="2991251"/>
            <a:ext cx="1144770" cy="2000114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1841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04157" y="428536"/>
            <a:ext cx="11136085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000" b="1" i="1" u="sng" dirty="0" smtClean="0"/>
              <a:t>Статистика формируется из документов первичного учета:</a:t>
            </a:r>
          </a:p>
          <a:p>
            <a:pPr algn="ctr"/>
            <a:r>
              <a:rPr lang="ru-RU" sz="3000" b="1" u="sng" dirty="0" smtClean="0"/>
              <a:t>КУП</a:t>
            </a:r>
            <a:r>
              <a:rPr lang="ru-RU" sz="3000" b="1" dirty="0" smtClean="0"/>
              <a:t> - содержит сведения обо всех возбужденных уголовных делах, отказных материалах и </a:t>
            </a:r>
            <a:r>
              <a:rPr lang="ru-RU" sz="3000" b="1" dirty="0" err="1" smtClean="0"/>
              <a:t>др.сведения</a:t>
            </a:r>
            <a:r>
              <a:rPr lang="ru-RU" sz="3000" b="1" dirty="0" smtClean="0"/>
              <a:t> – основной источник формирования отчета по форме 2-Е;</a:t>
            </a: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97676808"/>
              </p:ext>
            </p:extLst>
          </p:nvPr>
        </p:nvGraphicFramePr>
        <p:xfrm>
          <a:off x="800100" y="2416630"/>
          <a:ext cx="10703379" cy="406581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61412"/>
                <a:gridCol w="1498996"/>
                <a:gridCol w="1498996"/>
                <a:gridCol w="1523158"/>
                <a:gridCol w="1239265"/>
                <a:gridCol w="2056716"/>
                <a:gridCol w="1464768"/>
                <a:gridCol w="760068"/>
              </a:tblGrid>
              <a:tr h="406581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solidFill>
                            <a:schemeClr val="tx1"/>
                          </a:solidFill>
                          <a:effectLst/>
                        </a:rPr>
                        <a:t>№ п/п</a:t>
                      </a:r>
                      <a:endParaRPr lang="ru-RU" sz="15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solidFill>
                            <a:schemeClr val="tx1"/>
                          </a:solidFill>
                          <a:effectLst/>
                        </a:rPr>
                        <a:t>Дата и время поступления сообщения о преступлении (заявление, явка с повинной, рапорт прокурорского работника и др.).</a:t>
                      </a:r>
                      <a:endParaRPr lang="ru-RU" sz="15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solidFill>
                            <a:schemeClr val="tx1"/>
                          </a:solidFill>
                          <a:effectLst/>
                        </a:rPr>
                        <a:t>ФИО заявителя, лица, явившегося с повинной, наименование учреждения, предприятия, организации, адрес и телефон, должность, ФИО прокурорского работника, </a:t>
                      </a:r>
                      <a:r>
                        <a:rPr lang="ru-RU" sz="1500" dirty="0" smtClean="0">
                          <a:solidFill>
                            <a:schemeClr val="tx1"/>
                          </a:solidFill>
                          <a:effectLst/>
                        </a:rPr>
                        <a:t>состав. </a:t>
                      </a:r>
                      <a:r>
                        <a:rPr lang="ru-RU" sz="1500" dirty="0">
                          <a:solidFill>
                            <a:schemeClr val="tx1"/>
                          </a:solidFill>
                          <a:effectLst/>
                        </a:rPr>
                        <a:t>рапорт.</a:t>
                      </a:r>
                      <a:endParaRPr lang="ru-RU" sz="15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solidFill>
                            <a:schemeClr val="tx1"/>
                          </a:solidFill>
                          <a:effectLst/>
                        </a:rPr>
                        <a:t>Краткое содержание заявления о преступлении, явки с повинной, рапорта прокурорского работника (время, место, обстоятельства и т.д.). Статья УК КР.</a:t>
                      </a:r>
                      <a:endParaRPr lang="ru-RU" sz="15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solidFill>
                            <a:schemeClr val="tx1"/>
                          </a:solidFill>
                          <a:effectLst/>
                        </a:rPr>
                        <a:t>Дата, должность, ФИО лица, принявшего сообщение о преступлении к исполнению, его подпись.</a:t>
                      </a:r>
                      <a:endParaRPr lang="ru-RU" sz="15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solidFill>
                            <a:schemeClr val="tx1"/>
                          </a:solidFill>
                          <a:effectLst/>
                        </a:rPr>
                        <a:t>Дата и сроки продления рассмотрения сообщения. Дата и результат рассмотрения сообщения о преступлении: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solidFill>
                            <a:schemeClr val="tx1"/>
                          </a:solidFill>
                          <a:effectLst/>
                        </a:rPr>
                        <a:t>- о </a:t>
                      </a:r>
                      <a:r>
                        <a:rPr lang="ru-RU" sz="1500" dirty="0" smtClean="0">
                          <a:solidFill>
                            <a:schemeClr val="tx1"/>
                          </a:solidFill>
                          <a:effectLst/>
                        </a:rPr>
                        <a:t>ВУД и </a:t>
                      </a:r>
                      <a:r>
                        <a:rPr lang="ru-RU" sz="1500" dirty="0">
                          <a:solidFill>
                            <a:schemeClr val="tx1"/>
                          </a:solidFill>
                          <a:effectLst/>
                        </a:rPr>
                        <a:t>его номер;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solidFill>
                            <a:schemeClr val="tx1"/>
                          </a:solidFill>
                          <a:effectLst/>
                        </a:rPr>
                        <a:t>- вынесение постановления об отказе в </a:t>
                      </a:r>
                      <a:r>
                        <a:rPr lang="ru-RU" sz="1500" dirty="0" smtClean="0">
                          <a:solidFill>
                            <a:schemeClr val="tx1"/>
                          </a:solidFill>
                          <a:effectLst/>
                        </a:rPr>
                        <a:t>ВУД и </a:t>
                      </a:r>
                      <a:r>
                        <a:rPr lang="ru-RU" sz="1500" dirty="0">
                          <a:solidFill>
                            <a:schemeClr val="tx1"/>
                          </a:solidFill>
                          <a:effectLst/>
                        </a:rPr>
                        <a:t>его номер;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solidFill>
                            <a:schemeClr val="tx1"/>
                          </a:solidFill>
                          <a:effectLst/>
                        </a:rPr>
                        <a:t>- принятие решения о </a:t>
                      </a:r>
                      <a:r>
                        <a:rPr lang="ru-RU" sz="1500" dirty="0" smtClean="0">
                          <a:solidFill>
                            <a:schemeClr val="tx1"/>
                          </a:solidFill>
                          <a:effectLst/>
                        </a:rPr>
                        <a:t>передаче</a:t>
                      </a:r>
                      <a:endParaRPr lang="ru-RU" sz="15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solidFill>
                            <a:schemeClr val="tx1"/>
                          </a:solidFill>
                          <a:effectLst/>
                        </a:rPr>
                        <a:t>Дата проверки надзирающим прокурором решения по сообщению о преступлении.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solidFill>
                            <a:schemeClr val="tx1"/>
                          </a:solidFill>
                          <a:effectLst/>
                        </a:rPr>
                        <a:t>Решение, принятое в порядке надзора.</a:t>
                      </a:r>
                      <a:endParaRPr lang="ru-RU" sz="15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solidFill>
                            <a:schemeClr val="tx1"/>
                          </a:solidFill>
                          <a:effectLst/>
                        </a:rPr>
                        <a:t>Примечание</a:t>
                      </a:r>
                      <a:endParaRPr lang="ru-RU" sz="15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41524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04157" y="428536"/>
            <a:ext cx="11136085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000" b="1" i="1" u="sng" dirty="0" smtClean="0"/>
              <a:t>Статистика формируется из документов первичного учета:</a:t>
            </a:r>
          </a:p>
          <a:p>
            <a:pPr algn="ctr"/>
            <a:r>
              <a:rPr lang="ru-RU" sz="3000" b="1" u="sng" dirty="0" smtClean="0"/>
              <a:t>Пользовательский интерфейс электронного </a:t>
            </a:r>
            <a:r>
              <a:rPr lang="ru-RU" sz="3000" b="1" u="sng" dirty="0" err="1" smtClean="0"/>
              <a:t>КУПа</a:t>
            </a:r>
            <a:r>
              <a:rPr lang="ru-RU" sz="3000" b="1" u="sng" dirty="0" smtClean="0"/>
              <a:t> в </a:t>
            </a:r>
            <a:r>
              <a:rPr lang="ru-RU" sz="3000" b="1" u="sng" dirty="0" smtClean="0"/>
              <a:t>прокуратуре</a:t>
            </a:r>
            <a:endParaRPr lang="ru-RU" sz="3000" b="1" dirty="0" smtClean="0"/>
          </a:p>
        </p:txBody>
      </p:sp>
      <p:pic>
        <p:nvPicPr>
          <p:cNvPr id="5" name="Рисунок 4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9613" b="34023"/>
          <a:stretch/>
        </p:blipFill>
        <p:spPr bwMode="auto">
          <a:xfrm>
            <a:off x="604157" y="1585731"/>
            <a:ext cx="11136085" cy="493118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254768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04157" y="428536"/>
            <a:ext cx="11136085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000" b="1" i="1" u="sng" dirty="0" smtClean="0"/>
              <a:t>Статистика формируется из документов первичного учета:</a:t>
            </a:r>
          </a:p>
          <a:p>
            <a:pPr algn="ctr"/>
            <a:r>
              <a:rPr lang="ru-RU" sz="3000" b="1" u="sng" dirty="0" smtClean="0"/>
              <a:t>Следственный журнал</a:t>
            </a:r>
            <a:r>
              <a:rPr lang="ru-RU" sz="3000" b="1" dirty="0" smtClean="0"/>
              <a:t> - содержит сведения о расследовании уголовных дел (сроки, результаты и др.);</a:t>
            </a: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40110996"/>
              </p:ext>
            </p:extLst>
          </p:nvPr>
        </p:nvGraphicFramePr>
        <p:xfrm>
          <a:off x="865414" y="2081893"/>
          <a:ext cx="10613571" cy="4028969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840577"/>
                <a:gridCol w="796533"/>
                <a:gridCol w="1727072"/>
                <a:gridCol w="929601"/>
                <a:gridCol w="1195737"/>
                <a:gridCol w="1068292"/>
                <a:gridCol w="840577"/>
                <a:gridCol w="769357"/>
                <a:gridCol w="823709"/>
                <a:gridCol w="823709"/>
                <a:gridCol w="798407"/>
              </a:tblGrid>
              <a:tr h="1553641"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</a:rPr>
                        <a:t>№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</a:rPr>
                        <a:t>№ уголовного дела и дата ВУД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</a:rPr>
                        <a:t>Фабула дела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</a:rPr>
                        <a:t>ст. УК КР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</a:rPr>
                        <a:t>ФИО обвиняемого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</a:rPr>
                        <a:t>Мера пресечения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</a:rPr>
                        <a:t>Результаты расследования </a:t>
                      </a:r>
                      <a:r>
                        <a:rPr lang="ru-RU" sz="2000" dirty="0" smtClean="0">
                          <a:solidFill>
                            <a:schemeClr val="tx1"/>
                          </a:solidFill>
                          <a:effectLst/>
                        </a:rPr>
                        <a:t>(</a:t>
                      </a:r>
                      <a:r>
                        <a:rPr lang="ru-RU" sz="2000" dirty="0" err="1" smtClean="0">
                          <a:solidFill>
                            <a:schemeClr val="tx1"/>
                          </a:solidFill>
                          <a:effectLst/>
                        </a:rPr>
                        <a:t>продл</a:t>
                      </a:r>
                      <a:r>
                        <a:rPr lang="ru-RU" sz="2000" dirty="0" smtClean="0">
                          <a:solidFill>
                            <a:schemeClr val="tx1"/>
                          </a:solidFill>
                          <a:effectLst/>
                        </a:rPr>
                        <a:t>.,</a:t>
                      </a:r>
                      <a:r>
                        <a:rPr lang="ru-RU" sz="2000" dirty="0" err="1" smtClean="0">
                          <a:solidFill>
                            <a:schemeClr val="tx1"/>
                          </a:solidFill>
                          <a:effectLst/>
                        </a:rPr>
                        <a:t>оконч</a:t>
                      </a:r>
                      <a:r>
                        <a:rPr lang="ru-RU" sz="2000" dirty="0" smtClean="0">
                          <a:solidFill>
                            <a:schemeClr val="tx1"/>
                          </a:solidFill>
                          <a:effectLst/>
                        </a:rPr>
                        <a:t>., перед., </a:t>
                      </a:r>
                      <a:r>
                        <a:rPr lang="ru-RU" sz="2000" dirty="0" err="1" smtClean="0">
                          <a:solidFill>
                            <a:schemeClr val="tx1"/>
                          </a:solidFill>
                          <a:effectLst/>
                        </a:rPr>
                        <a:t>приост</a:t>
                      </a:r>
                      <a:r>
                        <a:rPr lang="ru-RU" sz="2000" dirty="0" smtClean="0">
                          <a:solidFill>
                            <a:schemeClr val="tx1"/>
                          </a:solidFill>
                          <a:effectLst/>
                        </a:rPr>
                        <a:t>.,</a:t>
                      </a:r>
                      <a:r>
                        <a:rPr lang="ru-RU" sz="2000" baseline="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2000" baseline="0" dirty="0" err="1" smtClean="0">
                          <a:solidFill>
                            <a:schemeClr val="tx1"/>
                          </a:solidFill>
                          <a:effectLst/>
                        </a:rPr>
                        <a:t>прекр</a:t>
                      </a:r>
                      <a:r>
                        <a:rPr lang="ru-RU" sz="2000" baseline="0" dirty="0" smtClean="0">
                          <a:solidFill>
                            <a:schemeClr val="tx1"/>
                          </a:solidFill>
                          <a:effectLst/>
                        </a:rPr>
                        <a:t>., </a:t>
                      </a:r>
                      <a:r>
                        <a:rPr lang="ru-RU" sz="2000" baseline="0" dirty="0" err="1" smtClean="0">
                          <a:solidFill>
                            <a:schemeClr val="tx1"/>
                          </a:solidFill>
                          <a:effectLst/>
                        </a:rPr>
                        <a:t>возобн</a:t>
                      </a:r>
                      <a:r>
                        <a:rPr lang="ru-RU" sz="2000" baseline="0" dirty="0" smtClean="0">
                          <a:solidFill>
                            <a:schemeClr val="tx1"/>
                          </a:solidFill>
                          <a:effectLst/>
                        </a:rPr>
                        <a:t>.</a:t>
                      </a:r>
                      <a:r>
                        <a:rPr lang="ru-RU" sz="2000" dirty="0" smtClean="0">
                          <a:solidFill>
                            <a:schemeClr val="tx1"/>
                          </a:solidFill>
                          <a:effectLst/>
                        </a:rPr>
                        <a:t>)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</a:rPr>
                        <a:t>Сведения о материальном ущербе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chemeClr val="tx1"/>
                          </a:solidFill>
                          <a:effectLst/>
                        </a:rPr>
                        <a:t>Примечание</a:t>
                      </a:r>
                      <a:endParaRPr lang="ru-RU" sz="20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</a:tr>
              <a:tr h="157697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Форма собственности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vert="vert27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Сумма ущерба 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vert="vert27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Сумма </a:t>
                      </a:r>
                      <a:r>
                        <a:rPr lang="ru-RU" sz="1600" dirty="0" err="1">
                          <a:solidFill>
                            <a:schemeClr val="tx1"/>
                          </a:solidFill>
                          <a:effectLst/>
                        </a:rPr>
                        <a:t>возмещ</a:t>
                      </a: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. ущерба 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vert="vert27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Наложен арест на </a:t>
                      </a:r>
                      <a:r>
                        <a:rPr lang="ru-RU" sz="1600" dirty="0" err="1">
                          <a:solidFill>
                            <a:schemeClr val="tx1"/>
                          </a:solidFill>
                          <a:effectLst/>
                        </a:rPr>
                        <a:t>имущ</a:t>
                      </a: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-во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vert="vert27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</a:tr>
              <a:tr h="76760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ru-RU" sz="20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endParaRPr lang="ru-RU" sz="20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endParaRPr lang="ru-RU" sz="20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chemeClr val="tx1"/>
                          </a:solidFill>
                          <a:effectLst/>
                        </a:rPr>
                        <a:t>4</a:t>
                      </a:r>
                      <a:endParaRPr lang="ru-RU" sz="20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</a:rPr>
                        <a:t>5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chemeClr val="tx1"/>
                          </a:solidFill>
                          <a:effectLst/>
                        </a:rPr>
                        <a:t>6</a:t>
                      </a:r>
                      <a:endParaRPr lang="ru-RU" sz="20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chemeClr val="tx1"/>
                          </a:solidFill>
                          <a:effectLst/>
                        </a:rPr>
                        <a:t>7</a:t>
                      </a:r>
                      <a:endParaRPr lang="ru-RU" sz="20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chemeClr val="tx1"/>
                          </a:solidFill>
                          <a:effectLst/>
                        </a:rPr>
                        <a:t>8</a:t>
                      </a:r>
                      <a:endParaRPr lang="ru-RU" sz="20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chemeClr val="tx1"/>
                          </a:solidFill>
                          <a:effectLst/>
                        </a:rPr>
                        <a:t>9</a:t>
                      </a:r>
                      <a:endParaRPr lang="ru-RU" sz="20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chemeClr val="tx1"/>
                          </a:solidFill>
                          <a:effectLst/>
                        </a:rPr>
                        <a:t>10</a:t>
                      </a:r>
                      <a:endParaRPr lang="ru-RU" sz="20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</a:rPr>
                        <a:t>11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68356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04157" y="428536"/>
            <a:ext cx="11136085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000" b="1" i="1" u="sng" dirty="0" smtClean="0"/>
              <a:t>Статистика формируется из документов первичного учета:</a:t>
            </a:r>
          </a:p>
          <a:p>
            <a:pPr algn="ctr"/>
            <a:r>
              <a:rPr lang="ru-RU" sz="3000" b="1" u="sng" dirty="0" smtClean="0"/>
              <a:t>Следственная справка</a:t>
            </a:r>
            <a:r>
              <a:rPr lang="ru-RU" sz="3000" b="1" dirty="0" smtClean="0"/>
              <a:t> - формируется из вышеуказанных и других журнальных </a:t>
            </a:r>
            <a:r>
              <a:rPr lang="ru-RU" sz="3000" b="1" dirty="0"/>
              <a:t>записей, основной источник формирования отчета по форме </a:t>
            </a:r>
            <a:r>
              <a:rPr lang="ru-RU" sz="3000" b="1" dirty="0" smtClean="0"/>
              <a:t>1-Е;</a:t>
            </a: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761" t="24266" r="22907" b="42153"/>
          <a:stretch/>
        </p:blipFill>
        <p:spPr bwMode="auto">
          <a:xfrm>
            <a:off x="740229" y="2367527"/>
            <a:ext cx="10798628" cy="38086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02652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04157" y="428536"/>
            <a:ext cx="11136085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000" b="1" i="1" u="sng" dirty="0" smtClean="0"/>
              <a:t>Статистика формируется из документов первичного учета:</a:t>
            </a:r>
          </a:p>
          <a:p>
            <a:pPr algn="ctr"/>
            <a:r>
              <a:rPr lang="ru-RU" sz="3000" b="1" u="sng" dirty="0" smtClean="0"/>
              <a:t>Надзорные производства, наряды, в </a:t>
            </a:r>
            <a:r>
              <a:rPr lang="ru-RU" sz="3000" b="1" u="sng" dirty="0" err="1" smtClean="0"/>
              <a:t>т.ч</a:t>
            </a:r>
            <a:r>
              <a:rPr lang="ru-RU" sz="3000" b="1" u="sng" dirty="0" smtClean="0"/>
              <a:t>. следственные, журналы дачи судом санкций, журналы задержанных и др</a:t>
            </a:r>
            <a:r>
              <a:rPr lang="ru-RU" sz="3000" b="1" u="sng" dirty="0"/>
              <a:t>.</a:t>
            </a:r>
            <a:r>
              <a:rPr lang="ru-RU" sz="3000" b="1" dirty="0" smtClean="0"/>
              <a:t> – дополняют вышеуказанные источники информации и являются основными источниками формирования отчета по форме «П».</a:t>
            </a:r>
            <a:endParaRPr lang="ru-RU" sz="3000" b="1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362856" y="2940175"/>
            <a:ext cx="5515429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/>
              <a:t>Надзорное производство – контрольная папка по конкретному уголовному делу, состоящая из копий процессуальных документов, таких как постановление о возбуждении уголовного дела, о привлечении в качестве обвиняемого, о приостановлении или прекращении следствия, протоколы допросов обвиняемого и других лиц, обвинительное заключение, следственная справка по уголовному делу, сопроводительное письмо в суд и др. Н/П формируется по каждому уголовному делу.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6096000" y="2940175"/>
            <a:ext cx="6096000" cy="3416320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ru-RU" b="1" dirty="0"/>
              <a:t>Наряд </a:t>
            </a:r>
            <a:r>
              <a:rPr lang="ru-RU" b="1" dirty="0" smtClean="0"/>
              <a:t>(в </a:t>
            </a:r>
            <a:r>
              <a:rPr lang="ru-RU" b="1" dirty="0" err="1" smtClean="0"/>
              <a:t>т.ч</a:t>
            </a:r>
            <a:r>
              <a:rPr lang="ru-RU" b="1" dirty="0" smtClean="0"/>
              <a:t>. следственный) </a:t>
            </a:r>
            <a:r>
              <a:rPr lang="ru-RU" b="1" dirty="0"/>
              <a:t>– накопительная папка по надзорной деятельности прокурора, включающая в себя переписку с органами прокуратуры и правоохранительными органами по вопросам следствия (и </a:t>
            </a:r>
            <a:r>
              <a:rPr lang="ru-RU" b="1" dirty="0" smtClean="0"/>
              <a:t>др.), </a:t>
            </a:r>
            <a:r>
              <a:rPr lang="ru-RU" b="1" dirty="0"/>
              <a:t>в </a:t>
            </a:r>
            <a:r>
              <a:rPr lang="ru-RU" b="1" dirty="0" err="1"/>
              <a:t>т.ч</a:t>
            </a:r>
            <a:r>
              <a:rPr lang="ru-RU" b="1" dirty="0"/>
              <a:t>. постановления прокурора об отмене постановлений о </a:t>
            </a:r>
            <a:r>
              <a:rPr lang="ru-RU" b="1" dirty="0" smtClean="0"/>
              <a:t>ВУД, </a:t>
            </a:r>
            <a:r>
              <a:rPr lang="ru-RU" b="1" dirty="0"/>
              <a:t>об отказе в </a:t>
            </a:r>
            <a:r>
              <a:rPr lang="ru-RU" b="1" dirty="0" smtClean="0"/>
              <a:t>ВУД </a:t>
            </a:r>
            <a:r>
              <a:rPr lang="ru-RU" b="1" dirty="0"/>
              <a:t>о приостановлении и прекращении уголовного дела, письменные указания прокурора по </a:t>
            </a:r>
            <a:r>
              <a:rPr lang="ru-RU" b="1" dirty="0" smtClean="0"/>
              <a:t>УД и </a:t>
            </a:r>
            <a:r>
              <a:rPr lang="ru-RU" b="1" dirty="0"/>
              <a:t>материалам, представления об устранении нарушений законов и возбуждение дисциплинарных производств, сведения о привлеченных к дисциплинарной ответственности лицах, дача согласий на избрание меры пресечения в виде </a:t>
            </a:r>
            <a:r>
              <a:rPr lang="ru-RU" b="1" dirty="0" smtClean="0"/>
              <a:t>ареста и </a:t>
            </a:r>
            <a:r>
              <a:rPr lang="ru-RU" b="1" dirty="0"/>
              <a:t>др.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88102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682" r="34974" b="6868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90079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4" t="20148" r="10264" b="8572"/>
          <a:stretch/>
        </p:blipFill>
        <p:spPr bwMode="auto">
          <a:xfrm>
            <a:off x="0" y="0"/>
            <a:ext cx="12148457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76183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8" t="19471" r="7089" b="9079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89214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1" t="19980" r="22223" b="8402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80360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6" t="19809" r="42645" b="8572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80360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3" t="19132" r="32910" b="13312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80360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8" t="19311" r="19947" b="8731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80360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2" t="19471" r="50000" b="25333"/>
          <a:stretch/>
        </p:blipFill>
        <p:spPr bwMode="auto">
          <a:xfrm>
            <a:off x="-1" y="0"/>
            <a:ext cx="12192001" cy="68936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3867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24" r="32908" b="16360"/>
          <a:stretch/>
        </p:blipFill>
        <p:spPr bwMode="auto">
          <a:xfrm>
            <a:off x="0" y="0"/>
            <a:ext cx="12191999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3867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138" r="40211" b="12804"/>
          <a:stretch/>
        </p:blipFill>
        <p:spPr bwMode="auto">
          <a:xfrm>
            <a:off x="-57150" y="-1"/>
            <a:ext cx="12190040" cy="68580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3867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963" t="21502" r="17990" b="8234"/>
          <a:stretch/>
        </p:blipFill>
        <p:spPr bwMode="auto">
          <a:xfrm>
            <a:off x="0" y="0"/>
            <a:ext cx="6097835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233" t="21852" r="31799" b="14825"/>
          <a:stretch/>
        </p:blipFill>
        <p:spPr bwMode="auto">
          <a:xfrm>
            <a:off x="6097835" y="0"/>
            <a:ext cx="6094165" cy="68636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3867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04" r="5729" b="11482"/>
          <a:stretch/>
        </p:blipFill>
        <p:spPr bwMode="auto">
          <a:xfrm>
            <a:off x="1" y="0"/>
            <a:ext cx="12191999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46461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24" r="32908" b="16360"/>
          <a:stretch/>
        </p:blipFill>
        <p:spPr bwMode="auto">
          <a:xfrm>
            <a:off x="0" y="0"/>
            <a:ext cx="12191999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55633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286" r="28677" b="12974"/>
          <a:stretch/>
        </p:blipFill>
        <p:spPr bwMode="auto">
          <a:xfrm>
            <a:off x="0" y="-1"/>
            <a:ext cx="12192000" cy="6349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841" r="28905" b="32773"/>
          <a:stretch/>
        </p:blipFill>
        <p:spPr bwMode="auto">
          <a:xfrm>
            <a:off x="0" y="6349999"/>
            <a:ext cx="12192000" cy="5080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31510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9" t="42158" r="17672" b="18561"/>
          <a:stretch/>
        </p:blipFill>
        <p:spPr bwMode="auto">
          <a:xfrm>
            <a:off x="0" y="0"/>
            <a:ext cx="12192000" cy="33673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15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3" t="51481" r="17725" b="39884"/>
          <a:stretch/>
        </p:blipFill>
        <p:spPr bwMode="auto">
          <a:xfrm>
            <a:off x="0" y="3367315"/>
            <a:ext cx="12192000" cy="5569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16" name="Picture 4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4" t="73661" r="18272" b="21166"/>
          <a:stretch/>
        </p:blipFill>
        <p:spPr bwMode="auto">
          <a:xfrm>
            <a:off x="-1" y="3924301"/>
            <a:ext cx="12192001" cy="4434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17" name="Picture 5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1" t="25333" r="7222" b="40950"/>
          <a:stretch/>
        </p:blipFill>
        <p:spPr bwMode="auto">
          <a:xfrm>
            <a:off x="-1" y="4367737"/>
            <a:ext cx="12192001" cy="2490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31510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1" t="19980" r="22223" b="8402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31510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6" t="19809" r="42645" b="8572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6436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8" t="19311" r="19947" b="8731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028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2" t="19471" r="50000" b="25333"/>
          <a:stretch/>
        </p:blipFill>
        <p:spPr bwMode="auto">
          <a:xfrm>
            <a:off x="-1" y="0"/>
            <a:ext cx="12192001" cy="68936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50714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9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6" t="20222" r="54723" b="6444"/>
          <a:stretch/>
        </p:blipFill>
        <p:spPr bwMode="auto">
          <a:xfrm>
            <a:off x="-1" y="0"/>
            <a:ext cx="6525491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31510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4" t="20222" r="3333" b="6444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31510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Картинки по запросу бумага с текстом мульт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7106" y="1153901"/>
            <a:ext cx="1148674" cy="11486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Картинки по запросу человек звонит анимация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475" y="544209"/>
            <a:ext cx="1342005" cy="13420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Картинки по запросу правоохранительный орган мультик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620" y="2567431"/>
            <a:ext cx="1702572" cy="12769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http://otnaspodarok.ru/wp-content/uploads/2012/11/kompyuter-server.jpg"/>
          <p:cNvPicPr>
            <a:picLocks noGrp="1" noChangeAspect="1" noChangeArrowheads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1536" y="2477775"/>
            <a:ext cx="2733170" cy="27331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Блок-схема: процесс 5"/>
          <p:cNvSpPr/>
          <p:nvPr/>
        </p:nvSpPr>
        <p:spPr>
          <a:xfrm>
            <a:off x="5691536" y="409433"/>
            <a:ext cx="1719618" cy="744468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Возбуждено уголовное дело</a:t>
            </a:r>
            <a:endParaRPr lang="ru-RU" dirty="0"/>
          </a:p>
        </p:txBody>
      </p:sp>
      <p:sp>
        <p:nvSpPr>
          <p:cNvPr id="13" name="Блок-схема: процесс 12"/>
          <p:cNvSpPr/>
          <p:nvPr/>
        </p:nvSpPr>
        <p:spPr>
          <a:xfrm>
            <a:off x="3179516" y="4775859"/>
            <a:ext cx="1882112" cy="623762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Отказано ВУД</a:t>
            </a:r>
            <a:endParaRPr lang="ru-RU" dirty="0"/>
          </a:p>
        </p:txBody>
      </p:sp>
      <p:sp>
        <p:nvSpPr>
          <p:cNvPr id="18" name="Блок-схема: процесс 17"/>
          <p:cNvSpPr/>
          <p:nvPr/>
        </p:nvSpPr>
        <p:spPr>
          <a:xfrm>
            <a:off x="3179516" y="3179221"/>
            <a:ext cx="1880276" cy="660681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Информация не подтвердилась</a:t>
            </a:r>
            <a:endParaRPr lang="ru-RU" dirty="0"/>
          </a:p>
        </p:txBody>
      </p:sp>
      <p:sp>
        <p:nvSpPr>
          <p:cNvPr id="19" name="Блок-схема: процесс 18"/>
          <p:cNvSpPr/>
          <p:nvPr/>
        </p:nvSpPr>
        <p:spPr>
          <a:xfrm>
            <a:off x="3185672" y="4014590"/>
            <a:ext cx="1879710" cy="657204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А</a:t>
            </a:r>
            <a:r>
              <a:rPr lang="ru-RU" dirty="0" smtClean="0"/>
              <a:t>дм. правонарушение</a:t>
            </a:r>
            <a:endParaRPr lang="ru-RU" dirty="0"/>
          </a:p>
        </p:txBody>
      </p:sp>
      <p:sp>
        <p:nvSpPr>
          <p:cNvPr id="20" name="Блок-схема: процесс 19"/>
          <p:cNvSpPr/>
          <p:nvPr/>
        </p:nvSpPr>
        <p:spPr>
          <a:xfrm>
            <a:off x="707620" y="4127363"/>
            <a:ext cx="1702571" cy="703944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Талон уведомление</a:t>
            </a:r>
            <a:endParaRPr lang="ru-RU" dirty="0"/>
          </a:p>
        </p:txBody>
      </p:sp>
      <p:sp>
        <p:nvSpPr>
          <p:cNvPr id="26" name="Блок-схема: процесс 25"/>
          <p:cNvSpPr/>
          <p:nvPr/>
        </p:nvSpPr>
        <p:spPr>
          <a:xfrm>
            <a:off x="4603353" y="1529283"/>
            <a:ext cx="1882112" cy="623762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Прекращено УД</a:t>
            </a:r>
            <a:endParaRPr lang="ru-RU" dirty="0"/>
          </a:p>
        </p:txBody>
      </p:sp>
      <p:sp>
        <p:nvSpPr>
          <p:cNvPr id="27" name="Блок-схема: процесс 26"/>
          <p:cNvSpPr/>
          <p:nvPr/>
        </p:nvSpPr>
        <p:spPr>
          <a:xfrm>
            <a:off x="6846421" y="1514068"/>
            <a:ext cx="1882112" cy="623762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Приостановлено УД</a:t>
            </a:r>
            <a:endParaRPr lang="ru-RU" dirty="0"/>
          </a:p>
        </p:txBody>
      </p:sp>
      <p:sp>
        <p:nvSpPr>
          <p:cNvPr id="28" name="Блок-схема: процесс 27"/>
          <p:cNvSpPr/>
          <p:nvPr/>
        </p:nvSpPr>
        <p:spPr>
          <a:xfrm>
            <a:off x="9514128" y="409433"/>
            <a:ext cx="1719618" cy="744468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Направлено в суд</a:t>
            </a:r>
            <a:endParaRPr lang="ru-RU" dirty="0"/>
          </a:p>
        </p:txBody>
      </p:sp>
      <p:sp>
        <p:nvSpPr>
          <p:cNvPr id="29" name="Блок-схема: процесс 28"/>
          <p:cNvSpPr/>
          <p:nvPr/>
        </p:nvSpPr>
        <p:spPr>
          <a:xfrm>
            <a:off x="10021370" y="1482957"/>
            <a:ext cx="1719618" cy="744468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Решение суда</a:t>
            </a:r>
            <a:endParaRPr lang="ru-RU" dirty="0"/>
          </a:p>
        </p:txBody>
      </p:sp>
      <p:cxnSp>
        <p:nvCxnSpPr>
          <p:cNvPr id="10" name="Прямая со стрелкой 9"/>
          <p:cNvCxnSpPr>
            <a:stCxn id="1028" idx="2"/>
          </p:cNvCxnSpPr>
          <p:nvPr/>
        </p:nvCxnSpPr>
        <p:spPr>
          <a:xfrm>
            <a:off x="1491443" y="2302575"/>
            <a:ext cx="0" cy="264856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2" name="Прямая со стрелкой 31"/>
          <p:cNvCxnSpPr/>
          <p:nvPr/>
        </p:nvCxnSpPr>
        <p:spPr>
          <a:xfrm>
            <a:off x="1491443" y="3839902"/>
            <a:ext cx="0" cy="264856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3" name="Прямая со стрелкой 32"/>
          <p:cNvCxnSpPr>
            <a:endCxn id="18" idx="1"/>
          </p:cNvCxnSpPr>
          <p:nvPr/>
        </p:nvCxnSpPr>
        <p:spPr>
          <a:xfrm>
            <a:off x="2429950" y="3344166"/>
            <a:ext cx="749566" cy="165396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5" name="Прямая со стрелкой 34"/>
          <p:cNvCxnSpPr>
            <a:endCxn id="6" idx="1"/>
          </p:cNvCxnSpPr>
          <p:nvPr/>
        </p:nvCxnSpPr>
        <p:spPr>
          <a:xfrm flipV="1">
            <a:off x="2422414" y="781667"/>
            <a:ext cx="3269122" cy="1891672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7" name="Прямая со стрелкой 36"/>
          <p:cNvCxnSpPr/>
          <p:nvPr/>
        </p:nvCxnSpPr>
        <p:spPr>
          <a:xfrm>
            <a:off x="2403485" y="3577402"/>
            <a:ext cx="749566" cy="768146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9" name="Прямая со стрелкой 38"/>
          <p:cNvCxnSpPr/>
          <p:nvPr/>
        </p:nvCxnSpPr>
        <p:spPr>
          <a:xfrm>
            <a:off x="1491443" y="4831307"/>
            <a:ext cx="692199" cy="633923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3" name="Прямая со стрелкой 42"/>
          <p:cNvCxnSpPr/>
          <p:nvPr/>
        </p:nvCxnSpPr>
        <p:spPr>
          <a:xfrm flipH="1">
            <a:off x="3612333" y="4820104"/>
            <a:ext cx="2795356" cy="1362864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5" name="Прямая со стрелкой 44"/>
          <p:cNvCxnSpPr>
            <a:endCxn id="13" idx="1"/>
          </p:cNvCxnSpPr>
          <p:nvPr/>
        </p:nvCxnSpPr>
        <p:spPr>
          <a:xfrm>
            <a:off x="2436062" y="3862507"/>
            <a:ext cx="743454" cy="1225233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7" name="Прямая со стрелкой 46"/>
          <p:cNvCxnSpPr/>
          <p:nvPr/>
        </p:nvCxnSpPr>
        <p:spPr>
          <a:xfrm>
            <a:off x="6651459" y="1127036"/>
            <a:ext cx="227432" cy="1675769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9" name="Прямая со стрелкой 48"/>
          <p:cNvCxnSpPr/>
          <p:nvPr/>
        </p:nvCxnSpPr>
        <p:spPr>
          <a:xfrm flipH="1">
            <a:off x="5841242" y="1153901"/>
            <a:ext cx="60703" cy="375382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1" name="Прямая со стрелкой 50"/>
          <p:cNvCxnSpPr/>
          <p:nvPr/>
        </p:nvCxnSpPr>
        <p:spPr>
          <a:xfrm>
            <a:off x="5533201" y="2153045"/>
            <a:ext cx="840303" cy="699337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3" name="Прямая со стрелкой 52"/>
          <p:cNvCxnSpPr/>
          <p:nvPr/>
        </p:nvCxnSpPr>
        <p:spPr>
          <a:xfrm>
            <a:off x="7122014" y="1162641"/>
            <a:ext cx="716800" cy="353086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5" name="Прямая со стрелкой 54"/>
          <p:cNvCxnSpPr/>
          <p:nvPr/>
        </p:nvCxnSpPr>
        <p:spPr>
          <a:xfrm flipH="1">
            <a:off x="7559339" y="2138689"/>
            <a:ext cx="627003" cy="664116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7" name="Прямая со стрелкой 56"/>
          <p:cNvCxnSpPr>
            <a:endCxn id="28" idx="1"/>
          </p:cNvCxnSpPr>
          <p:nvPr/>
        </p:nvCxnSpPr>
        <p:spPr>
          <a:xfrm>
            <a:off x="7437025" y="781667"/>
            <a:ext cx="2077103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9" name="Прямая со стрелкой 58"/>
          <p:cNvCxnSpPr/>
          <p:nvPr/>
        </p:nvCxnSpPr>
        <p:spPr>
          <a:xfrm flipH="1">
            <a:off x="10373937" y="1176197"/>
            <a:ext cx="19759" cy="30676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1" name="Прямая со стрелкой 60"/>
          <p:cNvCxnSpPr/>
          <p:nvPr/>
        </p:nvCxnSpPr>
        <p:spPr>
          <a:xfrm flipH="1">
            <a:off x="7734722" y="2237857"/>
            <a:ext cx="2984882" cy="1487982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3" name="Прямая со стрелкой 62"/>
          <p:cNvCxnSpPr/>
          <p:nvPr/>
        </p:nvCxnSpPr>
        <p:spPr>
          <a:xfrm>
            <a:off x="5059792" y="3444974"/>
            <a:ext cx="1013462" cy="132428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5" name="Прямая со стрелкой 64"/>
          <p:cNvCxnSpPr/>
          <p:nvPr/>
        </p:nvCxnSpPr>
        <p:spPr>
          <a:xfrm flipV="1">
            <a:off x="5059792" y="4127363"/>
            <a:ext cx="893560" cy="155069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7" name="Прямая со стрелкой 66"/>
          <p:cNvCxnSpPr/>
          <p:nvPr/>
        </p:nvCxnSpPr>
        <p:spPr>
          <a:xfrm flipV="1">
            <a:off x="5059792" y="4475123"/>
            <a:ext cx="893560" cy="546003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9" name="Прямоугольник 68"/>
          <p:cNvSpPr/>
          <p:nvPr/>
        </p:nvSpPr>
        <p:spPr>
          <a:xfrm>
            <a:off x="7237176" y="5074199"/>
            <a:ext cx="20569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ky-KG" dirty="0"/>
              <a:t>Сервер ЭКУП ГП </a:t>
            </a:r>
            <a:r>
              <a:rPr lang="ky-KG" dirty="0" smtClean="0"/>
              <a:t>КР</a:t>
            </a:r>
          </a:p>
        </p:txBody>
      </p:sp>
      <p:sp>
        <p:nvSpPr>
          <p:cNvPr id="71" name="Прямоугольник 70"/>
          <p:cNvSpPr/>
          <p:nvPr/>
        </p:nvSpPr>
        <p:spPr>
          <a:xfrm>
            <a:off x="3579756" y="6182968"/>
            <a:ext cx="421647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y-KG" dirty="0" smtClean="0"/>
              <a:t>Заявитель отслеживает в режиме </a:t>
            </a:r>
            <a:r>
              <a:rPr lang="en-US" dirty="0" smtClean="0"/>
              <a:t>On-line</a:t>
            </a:r>
            <a:endParaRPr lang="ky-KG" dirty="0" smtClean="0"/>
          </a:p>
          <a:p>
            <a:r>
              <a:rPr lang="ky-KG" dirty="0" smtClean="0"/>
              <a:t>движение своего заявления</a:t>
            </a:r>
            <a:endParaRPr lang="ru-RU" dirty="0"/>
          </a:p>
        </p:txBody>
      </p:sp>
      <p:cxnSp>
        <p:nvCxnSpPr>
          <p:cNvPr id="72" name="Прямая со стрелкой 71"/>
          <p:cNvCxnSpPr/>
          <p:nvPr/>
        </p:nvCxnSpPr>
        <p:spPr>
          <a:xfrm>
            <a:off x="2436062" y="2802805"/>
            <a:ext cx="3841908" cy="376416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4" name="Прямая со стрелкой 73"/>
          <p:cNvCxnSpPr/>
          <p:nvPr/>
        </p:nvCxnSpPr>
        <p:spPr>
          <a:xfrm flipH="1">
            <a:off x="7761857" y="1153901"/>
            <a:ext cx="2056995" cy="202532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7" name="Прямоугольник 76"/>
          <p:cNvSpPr/>
          <p:nvPr/>
        </p:nvSpPr>
        <p:spPr>
          <a:xfrm>
            <a:off x="9673716" y="4541900"/>
            <a:ext cx="2091790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ky-KG" dirty="0" smtClean="0"/>
              <a:t>Формирование</a:t>
            </a:r>
          </a:p>
          <a:p>
            <a:pPr algn="ctr"/>
            <a:r>
              <a:rPr lang="ky-KG" dirty="0" smtClean="0"/>
              <a:t>уголовно-правовой</a:t>
            </a:r>
          </a:p>
          <a:p>
            <a:pPr algn="ctr"/>
            <a:r>
              <a:rPr lang="ky-KG" dirty="0" smtClean="0"/>
              <a:t>статистики</a:t>
            </a:r>
            <a:endParaRPr lang="ru-RU" dirty="0"/>
          </a:p>
        </p:txBody>
      </p:sp>
      <p:pic>
        <p:nvPicPr>
          <p:cNvPr id="78" name="Picture 2" descr="Картинки по запросу отчет 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75109" y="2725321"/>
            <a:ext cx="2637126" cy="20010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9" name="Прямая со стрелкой 78"/>
          <p:cNvCxnSpPr/>
          <p:nvPr/>
        </p:nvCxnSpPr>
        <p:spPr>
          <a:xfrm>
            <a:off x="7807236" y="4072469"/>
            <a:ext cx="1596071" cy="132428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038" name="Picture 14" descr="Картинки по запросу статистика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2480" y="5452061"/>
            <a:ext cx="1667276" cy="1251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" name="Рисунок 41" descr="C:\Users\Master\Desktop\Эмблема.jpg"/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92486" y="4240521"/>
            <a:ext cx="884471" cy="891405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Прямоугольник 6"/>
          <p:cNvSpPr/>
          <p:nvPr/>
        </p:nvSpPr>
        <p:spPr>
          <a:xfrm>
            <a:off x="6751603" y="5375214"/>
            <a:ext cx="3048000" cy="64633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ky-KG" dirty="0"/>
              <a:t>Единый реестр</a:t>
            </a:r>
          </a:p>
          <a:p>
            <a:pPr algn="ctr"/>
            <a:r>
              <a:rPr lang="ky-KG" dirty="0"/>
              <a:t>преступлений и проступков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37956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6" descr="http://otnaspodarok.ru/wp-content/uploads/2012/11/kompyuter-server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9560" y="1913280"/>
            <a:ext cx="2229184" cy="2229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Box 15"/>
          <p:cNvSpPr txBox="1"/>
          <p:nvPr/>
        </p:nvSpPr>
        <p:spPr>
          <a:xfrm>
            <a:off x="4689454" y="3737525"/>
            <a:ext cx="22831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y-KG" sz="2000" b="1" dirty="0" smtClean="0"/>
              <a:t>Сервер ЭКУП ГП КР</a:t>
            </a:r>
            <a:endParaRPr lang="ru-RU" sz="2000" b="1" dirty="0"/>
          </a:p>
        </p:txBody>
      </p:sp>
      <p:pic>
        <p:nvPicPr>
          <p:cNvPr id="17" name="Picture 12" descr="http://vservice.by/server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21280" y="4523340"/>
            <a:ext cx="1367355" cy="13673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12" descr="http://vservice.by/server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9280" y="4627295"/>
            <a:ext cx="1367355" cy="13673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12" descr="http://vservice.by/server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5602" y="1101240"/>
            <a:ext cx="1367355" cy="13673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12" descr="http://vservice.by/server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61384" y="1145605"/>
            <a:ext cx="1367355" cy="13673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1" name="Прямая со стрелкой 20"/>
          <p:cNvCxnSpPr/>
          <p:nvPr/>
        </p:nvCxnSpPr>
        <p:spPr>
          <a:xfrm>
            <a:off x="1896177" y="2463886"/>
            <a:ext cx="513258" cy="2318424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975021" y="558265"/>
            <a:ext cx="24499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y-KG" dirty="0" smtClean="0"/>
              <a:t>Областные, районные прокуратуры</a:t>
            </a:r>
            <a:endParaRPr lang="ru-RU" dirty="0"/>
          </a:p>
        </p:txBody>
      </p:sp>
      <p:sp>
        <p:nvSpPr>
          <p:cNvPr id="23" name="TextBox 22"/>
          <p:cNvSpPr txBox="1"/>
          <p:nvPr/>
        </p:nvSpPr>
        <p:spPr>
          <a:xfrm>
            <a:off x="8160556" y="533595"/>
            <a:ext cx="40314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y-KG" dirty="0" smtClean="0"/>
              <a:t>ЦА правоохранительных органов (МВД, ГКНБ, ГСБЭП, ГСИН)</a:t>
            </a:r>
            <a:endParaRPr lang="ru-RU" dirty="0"/>
          </a:p>
        </p:txBody>
      </p:sp>
      <p:sp>
        <p:nvSpPr>
          <p:cNvPr id="24" name="TextBox 23"/>
          <p:cNvSpPr txBox="1"/>
          <p:nvPr/>
        </p:nvSpPr>
        <p:spPr>
          <a:xfrm>
            <a:off x="1896176" y="5994650"/>
            <a:ext cx="352583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y-KG" dirty="0" smtClean="0"/>
              <a:t>Областные, районные ОВД и иные правоохранительные органы</a:t>
            </a:r>
            <a:endParaRPr lang="ru-RU" dirty="0"/>
          </a:p>
        </p:txBody>
      </p:sp>
      <p:sp>
        <p:nvSpPr>
          <p:cNvPr id="25" name="TextBox 24"/>
          <p:cNvSpPr txBox="1"/>
          <p:nvPr/>
        </p:nvSpPr>
        <p:spPr>
          <a:xfrm>
            <a:off x="9008715" y="5781643"/>
            <a:ext cx="22939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y-KG" dirty="0" smtClean="0"/>
              <a:t>Судебные органы</a:t>
            </a:r>
            <a:endParaRPr lang="ru-RU" dirty="0"/>
          </a:p>
        </p:txBody>
      </p:sp>
      <p:sp>
        <p:nvSpPr>
          <p:cNvPr id="26" name="TextBox 25"/>
          <p:cNvSpPr txBox="1"/>
          <p:nvPr/>
        </p:nvSpPr>
        <p:spPr>
          <a:xfrm rot="4644336">
            <a:off x="1235963" y="3377816"/>
            <a:ext cx="23300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y-KG" sz="1400" dirty="0" smtClean="0"/>
              <a:t>Контроль исполнения,</a:t>
            </a:r>
          </a:p>
          <a:p>
            <a:r>
              <a:rPr lang="ky-KG" sz="1400" dirty="0"/>
              <a:t>п</a:t>
            </a:r>
            <a:r>
              <a:rPr lang="ky-KG" sz="1400" dirty="0" smtClean="0"/>
              <a:t>рокурорский надзор</a:t>
            </a:r>
            <a:endParaRPr lang="ru-RU" sz="1400" dirty="0"/>
          </a:p>
        </p:txBody>
      </p:sp>
      <p:sp>
        <p:nvSpPr>
          <p:cNvPr id="27" name="TextBox 26"/>
          <p:cNvSpPr txBox="1"/>
          <p:nvPr/>
        </p:nvSpPr>
        <p:spPr>
          <a:xfrm rot="1407672">
            <a:off x="7126071" y="4304319"/>
            <a:ext cx="15125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y-KG" sz="1400" dirty="0" smtClean="0"/>
              <a:t>Обмен данными</a:t>
            </a:r>
            <a:endParaRPr lang="ru-RU" sz="1400" dirty="0"/>
          </a:p>
        </p:txBody>
      </p:sp>
      <p:sp>
        <p:nvSpPr>
          <p:cNvPr id="28" name="TextBox 27"/>
          <p:cNvSpPr txBox="1"/>
          <p:nvPr/>
        </p:nvSpPr>
        <p:spPr>
          <a:xfrm rot="19352685">
            <a:off x="3360470" y="4076242"/>
            <a:ext cx="14575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y-KG" sz="1400" dirty="0" smtClean="0"/>
              <a:t>Обмен данными</a:t>
            </a:r>
            <a:endParaRPr lang="ru-RU" sz="1400" dirty="0"/>
          </a:p>
        </p:txBody>
      </p:sp>
      <p:sp>
        <p:nvSpPr>
          <p:cNvPr id="29" name="TextBox 28"/>
          <p:cNvSpPr txBox="1"/>
          <p:nvPr/>
        </p:nvSpPr>
        <p:spPr>
          <a:xfrm rot="20053007">
            <a:off x="7143859" y="2756327"/>
            <a:ext cx="151326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y-KG" sz="1400" dirty="0" smtClean="0"/>
              <a:t>Обмен данными</a:t>
            </a:r>
            <a:endParaRPr lang="ru-RU" sz="1400" dirty="0"/>
          </a:p>
        </p:txBody>
      </p:sp>
      <p:sp>
        <p:nvSpPr>
          <p:cNvPr id="30" name="TextBox 29"/>
          <p:cNvSpPr txBox="1"/>
          <p:nvPr/>
        </p:nvSpPr>
        <p:spPr>
          <a:xfrm rot="1476044">
            <a:off x="3091329" y="2533835"/>
            <a:ext cx="14885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y-KG" sz="1400" dirty="0" smtClean="0"/>
              <a:t>Обмен данными</a:t>
            </a:r>
            <a:endParaRPr lang="ru-RU" sz="1400" dirty="0"/>
          </a:p>
        </p:txBody>
      </p:sp>
      <p:sp>
        <p:nvSpPr>
          <p:cNvPr id="31" name="TextBox 30"/>
          <p:cNvSpPr txBox="1"/>
          <p:nvPr/>
        </p:nvSpPr>
        <p:spPr>
          <a:xfrm rot="20090064">
            <a:off x="6516402" y="1814318"/>
            <a:ext cx="22114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y-KG" sz="1400" dirty="0" smtClean="0"/>
              <a:t>Контроль исполнения, прокурорский надзор</a:t>
            </a:r>
            <a:endParaRPr lang="ru-RU" sz="1400" dirty="0"/>
          </a:p>
        </p:txBody>
      </p:sp>
      <p:sp>
        <p:nvSpPr>
          <p:cNvPr id="32" name="TextBox 31"/>
          <p:cNvSpPr txBox="1"/>
          <p:nvPr/>
        </p:nvSpPr>
        <p:spPr>
          <a:xfrm rot="1488458">
            <a:off x="3071728" y="1836336"/>
            <a:ext cx="22544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y-KG" sz="1400" dirty="0" smtClean="0"/>
              <a:t>Контроль исполнения, прокурорский надзор</a:t>
            </a:r>
            <a:endParaRPr lang="ru-RU" sz="1400" dirty="0"/>
          </a:p>
        </p:txBody>
      </p:sp>
      <p:sp>
        <p:nvSpPr>
          <p:cNvPr id="33" name="TextBox 32"/>
          <p:cNvSpPr txBox="1"/>
          <p:nvPr/>
        </p:nvSpPr>
        <p:spPr>
          <a:xfrm>
            <a:off x="840176" y="137976"/>
            <a:ext cx="10753110" cy="40011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ky-KG" sz="2000" b="1" dirty="0" smtClean="0"/>
              <a:t>Схема обмена данными и </a:t>
            </a:r>
            <a:r>
              <a:rPr lang="ru-RU" sz="2000" b="1" dirty="0" smtClean="0"/>
              <a:t>осуществление</a:t>
            </a:r>
            <a:r>
              <a:rPr lang="ky-KG" sz="2000" b="1" dirty="0" smtClean="0"/>
              <a:t> надзорной функции прокуратуры в</a:t>
            </a:r>
            <a:r>
              <a:rPr lang="ru-RU" sz="2000" b="1" dirty="0" smtClean="0"/>
              <a:t> системе ЭКУП</a:t>
            </a:r>
            <a:endParaRPr lang="ru-RU" sz="2000" b="1" dirty="0"/>
          </a:p>
        </p:txBody>
      </p:sp>
      <p:pic>
        <p:nvPicPr>
          <p:cNvPr id="34" name="Picture 12" descr="http://vservice.by/server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0315" y="4783620"/>
            <a:ext cx="1367355" cy="13673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5" name="TextBox 34"/>
          <p:cNvSpPr txBox="1"/>
          <p:nvPr/>
        </p:nvSpPr>
        <p:spPr>
          <a:xfrm rot="1349070">
            <a:off x="7176931" y="3860086"/>
            <a:ext cx="25623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y-KG" sz="1400" dirty="0" smtClean="0"/>
              <a:t>Прокурорский надзор за судебными решениями</a:t>
            </a:r>
            <a:endParaRPr lang="ru-RU" sz="1400" dirty="0"/>
          </a:p>
        </p:txBody>
      </p:sp>
      <p:cxnSp>
        <p:nvCxnSpPr>
          <p:cNvPr id="36" name="Прямая со стрелкой 35"/>
          <p:cNvCxnSpPr>
            <a:endCxn id="15" idx="1"/>
          </p:cNvCxnSpPr>
          <p:nvPr/>
        </p:nvCxnSpPr>
        <p:spPr>
          <a:xfrm>
            <a:off x="2984117" y="2209632"/>
            <a:ext cx="1715443" cy="818240"/>
          </a:xfrm>
          <a:prstGeom prst="straightConnector1">
            <a:avLst/>
          </a:prstGeom>
          <a:ln w="57150">
            <a:solidFill>
              <a:srgbClr val="0070C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7" name="Picture 12" descr="http://vservice.by/server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0215" y="1099930"/>
            <a:ext cx="1367355" cy="13673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12" descr="http://vservice.by/server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0803" y="1201001"/>
            <a:ext cx="1367355" cy="13673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Picture 12" descr="http://vservice.by/server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08580" y="4582108"/>
            <a:ext cx="1367355" cy="13673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0" name="Прямая со стрелкой 39"/>
          <p:cNvCxnSpPr/>
          <p:nvPr/>
        </p:nvCxnSpPr>
        <p:spPr>
          <a:xfrm flipV="1">
            <a:off x="3251648" y="3534638"/>
            <a:ext cx="1524713" cy="1189503"/>
          </a:xfrm>
          <a:prstGeom prst="straightConnector1">
            <a:avLst/>
          </a:prstGeom>
          <a:ln w="57150">
            <a:solidFill>
              <a:srgbClr val="0070C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Прямая со стрелкой 40"/>
          <p:cNvCxnSpPr/>
          <p:nvPr/>
        </p:nvCxnSpPr>
        <p:spPr>
          <a:xfrm>
            <a:off x="6795482" y="3835528"/>
            <a:ext cx="2462497" cy="1065068"/>
          </a:xfrm>
          <a:prstGeom prst="straightConnector1">
            <a:avLst/>
          </a:prstGeom>
          <a:ln w="57150">
            <a:solidFill>
              <a:srgbClr val="0070C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Прямая со стрелкой 41"/>
          <p:cNvCxnSpPr/>
          <p:nvPr/>
        </p:nvCxnSpPr>
        <p:spPr>
          <a:xfrm flipV="1">
            <a:off x="6939918" y="2352501"/>
            <a:ext cx="1803420" cy="863838"/>
          </a:xfrm>
          <a:prstGeom prst="straightConnector1">
            <a:avLst/>
          </a:prstGeom>
          <a:ln w="57150">
            <a:solidFill>
              <a:srgbClr val="0070C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Прямая со стрелкой 42"/>
          <p:cNvCxnSpPr>
            <a:endCxn id="19" idx="3"/>
          </p:cNvCxnSpPr>
          <p:nvPr/>
        </p:nvCxnSpPr>
        <p:spPr>
          <a:xfrm flipH="1" flipV="1">
            <a:off x="3012957" y="1784918"/>
            <a:ext cx="1701667" cy="838082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Прямая со стрелкой 43"/>
          <p:cNvCxnSpPr/>
          <p:nvPr/>
        </p:nvCxnSpPr>
        <p:spPr>
          <a:xfrm flipV="1">
            <a:off x="6876912" y="2022678"/>
            <a:ext cx="1738435" cy="825384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Прямая со стрелкой 44"/>
          <p:cNvCxnSpPr/>
          <p:nvPr/>
        </p:nvCxnSpPr>
        <p:spPr>
          <a:xfrm>
            <a:off x="7051950" y="3581509"/>
            <a:ext cx="2358105" cy="966191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6" name="Рисунок 45" descr="C:\Users\Master\Desktop\Эмблема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5144" y="1199965"/>
            <a:ext cx="884471" cy="89140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15703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2"/>
          <p:cNvSpPr>
            <a:spLocks noGrp="1"/>
          </p:cNvSpPr>
          <p:nvPr>
            <p:ph idx="1"/>
          </p:nvPr>
        </p:nvSpPr>
        <p:spPr>
          <a:xfrm>
            <a:off x="1546023" y="1438141"/>
            <a:ext cx="8915400" cy="3777622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ru-RU" sz="4800" dirty="0" smtClean="0"/>
          </a:p>
          <a:p>
            <a:pPr marL="0" indent="0">
              <a:buNone/>
            </a:pPr>
            <a:endParaRPr lang="ru-RU" sz="4800" dirty="0" smtClean="0"/>
          </a:p>
          <a:p>
            <a:pPr marL="0" indent="0" algn="ctr">
              <a:buNone/>
            </a:pPr>
            <a:r>
              <a:rPr lang="ru-RU" sz="5400" b="1" i="1" dirty="0" smtClean="0"/>
              <a:t>Спасибо за внимание!</a:t>
            </a:r>
            <a:endParaRPr lang="ru-RU" sz="5400" b="1" i="1" dirty="0"/>
          </a:p>
        </p:txBody>
      </p:sp>
    </p:spTree>
    <p:extLst>
      <p:ext uri="{BB962C8B-B14F-4D97-AF65-F5344CB8AC3E}">
        <p14:creationId xmlns:p14="http://schemas.microsoft.com/office/powerpoint/2010/main" val="2299177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1066</TotalTime>
  <Words>882</Words>
  <Application>Microsoft Office PowerPoint</Application>
  <PresentationFormat>Произвольный</PresentationFormat>
  <Paragraphs>109</Paragraphs>
  <Slides>33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33</vt:i4>
      </vt:variant>
    </vt:vector>
  </HeadingPairs>
  <TitlesOfParts>
    <vt:vector size="34" baseType="lpstr">
      <vt:lpstr>Тема Office</vt:lpstr>
      <vt:lpstr>Генеральная прокуратура Кыргызской Республики</vt:lpstr>
      <vt:lpstr>Нормативная правовая база</vt:lpstr>
      <vt:lpstr>Виды статистической отчетности в органах прокуратуры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Генеральная прокуратура Кыргызской Республики</dc:title>
  <dc:creator>Master</dc:creator>
  <cp:lastModifiedBy>Skynet</cp:lastModifiedBy>
  <cp:revision>81</cp:revision>
  <dcterms:created xsi:type="dcterms:W3CDTF">2017-02-09T06:13:21Z</dcterms:created>
  <dcterms:modified xsi:type="dcterms:W3CDTF">2017-06-12T05:57:00Z</dcterms:modified>
</cp:coreProperties>
</file>