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9"/>
  </p:notesMasterIdLst>
  <p:handoutMasterIdLst>
    <p:handoutMasterId r:id="rId20"/>
  </p:handoutMasterIdLst>
  <p:sldIdLst>
    <p:sldId id="301" r:id="rId3"/>
    <p:sldId id="510" r:id="rId4"/>
    <p:sldId id="504" r:id="rId5"/>
    <p:sldId id="515" r:id="rId6"/>
    <p:sldId id="516" r:id="rId7"/>
    <p:sldId id="517" r:id="rId8"/>
    <p:sldId id="519" r:id="rId9"/>
    <p:sldId id="520" r:id="rId10"/>
    <p:sldId id="518" r:id="rId11"/>
    <p:sldId id="521" r:id="rId12"/>
    <p:sldId id="511" r:id="rId13"/>
    <p:sldId id="512" r:id="rId14"/>
    <p:sldId id="513" r:id="rId15"/>
    <p:sldId id="514" r:id="rId16"/>
    <p:sldId id="507" r:id="rId17"/>
    <p:sldId id="295" r:id="rId18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ia Motolinia Carballo" initials="LMC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A6D7"/>
    <a:srgbClr val="6198CF"/>
    <a:srgbClr val="000000"/>
    <a:srgbClr val="77A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24" autoAdjust="0"/>
    <p:restoredTop sz="94660"/>
  </p:normalViewPr>
  <p:slideViewPr>
    <p:cSldViewPr>
      <p:cViewPr>
        <p:scale>
          <a:sx n="69" d="100"/>
          <a:sy n="69" d="100"/>
        </p:scale>
        <p:origin x="-1674" y="-18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508"/>
    </p:cViewPr>
  </p:sorterViewPr>
  <p:notesViewPr>
    <p:cSldViewPr>
      <p:cViewPr varScale="1">
        <p:scale>
          <a:sx n="80" d="100"/>
          <a:sy n="80" d="100"/>
        </p:scale>
        <p:origin x="3162" y="60"/>
      </p:cViewPr>
      <p:guideLst>
        <p:guide orient="horz" pos="312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1B8A81-7B04-4375-B183-6AABA31591BC}" type="doc">
      <dgm:prSet loTypeId="urn:microsoft.com/office/officeart/2005/8/layout/hProcess1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C431575E-8479-44CA-8758-F7E349EF71AF}">
      <dgm:prSet phldrT="[Text]" custT="1"/>
      <dgm:spPr/>
      <dgm:t>
        <a:bodyPr/>
        <a:lstStyle/>
        <a:p>
          <a:r>
            <a:rPr lang="ru-RU" sz="1100" dirty="0" smtClean="0">
              <a:solidFill>
                <a:srgbClr val="FFFFFF"/>
              </a:solidFill>
            </a:rPr>
            <a:t>май </a:t>
          </a:r>
          <a:r>
            <a:rPr lang="en-GB" sz="1100" dirty="0" smtClean="0">
              <a:solidFill>
                <a:srgbClr val="FFFFFF"/>
              </a:solidFill>
            </a:rPr>
            <a:t>2016 </a:t>
          </a:r>
          <a:r>
            <a:rPr lang="ru-RU" sz="1100" dirty="0" smtClean="0">
              <a:solidFill>
                <a:srgbClr val="FFFFFF"/>
              </a:solidFill>
            </a:rPr>
            <a:t>Глобальная встреча экспертов</a:t>
          </a:r>
          <a:endParaRPr lang="en-GB" sz="1100" dirty="0">
            <a:solidFill>
              <a:srgbClr val="FFFFFF"/>
            </a:solidFill>
          </a:endParaRPr>
        </a:p>
      </dgm:t>
    </dgm:pt>
    <dgm:pt modelId="{80EF8669-7172-4729-8FB9-8ABA24F6536A}" type="parTrans" cxnId="{82A47402-8F18-4856-BEAA-C978D762370D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D1315065-BE91-4DBB-BB1E-AE49233B24F3}" type="sibTrans" cxnId="{82A47402-8F18-4856-BEAA-C978D762370D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160BC3CA-6C24-4AC2-AF9E-C3223107741C}">
      <dgm:prSet phldrT="[Text]" custT="1"/>
      <dgm:spPr/>
      <dgm:t>
        <a:bodyPr/>
        <a:lstStyle/>
        <a:p>
          <a:r>
            <a:rPr lang="ru-RU" sz="1100" dirty="0" smtClean="0">
              <a:solidFill>
                <a:srgbClr val="FFFFFF"/>
              </a:solidFill>
            </a:rPr>
            <a:t>декабрь </a:t>
          </a:r>
          <a:r>
            <a:rPr lang="en-GB" sz="1100" dirty="0" smtClean="0">
              <a:solidFill>
                <a:srgbClr val="FFFFFF"/>
              </a:solidFill>
            </a:rPr>
            <a:t>2016 </a:t>
          </a:r>
          <a:r>
            <a:rPr lang="ru-RU" sz="1100" dirty="0" smtClean="0">
              <a:solidFill>
                <a:srgbClr val="FFFFFF"/>
              </a:solidFill>
            </a:rPr>
            <a:t>подготовлен первый проект</a:t>
          </a:r>
          <a:endParaRPr lang="en-GB" sz="1100" dirty="0">
            <a:solidFill>
              <a:srgbClr val="FFFFFF"/>
            </a:solidFill>
          </a:endParaRPr>
        </a:p>
      </dgm:t>
    </dgm:pt>
    <dgm:pt modelId="{297074D4-8E0E-402C-B03C-98FEC7614009}" type="parTrans" cxnId="{7A7D1EF0-C1CE-4704-B240-2AD4B606912B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B36325E2-C55D-4089-B8A1-5C39C7C60300}" type="sibTrans" cxnId="{7A7D1EF0-C1CE-4704-B240-2AD4B606912B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E7719E72-5CB9-47B9-AF6C-E9627FFCF161}">
      <dgm:prSet phldrT="[Text]" custT="1"/>
      <dgm:spPr/>
      <dgm:t>
        <a:bodyPr/>
        <a:lstStyle/>
        <a:p>
          <a:r>
            <a:rPr lang="ru-RU" sz="1100" dirty="0" smtClean="0">
              <a:solidFill>
                <a:srgbClr val="FFFFFF"/>
              </a:solidFill>
            </a:rPr>
            <a:t>май </a:t>
          </a:r>
          <a:r>
            <a:rPr lang="en-GB" sz="1100" dirty="0" smtClean="0">
              <a:solidFill>
                <a:srgbClr val="FFFFFF"/>
              </a:solidFill>
            </a:rPr>
            <a:t>2017 </a:t>
          </a:r>
          <a:r>
            <a:rPr lang="ru-RU" sz="1100" dirty="0" smtClean="0">
              <a:solidFill>
                <a:srgbClr val="FFFFFF"/>
              </a:solidFill>
            </a:rPr>
            <a:t>второй проект</a:t>
          </a:r>
          <a:r>
            <a:rPr lang="en-GB" sz="1100" dirty="0" smtClean="0">
              <a:solidFill>
                <a:srgbClr val="FFFFFF"/>
              </a:solidFill>
            </a:rPr>
            <a:t> </a:t>
          </a:r>
          <a:r>
            <a:rPr lang="ru-RU" sz="1100" dirty="0" smtClean="0">
              <a:solidFill>
                <a:srgbClr val="FFFFFF"/>
              </a:solidFill>
            </a:rPr>
            <a:t>разослан координаторам </a:t>
          </a:r>
          <a:endParaRPr lang="en-GB" sz="1100" dirty="0">
            <a:solidFill>
              <a:srgbClr val="FFFFFF"/>
            </a:solidFill>
          </a:endParaRPr>
        </a:p>
      </dgm:t>
    </dgm:pt>
    <dgm:pt modelId="{0021B5A1-D51B-46A6-B074-93E69C1440DB}" type="parTrans" cxnId="{1304A0FF-D9F5-486A-A1F7-547D79A43C96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D6CC58C9-8EF2-45AF-A005-24E209075C18}" type="sibTrans" cxnId="{1304A0FF-D9F5-486A-A1F7-547D79A43C96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2464F0D4-766F-4FA4-9A99-2BC23056A8FD}">
      <dgm:prSet phldrT="[Text]" custT="1"/>
      <dgm:spPr/>
      <dgm:t>
        <a:bodyPr/>
        <a:lstStyle/>
        <a:p>
          <a:r>
            <a:rPr lang="ru-RU" sz="1100" dirty="0" smtClean="0">
              <a:solidFill>
                <a:srgbClr val="FFFFFF"/>
              </a:solidFill>
            </a:rPr>
            <a:t>январь</a:t>
          </a:r>
          <a:r>
            <a:rPr lang="en-GB" sz="1100" dirty="0" smtClean="0">
              <a:solidFill>
                <a:srgbClr val="FFFFFF"/>
              </a:solidFill>
            </a:rPr>
            <a:t> – </a:t>
          </a:r>
          <a:r>
            <a:rPr lang="ru-RU" sz="1100" dirty="0" smtClean="0">
              <a:solidFill>
                <a:srgbClr val="FFFFFF"/>
              </a:solidFill>
            </a:rPr>
            <a:t>февраль</a:t>
          </a:r>
          <a:r>
            <a:rPr lang="en-GB" sz="1100" dirty="0" smtClean="0">
              <a:solidFill>
                <a:srgbClr val="FFFFFF"/>
              </a:solidFill>
            </a:rPr>
            <a:t> 2017 </a:t>
          </a:r>
          <a:r>
            <a:rPr lang="ru-RU" sz="1100" dirty="0" smtClean="0">
              <a:solidFill>
                <a:srgbClr val="FFFFFF"/>
              </a:solidFill>
            </a:rPr>
            <a:t>консультации с экспертами</a:t>
          </a:r>
          <a:endParaRPr lang="en-GB" sz="1100" dirty="0">
            <a:solidFill>
              <a:srgbClr val="FFFFFF"/>
            </a:solidFill>
          </a:endParaRPr>
        </a:p>
      </dgm:t>
    </dgm:pt>
    <dgm:pt modelId="{FF2C81F6-1D97-46F8-8788-3F98DA29F03A}" type="parTrans" cxnId="{6A94EE89-4FD4-489E-B820-0DADAA2C1C04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DC6E1A04-E636-4765-B085-6DB8BE03BD18}" type="sibTrans" cxnId="{6A94EE89-4FD4-489E-B820-0DADAA2C1C04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C939806C-CAFC-46AE-B830-C848517FFD96}">
      <dgm:prSet phldrT="[Text]" custT="1"/>
      <dgm:spPr/>
      <dgm:t>
        <a:bodyPr/>
        <a:lstStyle/>
        <a:p>
          <a:r>
            <a:rPr lang="ru-RU" sz="1100" dirty="0" smtClean="0">
              <a:solidFill>
                <a:srgbClr val="FFFFFF"/>
              </a:solidFill>
            </a:rPr>
            <a:t>март </a:t>
          </a:r>
          <a:r>
            <a:rPr lang="en-GB" sz="1100" dirty="0" smtClean="0">
              <a:solidFill>
                <a:srgbClr val="FFFFFF"/>
              </a:solidFill>
            </a:rPr>
            <a:t>2017 </a:t>
          </a:r>
          <a:r>
            <a:rPr lang="ru-RU" sz="1100" dirty="0" smtClean="0">
              <a:solidFill>
                <a:srgbClr val="FFFFFF"/>
              </a:solidFill>
            </a:rPr>
            <a:t>первый проект</a:t>
          </a:r>
          <a:r>
            <a:rPr lang="en-GB" sz="1100" dirty="0" smtClean="0">
              <a:solidFill>
                <a:srgbClr val="FFFFFF"/>
              </a:solidFill>
            </a:rPr>
            <a:t> </a:t>
          </a:r>
          <a:r>
            <a:rPr lang="ru-RU" sz="1100" dirty="0" smtClean="0">
              <a:solidFill>
                <a:srgbClr val="FFFFFF"/>
              </a:solidFill>
            </a:rPr>
            <a:t>разослан координаторам </a:t>
          </a:r>
          <a:endParaRPr lang="en-GB" sz="1100" dirty="0">
            <a:solidFill>
              <a:srgbClr val="FFFFFF"/>
            </a:solidFill>
          </a:endParaRPr>
        </a:p>
      </dgm:t>
    </dgm:pt>
    <dgm:pt modelId="{3EA8015C-F926-4AD5-8109-8425B82CB748}" type="parTrans" cxnId="{4DC8B0BC-EC7B-4FB6-9845-0B54B7D29318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F0E9DA3D-3A71-4893-9951-77F120A5A261}" type="sibTrans" cxnId="{4DC8B0BC-EC7B-4FB6-9845-0B54B7D29318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EAA5DE0C-D28F-4557-8640-1E7C3AACE3FB}">
      <dgm:prSet phldrT="[Text]" custT="1"/>
      <dgm:spPr/>
      <dgm:t>
        <a:bodyPr/>
        <a:lstStyle/>
        <a:p>
          <a:r>
            <a:rPr lang="ru-RU" sz="1100" dirty="0" smtClean="0">
              <a:solidFill>
                <a:srgbClr val="FFFFFF"/>
              </a:solidFill>
            </a:rPr>
            <a:t>июнь </a:t>
          </a:r>
          <a:r>
            <a:rPr lang="en-GB" sz="1100" dirty="0" smtClean="0">
              <a:solidFill>
                <a:srgbClr val="FFFFFF"/>
              </a:solidFill>
            </a:rPr>
            <a:t>2017 </a:t>
          </a:r>
          <a:r>
            <a:rPr lang="ru-RU" sz="1100" dirty="0" smtClean="0">
              <a:solidFill>
                <a:srgbClr val="FFFFFF"/>
              </a:solidFill>
            </a:rPr>
            <a:t>тестирование</a:t>
          </a:r>
          <a:r>
            <a:rPr lang="en-US" sz="1100" dirty="0" smtClean="0">
              <a:solidFill>
                <a:srgbClr val="FFFFFF"/>
              </a:solidFill>
            </a:rPr>
            <a:t>/</a:t>
          </a:r>
          <a:r>
            <a:rPr lang="ru-RU" sz="1100" dirty="0" smtClean="0">
              <a:solidFill>
                <a:srgbClr val="FFFFFF"/>
              </a:solidFill>
            </a:rPr>
            <a:t>картирование </a:t>
          </a:r>
          <a:r>
            <a:rPr lang="en-GB" sz="1100" dirty="0" smtClean="0">
              <a:solidFill>
                <a:srgbClr val="FFFFFF"/>
              </a:solidFill>
            </a:rPr>
            <a:t>UN-CTS 2017</a:t>
          </a:r>
          <a:endParaRPr lang="en-GB" sz="1100" dirty="0">
            <a:solidFill>
              <a:srgbClr val="FFFFFF"/>
            </a:solidFill>
          </a:endParaRPr>
        </a:p>
      </dgm:t>
    </dgm:pt>
    <dgm:pt modelId="{7E00465E-3757-456F-ABA3-64E270734EAE}" type="sibTrans" cxnId="{DD490C2F-C2F6-4E97-BA47-71CA03E84A10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F29A57E6-6C5E-434E-A8D3-AD4FC2A090BB}" type="parTrans" cxnId="{DD490C2F-C2F6-4E97-BA47-71CA03E84A10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8A6D5E74-C57C-44B5-B02F-92463540946F}">
      <dgm:prSet phldrT="[Text]" custT="1"/>
      <dgm:spPr/>
      <dgm:t>
        <a:bodyPr/>
        <a:lstStyle/>
        <a:p>
          <a:r>
            <a:rPr lang="en-GB" sz="1100" dirty="0" smtClean="0">
              <a:solidFill>
                <a:srgbClr val="FFFFFF"/>
              </a:solidFill>
            </a:rPr>
            <a:t>3/4 Q 2017 </a:t>
          </a:r>
          <a:r>
            <a:rPr lang="ru-RU" sz="1100" dirty="0" smtClean="0">
              <a:solidFill>
                <a:srgbClr val="FFFFFF"/>
              </a:solidFill>
            </a:rPr>
            <a:t>подготовка финальной версии и распространение </a:t>
          </a:r>
          <a:r>
            <a:rPr lang="en-GB" sz="1100" dirty="0" smtClean="0">
              <a:solidFill>
                <a:srgbClr val="FFFFFF"/>
              </a:solidFill>
            </a:rPr>
            <a:t>UN-CTS 2017</a:t>
          </a:r>
          <a:endParaRPr lang="en-GB" sz="1100" dirty="0">
            <a:solidFill>
              <a:srgbClr val="FFFFFF"/>
            </a:solidFill>
          </a:endParaRPr>
        </a:p>
      </dgm:t>
    </dgm:pt>
    <dgm:pt modelId="{08A8E33E-9C64-43F0-AE7C-D2D4BBD8E13E}" type="parTrans" cxnId="{1E0D4219-369D-4964-90B9-0A3BFFA39AE4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FC5C7A23-460F-4290-B5CC-920E9A4BB7EE}" type="sibTrans" cxnId="{1E0D4219-369D-4964-90B9-0A3BFFA39AE4}">
      <dgm:prSet/>
      <dgm:spPr/>
      <dgm:t>
        <a:bodyPr/>
        <a:lstStyle/>
        <a:p>
          <a:endParaRPr lang="en-GB">
            <a:solidFill>
              <a:srgbClr val="FFFFFF"/>
            </a:solidFill>
          </a:endParaRPr>
        </a:p>
      </dgm:t>
    </dgm:pt>
    <dgm:pt modelId="{8920EA09-DFAA-46EF-836D-5AA13C763552}" type="pres">
      <dgm:prSet presAssocID="{331B8A81-7B04-4375-B183-6AABA31591B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10E769A-9CF9-4F72-8E28-1BB4918FEACA}" type="pres">
      <dgm:prSet presAssocID="{331B8A81-7B04-4375-B183-6AABA31591BC}" presName="arrow" presStyleLbl="bgShp" presStyleIdx="0" presStyleCnt="1"/>
      <dgm:spPr/>
    </dgm:pt>
    <dgm:pt modelId="{F08022FA-B153-44DF-A8FD-AFFE9CE41E33}" type="pres">
      <dgm:prSet presAssocID="{331B8A81-7B04-4375-B183-6AABA31591BC}" presName="points" presStyleCnt="0"/>
      <dgm:spPr/>
    </dgm:pt>
    <dgm:pt modelId="{E41DDA50-F265-43E4-BEF6-70BAB340BFA5}" type="pres">
      <dgm:prSet presAssocID="{C431575E-8479-44CA-8758-F7E349EF71AF}" presName="compositeA" presStyleCnt="0"/>
      <dgm:spPr/>
    </dgm:pt>
    <dgm:pt modelId="{BA98540A-B133-4DDC-A0A7-A23078617AC5}" type="pres">
      <dgm:prSet presAssocID="{C431575E-8479-44CA-8758-F7E349EF71AF}" presName="textA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C372F9-D884-4E6A-BE4E-6840BA10FC32}" type="pres">
      <dgm:prSet presAssocID="{C431575E-8479-44CA-8758-F7E349EF71AF}" presName="circleA" presStyleLbl="node1" presStyleIdx="0" presStyleCnt="7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</dgm:pt>
    <dgm:pt modelId="{D2FC95E7-231F-4D26-807F-3F5694B751F3}" type="pres">
      <dgm:prSet presAssocID="{C431575E-8479-44CA-8758-F7E349EF71AF}" presName="spaceA" presStyleCnt="0"/>
      <dgm:spPr/>
    </dgm:pt>
    <dgm:pt modelId="{E4F9368A-7027-4F0F-AE1C-6D2E3B9D8130}" type="pres">
      <dgm:prSet presAssocID="{D1315065-BE91-4DBB-BB1E-AE49233B24F3}" presName="space" presStyleCnt="0"/>
      <dgm:spPr/>
    </dgm:pt>
    <dgm:pt modelId="{2EF5378F-5903-476A-82CF-796B56A22292}" type="pres">
      <dgm:prSet presAssocID="{160BC3CA-6C24-4AC2-AF9E-C3223107741C}" presName="compositeB" presStyleCnt="0"/>
      <dgm:spPr/>
    </dgm:pt>
    <dgm:pt modelId="{72C6EBBF-6E62-45EA-9685-1883665E28BA}" type="pres">
      <dgm:prSet presAssocID="{160BC3CA-6C24-4AC2-AF9E-C3223107741C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ED2B85-BA51-4C05-BC36-A7E82B6C35EF}" type="pres">
      <dgm:prSet presAssocID="{160BC3CA-6C24-4AC2-AF9E-C3223107741C}" presName="circleB" presStyleLbl="node1" presStyleIdx="1" presStyleCnt="7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</dgm:pt>
    <dgm:pt modelId="{B991CC68-53B8-4433-A535-F74612A3522A}" type="pres">
      <dgm:prSet presAssocID="{160BC3CA-6C24-4AC2-AF9E-C3223107741C}" presName="spaceB" presStyleCnt="0"/>
      <dgm:spPr/>
    </dgm:pt>
    <dgm:pt modelId="{892B0C20-E7F5-4699-8A18-CACBBB8BE72B}" type="pres">
      <dgm:prSet presAssocID="{B36325E2-C55D-4089-B8A1-5C39C7C60300}" presName="space" presStyleCnt="0"/>
      <dgm:spPr/>
    </dgm:pt>
    <dgm:pt modelId="{E37726DA-60B8-4194-BD10-B3C07BF94A19}" type="pres">
      <dgm:prSet presAssocID="{2464F0D4-766F-4FA4-9A99-2BC23056A8FD}" presName="compositeA" presStyleCnt="0"/>
      <dgm:spPr/>
    </dgm:pt>
    <dgm:pt modelId="{1872D4ED-9BE4-469B-82C6-81D57A8B4F99}" type="pres">
      <dgm:prSet presAssocID="{2464F0D4-766F-4FA4-9A99-2BC23056A8FD}" presName="textA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3075DC-E484-4C74-A18E-290CED9E9D47}" type="pres">
      <dgm:prSet presAssocID="{2464F0D4-766F-4FA4-9A99-2BC23056A8FD}" presName="circleA" presStyleLbl="node1" presStyleIdx="2" presStyleCnt="7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</dgm:pt>
    <dgm:pt modelId="{BB27F03D-184C-4D98-B0AA-FF2E4E4B6EE3}" type="pres">
      <dgm:prSet presAssocID="{2464F0D4-766F-4FA4-9A99-2BC23056A8FD}" presName="spaceA" presStyleCnt="0"/>
      <dgm:spPr/>
    </dgm:pt>
    <dgm:pt modelId="{DD8E617D-6567-466E-BF65-2B05F7B32485}" type="pres">
      <dgm:prSet presAssocID="{DC6E1A04-E636-4765-B085-6DB8BE03BD18}" presName="space" presStyleCnt="0"/>
      <dgm:spPr/>
    </dgm:pt>
    <dgm:pt modelId="{80AFAB70-1976-451B-B2C4-74348591CF6E}" type="pres">
      <dgm:prSet presAssocID="{C939806C-CAFC-46AE-B830-C848517FFD96}" presName="compositeB" presStyleCnt="0"/>
      <dgm:spPr/>
    </dgm:pt>
    <dgm:pt modelId="{EC9F605D-8E5D-4B39-BCAA-73ACC1979AF9}" type="pres">
      <dgm:prSet presAssocID="{C939806C-CAFC-46AE-B830-C848517FFD96}" presName="textB" presStyleLbl="revTx" presStyleIdx="3" presStyleCnt="7" custScaleX="1296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2CF5FA-0615-4480-A0C1-A7ECC2C6B172}" type="pres">
      <dgm:prSet presAssocID="{C939806C-CAFC-46AE-B830-C848517FFD96}" presName="circleB" presStyleLbl="node1" presStyleIdx="3" presStyleCnt="7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</dgm:pt>
    <dgm:pt modelId="{1A42DC81-D9E2-4B6B-8DB3-A6095676F5A9}" type="pres">
      <dgm:prSet presAssocID="{C939806C-CAFC-46AE-B830-C848517FFD96}" presName="spaceB" presStyleCnt="0"/>
      <dgm:spPr/>
    </dgm:pt>
    <dgm:pt modelId="{0ACDA32E-A831-4059-A994-2551FC7EC0A5}" type="pres">
      <dgm:prSet presAssocID="{F0E9DA3D-3A71-4893-9951-77F120A5A261}" presName="space" presStyleCnt="0"/>
      <dgm:spPr/>
    </dgm:pt>
    <dgm:pt modelId="{9E24F6B8-865D-40CB-A4A2-9C3E9BC73D93}" type="pres">
      <dgm:prSet presAssocID="{E7719E72-5CB9-47B9-AF6C-E9627FFCF161}" presName="compositeA" presStyleCnt="0"/>
      <dgm:spPr/>
    </dgm:pt>
    <dgm:pt modelId="{BC38E20C-796D-4DB5-9D8A-0457FF4695B9}" type="pres">
      <dgm:prSet presAssocID="{E7719E72-5CB9-47B9-AF6C-E9627FFCF161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2C79CF8-1CF6-41DB-BC54-11211FD26ECA}" type="pres">
      <dgm:prSet presAssocID="{E7719E72-5CB9-47B9-AF6C-E9627FFCF161}" presName="circleA" presStyleLbl="node1" presStyleIdx="4" presStyleCnt="7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bg2">
            <a:lumMod val="60000"/>
            <a:lumOff val="40000"/>
          </a:schemeClr>
        </a:solidFill>
        <a:ln>
          <a:solidFill>
            <a:schemeClr val="bg2">
              <a:lumMod val="75000"/>
            </a:schemeClr>
          </a:solidFill>
        </a:ln>
      </dgm:spPr>
    </dgm:pt>
    <dgm:pt modelId="{00D83256-E138-4B0C-975C-B1CA3EEDBED6}" type="pres">
      <dgm:prSet presAssocID="{E7719E72-5CB9-47B9-AF6C-E9627FFCF161}" presName="spaceA" presStyleCnt="0"/>
      <dgm:spPr/>
    </dgm:pt>
    <dgm:pt modelId="{7912853F-4DB8-4ED5-B7F2-7DA18B93ACD6}" type="pres">
      <dgm:prSet presAssocID="{D6CC58C9-8EF2-45AF-A005-24E209075C18}" presName="space" presStyleCnt="0"/>
      <dgm:spPr/>
    </dgm:pt>
    <dgm:pt modelId="{5B4AC7A8-E4D1-47C6-9D30-6D5A8CC3DA0C}" type="pres">
      <dgm:prSet presAssocID="{EAA5DE0C-D28F-4557-8640-1E7C3AACE3FB}" presName="compositeB" presStyleCnt="0"/>
      <dgm:spPr/>
    </dgm:pt>
    <dgm:pt modelId="{F3735BA0-7662-4C95-9AC3-A1AFCC273D49}" type="pres">
      <dgm:prSet presAssocID="{EAA5DE0C-D28F-4557-8640-1E7C3AACE3FB}" presName="textB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7F8BBF-DEB3-42E2-B010-EB83BBB7CF3F}" type="pres">
      <dgm:prSet presAssocID="{EAA5DE0C-D28F-4557-8640-1E7C3AACE3FB}" presName="circleB" presStyleLbl="node1" presStyleIdx="5" presStyleCnt="7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bg2">
            <a:lumMod val="60000"/>
            <a:lumOff val="40000"/>
          </a:schemeClr>
        </a:solidFill>
        <a:ln>
          <a:solidFill>
            <a:schemeClr val="bg2">
              <a:lumMod val="75000"/>
            </a:schemeClr>
          </a:solidFill>
        </a:ln>
      </dgm:spPr>
    </dgm:pt>
    <dgm:pt modelId="{D6E91BCE-7B42-4B1D-B3AD-174B24864804}" type="pres">
      <dgm:prSet presAssocID="{EAA5DE0C-D28F-4557-8640-1E7C3AACE3FB}" presName="spaceB" presStyleCnt="0"/>
      <dgm:spPr/>
    </dgm:pt>
    <dgm:pt modelId="{F9676361-2F27-4F72-BA67-5AD4FB1E0491}" type="pres">
      <dgm:prSet presAssocID="{7E00465E-3757-456F-ABA3-64E270734EAE}" presName="space" presStyleCnt="0"/>
      <dgm:spPr/>
    </dgm:pt>
    <dgm:pt modelId="{3E077DBF-D791-44D6-B9A0-27DE5702B25D}" type="pres">
      <dgm:prSet presAssocID="{8A6D5E74-C57C-44B5-B02F-92463540946F}" presName="compositeA" presStyleCnt="0"/>
      <dgm:spPr/>
    </dgm:pt>
    <dgm:pt modelId="{5113D8F4-B5EA-4C2A-90D0-2AC03717945D}" type="pres">
      <dgm:prSet presAssocID="{8A6D5E74-C57C-44B5-B02F-92463540946F}" presName="textA" presStyleLbl="revTx" presStyleIdx="6" presStyleCnt="7" custScaleX="13919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4410A42-39F9-4C19-B8D1-AED6EBFFF4AF}" type="pres">
      <dgm:prSet presAssocID="{8A6D5E74-C57C-44B5-B02F-92463540946F}" presName="circleA" presStyleLbl="node1" presStyleIdx="6" presStyleCnt="7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bg2">
            <a:lumMod val="60000"/>
            <a:lumOff val="40000"/>
          </a:schemeClr>
        </a:solidFill>
        <a:ln>
          <a:solidFill>
            <a:schemeClr val="bg2">
              <a:lumMod val="75000"/>
            </a:schemeClr>
          </a:solidFill>
        </a:ln>
      </dgm:spPr>
    </dgm:pt>
    <dgm:pt modelId="{D01FA4F1-B9E2-4448-908B-5194D09D9257}" type="pres">
      <dgm:prSet presAssocID="{8A6D5E74-C57C-44B5-B02F-92463540946F}" presName="spaceA" presStyleCnt="0"/>
      <dgm:spPr/>
    </dgm:pt>
  </dgm:ptLst>
  <dgm:cxnLst>
    <dgm:cxn modelId="{E946E57B-2E6B-414F-891C-F31537C645FF}" type="presOf" srcId="{331B8A81-7B04-4375-B183-6AABA31591BC}" destId="{8920EA09-DFAA-46EF-836D-5AA13C763552}" srcOrd="0" destOrd="0" presId="urn:microsoft.com/office/officeart/2005/8/layout/hProcess11"/>
    <dgm:cxn modelId="{1E0D4219-369D-4964-90B9-0A3BFFA39AE4}" srcId="{331B8A81-7B04-4375-B183-6AABA31591BC}" destId="{8A6D5E74-C57C-44B5-B02F-92463540946F}" srcOrd="6" destOrd="0" parTransId="{08A8E33E-9C64-43F0-AE7C-D2D4BBD8E13E}" sibTransId="{FC5C7A23-460F-4290-B5CC-920E9A4BB7EE}"/>
    <dgm:cxn modelId="{82A47402-8F18-4856-BEAA-C978D762370D}" srcId="{331B8A81-7B04-4375-B183-6AABA31591BC}" destId="{C431575E-8479-44CA-8758-F7E349EF71AF}" srcOrd="0" destOrd="0" parTransId="{80EF8669-7172-4729-8FB9-8ABA24F6536A}" sibTransId="{D1315065-BE91-4DBB-BB1E-AE49233B24F3}"/>
    <dgm:cxn modelId="{5288DA4B-59DB-41BB-BDA4-FF7A47EC1B61}" type="presOf" srcId="{160BC3CA-6C24-4AC2-AF9E-C3223107741C}" destId="{72C6EBBF-6E62-45EA-9685-1883665E28BA}" srcOrd="0" destOrd="0" presId="urn:microsoft.com/office/officeart/2005/8/layout/hProcess11"/>
    <dgm:cxn modelId="{F745B02C-2D64-43D1-962B-9A2E307A35A9}" type="presOf" srcId="{E7719E72-5CB9-47B9-AF6C-E9627FFCF161}" destId="{BC38E20C-796D-4DB5-9D8A-0457FF4695B9}" srcOrd="0" destOrd="0" presId="urn:microsoft.com/office/officeart/2005/8/layout/hProcess11"/>
    <dgm:cxn modelId="{6A94EE89-4FD4-489E-B820-0DADAA2C1C04}" srcId="{331B8A81-7B04-4375-B183-6AABA31591BC}" destId="{2464F0D4-766F-4FA4-9A99-2BC23056A8FD}" srcOrd="2" destOrd="0" parTransId="{FF2C81F6-1D97-46F8-8788-3F98DA29F03A}" sibTransId="{DC6E1A04-E636-4765-B085-6DB8BE03BD18}"/>
    <dgm:cxn modelId="{FAAB2703-4734-4730-AA64-9559E58A9470}" type="presOf" srcId="{2464F0D4-766F-4FA4-9A99-2BC23056A8FD}" destId="{1872D4ED-9BE4-469B-82C6-81D57A8B4F99}" srcOrd="0" destOrd="0" presId="urn:microsoft.com/office/officeart/2005/8/layout/hProcess11"/>
    <dgm:cxn modelId="{3114E4A0-D800-4E2F-805D-83C3C5A1F8FA}" type="presOf" srcId="{C939806C-CAFC-46AE-B830-C848517FFD96}" destId="{EC9F605D-8E5D-4B39-BCAA-73ACC1979AF9}" srcOrd="0" destOrd="0" presId="urn:microsoft.com/office/officeart/2005/8/layout/hProcess11"/>
    <dgm:cxn modelId="{1304A0FF-D9F5-486A-A1F7-547D79A43C96}" srcId="{331B8A81-7B04-4375-B183-6AABA31591BC}" destId="{E7719E72-5CB9-47B9-AF6C-E9627FFCF161}" srcOrd="4" destOrd="0" parTransId="{0021B5A1-D51B-46A6-B074-93E69C1440DB}" sibTransId="{D6CC58C9-8EF2-45AF-A005-24E209075C18}"/>
    <dgm:cxn modelId="{C1FC07D6-E752-45C6-AF35-9CC16C75F64B}" type="presOf" srcId="{EAA5DE0C-D28F-4557-8640-1E7C3AACE3FB}" destId="{F3735BA0-7662-4C95-9AC3-A1AFCC273D49}" srcOrd="0" destOrd="0" presId="urn:microsoft.com/office/officeart/2005/8/layout/hProcess11"/>
    <dgm:cxn modelId="{7A7D1EF0-C1CE-4704-B240-2AD4B606912B}" srcId="{331B8A81-7B04-4375-B183-6AABA31591BC}" destId="{160BC3CA-6C24-4AC2-AF9E-C3223107741C}" srcOrd="1" destOrd="0" parTransId="{297074D4-8E0E-402C-B03C-98FEC7614009}" sibTransId="{B36325E2-C55D-4089-B8A1-5C39C7C60300}"/>
    <dgm:cxn modelId="{D4CE74AD-6327-494D-BF0C-D0BC45C5840E}" type="presOf" srcId="{C431575E-8479-44CA-8758-F7E349EF71AF}" destId="{BA98540A-B133-4DDC-A0A7-A23078617AC5}" srcOrd="0" destOrd="0" presId="urn:microsoft.com/office/officeart/2005/8/layout/hProcess11"/>
    <dgm:cxn modelId="{45867849-AD07-49F9-A0BF-A72814C31E66}" type="presOf" srcId="{8A6D5E74-C57C-44B5-B02F-92463540946F}" destId="{5113D8F4-B5EA-4C2A-90D0-2AC03717945D}" srcOrd="0" destOrd="0" presId="urn:microsoft.com/office/officeart/2005/8/layout/hProcess11"/>
    <dgm:cxn modelId="{DD490C2F-C2F6-4E97-BA47-71CA03E84A10}" srcId="{331B8A81-7B04-4375-B183-6AABA31591BC}" destId="{EAA5DE0C-D28F-4557-8640-1E7C3AACE3FB}" srcOrd="5" destOrd="0" parTransId="{F29A57E6-6C5E-434E-A8D3-AD4FC2A090BB}" sibTransId="{7E00465E-3757-456F-ABA3-64E270734EAE}"/>
    <dgm:cxn modelId="{4DC8B0BC-EC7B-4FB6-9845-0B54B7D29318}" srcId="{331B8A81-7B04-4375-B183-6AABA31591BC}" destId="{C939806C-CAFC-46AE-B830-C848517FFD96}" srcOrd="3" destOrd="0" parTransId="{3EA8015C-F926-4AD5-8109-8425B82CB748}" sibTransId="{F0E9DA3D-3A71-4893-9951-77F120A5A261}"/>
    <dgm:cxn modelId="{FF1611E9-029A-4210-94B0-0CF215A5F1F5}" type="presParOf" srcId="{8920EA09-DFAA-46EF-836D-5AA13C763552}" destId="{E10E769A-9CF9-4F72-8E28-1BB4918FEACA}" srcOrd="0" destOrd="0" presId="urn:microsoft.com/office/officeart/2005/8/layout/hProcess11"/>
    <dgm:cxn modelId="{4B25A6DD-7351-4310-A297-320E54755C78}" type="presParOf" srcId="{8920EA09-DFAA-46EF-836D-5AA13C763552}" destId="{F08022FA-B153-44DF-A8FD-AFFE9CE41E33}" srcOrd="1" destOrd="0" presId="urn:microsoft.com/office/officeart/2005/8/layout/hProcess11"/>
    <dgm:cxn modelId="{C060E2A9-5EB1-4C8A-9DC8-E610C370FD64}" type="presParOf" srcId="{F08022FA-B153-44DF-A8FD-AFFE9CE41E33}" destId="{E41DDA50-F265-43E4-BEF6-70BAB340BFA5}" srcOrd="0" destOrd="0" presId="urn:microsoft.com/office/officeart/2005/8/layout/hProcess11"/>
    <dgm:cxn modelId="{4C8C8B78-719A-4384-8DA5-DCAC7B7A6AAE}" type="presParOf" srcId="{E41DDA50-F265-43E4-BEF6-70BAB340BFA5}" destId="{BA98540A-B133-4DDC-A0A7-A23078617AC5}" srcOrd="0" destOrd="0" presId="urn:microsoft.com/office/officeart/2005/8/layout/hProcess11"/>
    <dgm:cxn modelId="{4F62F7F5-D76A-4780-B3D1-2CF008E8B2C2}" type="presParOf" srcId="{E41DDA50-F265-43E4-BEF6-70BAB340BFA5}" destId="{22C372F9-D884-4E6A-BE4E-6840BA10FC32}" srcOrd="1" destOrd="0" presId="urn:microsoft.com/office/officeart/2005/8/layout/hProcess11"/>
    <dgm:cxn modelId="{14BD2622-9972-431C-B197-8D5D844BFD7B}" type="presParOf" srcId="{E41DDA50-F265-43E4-BEF6-70BAB340BFA5}" destId="{D2FC95E7-231F-4D26-807F-3F5694B751F3}" srcOrd="2" destOrd="0" presId="urn:microsoft.com/office/officeart/2005/8/layout/hProcess11"/>
    <dgm:cxn modelId="{8C371603-58A6-4F3C-AE23-5A6304404C05}" type="presParOf" srcId="{F08022FA-B153-44DF-A8FD-AFFE9CE41E33}" destId="{E4F9368A-7027-4F0F-AE1C-6D2E3B9D8130}" srcOrd="1" destOrd="0" presId="urn:microsoft.com/office/officeart/2005/8/layout/hProcess11"/>
    <dgm:cxn modelId="{8CB2D12F-5930-478D-8AD0-80400AA5E3F3}" type="presParOf" srcId="{F08022FA-B153-44DF-A8FD-AFFE9CE41E33}" destId="{2EF5378F-5903-476A-82CF-796B56A22292}" srcOrd="2" destOrd="0" presId="urn:microsoft.com/office/officeart/2005/8/layout/hProcess11"/>
    <dgm:cxn modelId="{4FCDC5C9-C5D0-4C29-96EF-3C30DC91961F}" type="presParOf" srcId="{2EF5378F-5903-476A-82CF-796B56A22292}" destId="{72C6EBBF-6E62-45EA-9685-1883665E28BA}" srcOrd="0" destOrd="0" presId="urn:microsoft.com/office/officeart/2005/8/layout/hProcess11"/>
    <dgm:cxn modelId="{8CB88330-9AF4-4F42-A212-3677CE0C30F1}" type="presParOf" srcId="{2EF5378F-5903-476A-82CF-796B56A22292}" destId="{8AED2B85-BA51-4C05-BC36-A7E82B6C35EF}" srcOrd="1" destOrd="0" presId="urn:microsoft.com/office/officeart/2005/8/layout/hProcess11"/>
    <dgm:cxn modelId="{1877FB0A-ACBE-4F28-8719-A95201FDBA63}" type="presParOf" srcId="{2EF5378F-5903-476A-82CF-796B56A22292}" destId="{B991CC68-53B8-4433-A535-F74612A3522A}" srcOrd="2" destOrd="0" presId="urn:microsoft.com/office/officeart/2005/8/layout/hProcess11"/>
    <dgm:cxn modelId="{6F9E4869-FE52-40BC-8C17-9EE294627826}" type="presParOf" srcId="{F08022FA-B153-44DF-A8FD-AFFE9CE41E33}" destId="{892B0C20-E7F5-4699-8A18-CACBBB8BE72B}" srcOrd="3" destOrd="0" presId="urn:microsoft.com/office/officeart/2005/8/layout/hProcess11"/>
    <dgm:cxn modelId="{E2DF045F-6263-4F57-9889-80A0FD9144A4}" type="presParOf" srcId="{F08022FA-B153-44DF-A8FD-AFFE9CE41E33}" destId="{E37726DA-60B8-4194-BD10-B3C07BF94A19}" srcOrd="4" destOrd="0" presId="urn:microsoft.com/office/officeart/2005/8/layout/hProcess11"/>
    <dgm:cxn modelId="{50699A65-21FA-4373-9BCF-1E923DAAB710}" type="presParOf" srcId="{E37726DA-60B8-4194-BD10-B3C07BF94A19}" destId="{1872D4ED-9BE4-469B-82C6-81D57A8B4F99}" srcOrd="0" destOrd="0" presId="urn:microsoft.com/office/officeart/2005/8/layout/hProcess11"/>
    <dgm:cxn modelId="{9FAB377F-27C6-4450-B12D-7ACEDC15D638}" type="presParOf" srcId="{E37726DA-60B8-4194-BD10-B3C07BF94A19}" destId="{CC3075DC-E484-4C74-A18E-290CED9E9D47}" srcOrd="1" destOrd="0" presId="urn:microsoft.com/office/officeart/2005/8/layout/hProcess11"/>
    <dgm:cxn modelId="{314905D0-2A7D-4D31-B4F0-7C5429FC10A1}" type="presParOf" srcId="{E37726DA-60B8-4194-BD10-B3C07BF94A19}" destId="{BB27F03D-184C-4D98-B0AA-FF2E4E4B6EE3}" srcOrd="2" destOrd="0" presId="urn:microsoft.com/office/officeart/2005/8/layout/hProcess11"/>
    <dgm:cxn modelId="{FE9DDB61-35FA-42A1-85A8-D608EC925DA0}" type="presParOf" srcId="{F08022FA-B153-44DF-A8FD-AFFE9CE41E33}" destId="{DD8E617D-6567-466E-BF65-2B05F7B32485}" srcOrd="5" destOrd="0" presId="urn:microsoft.com/office/officeart/2005/8/layout/hProcess11"/>
    <dgm:cxn modelId="{841B3557-7513-4F7E-A676-74FC80C6977C}" type="presParOf" srcId="{F08022FA-B153-44DF-A8FD-AFFE9CE41E33}" destId="{80AFAB70-1976-451B-B2C4-74348591CF6E}" srcOrd="6" destOrd="0" presId="urn:microsoft.com/office/officeart/2005/8/layout/hProcess11"/>
    <dgm:cxn modelId="{0145E509-CE72-4C45-9129-361AEC6AE28F}" type="presParOf" srcId="{80AFAB70-1976-451B-B2C4-74348591CF6E}" destId="{EC9F605D-8E5D-4B39-BCAA-73ACC1979AF9}" srcOrd="0" destOrd="0" presId="urn:microsoft.com/office/officeart/2005/8/layout/hProcess11"/>
    <dgm:cxn modelId="{C2E59945-E31D-4905-9A9C-09B738AC66F6}" type="presParOf" srcId="{80AFAB70-1976-451B-B2C4-74348591CF6E}" destId="{352CF5FA-0615-4480-A0C1-A7ECC2C6B172}" srcOrd="1" destOrd="0" presId="urn:microsoft.com/office/officeart/2005/8/layout/hProcess11"/>
    <dgm:cxn modelId="{CDF65213-195B-4196-8CB3-82EA95C07BC6}" type="presParOf" srcId="{80AFAB70-1976-451B-B2C4-74348591CF6E}" destId="{1A42DC81-D9E2-4B6B-8DB3-A6095676F5A9}" srcOrd="2" destOrd="0" presId="urn:microsoft.com/office/officeart/2005/8/layout/hProcess11"/>
    <dgm:cxn modelId="{B1AB9C9B-3BC9-43BA-8437-25FC092B4379}" type="presParOf" srcId="{F08022FA-B153-44DF-A8FD-AFFE9CE41E33}" destId="{0ACDA32E-A831-4059-A994-2551FC7EC0A5}" srcOrd="7" destOrd="0" presId="urn:microsoft.com/office/officeart/2005/8/layout/hProcess11"/>
    <dgm:cxn modelId="{9D59F823-3ACC-4400-AFCC-FB395D275A3E}" type="presParOf" srcId="{F08022FA-B153-44DF-A8FD-AFFE9CE41E33}" destId="{9E24F6B8-865D-40CB-A4A2-9C3E9BC73D93}" srcOrd="8" destOrd="0" presId="urn:microsoft.com/office/officeart/2005/8/layout/hProcess11"/>
    <dgm:cxn modelId="{D67BEC5D-8796-4FE7-AB37-8AE1AFBAF1B7}" type="presParOf" srcId="{9E24F6B8-865D-40CB-A4A2-9C3E9BC73D93}" destId="{BC38E20C-796D-4DB5-9D8A-0457FF4695B9}" srcOrd="0" destOrd="0" presId="urn:microsoft.com/office/officeart/2005/8/layout/hProcess11"/>
    <dgm:cxn modelId="{DCDFC86F-493C-4B5D-B512-6FF6E1AAE65C}" type="presParOf" srcId="{9E24F6B8-865D-40CB-A4A2-9C3E9BC73D93}" destId="{52C79CF8-1CF6-41DB-BC54-11211FD26ECA}" srcOrd="1" destOrd="0" presId="urn:microsoft.com/office/officeart/2005/8/layout/hProcess11"/>
    <dgm:cxn modelId="{FF57F93C-33E9-4E9C-B4A0-4FB6C540A7CC}" type="presParOf" srcId="{9E24F6B8-865D-40CB-A4A2-9C3E9BC73D93}" destId="{00D83256-E138-4B0C-975C-B1CA3EEDBED6}" srcOrd="2" destOrd="0" presId="urn:microsoft.com/office/officeart/2005/8/layout/hProcess11"/>
    <dgm:cxn modelId="{C667E98B-743E-4931-AEF8-118EE850BA7F}" type="presParOf" srcId="{F08022FA-B153-44DF-A8FD-AFFE9CE41E33}" destId="{7912853F-4DB8-4ED5-B7F2-7DA18B93ACD6}" srcOrd="9" destOrd="0" presId="urn:microsoft.com/office/officeart/2005/8/layout/hProcess11"/>
    <dgm:cxn modelId="{9E57E8E6-14A2-4D75-B088-E3E8952222F7}" type="presParOf" srcId="{F08022FA-B153-44DF-A8FD-AFFE9CE41E33}" destId="{5B4AC7A8-E4D1-47C6-9D30-6D5A8CC3DA0C}" srcOrd="10" destOrd="0" presId="urn:microsoft.com/office/officeart/2005/8/layout/hProcess11"/>
    <dgm:cxn modelId="{B7C63A02-04E0-476E-9E99-87520595958D}" type="presParOf" srcId="{5B4AC7A8-E4D1-47C6-9D30-6D5A8CC3DA0C}" destId="{F3735BA0-7662-4C95-9AC3-A1AFCC273D49}" srcOrd="0" destOrd="0" presId="urn:microsoft.com/office/officeart/2005/8/layout/hProcess11"/>
    <dgm:cxn modelId="{CA9E03BA-77ED-41DA-A0E6-F091BE341E29}" type="presParOf" srcId="{5B4AC7A8-E4D1-47C6-9D30-6D5A8CC3DA0C}" destId="{687F8BBF-DEB3-42E2-B010-EB83BBB7CF3F}" srcOrd="1" destOrd="0" presId="urn:microsoft.com/office/officeart/2005/8/layout/hProcess11"/>
    <dgm:cxn modelId="{F51CE003-8664-4DEE-8859-7B514D759656}" type="presParOf" srcId="{5B4AC7A8-E4D1-47C6-9D30-6D5A8CC3DA0C}" destId="{D6E91BCE-7B42-4B1D-B3AD-174B24864804}" srcOrd="2" destOrd="0" presId="urn:microsoft.com/office/officeart/2005/8/layout/hProcess11"/>
    <dgm:cxn modelId="{F90CA2D5-9B78-4C36-8827-B797E74EFBE3}" type="presParOf" srcId="{F08022FA-B153-44DF-A8FD-AFFE9CE41E33}" destId="{F9676361-2F27-4F72-BA67-5AD4FB1E0491}" srcOrd="11" destOrd="0" presId="urn:microsoft.com/office/officeart/2005/8/layout/hProcess11"/>
    <dgm:cxn modelId="{4A96CEFF-78E2-47D5-888F-C064486F508C}" type="presParOf" srcId="{F08022FA-B153-44DF-A8FD-AFFE9CE41E33}" destId="{3E077DBF-D791-44D6-B9A0-27DE5702B25D}" srcOrd="12" destOrd="0" presId="urn:microsoft.com/office/officeart/2005/8/layout/hProcess11"/>
    <dgm:cxn modelId="{E48AE9B3-EB0F-4F02-A479-50269121ED0C}" type="presParOf" srcId="{3E077DBF-D791-44D6-B9A0-27DE5702B25D}" destId="{5113D8F4-B5EA-4C2A-90D0-2AC03717945D}" srcOrd="0" destOrd="0" presId="urn:microsoft.com/office/officeart/2005/8/layout/hProcess11"/>
    <dgm:cxn modelId="{AB4F6112-23CE-440B-9FCE-F947A1EBD5F3}" type="presParOf" srcId="{3E077DBF-D791-44D6-B9A0-27DE5702B25D}" destId="{C4410A42-39F9-4C19-B8D1-AED6EBFFF4AF}" srcOrd="1" destOrd="0" presId="urn:microsoft.com/office/officeart/2005/8/layout/hProcess11"/>
    <dgm:cxn modelId="{F05815DC-7F1E-467B-BE6A-A7739BE7DE4D}" type="presParOf" srcId="{3E077DBF-D791-44D6-B9A0-27DE5702B25D}" destId="{D01FA4F1-B9E2-4448-908B-5194D09D925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1CB9E4-CE1A-41F3-A779-E7DDD23B8D82}" type="doc">
      <dgm:prSet loTypeId="urn:microsoft.com/office/officeart/2005/8/layout/process2" loCatId="process" qsTypeId="urn:microsoft.com/office/officeart/2005/8/quickstyle/simple1" qsCatId="simple" csTypeId="urn:microsoft.com/office/officeart/2005/8/colors/accent1_4" csCatId="accent1" phldr="1"/>
      <dgm:spPr/>
    </dgm:pt>
    <dgm:pt modelId="{6A958138-3857-4DDC-AC25-4E8F84188E48}">
      <dgm:prSet phldrT="[Text]" custT="1"/>
      <dgm:spPr/>
      <dgm:t>
        <a:bodyPr/>
        <a:lstStyle/>
        <a:p>
          <a:r>
            <a:rPr lang="ru-RU" sz="1400" dirty="0" smtClean="0"/>
            <a:t>Годовые основные значения</a:t>
          </a:r>
          <a:endParaRPr lang="en-GB" sz="1400" dirty="0"/>
        </a:p>
      </dgm:t>
    </dgm:pt>
    <dgm:pt modelId="{66C3D364-618F-4FEF-9ED9-F389FFEB9A9C}" type="parTrans" cxnId="{669988D9-E516-42B3-B0A3-A8712D7E94E7}">
      <dgm:prSet/>
      <dgm:spPr/>
      <dgm:t>
        <a:bodyPr/>
        <a:lstStyle/>
        <a:p>
          <a:endParaRPr lang="en-GB"/>
        </a:p>
      </dgm:t>
    </dgm:pt>
    <dgm:pt modelId="{325516A4-3539-4C6C-B77E-82AE7C95A2EE}" type="sibTrans" cxnId="{669988D9-E516-42B3-B0A3-A8712D7E94E7}">
      <dgm:prSet/>
      <dgm:spPr/>
      <dgm:t>
        <a:bodyPr/>
        <a:lstStyle/>
        <a:p>
          <a:endParaRPr lang="en-GB"/>
        </a:p>
      </dgm:t>
    </dgm:pt>
    <dgm:pt modelId="{5B562726-25ED-4646-AB6D-8223C97B388A}">
      <dgm:prSet phldrT="[Text]" custT="1"/>
      <dgm:spPr/>
      <dgm:t>
        <a:bodyPr/>
        <a:lstStyle/>
        <a:p>
          <a:r>
            <a:rPr lang="ru-RU" sz="1400" dirty="0" smtClean="0"/>
            <a:t>Год</a:t>
          </a:r>
          <a:r>
            <a:rPr lang="en-GB" sz="1400" dirty="0" smtClean="0"/>
            <a:t> </a:t>
          </a:r>
          <a:r>
            <a:rPr lang="en-GB" sz="1400" dirty="0" smtClean="0"/>
            <a:t>1 </a:t>
          </a:r>
        </a:p>
        <a:p>
          <a:r>
            <a:rPr lang="ru-RU" sz="1400" dirty="0" err="1" smtClean="0"/>
            <a:t>перемен.значения</a:t>
          </a:r>
          <a:endParaRPr lang="en-GB" sz="1400" dirty="0"/>
        </a:p>
      </dgm:t>
    </dgm:pt>
    <dgm:pt modelId="{97274EF8-AE79-420F-9B43-6300C5CDF78B}" type="parTrans" cxnId="{0AEA9B66-D508-4DA2-8A6B-544757905BA8}">
      <dgm:prSet/>
      <dgm:spPr/>
      <dgm:t>
        <a:bodyPr/>
        <a:lstStyle/>
        <a:p>
          <a:endParaRPr lang="en-GB"/>
        </a:p>
      </dgm:t>
    </dgm:pt>
    <dgm:pt modelId="{8CFFA69C-FB73-4488-A6D2-7802BB99F9F9}" type="sibTrans" cxnId="{0AEA9B66-D508-4DA2-8A6B-544757905BA8}">
      <dgm:prSet/>
      <dgm:spPr>
        <a:noFill/>
      </dgm:spPr>
      <dgm:t>
        <a:bodyPr/>
        <a:lstStyle/>
        <a:p>
          <a:endParaRPr lang="en-GB"/>
        </a:p>
      </dgm:t>
    </dgm:pt>
    <dgm:pt modelId="{28F36F55-C99C-476A-B723-9E06E2441A92}">
      <dgm:prSet phldrT="[Text]" custT="1"/>
      <dgm:spPr/>
      <dgm:t>
        <a:bodyPr/>
        <a:lstStyle/>
        <a:p>
          <a:r>
            <a:rPr lang="ru-RU" sz="1400" dirty="0" smtClean="0"/>
            <a:t>Год </a:t>
          </a:r>
          <a:r>
            <a:rPr lang="en-GB" sz="1400" dirty="0" smtClean="0"/>
            <a:t>2</a:t>
          </a:r>
          <a:endParaRPr lang="en-GB" sz="1400" dirty="0" smtClean="0"/>
        </a:p>
        <a:p>
          <a:r>
            <a:rPr lang="ru-RU" sz="1400" dirty="0" err="1" smtClean="0"/>
            <a:t>перемен.значения</a:t>
          </a:r>
          <a:endParaRPr lang="en-GB" sz="1400" dirty="0"/>
        </a:p>
      </dgm:t>
    </dgm:pt>
    <dgm:pt modelId="{0534D692-96ED-455B-ABD2-0C33AAA9537F}" type="parTrans" cxnId="{F04FA04A-78FA-48FF-B4B0-D056ED6617A9}">
      <dgm:prSet/>
      <dgm:spPr/>
      <dgm:t>
        <a:bodyPr/>
        <a:lstStyle/>
        <a:p>
          <a:endParaRPr lang="en-GB"/>
        </a:p>
      </dgm:t>
    </dgm:pt>
    <dgm:pt modelId="{BE2F8BFC-805E-4B73-BC6E-2E70325770F6}" type="sibTrans" cxnId="{F04FA04A-78FA-48FF-B4B0-D056ED6617A9}">
      <dgm:prSet/>
      <dgm:spPr/>
      <dgm:t>
        <a:bodyPr/>
        <a:lstStyle/>
        <a:p>
          <a:endParaRPr lang="en-GB"/>
        </a:p>
      </dgm:t>
    </dgm:pt>
    <dgm:pt modelId="{95836730-58CE-4FDC-A639-3FF997B293C1}" type="pres">
      <dgm:prSet presAssocID="{181CB9E4-CE1A-41F3-A779-E7DDD23B8D82}" presName="linearFlow" presStyleCnt="0">
        <dgm:presLayoutVars>
          <dgm:resizeHandles val="exact"/>
        </dgm:presLayoutVars>
      </dgm:prSet>
      <dgm:spPr/>
    </dgm:pt>
    <dgm:pt modelId="{701EF21E-0749-4056-A14D-D92CF68A21AE}" type="pres">
      <dgm:prSet presAssocID="{6A958138-3857-4DDC-AC25-4E8F84188E48}" presName="node" presStyleLbl="node1" presStyleIdx="0" presStyleCnt="3" custScaleX="215710" custScaleY="22721" custLinFactNeighborX="-365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8A0B11-1E2C-46E2-AAFE-B33CB514D9FD}" type="pres">
      <dgm:prSet presAssocID="{325516A4-3539-4C6C-B77E-82AE7C95A2EE}" presName="sibTrans" presStyleLbl="sibTrans2D1" presStyleIdx="0" presStyleCnt="2" custFlipHor="1" custScaleX="89341" custScaleY="46071" custLinFactNeighborY="-3084"/>
      <dgm:spPr/>
      <dgm:t>
        <a:bodyPr/>
        <a:lstStyle/>
        <a:p>
          <a:endParaRPr lang="en-GB"/>
        </a:p>
      </dgm:t>
    </dgm:pt>
    <dgm:pt modelId="{C6CC9B1B-D972-4B1D-9A76-6830079073E5}" type="pres">
      <dgm:prSet presAssocID="{325516A4-3539-4C6C-B77E-82AE7C95A2EE}" presName="connectorText" presStyleLbl="sibTrans2D1" presStyleIdx="0" presStyleCnt="2"/>
      <dgm:spPr/>
      <dgm:t>
        <a:bodyPr/>
        <a:lstStyle/>
        <a:p>
          <a:endParaRPr lang="en-GB"/>
        </a:p>
      </dgm:t>
    </dgm:pt>
    <dgm:pt modelId="{154195C7-6BCB-4266-B57B-E8E1DF3D842F}" type="pres">
      <dgm:prSet presAssocID="{5B562726-25ED-4646-AB6D-8223C97B388A}" presName="node" presStyleLbl="node1" presStyleIdx="1" presStyleCnt="3" custScaleX="215710" custScaleY="22721" custLinFactNeighborY="-809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0DC70A4-705D-4454-A47A-5218FF39C160}" type="pres">
      <dgm:prSet presAssocID="{8CFFA69C-FB73-4488-A6D2-7802BB99F9F9}" presName="sibTrans" presStyleLbl="sibTrans2D1" presStyleIdx="1" presStyleCnt="2"/>
      <dgm:spPr>
        <a:prstGeom prst="upDownArrow">
          <a:avLst/>
        </a:prstGeom>
      </dgm:spPr>
      <dgm:t>
        <a:bodyPr/>
        <a:lstStyle/>
        <a:p>
          <a:endParaRPr lang="en-GB"/>
        </a:p>
      </dgm:t>
    </dgm:pt>
    <dgm:pt modelId="{6F1994E9-D2D3-487F-99BC-8B3D21FFCEAA}" type="pres">
      <dgm:prSet presAssocID="{8CFFA69C-FB73-4488-A6D2-7802BB99F9F9}" presName="connectorText" presStyleLbl="sibTrans2D1" presStyleIdx="1" presStyleCnt="2"/>
      <dgm:spPr/>
      <dgm:t>
        <a:bodyPr/>
        <a:lstStyle/>
        <a:p>
          <a:endParaRPr lang="en-GB"/>
        </a:p>
      </dgm:t>
    </dgm:pt>
    <dgm:pt modelId="{8B49099A-F54C-4489-941E-1E933BBC1EE6}" type="pres">
      <dgm:prSet presAssocID="{28F36F55-C99C-476A-B723-9E06E2441A92}" presName="node" presStyleLbl="node1" presStyleIdx="2" presStyleCnt="3" custScaleX="215710" custScaleY="22721" custLinFactY="-36649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53E669C-5F0F-47C1-A941-AFC848B5C156}" type="presOf" srcId="{8CFFA69C-FB73-4488-A6D2-7802BB99F9F9}" destId="{B0DC70A4-705D-4454-A47A-5218FF39C160}" srcOrd="0" destOrd="0" presId="urn:microsoft.com/office/officeart/2005/8/layout/process2"/>
    <dgm:cxn modelId="{0AEA9B66-D508-4DA2-8A6B-544757905BA8}" srcId="{181CB9E4-CE1A-41F3-A779-E7DDD23B8D82}" destId="{5B562726-25ED-4646-AB6D-8223C97B388A}" srcOrd="1" destOrd="0" parTransId="{97274EF8-AE79-420F-9B43-6300C5CDF78B}" sibTransId="{8CFFA69C-FB73-4488-A6D2-7802BB99F9F9}"/>
    <dgm:cxn modelId="{9B9BAD76-B207-4A11-80B8-733D84E13B2E}" type="presOf" srcId="{6A958138-3857-4DDC-AC25-4E8F84188E48}" destId="{701EF21E-0749-4056-A14D-D92CF68A21AE}" srcOrd="0" destOrd="0" presId="urn:microsoft.com/office/officeart/2005/8/layout/process2"/>
    <dgm:cxn modelId="{8FC0C108-29DE-4D17-8C4F-833AA67B0FCF}" type="presOf" srcId="{181CB9E4-CE1A-41F3-A779-E7DDD23B8D82}" destId="{95836730-58CE-4FDC-A639-3FF997B293C1}" srcOrd="0" destOrd="0" presId="urn:microsoft.com/office/officeart/2005/8/layout/process2"/>
    <dgm:cxn modelId="{030B960C-D27B-4E33-B420-B6B783E9B6F7}" type="presOf" srcId="{5B562726-25ED-4646-AB6D-8223C97B388A}" destId="{154195C7-6BCB-4266-B57B-E8E1DF3D842F}" srcOrd="0" destOrd="0" presId="urn:microsoft.com/office/officeart/2005/8/layout/process2"/>
    <dgm:cxn modelId="{740B0FB1-2E18-40B0-84D1-37A9B2AD34F3}" type="presOf" srcId="{325516A4-3539-4C6C-B77E-82AE7C95A2EE}" destId="{CC8A0B11-1E2C-46E2-AAFE-B33CB514D9FD}" srcOrd="0" destOrd="0" presId="urn:microsoft.com/office/officeart/2005/8/layout/process2"/>
    <dgm:cxn modelId="{006A2448-FD37-4AF4-8ADC-E0D107E1B8AA}" type="presOf" srcId="{28F36F55-C99C-476A-B723-9E06E2441A92}" destId="{8B49099A-F54C-4489-941E-1E933BBC1EE6}" srcOrd="0" destOrd="0" presId="urn:microsoft.com/office/officeart/2005/8/layout/process2"/>
    <dgm:cxn modelId="{9E7F7655-C71C-4FFF-8BCD-E8BE3312E14B}" type="presOf" srcId="{325516A4-3539-4C6C-B77E-82AE7C95A2EE}" destId="{C6CC9B1B-D972-4B1D-9A76-6830079073E5}" srcOrd="1" destOrd="0" presId="urn:microsoft.com/office/officeart/2005/8/layout/process2"/>
    <dgm:cxn modelId="{4CD725CD-305D-4E41-B473-EE6466069ACE}" type="presOf" srcId="{8CFFA69C-FB73-4488-A6D2-7802BB99F9F9}" destId="{6F1994E9-D2D3-487F-99BC-8B3D21FFCEAA}" srcOrd="1" destOrd="0" presId="urn:microsoft.com/office/officeart/2005/8/layout/process2"/>
    <dgm:cxn modelId="{669988D9-E516-42B3-B0A3-A8712D7E94E7}" srcId="{181CB9E4-CE1A-41F3-A779-E7DDD23B8D82}" destId="{6A958138-3857-4DDC-AC25-4E8F84188E48}" srcOrd="0" destOrd="0" parTransId="{66C3D364-618F-4FEF-9ED9-F389FFEB9A9C}" sibTransId="{325516A4-3539-4C6C-B77E-82AE7C95A2EE}"/>
    <dgm:cxn modelId="{F04FA04A-78FA-48FF-B4B0-D056ED6617A9}" srcId="{181CB9E4-CE1A-41F3-A779-E7DDD23B8D82}" destId="{28F36F55-C99C-476A-B723-9E06E2441A92}" srcOrd="2" destOrd="0" parTransId="{0534D692-96ED-455B-ABD2-0C33AAA9537F}" sibTransId="{BE2F8BFC-805E-4B73-BC6E-2E70325770F6}"/>
    <dgm:cxn modelId="{40713781-629D-4EAB-B066-E67A62A8D7B2}" type="presParOf" srcId="{95836730-58CE-4FDC-A639-3FF997B293C1}" destId="{701EF21E-0749-4056-A14D-D92CF68A21AE}" srcOrd="0" destOrd="0" presId="urn:microsoft.com/office/officeart/2005/8/layout/process2"/>
    <dgm:cxn modelId="{F32B3D60-8684-4874-9D92-53D09B4BDA18}" type="presParOf" srcId="{95836730-58CE-4FDC-A639-3FF997B293C1}" destId="{CC8A0B11-1E2C-46E2-AAFE-B33CB514D9FD}" srcOrd="1" destOrd="0" presId="urn:microsoft.com/office/officeart/2005/8/layout/process2"/>
    <dgm:cxn modelId="{3ABEB7BD-311E-4AB4-94C4-7DFEA67FB7F3}" type="presParOf" srcId="{CC8A0B11-1E2C-46E2-AAFE-B33CB514D9FD}" destId="{C6CC9B1B-D972-4B1D-9A76-6830079073E5}" srcOrd="0" destOrd="0" presId="urn:microsoft.com/office/officeart/2005/8/layout/process2"/>
    <dgm:cxn modelId="{D5ED8E60-DB55-4974-80CF-E17C16251760}" type="presParOf" srcId="{95836730-58CE-4FDC-A639-3FF997B293C1}" destId="{154195C7-6BCB-4266-B57B-E8E1DF3D842F}" srcOrd="2" destOrd="0" presId="urn:microsoft.com/office/officeart/2005/8/layout/process2"/>
    <dgm:cxn modelId="{A69D0FEA-0D7B-44E4-8F1C-3E0C564CE160}" type="presParOf" srcId="{95836730-58CE-4FDC-A639-3FF997B293C1}" destId="{B0DC70A4-705D-4454-A47A-5218FF39C160}" srcOrd="3" destOrd="0" presId="urn:microsoft.com/office/officeart/2005/8/layout/process2"/>
    <dgm:cxn modelId="{11BF3BCC-45A2-4A36-9E5B-C60FC7194F27}" type="presParOf" srcId="{B0DC70A4-705D-4454-A47A-5218FF39C160}" destId="{6F1994E9-D2D3-487F-99BC-8B3D21FFCEAA}" srcOrd="0" destOrd="0" presId="urn:microsoft.com/office/officeart/2005/8/layout/process2"/>
    <dgm:cxn modelId="{A8F9C486-CCB6-4350-A03C-02AFAF01510C}" type="presParOf" srcId="{95836730-58CE-4FDC-A639-3FF997B293C1}" destId="{8B49099A-F54C-4489-941E-1E933BBC1EE6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E0C06C-540D-44FF-B4AC-B2816E676E1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87F71B8-E548-4BB0-BD24-F5FF7AE91760}">
      <dgm:prSet phldrT="[Text]" custT="1"/>
      <dgm:spPr/>
      <dgm:t>
        <a:bodyPr/>
        <a:lstStyle/>
        <a:p>
          <a:r>
            <a:rPr lang="ru-RU" sz="2000" i="1" dirty="0" smtClean="0">
              <a:solidFill>
                <a:schemeClr val="tx1"/>
              </a:solidFill>
            </a:rPr>
            <a:t>Насильственное преступление </a:t>
          </a:r>
          <a:r>
            <a:rPr lang="en-GB" sz="2000" i="1" dirty="0" smtClean="0">
              <a:solidFill>
                <a:schemeClr val="tx1"/>
              </a:solidFill>
            </a:rPr>
            <a:t>(</a:t>
          </a:r>
          <a:r>
            <a:rPr lang="en-US" sz="2000" i="1" dirty="0" err="1" smtClean="0">
              <a:solidFill>
                <a:schemeClr val="tx1"/>
              </a:solidFill>
            </a:rPr>
            <a:t>ViP</a:t>
          </a:r>
          <a:r>
            <a:rPr lang="en-US" sz="2000" i="1" dirty="0" smtClean="0">
              <a:solidFill>
                <a:schemeClr val="tx1"/>
              </a:solidFill>
            </a:rPr>
            <a:t> </a:t>
          </a:r>
          <a:r>
            <a:rPr lang="ru-RU" sz="2000" i="1" dirty="0" smtClean="0">
              <a:solidFill>
                <a:schemeClr val="tx1"/>
              </a:solidFill>
            </a:rPr>
            <a:t>-жертва/преступление</a:t>
          </a:r>
          <a:r>
            <a:rPr lang="en-GB" sz="2000" i="1" dirty="0" smtClean="0">
              <a:solidFill>
                <a:schemeClr val="tx1"/>
              </a:solidFill>
            </a:rPr>
            <a:t>) </a:t>
          </a:r>
          <a:endParaRPr lang="en-GB" sz="2000" i="1" dirty="0" smtClean="0">
            <a:solidFill>
              <a:schemeClr val="tx1"/>
            </a:solidFill>
          </a:endParaRPr>
        </a:p>
      </dgm:t>
    </dgm:pt>
    <dgm:pt modelId="{C6EEC9D0-F38C-412F-AFEF-945B3AE5668F}" type="parTrans" cxnId="{7AFDC8B1-D85B-4280-B3D2-12A080805222}">
      <dgm:prSet/>
      <dgm:spPr/>
      <dgm:t>
        <a:bodyPr/>
        <a:lstStyle/>
        <a:p>
          <a:endParaRPr lang="en-GB" sz="1800"/>
        </a:p>
      </dgm:t>
    </dgm:pt>
    <dgm:pt modelId="{6EE1EE7F-8D03-4BAF-A0B2-80878DEF09E4}" type="sibTrans" cxnId="{7AFDC8B1-D85B-4280-B3D2-12A080805222}">
      <dgm:prSet/>
      <dgm:spPr/>
      <dgm:t>
        <a:bodyPr/>
        <a:lstStyle/>
        <a:p>
          <a:endParaRPr lang="en-GB" sz="1800"/>
        </a:p>
      </dgm:t>
    </dgm:pt>
    <dgm:pt modelId="{A958330A-9D12-40E7-AC4B-E290BB9BA4EE}">
      <dgm:prSet phldrT="[Text]" custT="1"/>
      <dgm:spPr/>
      <dgm:t>
        <a:bodyPr/>
        <a:lstStyle/>
        <a:p>
          <a:pPr>
            <a:spcBef>
              <a:spcPts val="1200"/>
            </a:spcBef>
            <a:spcAft>
              <a:spcPts val="324"/>
            </a:spcAft>
          </a:pPr>
          <a:r>
            <a:rPr lang="ru-RU" sz="1800" dirty="0" smtClean="0"/>
            <a:t>нападение с тяжкими последствиями по </a:t>
          </a:r>
          <a:r>
            <a:rPr lang="en-GB" sz="1800" dirty="0" err="1" smtClean="0"/>
            <a:t>ViP</a:t>
          </a:r>
          <a:r>
            <a:rPr lang="en-GB" sz="1800" dirty="0" smtClean="0"/>
            <a:t> </a:t>
          </a:r>
          <a:r>
            <a:rPr lang="ru-RU" sz="1800" dirty="0" smtClean="0"/>
            <a:t>и возрасту</a:t>
          </a:r>
          <a:endParaRPr lang="en-GB" sz="1800" dirty="0"/>
        </a:p>
      </dgm:t>
    </dgm:pt>
    <dgm:pt modelId="{34C9FBEA-9051-46AD-B948-DBD374EAEADC}" type="parTrans" cxnId="{456BA376-E57D-4DF5-AFF9-31B16A0954AA}">
      <dgm:prSet/>
      <dgm:spPr/>
      <dgm:t>
        <a:bodyPr/>
        <a:lstStyle/>
        <a:p>
          <a:endParaRPr lang="en-GB" sz="1800"/>
        </a:p>
      </dgm:t>
    </dgm:pt>
    <dgm:pt modelId="{97464A57-A454-4B7A-AD79-872225F4E904}" type="sibTrans" cxnId="{456BA376-E57D-4DF5-AFF9-31B16A0954AA}">
      <dgm:prSet/>
      <dgm:spPr/>
      <dgm:t>
        <a:bodyPr/>
        <a:lstStyle/>
        <a:p>
          <a:endParaRPr lang="en-GB" sz="1800"/>
        </a:p>
      </dgm:t>
    </dgm:pt>
    <dgm:pt modelId="{05C065EB-878D-4C2F-B103-57F16790FE2F}">
      <dgm:prSet phldrT="[Text]" custT="1"/>
      <dgm:spPr/>
      <dgm:t>
        <a:bodyPr/>
        <a:lstStyle/>
        <a:p>
          <a:r>
            <a:rPr lang="ru-RU" sz="2000" i="1" dirty="0" smtClean="0">
              <a:solidFill>
                <a:schemeClr val="tx1"/>
              </a:solidFill>
            </a:rPr>
            <a:t>Другие виды преступлений на </a:t>
          </a:r>
          <a:r>
            <a:rPr lang="ru-RU" sz="2000" i="1" dirty="0" err="1" smtClean="0">
              <a:solidFill>
                <a:schemeClr val="tx1"/>
              </a:solidFill>
            </a:rPr>
            <a:t>международн.уровне</a:t>
          </a:r>
          <a:r>
            <a:rPr lang="ru-RU" sz="2000" i="1" dirty="0" smtClean="0">
              <a:solidFill>
                <a:schemeClr val="tx1"/>
              </a:solidFill>
            </a:rPr>
            <a:t> </a:t>
          </a:r>
          <a:r>
            <a:rPr lang="en-GB" sz="2000" i="1" dirty="0" smtClean="0">
              <a:solidFill>
                <a:schemeClr val="tx1"/>
              </a:solidFill>
            </a:rPr>
            <a:t>(</a:t>
          </a:r>
          <a:r>
            <a:rPr lang="ru-RU" sz="2000" i="1" dirty="0" smtClean="0">
              <a:solidFill>
                <a:schemeClr val="tx1"/>
              </a:solidFill>
            </a:rPr>
            <a:t>преступления</a:t>
          </a:r>
          <a:r>
            <a:rPr lang="en-GB" sz="2000" i="1" dirty="0" smtClean="0">
              <a:solidFill>
                <a:schemeClr val="tx1"/>
              </a:solidFill>
            </a:rPr>
            <a:t>)</a:t>
          </a:r>
          <a:endParaRPr lang="en-GB" sz="2000" i="1" dirty="0">
            <a:solidFill>
              <a:schemeClr val="tx1"/>
            </a:solidFill>
          </a:endParaRPr>
        </a:p>
      </dgm:t>
    </dgm:pt>
    <dgm:pt modelId="{A0A7C0E0-134D-499A-9590-AE72CEF25977}" type="parTrans" cxnId="{EA4B9A0C-9FCE-45ED-8873-214B8750E69F}">
      <dgm:prSet/>
      <dgm:spPr/>
      <dgm:t>
        <a:bodyPr/>
        <a:lstStyle/>
        <a:p>
          <a:endParaRPr lang="en-GB" sz="1800"/>
        </a:p>
      </dgm:t>
    </dgm:pt>
    <dgm:pt modelId="{3096A17B-4CCD-43FA-9695-D3D4747B7174}" type="sibTrans" cxnId="{EA4B9A0C-9FCE-45ED-8873-214B8750E69F}">
      <dgm:prSet/>
      <dgm:spPr/>
      <dgm:t>
        <a:bodyPr/>
        <a:lstStyle/>
        <a:p>
          <a:endParaRPr lang="en-GB" sz="1800"/>
        </a:p>
      </dgm:t>
    </dgm:pt>
    <dgm:pt modelId="{1D420FAA-E3DF-4AF6-A942-7C37A7F6492E}">
      <dgm:prSet phldrT="[Text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преступления с наркотиками</a:t>
          </a:r>
          <a:endParaRPr lang="en-GB" sz="1800" dirty="0">
            <a:solidFill>
              <a:schemeClr val="tx1"/>
            </a:solidFill>
          </a:endParaRPr>
        </a:p>
      </dgm:t>
    </dgm:pt>
    <dgm:pt modelId="{DDD1DB5A-6C72-4A4E-AB41-AE2AD4451E45}" type="parTrans" cxnId="{B212EB0A-1D44-4492-A01F-16263F558A46}">
      <dgm:prSet/>
      <dgm:spPr/>
      <dgm:t>
        <a:bodyPr/>
        <a:lstStyle/>
        <a:p>
          <a:endParaRPr lang="en-GB" sz="1800"/>
        </a:p>
      </dgm:t>
    </dgm:pt>
    <dgm:pt modelId="{E46A51A3-3270-4B96-AE0C-8022CA8DE46F}" type="sibTrans" cxnId="{B212EB0A-1D44-4492-A01F-16263F558A46}">
      <dgm:prSet/>
      <dgm:spPr/>
      <dgm:t>
        <a:bodyPr/>
        <a:lstStyle/>
        <a:p>
          <a:endParaRPr lang="en-GB" sz="1800"/>
        </a:p>
      </dgm:t>
    </dgm:pt>
    <dgm:pt modelId="{3BBF9EEC-8BCF-424C-9EF9-2EE26E2337BF}">
      <dgm:prSet phldrT="[Text]" custT="1"/>
      <dgm:spPr/>
      <dgm:t>
        <a:bodyPr/>
        <a:lstStyle/>
        <a:p>
          <a:r>
            <a:rPr lang="ru-RU" sz="2000" i="1" dirty="0" smtClean="0">
              <a:solidFill>
                <a:schemeClr val="tx1"/>
              </a:solidFill>
            </a:rPr>
            <a:t>Функционирование системы уголовного правосудия и ее эффективность</a:t>
          </a:r>
          <a:endParaRPr lang="en-GB" sz="2000" i="1" dirty="0">
            <a:solidFill>
              <a:schemeClr val="tx1"/>
            </a:solidFill>
          </a:endParaRPr>
        </a:p>
      </dgm:t>
    </dgm:pt>
    <dgm:pt modelId="{A3FCD811-1B4F-4C04-980D-9DE61806A2F2}" type="parTrans" cxnId="{88517102-6B24-4731-BB50-1DAC91768941}">
      <dgm:prSet/>
      <dgm:spPr/>
      <dgm:t>
        <a:bodyPr/>
        <a:lstStyle/>
        <a:p>
          <a:endParaRPr lang="en-GB" sz="1800"/>
        </a:p>
      </dgm:t>
    </dgm:pt>
    <dgm:pt modelId="{C5AE3244-E929-49BE-A090-F11E9FEA171B}" type="sibTrans" cxnId="{88517102-6B24-4731-BB50-1DAC91768941}">
      <dgm:prSet/>
      <dgm:spPr/>
      <dgm:t>
        <a:bodyPr/>
        <a:lstStyle/>
        <a:p>
          <a:endParaRPr lang="en-GB" sz="1800"/>
        </a:p>
      </dgm:t>
    </dgm:pt>
    <dgm:pt modelId="{67361384-81A4-44CF-ADAA-61B62B24E688}">
      <dgm:prSet phldrT="[Text]" custT="1"/>
      <dgm:spPr/>
      <dgm:t>
        <a:bodyPr/>
        <a:lstStyle/>
        <a:p>
          <a:r>
            <a:rPr lang="ru-RU" sz="1800" dirty="0" smtClean="0"/>
            <a:t>Всего лиц в формальном контакте</a:t>
          </a:r>
          <a:r>
            <a:rPr lang="en-GB" sz="1800" dirty="0" smtClean="0"/>
            <a:t>, </a:t>
          </a:r>
          <a:r>
            <a:rPr lang="ru-RU" sz="1800" dirty="0" smtClean="0"/>
            <a:t>преследуемых</a:t>
          </a:r>
          <a:r>
            <a:rPr lang="en-GB" sz="1800" dirty="0" smtClean="0"/>
            <a:t>, </a:t>
          </a:r>
          <a:r>
            <a:rPr lang="ru-RU" sz="1800" dirty="0" smtClean="0"/>
            <a:t>осужденных, заключенных</a:t>
          </a:r>
          <a:r>
            <a:rPr lang="en-GB" sz="1800" dirty="0" smtClean="0"/>
            <a:t> </a:t>
          </a:r>
          <a:r>
            <a:rPr lang="en-GB" sz="1800" dirty="0" smtClean="0"/>
            <a:t>– </a:t>
          </a:r>
          <a:r>
            <a:rPr lang="ru-RU" sz="1800" dirty="0" smtClean="0"/>
            <a:t>по полу</a:t>
          </a:r>
          <a:r>
            <a:rPr lang="en-GB" sz="1800" dirty="0" smtClean="0"/>
            <a:t>, </a:t>
          </a:r>
          <a:r>
            <a:rPr lang="ru-RU" sz="1800" dirty="0" smtClean="0"/>
            <a:t>возрасту и гражданству</a:t>
          </a:r>
          <a:r>
            <a:rPr lang="en-GB" sz="1800" dirty="0" smtClean="0">
              <a:solidFill>
                <a:schemeClr val="tx1"/>
              </a:solidFill>
            </a:rPr>
            <a:t>                         </a:t>
          </a:r>
          <a:r>
            <a:rPr lang="en-GB" sz="1800" dirty="0" smtClean="0">
              <a:solidFill>
                <a:schemeClr val="tx1"/>
              </a:solidFill>
            </a:rPr>
            <a:t>– </a:t>
          </a:r>
          <a:r>
            <a:rPr lang="ru-RU" sz="1800" dirty="0" smtClean="0">
              <a:solidFill>
                <a:schemeClr val="tx1"/>
              </a:solidFill>
            </a:rPr>
            <a:t>уровень </a:t>
          </a:r>
          <a:r>
            <a:rPr lang="en-GB" sz="1800" dirty="0" smtClean="0">
              <a:solidFill>
                <a:schemeClr val="tx1"/>
              </a:solidFill>
            </a:rPr>
            <a:t>01 </a:t>
          </a:r>
          <a:r>
            <a:rPr lang="ru-RU" sz="1800" dirty="0" smtClean="0">
              <a:solidFill>
                <a:schemeClr val="tx1"/>
              </a:solidFill>
            </a:rPr>
            <a:t>по МКПС и по </a:t>
          </a:r>
          <a:r>
            <a:rPr lang="ru-RU" sz="1800" dirty="0" err="1" smtClean="0">
              <a:solidFill>
                <a:schemeClr val="tx1"/>
              </a:solidFill>
            </a:rPr>
            <a:t>отдельн.видам</a:t>
          </a:r>
          <a:r>
            <a:rPr lang="ru-RU" sz="1800" dirty="0" smtClean="0">
              <a:solidFill>
                <a:schemeClr val="tx1"/>
              </a:solidFill>
            </a:rPr>
            <a:t> преступлений</a:t>
          </a:r>
          <a:r>
            <a:rPr lang="en-GB" sz="1800" dirty="0" smtClean="0">
              <a:solidFill>
                <a:schemeClr val="tx1"/>
              </a:solidFill>
            </a:rPr>
            <a:t>	</a:t>
          </a:r>
          <a:endParaRPr lang="en-GB" sz="1800" dirty="0">
            <a:solidFill>
              <a:schemeClr val="tx1"/>
            </a:solidFill>
          </a:endParaRPr>
        </a:p>
      </dgm:t>
    </dgm:pt>
    <dgm:pt modelId="{86618033-E06E-4726-A39E-56B0A8756893}" type="parTrans" cxnId="{4FE43740-9BE8-4F3B-88CB-4E776D6BE4C1}">
      <dgm:prSet/>
      <dgm:spPr/>
      <dgm:t>
        <a:bodyPr/>
        <a:lstStyle/>
        <a:p>
          <a:endParaRPr lang="en-GB" sz="1800"/>
        </a:p>
      </dgm:t>
    </dgm:pt>
    <dgm:pt modelId="{1CF4638E-EF68-410A-8132-0CA6B30E16E2}" type="sibTrans" cxnId="{4FE43740-9BE8-4F3B-88CB-4E776D6BE4C1}">
      <dgm:prSet/>
      <dgm:spPr/>
      <dgm:t>
        <a:bodyPr/>
        <a:lstStyle/>
        <a:p>
          <a:endParaRPr lang="en-GB" sz="1800"/>
        </a:p>
      </dgm:t>
    </dgm:pt>
    <dgm:pt modelId="{6608D8FC-0FB0-41A9-8A6B-97F3BC192F20}">
      <dgm:prSet custT="1"/>
      <dgm:spPr/>
      <dgm:t>
        <a:bodyPr/>
        <a:lstStyle/>
        <a:p>
          <a:pPr>
            <a:spcBef>
              <a:spcPts val="1200"/>
            </a:spcBef>
            <a:spcAft>
              <a:spcPts val="324"/>
            </a:spcAft>
          </a:pPr>
          <a:r>
            <a:rPr lang="ru-RU" sz="1800" dirty="0" smtClean="0"/>
            <a:t>сексуальное насилие по </a:t>
          </a:r>
          <a:r>
            <a:rPr lang="en-GB" sz="1800" dirty="0" err="1" smtClean="0"/>
            <a:t>ViP</a:t>
          </a:r>
          <a:r>
            <a:rPr lang="en-GB" sz="1800" dirty="0" smtClean="0"/>
            <a:t> </a:t>
          </a:r>
          <a:r>
            <a:rPr lang="ru-RU" sz="1800" dirty="0" smtClean="0"/>
            <a:t>и возрасту</a:t>
          </a:r>
          <a:endParaRPr lang="en-GB" sz="1800" dirty="0"/>
        </a:p>
      </dgm:t>
    </dgm:pt>
    <dgm:pt modelId="{596C2157-0F7F-4568-8C96-74969068F207}" type="parTrans" cxnId="{D9987996-A5E6-4807-9258-8FEA3D2C4FC8}">
      <dgm:prSet/>
      <dgm:spPr/>
      <dgm:t>
        <a:bodyPr/>
        <a:lstStyle/>
        <a:p>
          <a:endParaRPr lang="en-GB" sz="1800"/>
        </a:p>
      </dgm:t>
    </dgm:pt>
    <dgm:pt modelId="{6202B009-D3C7-4B7E-911B-14AA198DEA79}" type="sibTrans" cxnId="{D9987996-A5E6-4807-9258-8FEA3D2C4FC8}">
      <dgm:prSet/>
      <dgm:spPr/>
      <dgm:t>
        <a:bodyPr/>
        <a:lstStyle/>
        <a:p>
          <a:endParaRPr lang="en-GB" sz="1800"/>
        </a:p>
      </dgm:t>
    </dgm:pt>
    <dgm:pt modelId="{B4693E1C-15CF-4D60-BACF-FEAA4CD1D684}">
      <dgm:prSet custT="1"/>
      <dgm:spPr/>
      <dgm:t>
        <a:bodyPr/>
        <a:lstStyle/>
        <a:p>
          <a:pPr>
            <a:spcBef>
              <a:spcPts val="1200"/>
            </a:spcBef>
            <a:spcAft>
              <a:spcPts val="324"/>
            </a:spcAft>
          </a:pPr>
          <a:r>
            <a:rPr lang="ru-RU" sz="1800" dirty="0" smtClean="0"/>
            <a:t>сексуальная эксплуатация по полу</a:t>
          </a:r>
          <a:r>
            <a:rPr lang="en-GB" sz="1800" dirty="0" smtClean="0"/>
            <a:t> </a:t>
          </a:r>
          <a:r>
            <a:rPr lang="ru-RU" sz="1800" dirty="0" smtClean="0"/>
            <a:t>и возрасту</a:t>
          </a:r>
          <a:endParaRPr lang="en-GB" sz="1800" dirty="0"/>
        </a:p>
      </dgm:t>
    </dgm:pt>
    <dgm:pt modelId="{B953C78B-72D7-446A-AC2F-5CBBA3EDC635}" type="parTrans" cxnId="{7D181DDC-89F0-4BBC-AE26-63A9418E888E}">
      <dgm:prSet/>
      <dgm:spPr/>
      <dgm:t>
        <a:bodyPr/>
        <a:lstStyle/>
        <a:p>
          <a:endParaRPr lang="en-GB" sz="1800"/>
        </a:p>
      </dgm:t>
    </dgm:pt>
    <dgm:pt modelId="{97BC856D-FE9A-470C-ABFB-79D592A1A1B5}" type="sibTrans" cxnId="{7D181DDC-89F0-4BBC-AE26-63A9418E888E}">
      <dgm:prSet/>
      <dgm:spPr/>
      <dgm:t>
        <a:bodyPr/>
        <a:lstStyle/>
        <a:p>
          <a:endParaRPr lang="en-GB" sz="1800"/>
        </a:p>
      </dgm:t>
    </dgm:pt>
    <dgm:pt modelId="{D9AA1C14-9A54-4351-A7F4-43004000E8D3}">
      <dgm:prSet custT="1"/>
      <dgm:spPr/>
      <dgm:t>
        <a:bodyPr/>
        <a:lstStyle/>
        <a:p>
          <a:pPr>
            <a:spcBef>
              <a:spcPts val="1200"/>
            </a:spcBef>
            <a:spcAft>
              <a:spcPts val="324"/>
            </a:spcAft>
          </a:pPr>
          <a:r>
            <a:rPr lang="ru-RU" sz="1800" dirty="0" smtClean="0"/>
            <a:t>деяния, </a:t>
          </a:r>
          <a:r>
            <a:rPr lang="ru-RU" sz="1800" dirty="0" err="1" smtClean="0"/>
            <a:t>направл</a:t>
          </a:r>
          <a:r>
            <a:rPr lang="ru-RU" sz="1800" dirty="0" smtClean="0"/>
            <a:t>-е на внушение</a:t>
          </a:r>
          <a:r>
            <a:rPr lang="en-GB" sz="1800" dirty="0" smtClean="0"/>
            <a:t> </a:t>
          </a:r>
          <a:r>
            <a:rPr lang="ru-RU" sz="1800" dirty="0" smtClean="0"/>
            <a:t>страха или </a:t>
          </a:r>
          <a:r>
            <a:rPr lang="ru-RU" sz="1800" dirty="0" err="1" smtClean="0"/>
            <a:t>эмоцион.стресса</a:t>
          </a:r>
          <a:r>
            <a:rPr lang="ru-RU" sz="1800" dirty="0" smtClean="0"/>
            <a:t> </a:t>
          </a:r>
          <a:r>
            <a:rPr lang="en-GB" sz="1800" dirty="0" smtClean="0"/>
            <a:t>(+ </a:t>
          </a:r>
          <a:r>
            <a:rPr lang="en-GB" sz="1800" dirty="0" smtClean="0"/>
            <a:t>Cy)</a:t>
          </a:r>
          <a:endParaRPr lang="en-GB" sz="1800" dirty="0"/>
        </a:p>
      </dgm:t>
    </dgm:pt>
    <dgm:pt modelId="{68D4A209-BA13-4FE9-963D-8C52BFE3FE3F}" type="parTrans" cxnId="{15008ADC-C508-4ABB-9D99-09FA17C12DE3}">
      <dgm:prSet/>
      <dgm:spPr/>
      <dgm:t>
        <a:bodyPr/>
        <a:lstStyle/>
        <a:p>
          <a:endParaRPr lang="en-GB" sz="1800"/>
        </a:p>
      </dgm:t>
    </dgm:pt>
    <dgm:pt modelId="{0F98A8E2-B1CC-4ED4-A526-76F20D77B44D}" type="sibTrans" cxnId="{15008ADC-C508-4ABB-9D99-09FA17C12DE3}">
      <dgm:prSet/>
      <dgm:spPr/>
      <dgm:t>
        <a:bodyPr/>
        <a:lstStyle/>
        <a:p>
          <a:endParaRPr lang="en-GB" sz="1800"/>
        </a:p>
      </dgm:t>
    </dgm:pt>
    <dgm:pt modelId="{51929408-5937-4CEF-93F2-7AFF499C2CF3}">
      <dgm:prSet phldrT="[Text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коррупция</a:t>
          </a:r>
          <a:endParaRPr lang="en-GB" sz="1800" dirty="0">
            <a:solidFill>
              <a:schemeClr val="tx1"/>
            </a:solidFill>
          </a:endParaRPr>
        </a:p>
      </dgm:t>
    </dgm:pt>
    <dgm:pt modelId="{96782916-3840-49B7-8326-9D0435998311}" type="parTrans" cxnId="{52E4A869-A0CA-44DE-9540-76E220D53BAD}">
      <dgm:prSet/>
      <dgm:spPr/>
      <dgm:t>
        <a:bodyPr/>
        <a:lstStyle/>
        <a:p>
          <a:endParaRPr lang="en-GB" sz="1800"/>
        </a:p>
      </dgm:t>
    </dgm:pt>
    <dgm:pt modelId="{99A2907A-A196-4C86-8FA1-3D114DF5041F}" type="sibTrans" cxnId="{52E4A869-A0CA-44DE-9540-76E220D53BAD}">
      <dgm:prSet/>
      <dgm:spPr/>
      <dgm:t>
        <a:bodyPr/>
        <a:lstStyle/>
        <a:p>
          <a:endParaRPr lang="en-GB" sz="1800"/>
        </a:p>
      </dgm:t>
    </dgm:pt>
    <dgm:pt modelId="{3A9B753D-F57E-44FB-9BA6-B3A88E2FEABC}">
      <dgm:prSet phldrT="[Text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мошенничество</a:t>
          </a:r>
          <a:r>
            <a:rPr lang="en-GB" sz="1800" dirty="0" smtClean="0">
              <a:solidFill>
                <a:schemeClr val="tx1"/>
              </a:solidFill>
            </a:rPr>
            <a:t> </a:t>
          </a:r>
          <a:r>
            <a:rPr lang="en-GB" sz="1800" dirty="0" smtClean="0">
              <a:solidFill>
                <a:schemeClr val="tx1"/>
              </a:solidFill>
            </a:rPr>
            <a:t>(+ Cy)</a:t>
          </a:r>
          <a:endParaRPr lang="en-GB" sz="1800" dirty="0">
            <a:solidFill>
              <a:schemeClr val="tx1"/>
            </a:solidFill>
          </a:endParaRPr>
        </a:p>
      </dgm:t>
    </dgm:pt>
    <dgm:pt modelId="{182129F5-2172-4A0F-802B-AE08998313C2}" type="parTrans" cxnId="{04DD2334-A363-451C-ACCD-75DA0CB344AF}">
      <dgm:prSet/>
      <dgm:spPr/>
      <dgm:t>
        <a:bodyPr/>
        <a:lstStyle/>
        <a:p>
          <a:endParaRPr lang="en-GB" sz="1800"/>
        </a:p>
      </dgm:t>
    </dgm:pt>
    <dgm:pt modelId="{7F50D96F-0036-4215-8B75-D86AD13B1938}" type="sibTrans" cxnId="{04DD2334-A363-451C-ACCD-75DA0CB344AF}">
      <dgm:prSet/>
      <dgm:spPr/>
      <dgm:t>
        <a:bodyPr/>
        <a:lstStyle/>
        <a:p>
          <a:endParaRPr lang="en-GB" sz="1800"/>
        </a:p>
      </dgm:t>
    </dgm:pt>
    <dgm:pt modelId="{52255367-CE39-4043-88A6-8289FD70930B}">
      <dgm:prSet phldrT="[Text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отмывание денег</a:t>
          </a:r>
          <a:endParaRPr lang="en-GB" sz="1800" dirty="0">
            <a:solidFill>
              <a:schemeClr val="tx1"/>
            </a:solidFill>
          </a:endParaRPr>
        </a:p>
      </dgm:t>
    </dgm:pt>
    <dgm:pt modelId="{AB8D0924-7EAE-4F42-98A7-4FC1331326C9}" type="parTrans" cxnId="{16B0E070-FE9F-4C56-B13B-6F3BCBB232E3}">
      <dgm:prSet/>
      <dgm:spPr/>
      <dgm:t>
        <a:bodyPr/>
        <a:lstStyle/>
        <a:p>
          <a:endParaRPr lang="en-GB" sz="1800"/>
        </a:p>
      </dgm:t>
    </dgm:pt>
    <dgm:pt modelId="{F004CC29-8438-4E7D-9F79-B040503C4972}" type="sibTrans" cxnId="{16B0E070-FE9F-4C56-B13B-6F3BCBB232E3}">
      <dgm:prSet/>
      <dgm:spPr/>
      <dgm:t>
        <a:bodyPr/>
        <a:lstStyle/>
        <a:p>
          <a:endParaRPr lang="en-GB" sz="1800"/>
        </a:p>
      </dgm:t>
    </dgm:pt>
    <dgm:pt modelId="{9CE4A5C9-F61A-4FDD-8555-87F79C90ACEC}">
      <dgm:prSet phldrT="[Text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незаконный ввоз мигрантов</a:t>
          </a:r>
          <a:endParaRPr lang="en-GB" sz="1800" dirty="0">
            <a:solidFill>
              <a:schemeClr val="tx1"/>
            </a:solidFill>
          </a:endParaRPr>
        </a:p>
      </dgm:t>
    </dgm:pt>
    <dgm:pt modelId="{E39ECBF6-200E-4610-9992-0992BF5EB7B7}" type="parTrans" cxnId="{0CB48C0D-C03C-4CDC-8DFC-4772CCAFFD24}">
      <dgm:prSet/>
      <dgm:spPr/>
      <dgm:t>
        <a:bodyPr/>
        <a:lstStyle/>
        <a:p>
          <a:endParaRPr lang="en-GB" sz="1800"/>
        </a:p>
      </dgm:t>
    </dgm:pt>
    <dgm:pt modelId="{056B1687-8D0B-4BDF-90FF-96C4BD580A9D}" type="sibTrans" cxnId="{0CB48C0D-C03C-4CDC-8DFC-4772CCAFFD24}">
      <dgm:prSet/>
      <dgm:spPr/>
      <dgm:t>
        <a:bodyPr/>
        <a:lstStyle/>
        <a:p>
          <a:endParaRPr lang="en-GB" sz="1800"/>
        </a:p>
      </dgm:t>
    </dgm:pt>
    <dgm:pt modelId="{1074F55A-CC53-48EC-A8A1-6DA4CFD24943}">
      <dgm:prSet phldrT="[Text]" custT="1"/>
      <dgm:spPr/>
      <dgm:t>
        <a:bodyPr/>
        <a:lstStyle/>
        <a:p>
          <a:r>
            <a:rPr lang="ru-RU" sz="1800" dirty="0" smtClean="0"/>
            <a:t>контрабанда оружия и взрывчатых веществ</a:t>
          </a:r>
          <a:endParaRPr lang="en-GB" sz="1800" dirty="0"/>
        </a:p>
      </dgm:t>
    </dgm:pt>
    <dgm:pt modelId="{9F640532-A748-40EC-9AA7-328EBAF695CA}" type="parTrans" cxnId="{FBEA77BA-9F45-4E29-BDC2-9BC0C8051852}">
      <dgm:prSet/>
      <dgm:spPr/>
      <dgm:t>
        <a:bodyPr/>
        <a:lstStyle/>
        <a:p>
          <a:endParaRPr lang="en-GB" sz="1800"/>
        </a:p>
      </dgm:t>
    </dgm:pt>
    <dgm:pt modelId="{AC967A53-15FB-4603-9E5F-A2CF938FAF1B}" type="sibTrans" cxnId="{FBEA77BA-9F45-4E29-BDC2-9BC0C8051852}">
      <dgm:prSet/>
      <dgm:spPr/>
      <dgm:t>
        <a:bodyPr/>
        <a:lstStyle/>
        <a:p>
          <a:endParaRPr lang="en-GB" sz="1800"/>
        </a:p>
      </dgm:t>
    </dgm:pt>
    <dgm:pt modelId="{BCD7AD79-CB54-40AD-B167-6E4D5DD9B0FB}">
      <dgm:prSet phldrT="[Text]" custT="1"/>
      <dgm:spPr/>
      <dgm:t>
        <a:bodyPr/>
        <a:lstStyle/>
        <a:p>
          <a:r>
            <a:rPr lang="ru-RU" sz="1800" dirty="0" err="1" smtClean="0"/>
            <a:t>кибер</a:t>
          </a:r>
          <a:r>
            <a:rPr lang="ru-RU" sz="1800" dirty="0" smtClean="0"/>
            <a:t>-преступления</a:t>
          </a:r>
          <a:endParaRPr lang="en-GB" sz="1800" dirty="0"/>
        </a:p>
      </dgm:t>
    </dgm:pt>
    <dgm:pt modelId="{FD1134D6-9B75-4077-ABDD-22D901C20E25}" type="parTrans" cxnId="{48EC6149-56B9-4851-979D-9A3AF59A7554}">
      <dgm:prSet/>
      <dgm:spPr/>
      <dgm:t>
        <a:bodyPr/>
        <a:lstStyle/>
        <a:p>
          <a:endParaRPr lang="en-GB" sz="1800"/>
        </a:p>
      </dgm:t>
    </dgm:pt>
    <dgm:pt modelId="{3A1A423B-2DF3-49B8-8F59-896C821CC831}" type="sibTrans" cxnId="{48EC6149-56B9-4851-979D-9A3AF59A7554}">
      <dgm:prSet/>
      <dgm:spPr/>
      <dgm:t>
        <a:bodyPr/>
        <a:lstStyle/>
        <a:p>
          <a:endParaRPr lang="en-GB" sz="1800"/>
        </a:p>
      </dgm:t>
    </dgm:pt>
    <dgm:pt modelId="{1A18175E-ABB0-4844-BF71-8677AF239EFD}">
      <dgm:prSet phldrT="[Text]" custT="1"/>
      <dgm:spPr/>
      <dgm:t>
        <a:bodyPr/>
        <a:lstStyle/>
        <a:p>
          <a:r>
            <a:rPr lang="ru-RU" sz="1800" dirty="0" smtClean="0"/>
            <a:t>юридическое представительство</a:t>
          </a:r>
          <a:endParaRPr lang="en-GB" sz="1800" dirty="0"/>
        </a:p>
      </dgm:t>
    </dgm:pt>
    <dgm:pt modelId="{0FD89F6D-4A61-4842-8617-D431C9D3C867}" type="parTrans" cxnId="{AEA128B1-F095-4CA2-A914-0664CED10797}">
      <dgm:prSet/>
      <dgm:spPr/>
      <dgm:t>
        <a:bodyPr/>
        <a:lstStyle/>
        <a:p>
          <a:endParaRPr lang="en-GB"/>
        </a:p>
      </dgm:t>
    </dgm:pt>
    <dgm:pt modelId="{010ADE34-4B92-479D-A1A1-3C3BEC7E8173}" type="sibTrans" cxnId="{AEA128B1-F095-4CA2-A914-0664CED10797}">
      <dgm:prSet/>
      <dgm:spPr/>
      <dgm:t>
        <a:bodyPr/>
        <a:lstStyle/>
        <a:p>
          <a:endParaRPr lang="en-GB"/>
        </a:p>
      </dgm:t>
    </dgm:pt>
    <dgm:pt modelId="{BBFE3E63-055B-4FEC-94AE-B2594F6E9147}">
      <dgm:prSet phldrT="[Text]" custT="1"/>
      <dgm:spPr/>
      <dgm:t>
        <a:bodyPr/>
        <a:lstStyle/>
        <a:p>
          <a:r>
            <a:rPr lang="ru-RU" sz="1800" dirty="0" smtClean="0"/>
            <a:t>сотрудники полиции и</a:t>
          </a:r>
          <a:r>
            <a:rPr lang="en-GB" sz="1800" dirty="0" smtClean="0"/>
            <a:t> </a:t>
          </a:r>
          <a:r>
            <a:rPr lang="ru-RU" sz="1800" dirty="0" smtClean="0"/>
            <a:t>тюремной службы по функциям</a:t>
          </a:r>
          <a:endParaRPr lang="en-GB" sz="1800" dirty="0"/>
        </a:p>
      </dgm:t>
    </dgm:pt>
    <dgm:pt modelId="{9CF652D7-17E2-42ED-8D07-E0CE396B7FDA}" type="parTrans" cxnId="{643CD618-4E39-46FC-913E-828C7DD8110C}">
      <dgm:prSet/>
      <dgm:spPr/>
      <dgm:t>
        <a:bodyPr/>
        <a:lstStyle/>
        <a:p>
          <a:endParaRPr lang="en-GB"/>
        </a:p>
      </dgm:t>
    </dgm:pt>
    <dgm:pt modelId="{84266423-F66F-4F3D-95A0-391B8641B03F}" type="sibTrans" cxnId="{643CD618-4E39-46FC-913E-828C7DD8110C}">
      <dgm:prSet/>
      <dgm:spPr/>
      <dgm:t>
        <a:bodyPr/>
        <a:lstStyle/>
        <a:p>
          <a:endParaRPr lang="en-GB"/>
        </a:p>
      </dgm:t>
    </dgm:pt>
    <dgm:pt modelId="{11F377B5-D180-491F-8C66-C2ADEF6E1E5D}">
      <dgm:prSet phldrT="[Text]" custT="1"/>
      <dgm:spPr/>
      <dgm:t>
        <a:bodyPr/>
        <a:lstStyle/>
        <a:p>
          <a:r>
            <a:rPr lang="ru-RU" sz="1800" dirty="0" smtClean="0"/>
            <a:t>альтернативные виды надзора</a:t>
          </a:r>
          <a:endParaRPr lang="en-GB" sz="1800" dirty="0"/>
        </a:p>
      </dgm:t>
    </dgm:pt>
    <dgm:pt modelId="{E5B1F415-AB35-4973-A28B-29E5236C92CA}" type="parTrans" cxnId="{52B86296-21B5-4740-9E86-AEFC96CBE54E}">
      <dgm:prSet/>
      <dgm:spPr/>
      <dgm:t>
        <a:bodyPr/>
        <a:lstStyle/>
        <a:p>
          <a:endParaRPr lang="en-GB"/>
        </a:p>
      </dgm:t>
    </dgm:pt>
    <dgm:pt modelId="{EFBCB380-0717-4FBC-8C62-CEBC8D3AD7A4}" type="sibTrans" cxnId="{52B86296-21B5-4740-9E86-AEFC96CBE54E}">
      <dgm:prSet/>
      <dgm:spPr/>
      <dgm:t>
        <a:bodyPr/>
        <a:lstStyle/>
        <a:p>
          <a:endParaRPr lang="en-GB"/>
        </a:p>
      </dgm:t>
    </dgm:pt>
    <dgm:pt modelId="{0FCE00C6-C548-43FE-8B35-9856C11FD316}">
      <dgm:prSet custT="1"/>
      <dgm:spPr/>
      <dgm:t>
        <a:bodyPr/>
        <a:lstStyle/>
        <a:p>
          <a:pPr>
            <a:spcBef>
              <a:spcPts val="1200"/>
            </a:spcBef>
            <a:spcAft>
              <a:spcPts val="324"/>
            </a:spcAft>
          </a:pPr>
          <a:endParaRPr lang="en-GB" sz="1800" dirty="0"/>
        </a:p>
      </dgm:t>
    </dgm:pt>
    <dgm:pt modelId="{82471E1D-B45B-46F8-AD12-F496E990E599}" type="parTrans" cxnId="{EB780115-5F8E-498F-BCEC-F52BA9FB2A57}">
      <dgm:prSet/>
      <dgm:spPr/>
      <dgm:t>
        <a:bodyPr/>
        <a:lstStyle/>
        <a:p>
          <a:endParaRPr lang="en-GB"/>
        </a:p>
      </dgm:t>
    </dgm:pt>
    <dgm:pt modelId="{74E970C4-9B1C-4EA3-9EC1-FF5C32D0357B}" type="sibTrans" cxnId="{EB780115-5F8E-498F-BCEC-F52BA9FB2A57}">
      <dgm:prSet/>
      <dgm:spPr/>
      <dgm:t>
        <a:bodyPr/>
        <a:lstStyle/>
        <a:p>
          <a:endParaRPr lang="en-GB"/>
        </a:p>
      </dgm:t>
    </dgm:pt>
    <dgm:pt modelId="{70779BD5-8BF6-43AD-A289-14625975AE5A}">
      <dgm:prSet custT="1"/>
      <dgm:spPr/>
      <dgm:t>
        <a:bodyPr/>
        <a:lstStyle/>
        <a:p>
          <a:pPr>
            <a:spcBef>
              <a:spcPts val="1200"/>
            </a:spcBef>
            <a:spcAft>
              <a:spcPts val="324"/>
            </a:spcAft>
          </a:pPr>
          <a:r>
            <a:rPr lang="ru-RU" sz="1800" dirty="0" smtClean="0"/>
            <a:t>детская порнография </a:t>
          </a:r>
          <a:r>
            <a:rPr lang="en-GB" sz="1800" dirty="0" smtClean="0"/>
            <a:t>(+ Cy)</a:t>
          </a:r>
          <a:endParaRPr lang="en-GB" sz="1800" dirty="0"/>
        </a:p>
      </dgm:t>
    </dgm:pt>
    <dgm:pt modelId="{CCBF6EEC-B46A-420A-BC42-F2269FBC75DD}" type="parTrans" cxnId="{C684C72C-8392-4773-A833-F8D415CA0D6F}">
      <dgm:prSet/>
      <dgm:spPr/>
      <dgm:t>
        <a:bodyPr/>
        <a:lstStyle/>
        <a:p>
          <a:endParaRPr lang="en-GB"/>
        </a:p>
      </dgm:t>
    </dgm:pt>
    <dgm:pt modelId="{130F4EF6-D116-46BB-B2EA-36A0E2323FB5}" type="sibTrans" cxnId="{C684C72C-8392-4773-A833-F8D415CA0D6F}">
      <dgm:prSet/>
      <dgm:spPr/>
      <dgm:t>
        <a:bodyPr/>
        <a:lstStyle/>
        <a:p>
          <a:endParaRPr lang="en-GB"/>
        </a:p>
      </dgm:t>
    </dgm:pt>
    <dgm:pt modelId="{B8D61562-846E-43A8-B755-A25EE9D52D0B}">
      <dgm:prSet phldrT="[Text]" custT="1"/>
      <dgm:spPr/>
      <dgm:t>
        <a:bodyPr/>
        <a:lstStyle/>
        <a:p>
          <a:r>
            <a:rPr lang="ru-RU" sz="1800" dirty="0" smtClean="0"/>
            <a:t>преступления против окружающей среды</a:t>
          </a:r>
          <a:endParaRPr lang="en-GB" sz="1800" dirty="0"/>
        </a:p>
      </dgm:t>
    </dgm:pt>
    <dgm:pt modelId="{9D6172E6-59F6-487F-8073-8FC9CB56C655}" type="parTrans" cxnId="{EBB5906D-9AB5-4432-AC1A-CF619A77A270}">
      <dgm:prSet/>
      <dgm:spPr/>
      <dgm:t>
        <a:bodyPr/>
        <a:lstStyle/>
        <a:p>
          <a:endParaRPr lang="ru-RU"/>
        </a:p>
      </dgm:t>
    </dgm:pt>
    <dgm:pt modelId="{C7E89A91-9CA4-4730-81F0-6F9CD01D1416}" type="sibTrans" cxnId="{EBB5906D-9AB5-4432-AC1A-CF619A77A270}">
      <dgm:prSet/>
      <dgm:spPr/>
      <dgm:t>
        <a:bodyPr/>
        <a:lstStyle/>
        <a:p>
          <a:endParaRPr lang="ru-RU"/>
        </a:p>
      </dgm:t>
    </dgm:pt>
    <dgm:pt modelId="{C22FC8B9-2773-48E6-975A-4859B9BFDE9F}">
      <dgm:prSet custT="1"/>
      <dgm:spPr/>
      <dgm:t>
        <a:bodyPr/>
        <a:lstStyle/>
        <a:p>
          <a:pPr>
            <a:spcBef>
              <a:spcPts val="1200"/>
            </a:spcBef>
            <a:spcAft>
              <a:spcPts val="324"/>
            </a:spcAft>
          </a:pPr>
          <a:r>
            <a:rPr lang="ru-RU" sz="1800" u="sng" dirty="0" smtClean="0"/>
            <a:t>исследования по </a:t>
          </a:r>
          <a:r>
            <a:rPr lang="ru-RU" sz="1800" u="sng" dirty="0" err="1" smtClean="0"/>
            <a:t>виктимизации</a:t>
          </a:r>
          <a:r>
            <a:rPr lang="en-GB" sz="1800" u="sng" dirty="0" smtClean="0"/>
            <a:t>: </a:t>
          </a:r>
          <a:r>
            <a:rPr lang="ru-RU" sz="1800" u="sng" dirty="0" smtClean="0"/>
            <a:t>индикаторы ЦУР для целей </a:t>
          </a:r>
          <a:r>
            <a:rPr lang="en-GB" sz="1800" u="sng" dirty="0" smtClean="0"/>
            <a:t>5</a:t>
          </a:r>
          <a:r>
            <a:rPr lang="en-GB" sz="1800" u="sng" dirty="0" smtClean="0"/>
            <a:t>, 11 </a:t>
          </a:r>
          <a:r>
            <a:rPr lang="ru-RU" sz="1800" u="sng" dirty="0" smtClean="0"/>
            <a:t>и</a:t>
          </a:r>
          <a:r>
            <a:rPr lang="en-GB" sz="1800" u="sng" dirty="0" smtClean="0"/>
            <a:t> </a:t>
          </a:r>
          <a:r>
            <a:rPr lang="en-GB" sz="1800" u="sng" dirty="0" smtClean="0"/>
            <a:t>16</a:t>
          </a:r>
          <a:endParaRPr lang="en-GB" sz="1800" u="sng" dirty="0"/>
        </a:p>
      </dgm:t>
    </dgm:pt>
    <dgm:pt modelId="{669F4BDC-3BF4-4C83-9BA9-CEE96E3736BB}" type="sibTrans" cxnId="{1F20786A-30A8-4D10-9D96-DB9241009407}">
      <dgm:prSet/>
      <dgm:spPr/>
      <dgm:t>
        <a:bodyPr/>
        <a:lstStyle/>
        <a:p>
          <a:endParaRPr lang="en-GB"/>
        </a:p>
      </dgm:t>
    </dgm:pt>
    <dgm:pt modelId="{8BCABA1E-B438-48D0-967E-DCB88B0176C4}" type="parTrans" cxnId="{1F20786A-30A8-4D10-9D96-DB9241009407}">
      <dgm:prSet/>
      <dgm:spPr/>
      <dgm:t>
        <a:bodyPr/>
        <a:lstStyle/>
        <a:p>
          <a:endParaRPr lang="en-GB"/>
        </a:p>
      </dgm:t>
    </dgm:pt>
    <dgm:pt modelId="{0DE8E8CC-D49B-4286-86DA-EFB0C71E3EC2}" type="pres">
      <dgm:prSet presAssocID="{C8E0C06C-540D-44FF-B4AC-B2816E676E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75063B8-8D1A-49CD-8F92-2361B75E83E8}" type="pres">
      <dgm:prSet presAssocID="{A87F71B8-E548-4BB0-BD24-F5FF7AE91760}" presName="composite" presStyleCnt="0"/>
      <dgm:spPr/>
    </dgm:pt>
    <dgm:pt modelId="{6EFFCFAE-85E7-4B82-B7E5-4430233B475F}" type="pres">
      <dgm:prSet presAssocID="{A87F71B8-E548-4BB0-BD24-F5FF7AE91760}" presName="parTx" presStyleLbl="alignNode1" presStyleIdx="0" presStyleCnt="3" custScaleX="1118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B905853-EFC5-4754-9BC8-A5AE63B97B9A}" type="pres">
      <dgm:prSet presAssocID="{A87F71B8-E548-4BB0-BD24-F5FF7AE91760}" presName="desTx" presStyleLbl="alignAccFollowNode1" presStyleIdx="0" presStyleCnt="3" custScaleX="1133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BA4387-5FA3-464C-A8EE-E45A64B9B42D}" type="pres">
      <dgm:prSet presAssocID="{6EE1EE7F-8D03-4BAF-A0B2-80878DEF09E4}" presName="space" presStyleCnt="0"/>
      <dgm:spPr/>
    </dgm:pt>
    <dgm:pt modelId="{EFA0374D-7479-455F-AABC-9C4563974F83}" type="pres">
      <dgm:prSet presAssocID="{05C065EB-878D-4C2F-B103-57F16790FE2F}" presName="composite" presStyleCnt="0"/>
      <dgm:spPr/>
    </dgm:pt>
    <dgm:pt modelId="{AFDB7B3D-E39F-42B9-9DFA-D247DAF3460B}" type="pres">
      <dgm:prSet presAssocID="{05C065EB-878D-4C2F-B103-57F16790FE2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AD399C-41EF-44E0-9678-570498AA1250}" type="pres">
      <dgm:prSet presAssocID="{05C065EB-878D-4C2F-B103-57F16790FE2F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BD0C993-5BEB-469F-B4D0-51769E1EC443}" type="pres">
      <dgm:prSet presAssocID="{3096A17B-4CCD-43FA-9695-D3D4747B7174}" presName="space" presStyleCnt="0"/>
      <dgm:spPr/>
    </dgm:pt>
    <dgm:pt modelId="{397C1BD8-4469-471A-94CD-EEAA3A06AADE}" type="pres">
      <dgm:prSet presAssocID="{3BBF9EEC-8BCF-424C-9EF9-2EE26E2337BF}" presName="composite" presStyleCnt="0"/>
      <dgm:spPr/>
    </dgm:pt>
    <dgm:pt modelId="{58F5E750-A393-4271-B1F1-CA137D22E2F5}" type="pres">
      <dgm:prSet presAssocID="{3BBF9EEC-8BCF-424C-9EF9-2EE26E2337B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0EFD6A-DD1A-4CC0-AF8C-B6ED0A0898A7}" type="pres">
      <dgm:prSet presAssocID="{3BBF9EEC-8BCF-424C-9EF9-2EE26E2337B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37F97BF-55B5-44C0-8BBD-E9912E1F20CA}" type="presOf" srcId="{70779BD5-8BF6-43AD-A289-14625975AE5A}" destId="{0B905853-EFC5-4754-9BC8-A5AE63B97B9A}" srcOrd="0" destOrd="3" presId="urn:microsoft.com/office/officeart/2005/8/layout/hList1"/>
    <dgm:cxn modelId="{8B45FDC8-1DCB-4573-AC9E-B19323FBC3B7}" type="presOf" srcId="{BCD7AD79-CB54-40AD-B167-6E4D5DD9B0FB}" destId="{C0AD399C-41EF-44E0-9678-570498AA1250}" srcOrd="0" destOrd="6" presId="urn:microsoft.com/office/officeart/2005/8/layout/hList1"/>
    <dgm:cxn modelId="{E0BFF416-C093-499C-8F3E-2E2123F26472}" type="presOf" srcId="{0FCE00C6-C548-43FE-8B35-9856C11FD316}" destId="{0B905853-EFC5-4754-9BC8-A5AE63B97B9A}" srcOrd="0" destOrd="5" presId="urn:microsoft.com/office/officeart/2005/8/layout/hList1"/>
    <dgm:cxn modelId="{52E4A869-A0CA-44DE-9540-76E220D53BAD}" srcId="{05C065EB-878D-4C2F-B103-57F16790FE2F}" destId="{51929408-5937-4CEF-93F2-7AFF499C2CF3}" srcOrd="1" destOrd="0" parTransId="{96782916-3840-49B7-8326-9D0435998311}" sibTransId="{99A2907A-A196-4C86-8FA1-3D114DF5041F}"/>
    <dgm:cxn modelId="{3D139A02-3B32-41C1-9B53-18F61C84CD19}" type="presOf" srcId="{B8D61562-846E-43A8-B755-A25EE9D52D0B}" destId="{C0AD399C-41EF-44E0-9678-570498AA1250}" srcOrd="0" destOrd="7" presId="urn:microsoft.com/office/officeart/2005/8/layout/hList1"/>
    <dgm:cxn modelId="{D9987996-A5E6-4807-9258-8FEA3D2C4FC8}" srcId="{A87F71B8-E548-4BB0-BD24-F5FF7AE91760}" destId="{6608D8FC-0FB0-41A9-8A6B-97F3BC192F20}" srcOrd="1" destOrd="0" parTransId="{596C2157-0F7F-4568-8C96-74969068F207}" sibTransId="{6202B009-D3C7-4B7E-911B-14AA198DEA79}"/>
    <dgm:cxn modelId="{34614BA3-6AAD-419F-9120-50FDF1113A33}" type="presOf" srcId="{3A9B753D-F57E-44FB-9BA6-B3A88E2FEABC}" destId="{C0AD399C-41EF-44E0-9678-570498AA1250}" srcOrd="0" destOrd="2" presId="urn:microsoft.com/office/officeart/2005/8/layout/hList1"/>
    <dgm:cxn modelId="{8526307A-89FE-4464-9BB5-CFAEE3BDCC41}" type="presOf" srcId="{D9AA1C14-9A54-4351-A7F4-43004000E8D3}" destId="{0B905853-EFC5-4754-9BC8-A5AE63B97B9A}" srcOrd="0" destOrd="4" presId="urn:microsoft.com/office/officeart/2005/8/layout/hList1"/>
    <dgm:cxn modelId="{EB780115-5F8E-498F-BCEC-F52BA9FB2A57}" srcId="{A87F71B8-E548-4BB0-BD24-F5FF7AE91760}" destId="{0FCE00C6-C548-43FE-8B35-9856C11FD316}" srcOrd="5" destOrd="0" parTransId="{82471E1D-B45B-46F8-AD12-F496E990E599}" sibTransId="{74E970C4-9B1C-4EA3-9EC1-FF5C32D0357B}"/>
    <dgm:cxn modelId="{643CD618-4E39-46FC-913E-828C7DD8110C}" srcId="{3BBF9EEC-8BCF-424C-9EF9-2EE26E2337BF}" destId="{BBFE3E63-055B-4FEC-94AE-B2594F6E9147}" srcOrd="2" destOrd="0" parTransId="{9CF652D7-17E2-42ED-8D07-E0CE396B7FDA}" sibTransId="{84266423-F66F-4F3D-95A0-391B8641B03F}"/>
    <dgm:cxn modelId="{88517102-6B24-4731-BB50-1DAC91768941}" srcId="{C8E0C06C-540D-44FF-B4AC-B2816E676E1F}" destId="{3BBF9EEC-8BCF-424C-9EF9-2EE26E2337BF}" srcOrd="2" destOrd="0" parTransId="{A3FCD811-1B4F-4C04-980D-9DE61806A2F2}" sibTransId="{C5AE3244-E929-49BE-A090-F11E9FEA171B}"/>
    <dgm:cxn modelId="{0CB48C0D-C03C-4CDC-8DFC-4772CCAFFD24}" srcId="{05C065EB-878D-4C2F-B103-57F16790FE2F}" destId="{9CE4A5C9-F61A-4FDD-8555-87F79C90ACEC}" srcOrd="4" destOrd="0" parTransId="{E39ECBF6-200E-4610-9992-0992BF5EB7B7}" sibTransId="{056B1687-8D0B-4BDF-90FF-96C4BD580A9D}"/>
    <dgm:cxn modelId="{11872121-A88A-4938-B1B6-470C35487080}" type="presOf" srcId="{1A18175E-ABB0-4844-BF71-8677AF239EFD}" destId="{870EFD6A-DD1A-4CC0-AF8C-B6ED0A0898A7}" srcOrd="0" destOrd="1" presId="urn:microsoft.com/office/officeart/2005/8/layout/hList1"/>
    <dgm:cxn modelId="{04DD2334-A363-451C-ACCD-75DA0CB344AF}" srcId="{05C065EB-878D-4C2F-B103-57F16790FE2F}" destId="{3A9B753D-F57E-44FB-9BA6-B3A88E2FEABC}" srcOrd="2" destOrd="0" parTransId="{182129F5-2172-4A0F-802B-AE08998313C2}" sibTransId="{7F50D96F-0036-4215-8B75-D86AD13B1938}"/>
    <dgm:cxn modelId="{15008ADC-C508-4ABB-9D99-09FA17C12DE3}" srcId="{A87F71B8-E548-4BB0-BD24-F5FF7AE91760}" destId="{D9AA1C14-9A54-4351-A7F4-43004000E8D3}" srcOrd="4" destOrd="0" parTransId="{68D4A209-BA13-4FE9-963D-8C52BFE3FE3F}" sibTransId="{0F98A8E2-B1CC-4ED4-A526-76F20D77B44D}"/>
    <dgm:cxn modelId="{7D181DDC-89F0-4BBC-AE26-63A9418E888E}" srcId="{A87F71B8-E548-4BB0-BD24-F5FF7AE91760}" destId="{B4693E1C-15CF-4D60-BACF-FEAA4CD1D684}" srcOrd="2" destOrd="0" parTransId="{B953C78B-72D7-446A-AC2F-5CBBA3EDC635}" sibTransId="{97BC856D-FE9A-470C-ABFB-79D592A1A1B5}"/>
    <dgm:cxn modelId="{5D6B85E3-04A9-4138-B6A7-F6E9C939AD59}" type="presOf" srcId="{B4693E1C-15CF-4D60-BACF-FEAA4CD1D684}" destId="{0B905853-EFC5-4754-9BC8-A5AE63B97B9A}" srcOrd="0" destOrd="2" presId="urn:microsoft.com/office/officeart/2005/8/layout/hList1"/>
    <dgm:cxn modelId="{7B9A8C3A-EC34-48B1-9B97-5800D4277B24}" type="presOf" srcId="{C8E0C06C-540D-44FF-B4AC-B2816E676E1F}" destId="{0DE8E8CC-D49B-4286-86DA-EFB0C71E3EC2}" srcOrd="0" destOrd="0" presId="urn:microsoft.com/office/officeart/2005/8/layout/hList1"/>
    <dgm:cxn modelId="{B212EB0A-1D44-4492-A01F-16263F558A46}" srcId="{05C065EB-878D-4C2F-B103-57F16790FE2F}" destId="{1D420FAA-E3DF-4AF6-A942-7C37A7F6492E}" srcOrd="0" destOrd="0" parTransId="{DDD1DB5A-6C72-4A4E-AB41-AE2AD4451E45}" sibTransId="{E46A51A3-3270-4B96-AE0C-8022CA8DE46F}"/>
    <dgm:cxn modelId="{456BA376-E57D-4DF5-AFF9-31B16A0954AA}" srcId="{A87F71B8-E548-4BB0-BD24-F5FF7AE91760}" destId="{A958330A-9D12-40E7-AC4B-E290BB9BA4EE}" srcOrd="0" destOrd="0" parTransId="{34C9FBEA-9051-46AD-B948-DBD374EAEADC}" sibTransId="{97464A57-A454-4B7A-AD79-872225F4E904}"/>
    <dgm:cxn modelId="{792DA92E-9E45-451D-B48E-A2D761872E15}" type="presOf" srcId="{A958330A-9D12-40E7-AC4B-E290BB9BA4EE}" destId="{0B905853-EFC5-4754-9BC8-A5AE63B97B9A}" srcOrd="0" destOrd="0" presId="urn:microsoft.com/office/officeart/2005/8/layout/hList1"/>
    <dgm:cxn modelId="{1A8805BA-F618-4675-93F0-8CA24B409CD8}" type="presOf" srcId="{1074F55A-CC53-48EC-A8A1-6DA4CFD24943}" destId="{C0AD399C-41EF-44E0-9678-570498AA1250}" srcOrd="0" destOrd="5" presId="urn:microsoft.com/office/officeart/2005/8/layout/hList1"/>
    <dgm:cxn modelId="{EA4B9A0C-9FCE-45ED-8873-214B8750E69F}" srcId="{C8E0C06C-540D-44FF-B4AC-B2816E676E1F}" destId="{05C065EB-878D-4C2F-B103-57F16790FE2F}" srcOrd="1" destOrd="0" parTransId="{A0A7C0E0-134D-499A-9590-AE72CEF25977}" sibTransId="{3096A17B-4CCD-43FA-9695-D3D4747B7174}"/>
    <dgm:cxn modelId="{EBB5906D-9AB5-4432-AC1A-CF619A77A270}" srcId="{05C065EB-878D-4C2F-B103-57F16790FE2F}" destId="{B8D61562-846E-43A8-B755-A25EE9D52D0B}" srcOrd="7" destOrd="0" parTransId="{9D6172E6-59F6-487F-8073-8FC9CB56C655}" sibTransId="{C7E89A91-9CA4-4730-81F0-6F9CD01D1416}"/>
    <dgm:cxn modelId="{06366BF1-2691-4BD6-8E32-2C4C71F4F286}" type="presOf" srcId="{05C065EB-878D-4C2F-B103-57F16790FE2F}" destId="{AFDB7B3D-E39F-42B9-9DFA-D247DAF3460B}" srcOrd="0" destOrd="0" presId="urn:microsoft.com/office/officeart/2005/8/layout/hList1"/>
    <dgm:cxn modelId="{31FD5B5C-4783-4C53-B285-F7230442F3D4}" type="presOf" srcId="{52255367-CE39-4043-88A6-8289FD70930B}" destId="{C0AD399C-41EF-44E0-9678-570498AA1250}" srcOrd="0" destOrd="3" presId="urn:microsoft.com/office/officeart/2005/8/layout/hList1"/>
    <dgm:cxn modelId="{16A4AC30-7B3F-45FF-B27E-4FE69C8E7FAC}" type="presOf" srcId="{BBFE3E63-055B-4FEC-94AE-B2594F6E9147}" destId="{870EFD6A-DD1A-4CC0-AF8C-B6ED0A0898A7}" srcOrd="0" destOrd="2" presId="urn:microsoft.com/office/officeart/2005/8/layout/hList1"/>
    <dgm:cxn modelId="{643286C6-19CB-4AD0-B6BA-7B73B6720F48}" type="presOf" srcId="{51929408-5937-4CEF-93F2-7AFF499C2CF3}" destId="{C0AD399C-41EF-44E0-9678-570498AA1250}" srcOrd="0" destOrd="1" presId="urn:microsoft.com/office/officeart/2005/8/layout/hList1"/>
    <dgm:cxn modelId="{C684C72C-8392-4773-A833-F8D415CA0D6F}" srcId="{A87F71B8-E548-4BB0-BD24-F5FF7AE91760}" destId="{70779BD5-8BF6-43AD-A289-14625975AE5A}" srcOrd="3" destOrd="0" parTransId="{CCBF6EEC-B46A-420A-BC42-F2269FBC75DD}" sibTransId="{130F4EF6-D116-46BB-B2EA-36A0E2323FB5}"/>
    <dgm:cxn modelId="{E1CE6455-D855-4D97-A54B-E87B44E410E1}" type="presOf" srcId="{11F377B5-D180-491F-8C66-C2ADEF6E1E5D}" destId="{870EFD6A-DD1A-4CC0-AF8C-B6ED0A0898A7}" srcOrd="0" destOrd="3" presId="urn:microsoft.com/office/officeart/2005/8/layout/hList1"/>
    <dgm:cxn modelId="{16B0E070-FE9F-4C56-B13B-6F3BCBB232E3}" srcId="{05C065EB-878D-4C2F-B103-57F16790FE2F}" destId="{52255367-CE39-4043-88A6-8289FD70930B}" srcOrd="3" destOrd="0" parTransId="{AB8D0924-7EAE-4F42-98A7-4FC1331326C9}" sibTransId="{F004CC29-8438-4E7D-9F79-B040503C4972}"/>
    <dgm:cxn modelId="{4D675422-ADEE-4039-9DCC-13A7F81C240F}" type="presOf" srcId="{6608D8FC-0FB0-41A9-8A6B-97F3BC192F20}" destId="{0B905853-EFC5-4754-9BC8-A5AE63B97B9A}" srcOrd="0" destOrd="1" presId="urn:microsoft.com/office/officeart/2005/8/layout/hList1"/>
    <dgm:cxn modelId="{BF60D983-D77E-4065-B4EF-ACBE92A51435}" type="presOf" srcId="{9CE4A5C9-F61A-4FDD-8555-87F79C90ACEC}" destId="{C0AD399C-41EF-44E0-9678-570498AA1250}" srcOrd="0" destOrd="4" presId="urn:microsoft.com/office/officeart/2005/8/layout/hList1"/>
    <dgm:cxn modelId="{0F5786CA-948C-4C82-B80C-C010AE32198B}" type="presOf" srcId="{C22FC8B9-2773-48E6-975A-4859B9BFDE9F}" destId="{0B905853-EFC5-4754-9BC8-A5AE63B97B9A}" srcOrd="0" destOrd="6" presId="urn:microsoft.com/office/officeart/2005/8/layout/hList1"/>
    <dgm:cxn modelId="{AEA128B1-F095-4CA2-A914-0664CED10797}" srcId="{3BBF9EEC-8BCF-424C-9EF9-2EE26E2337BF}" destId="{1A18175E-ABB0-4844-BF71-8677AF239EFD}" srcOrd="1" destOrd="0" parTransId="{0FD89F6D-4A61-4842-8617-D431C9D3C867}" sibTransId="{010ADE34-4B92-479D-A1A1-3C3BEC7E8173}"/>
    <dgm:cxn modelId="{52B86296-21B5-4740-9E86-AEFC96CBE54E}" srcId="{3BBF9EEC-8BCF-424C-9EF9-2EE26E2337BF}" destId="{11F377B5-D180-491F-8C66-C2ADEF6E1E5D}" srcOrd="3" destOrd="0" parTransId="{E5B1F415-AB35-4973-A28B-29E5236C92CA}" sibTransId="{EFBCB380-0717-4FBC-8C62-CEBC8D3AD7A4}"/>
    <dgm:cxn modelId="{FBEA77BA-9F45-4E29-BDC2-9BC0C8051852}" srcId="{05C065EB-878D-4C2F-B103-57F16790FE2F}" destId="{1074F55A-CC53-48EC-A8A1-6DA4CFD24943}" srcOrd="5" destOrd="0" parTransId="{9F640532-A748-40EC-9AA7-328EBAF695CA}" sibTransId="{AC967A53-15FB-4603-9E5F-A2CF938FAF1B}"/>
    <dgm:cxn modelId="{5F11F1EB-F3AF-4ABC-A078-C9138D5BD58F}" type="presOf" srcId="{1D420FAA-E3DF-4AF6-A942-7C37A7F6492E}" destId="{C0AD399C-41EF-44E0-9678-570498AA1250}" srcOrd="0" destOrd="0" presId="urn:microsoft.com/office/officeart/2005/8/layout/hList1"/>
    <dgm:cxn modelId="{7AFDC8B1-D85B-4280-B3D2-12A080805222}" srcId="{C8E0C06C-540D-44FF-B4AC-B2816E676E1F}" destId="{A87F71B8-E548-4BB0-BD24-F5FF7AE91760}" srcOrd="0" destOrd="0" parTransId="{C6EEC9D0-F38C-412F-AFEF-945B3AE5668F}" sibTransId="{6EE1EE7F-8D03-4BAF-A0B2-80878DEF09E4}"/>
    <dgm:cxn modelId="{EBE39E5E-3F6F-47EC-B289-43143EF91F72}" type="presOf" srcId="{3BBF9EEC-8BCF-424C-9EF9-2EE26E2337BF}" destId="{58F5E750-A393-4271-B1F1-CA137D22E2F5}" srcOrd="0" destOrd="0" presId="urn:microsoft.com/office/officeart/2005/8/layout/hList1"/>
    <dgm:cxn modelId="{4FE43740-9BE8-4F3B-88CB-4E776D6BE4C1}" srcId="{3BBF9EEC-8BCF-424C-9EF9-2EE26E2337BF}" destId="{67361384-81A4-44CF-ADAA-61B62B24E688}" srcOrd="0" destOrd="0" parTransId="{86618033-E06E-4726-A39E-56B0A8756893}" sibTransId="{1CF4638E-EF68-410A-8132-0CA6B30E16E2}"/>
    <dgm:cxn modelId="{48EC6149-56B9-4851-979D-9A3AF59A7554}" srcId="{05C065EB-878D-4C2F-B103-57F16790FE2F}" destId="{BCD7AD79-CB54-40AD-B167-6E4D5DD9B0FB}" srcOrd="6" destOrd="0" parTransId="{FD1134D6-9B75-4077-ABDD-22D901C20E25}" sibTransId="{3A1A423B-2DF3-49B8-8F59-896C821CC831}"/>
    <dgm:cxn modelId="{1F20786A-30A8-4D10-9D96-DB9241009407}" srcId="{A87F71B8-E548-4BB0-BD24-F5FF7AE91760}" destId="{C22FC8B9-2773-48E6-975A-4859B9BFDE9F}" srcOrd="6" destOrd="0" parTransId="{8BCABA1E-B438-48D0-967E-DCB88B0176C4}" sibTransId="{669F4BDC-3BF4-4C83-9BA9-CEE96E3736BB}"/>
    <dgm:cxn modelId="{31881B37-CE22-4644-843A-3ABAAA092494}" type="presOf" srcId="{A87F71B8-E548-4BB0-BD24-F5FF7AE91760}" destId="{6EFFCFAE-85E7-4B82-B7E5-4430233B475F}" srcOrd="0" destOrd="0" presId="urn:microsoft.com/office/officeart/2005/8/layout/hList1"/>
    <dgm:cxn modelId="{EE1C374E-0394-4131-A187-8628B18B0D6B}" type="presOf" srcId="{67361384-81A4-44CF-ADAA-61B62B24E688}" destId="{870EFD6A-DD1A-4CC0-AF8C-B6ED0A0898A7}" srcOrd="0" destOrd="0" presId="urn:microsoft.com/office/officeart/2005/8/layout/hList1"/>
    <dgm:cxn modelId="{774CF3F7-497B-4B50-B09C-24808C016892}" type="presParOf" srcId="{0DE8E8CC-D49B-4286-86DA-EFB0C71E3EC2}" destId="{975063B8-8D1A-49CD-8F92-2361B75E83E8}" srcOrd="0" destOrd="0" presId="urn:microsoft.com/office/officeart/2005/8/layout/hList1"/>
    <dgm:cxn modelId="{D245C736-91B5-4FDF-AECC-0DE38A832A53}" type="presParOf" srcId="{975063B8-8D1A-49CD-8F92-2361B75E83E8}" destId="{6EFFCFAE-85E7-4B82-B7E5-4430233B475F}" srcOrd="0" destOrd="0" presId="urn:microsoft.com/office/officeart/2005/8/layout/hList1"/>
    <dgm:cxn modelId="{CD57DBBC-61D6-43CC-B7C2-3DC101AF1036}" type="presParOf" srcId="{975063B8-8D1A-49CD-8F92-2361B75E83E8}" destId="{0B905853-EFC5-4754-9BC8-A5AE63B97B9A}" srcOrd="1" destOrd="0" presId="urn:microsoft.com/office/officeart/2005/8/layout/hList1"/>
    <dgm:cxn modelId="{F21AE963-CBB2-480B-BA20-3C35FDA14B14}" type="presParOf" srcId="{0DE8E8CC-D49B-4286-86DA-EFB0C71E3EC2}" destId="{09BA4387-5FA3-464C-A8EE-E45A64B9B42D}" srcOrd="1" destOrd="0" presId="urn:microsoft.com/office/officeart/2005/8/layout/hList1"/>
    <dgm:cxn modelId="{F601545E-214E-4292-A907-459F6FB158D0}" type="presParOf" srcId="{0DE8E8CC-D49B-4286-86DA-EFB0C71E3EC2}" destId="{EFA0374D-7479-455F-AABC-9C4563974F83}" srcOrd="2" destOrd="0" presId="urn:microsoft.com/office/officeart/2005/8/layout/hList1"/>
    <dgm:cxn modelId="{5F2C1182-EDCB-4E8F-869A-0D8F29AF4868}" type="presParOf" srcId="{EFA0374D-7479-455F-AABC-9C4563974F83}" destId="{AFDB7B3D-E39F-42B9-9DFA-D247DAF3460B}" srcOrd="0" destOrd="0" presId="urn:microsoft.com/office/officeart/2005/8/layout/hList1"/>
    <dgm:cxn modelId="{DABAA09B-729E-4704-B6A4-E086173463C7}" type="presParOf" srcId="{EFA0374D-7479-455F-AABC-9C4563974F83}" destId="{C0AD399C-41EF-44E0-9678-570498AA1250}" srcOrd="1" destOrd="0" presId="urn:microsoft.com/office/officeart/2005/8/layout/hList1"/>
    <dgm:cxn modelId="{A251D38E-78B4-402B-8C85-8B3ABE4A051B}" type="presParOf" srcId="{0DE8E8CC-D49B-4286-86DA-EFB0C71E3EC2}" destId="{CBD0C993-5BEB-469F-B4D0-51769E1EC443}" srcOrd="3" destOrd="0" presId="urn:microsoft.com/office/officeart/2005/8/layout/hList1"/>
    <dgm:cxn modelId="{318B511C-CDAD-480F-85BE-1AAD038D0D12}" type="presParOf" srcId="{0DE8E8CC-D49B-4286-86DA-EFB0C71E3EC2}" destId="{397C1BD8-4469-471A-94CD-EEAA3A06AADE}" srcOrd="4" destOrd="0" presId="urn:microsoft.com/office/officeart/2005/8/layout/hList1"/>
    <dgm:cxn modelId="{60E58CA7-3C6B-47E5-BA83-AE8E01040A52}" type="presParOf" srcId="{397C1BD8-4469-471A-94CD-EEAA3A06AADE}" destId="{58F5E750-A393-4271-B1F1-CA137D22E2F5}" srcOrd="0" destOrd="0" presId="urn:microsoft.com/office/officeart/2005/8/layout/hList1"/>
    <dgm:cxn modelId="{94B1EB0D-DF67-4E99-9A5E-5E5A65C9B6B4}" type="presParOf" srcId="{397C1BD8-4469-471A-94CD-EEAA3A06AADE}" destId="{870EFD6A-DD1A-4CC0-AF8C-B6ED0A0898A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E769A-9CF9-4F72-8E28-1BB4918FEACA}">
      <dsp:nvSpPr>
        <dsp:cNvPr id="0" name=""/>
        <dsp:cNvSpPr/>
      </dsp:nvSpPr>
      <dsp:spPr>
        <a:xfrm>
          <a:off x="0" y="912466"/>
          <a:ext cx="8064897" cy="1216622"/>
        </a:xfrm>
        <a:prstGeom prst="notched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8540A-B133-4DDC-A0A7-A23078617AC5}">
      <dsp:nvSpPr>
        <dsp:cNvPr id="0" name=""/>
        <dsp:cNvSpPr/>
      </dsp:nvSpPr>
      <dsp:spPr>
        <a:xfrm>
          <a:off x="5434" y="0"/>
          <a:ext cx="907300" cy="1216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FFFFFF"/>
              </a:solidFill>
            </a:rPr>
            <a:t>май </a:t>
          </a:r>
          <a:r>
            <a:rPr lang="en-GB" sz="1100" kern="1200" dirty="0" smtClean="0">
              <a:solidFill>
                <a:srgbClr val="FFFFFF"/>
              </a:solidFill>
            </a:rPr>
            <a:t>2016 </a:t>
          </a:r>
          <a:r>
            <a:rPr lang="ru-RU" sz="1100" kern="1200" dirty="0" smtClean="0">
              <a:solidFill>
                <a:srgbClr val="FFFFFF"/>
              </a:solidFill>
            </a:rPr>
            <a:t>Глобальная встреча экспертов</a:t>
          </a:r>
          <a:endParaRPr lang="en-GB" sz="1100" kern="1200" dirty="0">
            <a:solidFill>
              <a:srgbClr val="FFFFFF"/>
            </a:solidFill>
          </a:endParaRPr>
        </a:p>
      </dsp:txBody>
      <dsp:txXfrm>
        <a:off x="5434" y="0"/>
        <a:ext cx="907300" cy="1216622"/>
      </dsp:txXfrm>
    </dsp:sp>
    <dsp:sp modelId="{22C372F9-D884-4E6A-BE4E-6840BA10FC32}">
      <dsp:nvSpPr>
        <dsp:cNvPr id="0" name=""/>
        <dsp:cNvSpPr/>
      </dsp:nvSpPr>
      <dsp:spPr>
        <a:xfrm>
          <a:off x="307007" y="1368700"/>
          <a:ext cx="304155" cy="304155"/>
        </a:xfrm>
        <a:prstGeom prst="ellipse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</dsp:sp>
    <dsp:sp modelId="{72C6EBBF-6E62-45EA-9685-1883665E28BA}">
      <dsp:nvSpPr>
        <dsp:cNvPr id="0" name=""/>
        <dsp:cNvSpPr/>
      </dsp:nvSpPr>
      <dsp:spPr>
        <a:xfrm>
          <a:off x="958100" y="1824933"/>
          <a:ext cx="907300" cy="1216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FFFFFF"/>
              </a:solidFill>
            </a:rPr>
            <a:t>декабрь </a:t>
          </a:r>
          <a:r>
            <a:rPr lang="en-GB" sz="1100" kern="1200" dirty="0" smtClean="0">
              <a:solidFill>
                <a:srgbClr val="FFFFFF"/>
              </a:solidFill>
            </a:rPr>
            <a:t>2016 </a:t>
          </a:r>
          <a:r>
            <a:rPr lang="ru-RU" sz="1100" kern="1200" dirty="0" smtClean="0">
              <a:solidFill>
                <a:srgbClr val="FFFFFF"/>
              </a:solidFill>
            </a:rPr>
            <a:t>подготовлен первый проект</a:t>
          </a:r>
          <a:endParaRPr lang="en-GB" sz="1100" kern="1200" dirty="0">
            <a:solidFill>
              <a:srgbClr val="FFFFFF"/>
            </a:solidFill>
          </a:endParaRPr>
        </a:p>
      </dsp:txBody>
      <dsp:txXfrm>
        <a:off x="958100" y="1824933"/>
        <a:ext cx="907300" cy="1216622"/>
      </dsp:txXfrm>
    </dsp:sp>
    <dsp:sp modelId="{8AED2B85-BA51-4C05-BC36-A7E82B6C35EF}">
      <dsp:nvSpPr>
        <dsp:cNvPr id="0" name=""/>
        <dsp:cNvSpPr/>
      </dsp:nvSpPr>
      <dsp:spPr>
        <a:xfrm>
          <a:off x="1259673" y="1368700"/>
          <a:ext cx="304155" cy="304155"/>
        </a:xfrm>
        <a:prstGeom prst="ellipse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</dsp:sp>
    <dsp:sp modelId="{1872D4ED-9BE4-469B-82C6-81D57A8B4F99}">
      <dsp:nvSpPr>
        <dsp:cNvPr id="0" name=""/>
        <dsp:cNvSpPr/>
      </dsp:nvSpPr>
      <dsp:spPr>
        <a:xfrm>
          <a:off x="1910766" y="0"/>
          <a:ext cx="907300" cy="1216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FFFFFF"/>
              </a:solidFill>
            </a:rPr>
            <a:t>январь</a:t>
          </a:r>
          <a:r>
            <a:rPr lang="en-GB" sz="1100" kern="1200" dirty="0" smtClean="0">
              <a:solidFill>
                <a:srgbClr val="FFFFFF"/>
              </a:solidFill>
            </a:rPr>
            <a:t> – </a:t>
          </a:r>
          <a:r>
            <a:rPr lang="ru-RU" sz="1100" kern="1200" dirty="0" smtClean="0">
              <a:solidFill>
                <a:srgbClr val="FFFFFF"/>
              </a:solidFill>
            </a:rPr>
            <a:t>февраль</a:t>
          </a:r>
          <a:r>
            <a:rPr lang="en-GB" sz="1100" kern="1200" dirty="0" smtClean="0">
              <a:solidFill>
                <a:srgbClr val="FFFFFF"/>
              </a:solidFill>
            </a:rPr>
            <a:t> 2017 </a:t>
          </a:r>
          <a:r>
            <a:rPr lang="ru-RU" sz="1100" kern="1200" dirty="0" smtClean="0">
              <a:solidFill>
                <a:srgbClr val="FFFFFF"/>
              </a:solidFill>
            </a:rPr>
            <a:t>консультации с экспертами</a:t>
          </a:r>
          <a:endParaRPr lang="en-GB" sz="1100" kern="1200" dirty="0">
            <a:solidFill>
              <a:srgbClr val="FFFFFF"/>
            </a:solidFill>
          </a:endParaRPr>
        </a:p>
      </dsp:txBody>
      <dsp:txXfrm>
        <a:off x="1910766" y="0"/>
        <a:ext cx="907300" cy="1216622"/>
      </dsp:txXfrm>
    </dsp:sp>
    <dsp:sp modelId="{CC3075DC-E484-4C74-A18E-290CED9E9D47}">
      <dsp:nvSpPr>
        <dsp:cNvPr id="0" name=""/>
        <dsp:cNvSpPr/>
      </dsp:nvSpPr>
      <dsp:spPr>
        <a:xfrm>
          <a:off x="2212339" y="1368700"/>
          <a:ext cx="304155" cy="304155"/>
        </a:xfrm>
        <a:prstGeom prst="ellipse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</dsp:sp>
    <dsp:sp modelId="{EC9F605D-8E5D-4B39-BCAA-73ACC1979AF9}">
      <dsp:nvSpPr>
        <dsp:cNvPr id="0" name=""/>
        <dsp:cNvSpPr/>
      </dsp:nvSpPr>
      <dsp:spPr>
        <a:xfrm>
          <a:off x="2863432" y="1824933"/>
          <a:ext cx="1175961" cy="1216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FFFFFF"/>
              </a:solidFill>
            </a:rPr>
            <a:t>март </a:t>
          </a:r>
          <a:r>
            <a:rPr lang="en-GB" sz="1100" kern="1200" dirty="0" smtClean="0">
              <a:solidFill>
                <a:srgbClr val="FFFFFF"/>
              </a:solidFill>
            </a:rPr>
            <a:t>2017 </a:t>
          </a:r>
          <a:r>
            <a:rPr lang="ru-RU" sz="1100" kern="1200" dirty="0" smtClean="0">
              <a:solidFill>
                <a:srgbClr val="FFFFFF"/>
              </a:solidFill>
            </a:rPr>
            <a:t>первый проект</a:t>
          </a:r>
          <a:r>
            <a:rPr lang="en-GB" sz="1100" kern="1200" dirty="0" smtClean="0">
              <a:solidFill>
                <a:srgbClr val="FFFFFF"/>
              </a:solidFill>
            </a:rPr>
            <a:t> </a:t>
          </a:r>
          <a:r>
            <a:rPr lang="ru-RU" sz="1100" kern="1200" dirty="0" smtClean="0">
              <a:solidFill>
                <a:srgbClr val="FFFFFF"/>
              </a:solidFill>
            </a:rPr>
            <a:t>разослан координаторам </a:t>
          </a:r>
          <a:endParaRPr lang="en-GB" sz="1100" kern="1200" dirty="0">
            <a:solidFill>
              <a:srgbClr val="FFFFFF"/>
            </a:solidFill>
          </a:endParaRPr>
        </a:p>
      </dsp:txBody>
      <dsp:txXfrm>
        <a:off x="2863432" y="1824933"/>
        <a:ext cx="1175961" cy="1216622"/>
      </dsp:txXfrm>
    </dsp:sp>
    <dsp:sp modelId="{352CF5FA-0615-4480-A0C1-A7ECC2C6B172}">
      <dsp:nvSpPr>
        <dsp:cNvPr id="0" name=""/>
        <dsp:cNvSpPr/>
      </dsp:nvSpPr>
      <dsp:spPr>
        <a:xfrm>
          <a:off x="3299335" y="1368700"/>
          <a:ext cx="304155" cy="304155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</dsp:sp>
    <dsp:sp modelId="{BC38E20C-796D-4DB5-9D8A-0457FF4695B9}">
      <dsp:nvSpPr>
        <dsp:cNvPr id="0" name=""/>
        <dsp:cNvSpPr/>
      </dsp:nvSpPr>
      <dsp:spPr>
        <a:xfrm>
          <a:off x="4084759" y="0"/>
          <a:ext cx="907300" cy="1216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FFFFFF"/>
              </a:solidFill>
            </a:rPr>
            <a:t>май </a:t>
          </a:r>
          <a:r>
            <a:rPr lang="en-GB" sz="1100" kern="1200" dirty="0" smtClean="0">
              <a:solidFill>
                <a:srgbClr val="FFFFFF"/>
              </a:solidFill>
            </a:rPr>
            <a:t>2017 </a:t>
          </a:r>
          <a:r>
            <a:rPr lang="ru-RU" sz="1100" kern="1200" dirty="0" smtClean="0">
              <a:solidFill>
                <a:srgbClr val="FFFFFF"/>
              </a:solidFill>
            </a:rPr>
            <a:t>второй проект</a:t>
          </a:r>
          <a:r>
            <a:rPr lang="en-GB" sz="1100" kern="1200" dirty="0" smtClean="0">
              <a:solidFill>
                <a:srgbClr val="FFFFFF"/>
              </a:solidFill>
            </a:rPr>
            <a:t> </a:t>
          </a:r>
          <a:r>
            <a:rPr lang="ru-RU" sz="1100" kern="1200" dirty="0" smtClean="0">
              <a:solidFill>
                <a:srgbClr val="FFFFFF"/>
              </a:solidFill>
            </a:rPr>
            <a:t>разослан координаторам </a:t>
          </a:r>
          <a:endParaRPr lang="en-GB" sz="1100" kern="1200" dirty="0">
            <a:solidFill>
              <a:srgbClr val="FFFFFF"/>
            </a:solidFill>
          </a:endParaRPr>
        </a:p>
      </dsp:txBody>
      <dsp:txXfrm>
        <a:off x="4084759" y="0"/>
        <a:ext cx="907300" cy="1216622"/>
      </dsp:txXfrm>
    </dsp:sp>
    <dsp:sp modelId="{52C79CF8-1CF6-41DB-BC54-11211FD26ECA}">
      <dsp:nvSpPr>
        <dsp:cNvPr id="0" name=""/>
        <dsp:cNvSpPr/>
      </dsp:nvSpPr>
      <dsp:spPr>
        <a:xfrm>
          <a:off x="4386332" y="1368700"/>
          <a:ext cx="304155" cy="304155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F3735BA0-7662-4C95-9AC3-A1AFCC273D49}">
      <dsp:nvSpPr>
        <dsp:cNvPr id="0" name=""/>
        <dsp:cNvSpPr/>
      </dsp:nvSpPr>
      <dsp:spPr>
        <a:xfrm>
          <a:off x="5037425" y="1824933"/>
          <a:ext cx="907300" cy="1216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FFFFFF"/>
              </a:solidFill>
            </a:rPr>
            <a:t>июнь </a:t>
          </a:r>
          <a:r>
            <a:rPr lang="en-GB" sz="1100" kern="1200" dirty="0" smtClean="0">
              <a:solidFill>
                <a:srgbClr val="FFFFFF"/>
              </a:solidFill>
            </a:rPr>
            <a:t>2017 </a:t>
          </a:r>
          <a:r>
            <a:rPr lang="ru-RU" sz="1100" kern="1200" dirty="0" smtClean="0">
              <a:solidFill>
                <a:srgbClr val="FFFFFF"/>
              </a:solidFill>
            </a:rPr>
            <a:t>тестирование</a:t>
          </a:r>
          <a:r>
            <a:rPr lang="en-US" sz="1100" kern="1200" dirty="0" smtClean="0">
              <a:solidFill>
                <a:srgbClr val="FFFFFF"/>
              </a:solidFill>
            </a:rPr>
            <a:t>/</a:t>
          </a:r>
          <a:r>
            <a:rPr lang="ru-RU" sz="1100" kern="1200" dirty="0" smtClean="0">
              <a:solidFill>
                <a:srgbClr val="FFFFFF"/>
              </a:solidFill>
            </a:rPr>
            <a:t>картирование </a:t>
          </a:r>
          <a:r>
            <a:rPr lang="en-GB" sz="1100" kern="1200" dirty="0" smtClean="0">
              <a:solidFill>
                <a:srgbClr val="FFFFFF"/>
              </a:solidFill>
            </a:rPr>
            <a:t>UN-CTS 2017</a:t>
          </a:r>
          <a:endParaRPr lang="en-GB" sz="1100" kern="1200" dirty="0">
            <a:solidFill>
              <a:srgbClr val="FFFFFF"/>
            </a:solidFill>
          </a:endParaRPr>
        </a:p>
      </dsp:txBody>
      <dsp:txXfrm>
        <a:off x="5037425" y="1824933"/>
        <a:ext cx="907300" cy="1216622"/>
      </dsp:txXfrm>
    </dsp:sp>
    <dsp:sp modelId="{687F8BBF-DEB3-42E2-B010-EB83BBB7CF3F}">
      <dsp:nvSpPr>
        <dsp:cNvPr id="0" name=""/>
        <dsp:cNvSpPr/>
      </dsp:nvSpPr>
      <dsp:spPr>
        <a:xfrm>
          <a:off x="5338998" y="1368700"/>
          <a:ext cx="304155" cy="304155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5113D8F4-B5EA-4C2A-90D0-2AC03717945D}">
      <dsp:nvSpPr>
        <dsp:cNvPr id="0" name=""/>
        <dsp:cNvSpPr/>
      </dsp:nvSpPr>
      <dsp:spPr>
        <a:xfrm>
          <a:off x="5990091" y="0"/>
          <a:ext cx="1262881" cy="1216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rgbClr val="FFFFFF"/>
              </a:solidFill>
            </a:rPr>
            <a:t>3/4 Q 2017 </a:t>
          </a:r>
          <a:r>
            <a:rPr lang="ru-RU" sz="1100" kern="1200" dirty="0" smtClean="0">
              <a:solidFill>
                <a:srgbClr val="FFFFFF"/>
              </a:solidFill>
            </a:rPr>
            <a:t>подготовка финальной версии и распространение </a:t>
          </a:r>
          <a:r>
            <a:rPr lang="en-GB" sz="1100" kern="1200" dirty="0" smtClean="0">
              <a:solidFill>
                <a:srgbClr val="FFFFFF"/>
              </a:solidFill>
            </a:rPr>
            <a:t>UN-CTS 2017</a:t>
          </a:r>
          <a:endParaRPr lang="en-GB" sz="1100" kern="1200" dirty="0">
            <a:solidFill>
              <a:srgbClr val="FFFFFF"/>
            </a:solidFill>
          </a:endParaRPr>
        </a:p>
      </dsp:txBody>
      <dsp:txXfrm>
        <a:off x="5990091" y="0"/>
        <a:ext cx="1262881" cy="1216622"/>
      </dsp:txXfrm>
    </dsp:sp>
    <dsp:sp modelId="{C4410A42-39F9-4C19-B8D1-AED6EBFFF4AF}">
      <dsp:nvSpPr>
        <dsp:cNvPr id="0" name=""/>
        <dsp:cNvSpPr/>
      </dsp:nvSpPr>
      <dsp:spPr>
        <a:xfrm>
          <a:off x="6469454" y="1368700"/>
          <a:ext cx="304155" cy="304155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1EF21E-0749-4056-A14D-D92CF68A21AE}">
      <dsp:nvSpPr>
        <dsp:cNvPr id="0" name=""/>
        <dsp:cNvSpPr/>
      </dsp:nvSpPr>
      <dsp:spPr>
        <a:xfrm>
          <a:off x="0" y="3475"/>
          <a:ext cx="4248472" cy="61200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Годовые основные значения</a:t>
          </a:r>
          <a:endParaRPr lang="en-GB" sz="1400" kern="1200" dirty="0"/>
        </a:p>
      </dsp:txBody>
      <dsp:txXfrm>
        <a:off x="17925" y="21400"/>
        <a:ext cx="4212622" cy="576151"/>
      </dsp:txXfrm>
    </dsp:sp>
    <dsp:sp modelId="{CC8A0B11-1E2C-46E2-AAFE-B33CB514D9FD}">
      <dsp:nvSpPr>
        <dsp:cNvPr id="0" name=""/>
        <dsp:cNvSpPr/>
      </dsp:nvSpPr>
      <dsp:spPr>
        <a:xfrm rot="16200000" flipH="1">
          <a:off x="2038325" y="427095"/>
          <a:ext cx="171820" cy="558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/>
        </a:p>
      </dsp:txBody>
      <dsp:txXfrm rot="-5400000">
        <a:off x="1956708" y="620397"/>
        <a:ext cx="335055" cy="120274"/>
      </dsp:txXfrm>
    </dsp:sp>
    <dsp:sp modelId="{154195C7-6BCB-4266-B57B-E8E1DF3D842F}">
      <dsp:nvSpPr>
        <dsp:cNvPr id="0" name=""/>
        <dsp:cNvSpPr/>
      </dsp:nvSpPr>
      <dsp:spPr>
        <a:xfrm>
          <a:off x="0" y="871902"/>
          <a:ext cx="4248472" cy="61200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-425139"/>
            <a:satOff val="-34119"/>
            <a:lumOff val="337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Год</a:t>
          </a:r>
          <a:r>
            <a:rPr lang="en-GB" sz="1400" kern="1200" dirty="0" smtClean="0"/>
            <a:t> </a:t>
          </a:r>
          <a:r>
            <a:rPr lang="en-GB" sz="1400" kern="1200" dirty="0" smtClean="0"/>
            <a:t>1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перемен.значения</a:t>
          </a:r>
          <a:endParaRPr lang="en-GB" sz="1400" kern="1200" dirty="0"/>
        </a:p>
      </dsp:txBody>
      <dsp:txXfrm>
        <a:off x="17925" y="889827"/>
        <a:ext cx="4212622" cy="576151"/>
      </dsp:txXfrm>
    </dsp:sp>
    <dsp:sp modelId="{B0DC70A4-705D-4454-A47A-5218FF39C160}">
      <dsp:nvSpPr>
        <dsp:cNvPr id="0" name=""/>
        <dsp:cNvSpPr/>
      </dsp:nvSpPr>
      <dsp:spPr>
        <a:xfrm rot="5400000">
          <a:off x="2085539" y="929450"/>
          <a:ext cx="77392" cy="1212097"/>
        </a:xfrm>
        <a:prstGeom prst="upDownArrow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-5400000">
        <a:off x="1760606" y="1496802"/>
        <a:ext cx="727259" cy="54174"/>
      </dsp:txXfrm>
    </dsp:sp>
    <dsp:sp modelId="{8B49099A-F54C-4489-941E-1E933BBC1EE6}">
      <dsp:nvSpPr>
        <dsp:cNvPr id="0" name=""/>
        <dsp:cNvSpPr/>
      </dsp:nvSpPr>
      <dsp:spPr>
        <a:xfrm>
          <a:off x="0" y="1587093"/>
          <a:ext cx="4248472" cy="61200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-425139"/>
            <a:satOff val="-34119"/>
            <a:lumOff val="337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Год </a:t>
          </a:r>
          <a:r>
            <a:rPr lang="en-GB" sz="1400" kern="1200" dirty="0" smtClean="0"/>
            <a:t>2</a:t>
          </a:r>
          <a:endParaRPr lang="en-GB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перемен.значения</a:t>
          </a:r>
          <a:endParaRPr lang="en-GB" sz="1400" kern="1200" dirty="0"/>
        </a:p>
      </dsp:txBody>
      <dsp:txXfrm>
        <a:off x="17925" y="1605018"/>
        <a:ext cx="4212622" cy="576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FCFAE-85E7-4B82-B7E5-4430233B475F}">
      <dsp:nvSpPr>
        <dsp:cNvPr id="0" name=""/>
        <dsp:cNvSpPr/>
      </dsp:nvSpPr>
      <dsp:spPr>
        <a:xfrm>
          <a:off x="33695" y="-88245"/>
          <a:ext cx="2846629" cy="10183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solidFill>
                <a:schemeClr val="tx1"/>
              </a:solidFill>
            </a:rPr>
            <a:t>Насильственное преступление </a:t>
          </a:r>
          <a:r>
            <a:rPr lang="en-GB" sz="2000" i="1" kern="1200" dirty="0" smtClean="0">
              <a:solidFill>
                <a:schemeClr val="tx1"/>
              </a:solidFill>
            </a:rPr>
            <a:t>(</a:t>
          </a:r>
          <a:r>
            <a:rPr lang="en-US" sz="2000" i="1" kern="1200" dirty="0" err="1" smtClean="0">
              <a:solidFill>
                <a:schemeClr val="tx1"/>
              </a:solidFill>
            </a:rPr>
            <a:t>ViP</a:t>
          </a:r>
          <a:r>
            <a:rPr lang="en-US" sz="2000" i="1" kern="1200" dirty="0" smtClean="0">
              <a:solidFill>
                <a:schemeClr val="tx1"/>
              </a:solidFill>
            </a:rPr>
            <a:t> </a:t>
          </a:r>
          <a:r>
            <a:rPr lang="ru-RU" sz="2000" i="1" kern="1200" dirty="0" smtClean="0">
              <a:solidFill>
                <a:schemeClr val="tx1"/>
              </a:solidFill>
            </a:rPr>
            <a:t>-жертва/преступление</a:t>
          </a:r>
          <a:r>
            <a:rPr lang="en-GB" sz="2000" i="1" kern="1200" dirty="0" smtClean="0">
              <a:solidFill>
                <a:schemeClr val="tx1"/>
              </a:solidFill>
            </a:rPr>
            <a:t>) </a:t>
          </a:r>
          <a:endParaRPr lang="en-GB" sz="2000" i="1" kern="1200" dirty="0" smtClean="0">
            <a:solidFill>
              <a:schemeClr val="tx1"/>
            </a:solidFill>
          </a:endParaRPr>
        </a:p>
      </dsp:txBody>
      <dsp:txXfrm>
        <a:off x="33695" y="-88245"/>
        <a:ext cx="2846629" cy="1018353"/>
      </dsp:txXfrm>
    </dsp:sp>
    <dsp:sp modelId="{0B905853-EFC5-4754-9BC8-A5AE63B97B9A}">
      <dsp:nvSpPr>
        <dsp:cNvPr id="0" name=""/>
        <dsp:cNvSpPr/>
      </dsp:nvSpPr>
      <dsp:spPr>
        <a:xfrm>
          <a:off x="14244" y="930108"/>
          <a:ext cx="2885530" cy="44304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324"/>
            </a:spcAft>
            <a:buChar char="••"/>
          </a:pPr>
          <a:r>
            <a:rPr lang="ru-RU" sz="1800" kern="1200" dirty="0" smtClean="0"/>
            <a:t>нападение с тяжкими последствиями по </a:t>
          </a:r>
          <a:r>
            <a:rPr lang="en-GB" sz="1800" kern="1200" dirty="0" err="1" smtClean="0"/>
            <a:t>ViP</a:t>
          </a:r>
          <a:r>
            <a:rPr lang="en-GB" sz="1800" kern="1200" dirty="0" smtClean="0"/>
            <a:t> </a:t>
          </a:r>
          <a:r>
            <a:rPr lang="ru-RU" sz="1800" kern="1200" dirty="0" smtClean="0"/>
            <a:t>и возрасту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324"/>
            </a:spcAft>
            <a:buChar char="••"/>
          </a:pPr>
          <a:r>
            <a:rPr lang="ru-RU" sz="1800" kern="1200" dirty="0" smtClean="0"/>
            <a:t>сексуальное насилие по </a:t>
          </a:r>
          <a:r>
            <a:rPr lang="en-GB" sz="1800" kern="1200" dirty="0" err="1" smtClean="0"/>
            <a:t>ViP</a:t>
          </a:r>
          <a:r>
            <a:rPr lang="en-GB" sz="1800" kern="1200" dirty="0" smtClean="0"/>
            <a:t> </a:t>
          </a:r>
          <a:r>
            <a:rPr lang="ru-RU" sz="1800" kern="1200" dirty="0" smtClean="0"/>
            <a:t>и возрасту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324"/>
            </a:spcAft>
            <a:buChar char="••"/>
          </a:pPr>
          <a:r>
            <a:rPr lang="ru-RU" sz="1800" kern="1200" dirty="0" smtClean="0"/>
            <a:t>сексуальная эксплуатация по полу</a:t>
          </a:r>
          <a:r>
            <a:rPr lang="en-GB" sz="1800" kern="1200" dirty="0" smtClean="0"/>
            <a:t> </a:t>
          </a:r>
          <a:r>
            <a:rPr lang="ru-RU" sz="1800" kern="1200" dirty="0" smtClean="0"/>
            <a:t>и возрасту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324"/>
            </a:spcAft>
            <a:buChar char="••"/>
          </a:pPr>
          <a:r>
            <a:rPr lang="ru-RU" sz="1800" kern="1200" dirty="0" smtClean="0"/>
            <a:t>детская порнография </a:t>
          </a:r>
          <a:r>
            <a:rPr lang="en-GB" sz="1800" kern="1200" dirty="0" smtClean="0"/>
            <a:t>(+ Cy)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324"/>
            </a:spcAft>
            <a:buChar char="••"/>
          </a:pPr>
          <a:r>
            <a:rPr lang="ru-RU" sz="1800" kern="1200" dirty="0" smtClean="0"/>
            <a:t>деяния, </a:t>
          </a:r>
          <a:r>
            <a:rPr lang="ru-RU" sz="1800" kern="1200" dirty="0" err="1" smtClean="0"/>
            <a:t>направл</a:t>
          </a:r>
          <a:r>
            <a:rPr lang="ru-RU" sz="1800" kern="1200" dirty="0" smtClean="0"/>
            <a:t>-е на внушение</a:t>
          </a:r>
          <a:r>
            <a:rPr lang="en-GB" sz="1800" kern="1200" dirty="0" smtClean="0"/>
            <a:t> </a:t>
          </a:r>
          <a:r>
            <a:rPr lang="ru-RU" sz="1800" kern="1200" dirty="0" smtClean="0"/>
            <a:t>страха или </a:t>
          </a:r>
          <a:r>
            <a:rPr lang="ru-RU" sz="1800" kern="1200" dirty="0" err="1" smtClean="0"/>
            <a:t>эмоцион.стресса</a:t>
          </a:r>
          <a:r>
            <a:rPr lang="ru-RU" sz="1800" kern="1200" dirty="0" smtClean="0"/>
            <a:t> </a:t>
          </a:r>
          <a:r>
            <a:rPr lang="en-GB" sz="1800" kern="1200" dirty="0" smtClean="0"/>
            <a:t>(+ </a:t>
          </a:r>
          <a:r>
            <a:rPr lang="en-GB" sz="1800" kern="1200" dirty="0" smtClean="0"/>
            <a:t>Cy)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324"/>
            </a:spcAft>
            <a:buChar char="••"/>
          </a:pP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324"/>
            </a:spcAft>
            <a:buChar char="••"/>
          </a:pPr>
          <a:r>
            <a:rPr lang="ru-RU" sz="1800" u="sng" kern="1200" dirty="0" smtClean="0"/>
            <a:t>исследования по </a:t>
          </a:r>
          <a:r>
            <a:rPr lang="ru-RU" sz="1800" u="sng" kern="1200" dirty="0" err="1" smtClean="0"/>
            <a:t>виктимизации</a:t>
          </a:r>
          <a:r>
            <a:rPr lang="en-GB" sz="1800" u="sng" kern="1200" dirty="0" smtClean="0"/>
            <a:t>: </a:t>
          </a:r>
          <a:r>
            <a:rPr lang="ru-RU" sz="1800" u="sng" kern="1200" dirty="0" smtClean="0"/>
            <a:t>индикаторы ЦУР для целей </a:t>
          </a:r>
          <a:r>
            <a:rPr lang="en-GB" sz="1800" u="sng" kern="1200" dirty="0" smtClean="0"/>
            <a:t>5</a:t>
          </a:r>
          <a:r>
            <a:rPr lang="en-GB" sz="1800" u="sng" kern="1200" dirty="0" smtClean="0"/>
            <a:t>, 11 </a:t>
          </a:r>
          <a:r>
            <a:rPr lang="ru-RU" sz="1800" u="sng" kern="1200" dirty="0" smtClean="0"/>
            <a:t>и</a:t>
          </a:r>
          <a:r>
            <a:rPr lang="en-GB" sz="1800" u="sng" kern="1200" dirty="0" smtClean="0"/>
            <a:t> </a:t>
          </a:r>
          <a:r>
            <a:rPr lang="en-GB" sz="1800" u="sng" kern="1200" dirty="0" smtClean="0"/>
            <a:t>16</a:t>
          </a:r>
          <a:endParaRPr lang="en-GB" sz="1800" u="sng" kern="1200" dirty="0"/>
        </a:p>
      </dsp:txBody>
      <dsp:txXfrm>
        <a:off x="14244" y="930108"/>
        <a:ext cx="2885530" cy="4430496"/>
      </dsp:txXfrm>
    </dsp:sp>
    <dsp:sp modelId="{AFDB7B3D-E39F-42B9-9DFA-D247DAF3460B}">
      <dsp:nvSpPr>
        <dsp:cNvPr id="0" name=""/>
        <dsp:cNvSpPr/>
      </dsp:nvSpPr>
      <dsp:spPr>
        <a:xfrm>
          <a:off x="3255851" y="0"/>
          <a:ext cx="2543398" cy="10183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solidFill>
                <a:schemeClr val="tx1"/>
              </a:solidFill>
            </a:rPr>
            <a:t>Другие виды преступлений на </a:t>
          </a:r>
          <a:r>
            <a:rPr lang="ru-RU" sz="2000" i="1" kern="1200" dirty="0" err="1" smtClean="0">
              <a:solidFill>
                <a:schemeClr val="tx1"/>
              </a:solidFill>
            </a:rPr>
            <a:t>международн.уровне</a:t>
          </a:r>
          <a:r>
            <a:rPr lang="ru-RU" sz="2000" i="1" kern="1200" dirty="0" smtClean="0">
              <a:solidFill>
                <a:schemeClr val="tx1"/>
              </a:solidFill>
            </a:rPr>
            <a:t> </a:t>
          </a:r>
          <a:r>
            <a:rPr lang="en-GB" sz="2000" i="1" kern="1200" dirty="0" smtClean="0">
              <a:solidFill>
                <a:schemeClr val="tx1"/>
              </a:solidFill>
            </a:rPr>
            <a:t>(</a:t>
          </a:r>
          <a:r>
            <a:rPr lang="ru-RU" sz="2000" i="1" kern="1200" dirty="0" smtClean="0">
              <a:solidFill>
                <a:schemeClr val="tx1"/>
              </a:solidFill>
            </a:rPr>
            <a:t>преступления</a:t>
          </a:r>
          <a:r>
            <a:rPr lang="en-GB" sz="2000" i="1" kern="1200" dirty="0" smtClean="0">
              <a:solidFill>
                <a:schemeClr val="tx1"/>
              </a:solidFill>
            </a:rPr>
            <a:t>)</a:t>
          </a:r>
          <a:endParaRPr lang="en-GB" sz="2000" i="1" kern="1200" dirty="0">
            <a:solidFill>
              <a:schemeClr val="tx1"/>
            </a:solidFill>
          </a:endParaRPr>
        </a:p>
      </dsp:txBody>
      <dsp:txXfrm>
        <a:off x="3255851" y="0"/>
        <a:ext cx="2543398" cy="1018353"/>
      </dsp:txXfrm>
    </dsp:sp>
    <dsp:sp modelId="{C0AD399C-41EF-44E0-9678-570498AA1250}">
      <dsp:nvSpPr>
        <dsp:cNvPr id="0" name=""/>
        <dsp:cNvSpPr/>
      </dsp:nvSpPr>
      <dsp:spPr>
        <a:xfrm>
          <a:off x="3255851" y="1018353"/>
          <a:ext cx="2543398" cy="425400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</a:rPr>
            <a:t>преступления с наркотиками</a:t>
          </a:r>
          <a:endParaRPr lang="en-GB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</a:rPr>
            <a:t>коррупция</a:t>
          </a:r>
          <a:endParaRPr lang="en-GB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</a:rPr>
            <a:t>мошенничество</a:t>
          </a:r>
          <a:r>
            <a:rPr lang="en-GB" sz="1800" kern="1200" dirty="0" smtClean="0">
              <a:solidFill>
                <a:schemeClr val="tx1"/>
              </a:solidFill>
            </a:rPr>
            <a:t> </a:t>
          </a:r>
          <a:r>
            <a:rPr lang="en-GB" sz="1800" kern="1200" dirty="0" smtClean="0">
              <a:solidFill>
                <a:schemeClr val="tx1"/>
              </a:solidFill>
            </a:rPr>
            <a:t>(+ Cy)</a:t>
          </a:r>
          <a:endParaRPr lang="en-GB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</a:rPr>
            <a:t>отмывание денег</a:t>
          </a:r>
          <a:endParaRPr lang="en-GB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</a:rPr>
            <a:t>незаконный ввоз мигрантов</a:t>
          </a:r>
          <a:endParaRPr lang="en-GB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контрабанда оружия и взрывчатых веществ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/>
            <a:t>кибер</a:t>
          </a:r>
          <a:r>
            <a:rPr lang="ru-RU" sz="1800" kern="1200" dirty="0" smtClean="0"/>
            <a:t>-преступления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преступления против окружающей среды</a:t>
          </a:r>
          <a:endParaRPr lang="en-GB" sz="1800" kern="1200" dirty="0"/>
        </a:p>
      </dsp:txBody>
      <dsp:txXfrm>
        <a:off x="3255851" y="1018353"/>
        <a:ext cx="2543398" cy="4254006"/>
      </dsp:txXfrm>
    </dsp:sp>
    <dsp:sp modelId="{58F5E750-A393-4271-B1F1-CA137D22E2F5}">
      <dsp:nvSpPr>
        <dsp:cNvPr id="0" name=""/>
        <dsp:cNvSpPr/>
      </dsp:nvSpPr>
      <dsp:spPr>
        <a:xfrm>
          <a:off x="6155325" y="0"/>
          <a:ext cx="2543398" cy="10183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solidFill>
                <a:schemeClr val="tx1"/>
              </a:solidFill>
            </a:rPr>
            <a:t>Функционирование системы уголовного правосудия и ее эффективность</a:t>
          </a:r>
          <a:endParaRPr lang="en-GB" sz="2000" i="1" kern="1200" dirty="0">
            <a:solidFill>
              <a:schemeClr val="tx1"/>
            </a:solidFill>
          </a:endParaRPr>
        </a:p>
      </dsp:txBody>
      <dsp:txXfrm>
        <a:off x="6155325" y="0"/>
        <a:ext cx="2543398" cy="1018353"/>
      </dsp:txXfrm>
    </dsp:sp>
    <dsp:sp modelId="{870EFD6A-DD1A-4CC0-AF8C-B6ED0A0898A7}">
      <dsp:nvSpPr>
        <dsp:cNvPr id="0" name=""/>
        <dsp:cNvSpPr/>
      </dsp:nvSpPr>
      <dsp:spPr>
        <a:xfrm>
          <a:off x="6155325" y="1018353"/>
          <a:ext cx="2543398" cy="425400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Всего лиц в формальном контакте</a:t>
          </a:r>
          <a:r>
            <a:rPr lang="en-GB" sz="1800" kern="1200" dirty="0" smtClean="0"/>
            <a:t>, </a:t>
          </a:r>
          <a:r>
            <a:rPr lang="ru-RU" sz="1800" kern="1200" dirty="0" smtClean="0"/>
            <a:t>преследуемых</a:t>
          </a:r>
          <a:r>
            <a:rPr lang="en-GB" sz="1800" kern="1200" dirty="0" smtClean="0"/>
            <a:t>, </a:t>
          </a:r>
          <a:r>
            <a:rPr lang="ru-RU" sz="1800" kern="1200" dirty="0" smtClean="0"/>
            <a:t>осужденных, заключенных</a:t>
          </a:r>
          <a:r>
            <a:rPr lang="en-GB" sz="1800" kern="1200" dirty="0" smtClean="0"/>
            <a:t> </a:t>
          </a:r>
          <a:r>
            <a:rPr lang="en-GB" sz="1800" kern="1200" dirty="0" smtClean="0"/>
            <a:t>– </a:t>
          </a:r>
          <a:r>
            <a:rPr lang="ru-RU" sz="1800" kern="1200" dirty="0" smtClean="0"/>
            <a:t>по полу</a:t>
          </a:r>
          <a:r>
            <a:rPr lang="en-GB" sz="1800" kern="1200" dirty="0" smtClean="0"/>
            <a:t>, </a:t>
          </a:r>
          <a:r>
            <a:rPr lang="ru-RU" sz="1800" kern="1200" dirty="0" smtClean="0"/>
            <a:t>возрасту и гражданству</a:t>
          </a:r>
          <a:r>
            <a:rPr lang="en-GB" sz="1800" kern="1200" dirty="0" smtClean="0">
              <a:solidFill>
                <a:schemeClr val="tx1"/>
              </a:solidFill>
            </a:rPr>
            <a:t>                         </a:t>
          </a:r>
          <a:r>
            <a:rPr lang="en-GB" sz="1800" kern="1200" dirty="0" smtClean="0">
              <a:solidFill>
                <a:schemeClr val="tx1"/>
              </a:solidFill>
            </a:rPr>
            <a:t>– </a:t>
          </a:r>
          <a:r>
            <a:rPr lang="ru-RU" sz="1800" kern="1200" dirty="0" smtClean="0">
              <a:solidFill>
                <a:schemeClr val="tx1"/>
              </a:solidFill>
            </a:rPr>
            <a:t>уровень </a:t>
          </a:r>
          <a:r>
            <a:rPr lang="en-GB" sz="1800" kern="1200" dirty="0" smtClean="0">
              <a:solidFill>
                <a:schemeClr val="tx1"/>
              </a:solidFill>
            </a:rPr>
            <a:t>01 </a:t>
          </a:r>
          <a:r>
            <a:rPr lang="ru-RU" sz="1800" kern="1200" dirty="0" smtClean="0">
              <a:solidFill>
                <a:schemeClr val="tx1"/>
              </a:solidFill>
            </a:rPr>
            <a:t>по МКПС и по </a:t>
          </a:r>
          <a:r>
            <a:rPr lang="ru-RU" sz="1800" kern="1200" dirty="0" err="1" smtClean="0">
              <a:solidFill>
                <a:schemeClr val="tx1"/>
              </a:solidFill>
            </a:rPr>
            <a:t>отдельн.видам</a:t>
          </a:r>
          <a:r>
            <a:rPr lang="ru-RU" sz="1800" kern="1200" dirty="0" smtClean="0">
              <a:solidFill>
                <a:schemeClr val="tx1"/>
              </a:solidFill>
            </a:rPr>
            <a:t> преступлений</a:t>
          </a:r>
          <a:r>
            <a:rPr lang="en-GB" sz="1800" kern="1200" dirty="0" smtClean="0">
              <a:solidFill>
                <a:schemeClr val="tx1"/>
              </a:solidFill>
            </a:rPr>
            <a:t>	</a:t>
          </a:r>
          <a:endParaRPr lang="en-GB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юридическое представительство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сотрудники полиции и</a:t>
          </a:r>
          <a:r>
            <a:rPr lang="en-GB" sz="1800" kern="1200" dirty="0" smtClean="0"/>
            <a:t> </a:t>
          </a:r>
          <a:r>
            <a:rPr lang="ru-RU" sz="1800" kern="1200" dirty="0" smtClean="0"/>
            <a:t>тюремной службы по функциям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альтернативные виды надзора</a:t>
          </a:r>
          <a:endParaRPr lang="en-GB" sz="1800" kern="1200" dirty="0"/>
        </a:p>
      </dsp:txBody>
      <dsp:txXfrm>
        <a:off x="6155325" y="1018353"/>
        <a:ext cx="2543398" cy="4254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3749" cy="49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>
            <a:lvl1pPr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752" y="1"/>
            <a:ext cx="2943748" cy="49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>
            <a:lvl1pPr algn="r"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09743"/>
            <a:ext cx="2943749" cy="49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b" anchorCtr="0" compatLnSpc="1">
            <a:prstTxWarp prst="textNoShape">
              <a:avLst/>
            </a:prstTxWarp>
          </a:bodyPr>
          <a:lstStyle>
            <a:lvl1pPr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752" y="9409743"/>
            <a:ext cx="2943748" cy="49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b" anchorCtr="0" compatLnSpc="1">
            <a:prstTxWarp prst="textNoShape">
              <a:avLst/>
            </a:prstTxWarp>
          </a:bodyPr>
          <a:lstStyle>
            <a:lvl1pPr algn="r"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EFC5B61-30B2-4507-BB61-D90C3019A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2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5946" y="1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1550" y="766763"/>
            <a:ext cx="4902200" cy="3676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027" y="4672160"/>
            <a:ext cx="4999725" cy="4518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0912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5946" y="9420912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CCE129-6527-4B57-A9C1-CEA82AADC5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62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34DB1B-C68E-4D8C-8165-1D786813F745}" type="slidenum">
              <a:rPr lang="en-GB" altLang="en-US" smtClean="0">
                <a:solidFill>
                  <a:srgbClr val="FFFFFF"/>
                </a:solidFill>
                <a:latin typeface="Arial Unicode MS" pitchFamily="34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GB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889" indent="-285726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2905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068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229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392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554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8716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5878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D48BC30A-B5DE-47CA-9FED-06F0292DE605}" type="slidenum">
              <a:rPr lang="en-GB" alt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2</a:t>
            </a:fld>
            <a:endParaRPr lang="en-GB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71550" y="766763"/>
            <a:ext cx="4903788" cy="3676650"/>
          </a:xfrm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1891" y="4673389"/>
            <a:ext cx="5000855" cy="451813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8677B22-1433-4BC5-BFB0-C4D5FA436F55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4</a:t>
            </a:fld>
            <a:endParaRPr lang="en-GB" alt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95A3EA-8BF4-4F30-A907-5132BCACF10B}" type="slidenum">
              <a:rPr lang="en-GB" altLang="en-US" smtClean="0">
                <a:solidFill>
                  <a:srgbClr val="FFFFFF"/>
                </a:solidFill>
                <a:latin typeface="Arial Unicode MS" pitchFamily="34" charset="-128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GB" altLang="en-US" smtClean="0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A8B89AC-7BDB-41C5-93D1-9EFD8DDC03BA}" type="slidenum">
              <a:rPr lang="en-GB" altLang="en-US" smtClean="0">
                <a:solidFill>
                  <a:srgbClr val="FFFFFF"/>
                </a:solidFill>
                <a:latin typeface="Arial Unicode MS" pitchFamily="34" charset="-128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GB" altLang="en-US" smtClean="0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8C780B5-71C4-4DF2-A939-A809F12F687D}" type="slidenum">
              <a:rPr lang="en-GB" altLang="en-US" smtClean="0">
                <a:solidFill>
                  <a:srgbClr val="FFFFFF"/>
                </a:solidFill>
                <a:latin typeface="Arial Unicode MS" pitchFamily="34" charset="-128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GB" altLang="en-US" smtClean="0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10</a:t>
            </a:fld>
            <a:endParaRPr lang="en-GB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834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11</a:t>
            </a:fld>
            <a:endParaRPr lang="en-GB" altLang="en-US" sz="120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</a:t>
            </a:fld>
            <a:endParaRPr lang="en-GB" altLang="en-US" sz="120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13</a:t>
            </a:fld>
            <a:endParaRPr lang="en-GB" altLang="en-US" sz="120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14</a:t>
            </a:fld>
            <a:endParaRPr lang="en-GB" altLang="en-US" sz="120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15</a:t>
            </a:fld>
            <a:endParaRPr lang="en-GB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9634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8"/>
          <p:cNvSpPr>
            <a:spLocks noChangeArrowheads="1"/>
          </p:cNvSpPr>
          <p:nvPr userDrawn="1"/>
        </p:nvSpPr>
        <p:spPr bwMode="auto">
          <a:xfrm>
            <a:off x="0" y="0"/>
            <a:ext cx="9144000" cy="3109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4" name="Picture 1113" descr="UNODC_logo_E_unblue_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268413"/>
            <a:ext cx="7489825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2525713" y="3429000"/>
            <a:ext cx="5791200" cy="549275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324600" y="61722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CFC03-EE9D-4003-8825-A8986AB57F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27BF6-068C-4F68-9FF9-65A7FDCED5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CACF1-D1FF-442B-B660-2014E21627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AB088-217E-4B32-A73C-29ED48FE8A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F2AC8-7CC3-4A5D-910D-ACF8155B94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39EDF-9CFD-4548-9089-ADAA75BC59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3CC3E-1BB8-4ACC-9CFA-DA8D9D8BBC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B521D-6B53-4679-874F-6955CD2A57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62C9A-0B38-4765-BAC6-73BF4404E3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760F6-8356-4E7E-AE2D-E675D6EEB9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2337E-0F47-4B8D-B440-80D535C078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171450"/>
            <a:ext cx="9144000" cy="8985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74" descr="UNODC_logo_E_unblu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9388" y="17463"/>
            <a:ext cx="32416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D0F89D7-BBA7-4594-91C8-52D15A7B5E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www.unodc.org/documents/data-and-analysis/statistics/Homicide/Globa_study_on_homicide_2011_web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odc.org/unodc/en/data-and-analysis/crime-and-criminal-justice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ICCS@unodc.org" TargetMode="External"/><Relationship Id="rId2" Type="http://schemas.openxmlformats.org/officeDocument/2006/relationships/hyperlink" Target="https://www.unodc.org/unodc/en/data-and-analysis/statistics/crime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107504" y="3356992"/>
            <a:ext cx="8928991" cy="1384995"/>
          </a:xfrm>
          <a:noFill/>
        </p:spPr>
        <p:txBody>
          <a:bodyPr/>
          <a:lstStyle/>
          <a:p>
            <a:pPr algn="ctr" eaLnBrk="1" hangingPunct="1"/>
            <a:r>
              <a:rPr lang="ru-RU" sz="2800" b="0" dirty="0"/>
              <a:t>Ежегодный Обзор ООН </a:t>
            </a:r>
            <a:r>
              <a:rPr lang="ru-RU" sz="2800" b="0" dirty="0" smtClean="0"/>
              <a:t>в области тенденций </a:t>
            </a:r>
            <a:r>
              <a:rPr lang="ru-RU" sz="2800" b="0" dirty="0"/>
              <a:t>и функционирования систем уголовного правосудия</a:t>
            </a:r>
            <a:r>
              <a:rPr lang="en-GB" altLang="en-US" sz="2800" b="0" dirty="0"/>
              <a:t>(UN-CTS)</a:t>
            </a:r>
            <a:r>
              <a:rPr lang="en-GB" sz="2800" dirty="0"/>
              <a:t/>
            </a:r>
            <a:br>
              <a:rPr lang="en-GB" sz="2800" dirty="0"/>
            </a:br>
            <a:endParaRPr lang="en-US" altLang="en-US" sz="2800" b="0" dirty="0"/>
          </a:p>
        </p:txBody>
      </p:sp>
      <p:sp>
        <p:nvSpPr>
          <p:cNvPr id="14339" name="Rectangle 40"/>
          <p:cNvSpPr>
            <a:spLocks noChangeArrowheads="1"/>
          </p:cNvSpPr>
          <p:nvPr/>
        </p:nvSpPr>
        <p:spPr bwMode="auto">
          <a:xfrm>
            <a:off x="63246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en-US" sz="1400" b="1"/>
          </a:p>
        </p:txBody>
      </p:sp>
      <p:sp>
        <p:nvSpPr>
          <p:cNvPr id="5" name="Rectangle 41"/>
          <p:cNvSpPr txBox="1">
            <a:spLocks noChangeArrowheads="1"/>
          </p:cNvSpPr>
          <p:nvPr/>
        </p:nvSpPr>
        <p:spPr bwMode="auto">
          <a:xfrm>
            <a:off x="2268538" y="5129213"/>
            <a:ext cx="46323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i="1" kern="0" dirty="0"/>
              <a:t>Майкл </a:t>
            </a:r>
            <a:r>
              <a:rPr lang="ru-RU" sz="2000" i="1" kern="0" dirty="0" err="1"/>
              <a:t>Яндл</a:t>
            </a:r>
            <a:endParaRPr lang="ru-RU" sz="2000" i="1" kern="0" dirty="0"/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i="1" kern="0" dirty="0"/>
              <a:t>Сотрудник по исследованиям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ru-RU" sz="2000" i="1" kern="0" dirty="0"/>
              <a:t>Отдел подготовки и распространения данных УНП ООН</a:t>
            </a:r>
            <a:endParaRPr lang="en-US" altLang="en-US" sz="2000" i="1" kern="0" dirty="0"/>
          </a:p>
        </p:txBody>
      </p:sp>
      <p:sp>
        <p:nvSpPr>
          <p:cNvPr id="14341" name="Line 49"/>
          <p:cNvSpPr>
            <a:spLocks noChangeShapeType="1"/>
          </p:cNvSpPr>
          <p:nvPr/>
        </p:nvSpPr>
        <p:spPr bwMode="auto">
          <a:xfrm flipH="1">
            <a:off x="827088" y="4868863"/>
            <a:ext cx="7416800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96910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836712"/>
            <a:ext cx="7772400" cy="1143000"/>
          </a:xfrm>
        </p:spPr>
        <p:txBody>
          <a:bodyPr/>
          <a:lstStyle/>
          <a:p>
            <a:pPr algn="ctr"/>
            <a:r>
              <a:rPr lang="ru-RU" sz="2400" dirty="0"/>
              <a:t>Ежегодный Обзор ООН в области тенденций и функционирования систем уголовного правосудия</a:t>
            </a:r>
            <a:r>
              <a:rPr lang="en-GB" altLang="en-US" sz="2400" dirty="0"/>
              <a:t>(UN-CTS)</a:t>
            </a:r>
            <a:r>
              <a:rPr lang="en-GB" sz="3200" dirty="0"/>
              <a:t/>
            </a:r>
            <a:br>
              <a:rPr lang="en-GB" sz="3200" dirty="0"/>
            </a:br>
            <a:endParaRPr lang="en-GB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988840"/>
            <a:ext cx="7773988" cy="4392488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altLang="en-US" sz="2000" dirty="0" smtClean="0"/>
              <a:t>Ежегодный сбор данных на глобальном уровне, направляемых в государства-члены ООН </a:t>
            </a:r>
            <a:endParaRPr lang="en-GB" altLang="en-US" sz="2000" dirty="0"/>
          </a:p>
          <a:p>
            <a:pPr>
              <a:spcBef>
                <a:spcPct val="0"/>
              </a:spcBef>
            </a:pPr>
            <a:endParaRPr lang="en-GB" altLang="en-US" sz="2000" dirty="0" smtClean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Процесс начат в </a:t>
            </a:r>
            <a:r>
              <a:rPr lang="en-GB" altLang="en-US" sz="2000" dirty="0" smtClean="0"/>
              <a:t>1977</a:t>
            </a:r>
            <a:r>
              <a:rPr lang="ru-RU" altLang="en-US" sz="2000" dirty="0" smtClean="0"/>
              <a:t> г.</a:t>
            </a:r>
            <a:r>
              <a:rPr lang="en-GB" altLang="en-US" sz="2000" dirty="0" smtClean="0"/>
              <a:t>, </a:t>
            </a:r>
            <a:r>
              <a:rPr lang="ru-RU" altLang="en-US" sz="2000" dirty="0"/>
              <a:t>после выхода резолюции Генеральной Ассамблеи </a:t>
            </a:r>
            <a:r>
              <a:rPr lang="en-GB" altLang="en-US" sz="2000" dirty="0"/>
              <a:t>(GA Res. 3021,1972) - </a:t>
            </a:r>
            <a:r>
              <a:rPr lang="ru-RU" altLang="en-US" sz="2000" dirty="0" smtClean="0"/>
              <a:t>первоначально </a:t>
            </a:r>
            <a:r>
              <a:rPr lang="ru-RU" altLang="en-US" sz="2000" dirty="0"/>
              <a:t>каждые </a:t>
            </a:r>
            <a:r>
              <a:rPr lang="en-GB" altLang="en-US" sz="2000" dirty="0"/>
              <a:t>5 </a:t>
            </a:r>
            <a:r>
              <a:rPr lang="ru-RU" altLang="en-US" sz="2000" dirty="0"/>
              <a:t>лет</a:t>
            </a:r>
            <a:r>
              <a:rPr lang="en-GB" altLang="en-US" sz="2000" dirty="0"/>
              <a:t>, </a:t>
            </a:r>
            <a:r>
              <a:rPr lang="ru-RU" altLang="en-US" sz="2000" dirty="0"/>
              <a:t>затем каждые </a:t>
            </a:r>
            <a:r>
              <a:rPr lang="en-GB" altLang="en-US" sz="2000" dirty="0"/>
              <a:t>3 </a:t>
            </a:r>
            <a:r>
              <a:rPr lang="ru-RU" altLang="en-US" sz="2000" dirty="0"/>
              <a:t>года</a:t>
            </a:r>
            <a:r>
              <a:rPr lang="en-GB" altLang="en-US" sz="2000" dirty="0"/>
              <a:t>, </a:t>
            </a:r>
            <a:r>
              <a:rPr lang="ru-RU" altLang="en-US" sz="2000" dirty="0"/>
              <a:t>затем -</a:t>
            </a:r>
            <a:r>
              <a:rPr lang="en-GB" altLang="en-US" sz="2000" dirty="0"/>
              <a:t> 2 </a:t>
            </a:r>
            <a:r>
              <a:rPr lang="ru-RU" altLang="en-US" sz="2000" dirty="0"/>
              <a:t>года и с </a:t>
            </a:r>
            <a:r>
              <a:rPr lang="en-GB" altLang="en-US" sz="2000" dirty="0"/>
              <a:t>2009 </a:t>
            </a:r>
            <a:r>
              <a:rPr lang="ru-RU" altLang="en-US" sz="2000" dirty="0"/>
              <a:t>– ежегодно </a:t>
            </a:r>
            <a:endParaRPr lang="en-GB" altLang="en-US" sz="2000" dirty="0"/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Всего </a:t>
            </a:r>
            <a:r>
              <a:rPr lang="en-GB" altLang="en-US" sz="2000" dirty="0" smtClean="0"/>
              <a:t>18 UN-CTS </a:t>
            </a:r>
            <a:r>
              <a:rPr lang="ru-RU" altLang="en-US" sz="2000" dirty="0" smtClean="0"/>
              <a:t>циклов </a:t>
            </a:r>
            <a:r>
              <a:rPr lang="en-GB" altLang="en-US" sz="2000" dirty="0" smtClean="0"/>
              <a:t>(UN-CTS 2016 </a:t>
            </a:r>
            <a:r>
              <a:rPr lang="ru-RU" altLang="en-US" sz="2000" dirty="0" smtClean="0"/>
              <a:t>рассылка в июле </a:t>
            </a:r>
            <a:r>
              <a:rPr lang="en-GB" altLang="en-US" sz="2000" dirty="0" smtClean="0"/>
              <a:t>2016</a:t>
            </a:r>
            <a:r>
              <a:rPr lang="ru-RU" altLang="en-US" sz="2000" dirty="0" smtClean="0"/>
              <a:t>г.</a:t>
            </a:r>
            <a:r>
              <a:rPr lang="en-GB" altLang="en-US" sz="2000" dirty="0" smtClean="0"/>
              <a:t>)</a:t>
            </a:r>
            <a:endParaRPr lang="ru-RU" altLang="en-US" sz="2000" dirty="0" smtClean="0"/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 smtClean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Сеть участников включает около </a:t>
            </a:r>
            <a:r>
              <a:rPr lang="en-GB" altLang="en-US" sz="2000" dirty="0" smtClean="0"/>
              <a:t>130 </a:t>
            </a:r>
            <a:r>
              <a:rPr lang="ru-RU" altLang="en-US" sz="2000" dirty="0" smtClean="0"/>
              <a:t>координирующих ведомств</a:t>
            </a: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 smtClean="0"/>
              <a:t>CTS 2015: 100 </a:t>
            </a:r>
            <a:r>
              <a:rPr lang="ru-RU" altLang="en-US" sz="2000" dirty="0" smtClean="0"/>
              <a:t>ответов</a:t>
            </a:r>
            <a:r>
              <a:rPr lang="en-GB" altLang="en-US" sz="2000" dirty="0" smtClean="0"/>
              <a:t>; CTS 2016: 98 </a:t>
            </a:r>
            <a:r>
              <a:rPr lang="ru-RU" altLang="en-US" sz="2000" dirty="0" smtClean="0"/>
              <a:t>ответов на </a:t>
            </a:r>
            <a:r>
              <a:rPr lang="en-GB" altLang="en-US" sz="2000" dirty="0" smtClean="0"/>
              <a:t>15/6/2017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 smtClean="0"/>
              <a:t>CTS 2016 </a:t>
            </a:r>
            <a:r>
              <a:rPr lang="ru-RU" altLang="en-US" sz="2000" dirty="0" smtClean="0"/>
              <a:t>данные опубликованы </a:t>
            </a:r>
            <a:r>
              <a:rPr lang="en-GB" altLang="en-US" sz="2000" dirty="0" smtClean="0"/>
              <a:t>19 </a:t>
            </a:r>
            <a:r>
              <a:rPr lang="ru-RU" altLang="en-US" sz="2000" dirty="0" smtClean="0"/>
              <a:t>мая</a:t>
            </a:r>
            <a:r>
              <a:rPr lang="en-GB" altLang="en-US" sz="2000" dirty="0" smtClean="0"/>
              <a:t> 2017</a:t>
            </a:r>
            <a:r>
              <a:rPr lang="ru-RU" altLang="en-US" sz="2000" dirty="0" smtClean="0"/>
              <a:t> г</a:t>
            </a:r>
            <a:r>
              <a:rPr lang="en-GB" altLang="en-US" sz="2000" dirty="0" smtClean="0"/>
              <a:t>. </a:t>
            </a:r>
            <a:r>
              <a:rPr lang="ru-RU" altLang="en-US" sz="2000" dirty="0" smtClean="0"/>
              <a:t>Портал данных</a:t>
            </a:r>
            <a:r>
              <a:rPr lang="en-GB" altLang="en-US" sz="2000" dirty="0" smtClean="0"/>
              <a:t>: </a:t>
            </a:r>
            <a:r>
              <a:rPr lang="en-GB" altLang="en-US" sz="2000" dirty="0"/>
              <a:t>https://data.unodc.org/</a:t>
            </a:r>
          </a:p>
          <a:p>
            <a:pPr>
              <a:spcBef>
                <a:spcPct val="0"/>
              </a:spcBef>
            </a:pPr>
            <a:endParaRPr lang="en-GB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52623734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683568" y="908720"/>
            <a:ext cx="7772400" cy="864096"/>
          </a:xfrm>
        </p:spPr>
        <p:txBody>
          <a:bodyPr/>
          <a:lstStyle/>
          <a:p>
            <a:pPr algn="ctr" eaLnBrk="1" hangingPunct="1"/>
            <a:r>
              <a:rPr lang="ru-RU" sz="2400" dirty="0"/>
              <a:t>Ежегодный Обзор ООН в области тенденций и функционирования систем уголовного правосудия</a:t>
            </a:r>
            <a:r>
              <a:rPr lang="en-GB" altLang="en-US" sz="2400" dirty="0"/>
              <a:t>(UN-CTS)</a:t>
            </a:r>
            <a:r>
              <a:rPr lang="en-GB" sz="2400" dirty="0"/>
              <a:t/>
            </a:r>
            <a:br>
              <a:rPr lang="en-GB" sz="2400" dirty="0"/>
            </a:br>
            <a:endParaRPr lang="en-US" altLang="en-US" sz="2400" dirty="0"/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95325" y="1628801"/>
            <a:ext cx="7772400" cy="4781524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Электронная система</a:t>
            </a:r>
            <a:endParaRPr lang="en-GB" sz="2000" dirty="0"/>
          </a:p>
          <a:p>
            <a:pPr>
              <a:defRPr/>
            </a:pPr>
            <a:r>
              <a:rPr lang="ru-RU" sz="2000" dirty="0" smtClean="0"/>
              <a:t>Заполнение и отправка данных в </a:t>
            </a:r>
            <a:r>
              <a:rPr lang="en-GB" sz="2000" dirty="0" smtClean="0"/>
              <a:t>Excel</a:t>
            </a:r>
            <a:r>
              <a:rPr lang="ru-RU" sz="2000" dirty="0" smtClean="0"/>
              <a:t> формате</a:t>
            </a:r>
            <a:endParaRPr lang="en-GB" sz="2000" dirty="0"/>
          </a:p>
          <a:p>
            <a:pPr>
              <a:spcBef>
                <a:spcPct val="0"/>
              </a:spcBef>
            </a:pPr>
            <a:r>
              <a:rPr lang="ru-RU" sz="2000" dirty="0" smtClean="0"/>
              <a:t>Издается на</a:t>
            </a:r>
            <a:r>
              <a:rPr lang="en-GB" sz="2000" dirty="0" smtClean="0"/>
              <a:t> </a:t>
            </a:r>
            <a:r>
              <a:rPr lang="en-GB" sz="2000" dirty="0"/>
              <a:t>6 </a:t>
            </a:r>
            <a:r>
              <a:rPr lang="ru-RU" sz="2000" dirty="0" smtClean="0"/>
              <a:t>языках</a:t>
            </a:r>
            <a:r>
              <a:rPr lang="en-GB" sz="2000" dirty="0"/>
              <a:t> (</a:t>
            </a:r>
            <a:r>
              <a:rPr lang="ru-RU" sz="2000" dirty="0"/>
              <a:t>арабский</a:t>
            </a:r>
            <a:r>
              <a:rPr lang="en-US" sz="2000" dirty="0"/>
              <a:t>, </a:t>
            </a:r>
            <a:r>
              <a:rPr lang="ru-RU" sz="2000" dirty="0"/>
              <a:t>китайский</a:t>
            </a:r>
            <a:r>
              <a:rPr lang="en-US" sz="2000" dirty="0"/>
              <a:t>, </a:t>
            </a:r>
            <a:r>
              <a:rPr lang="ru-RU" sz="2000" dirty="0"/>
              <a:t>английский</a:t>
            </a:r>
            <a:r>
              <a:rPr lang="en-US" sz="2000" dirty="0"/>
              <a:t>, </a:t>
            </a:r>
            <a:r>
              <a:rPr lang="ru-RU" sz="2000" dirty="0"/>
              <a:t>французский</a:t>
            </a:r>
            <a:r>
              <a:rPr lang="en-US" sz="2000" dirty="0"/>
              <a:t>, </a:t>
            </a:r>
            <a:r>
              <a:rPr lang="ru-RU" sz="2000" dirty="0"/>
              <a:t>русский</a:t>
            </a:r>
            <a:r>
              <a:rPr lang="en-US" sz="2000" dirty="0"/>
              <a:t>, </a:t>
            </a:r>
            <a:r>
              <a:rPr lang="ru-RU" sz="2000" dirty="0"/>
              <a:t>испанский</a:t>
            </a:r>
            <a:r>
              <a:rPr lang="en-US" sz="2000" dirty="0"/>
              <a:t>)</a:t>
            </a:r>
            <a:endParaRPr lang="en-GB" sz="2000" dirty="0"/>
          </a:p>
          <a:p>
            <a:pPr marL="0" indent="0" eaLnBrk="1" hangingPunct="1">
              <a:buNone/>
              <a:defRPr/>
            </a:pPr>
            <a:endParaRPr lang="en-US" sz="2000" dirty="0" smtClean="0"/>
          </a:p>
          <a:p>
            <a:pPr eaLnBrk="1" hangingPunct="1">
              <a:defRPr/>
            </a:pPr>
            <a:r>
              <a:rPr lang="ru-RU" sz="2000" dirty="0" smtClean="0"/>
              <a:t>Ежегодный Обзор </a:t>
            </a:r>
            <a:r>
              <a:rPr lang="en-US" sz="2000" dirty="0" smtClean="0"/>
              <a:t>UN-CTS </a:t>
            </a:r>
            <a:r>
              <a:rPr lang="ru-RU" sz="2000" dirty="0" smtClean="0"/>
              <a:t>запрашивает данные от </a:t>
            </a:r>
            <a:r>
              <a:rPr lang="en-US" sz="2000" dirty="0" smtClean="0"/>
              <a:t>5 </a:t>
            </a:r>
            <a:r>
              <a:rPr lang="ru-RU" sz="2000" dirty="0" smtClean="0"/>
              <a:t>учреждений</a:t>
            </a:r>
            <a:r>
              <a:rPr lang="en-US" sz="2000" dirty="0" smtClean="0"/>
              <a:t>:</a:t>
            </a:r>
          </a:p>
          <a:p>
            <a:pPr lvl="1" eaLnBrk="1" hangingPunct="1">
              <a:defRPr/>
            </a:pPr>
            <a:r>
              <a:rPr lang="ru-RU" sz="2000" dirty="0" smtClean="0"/>
              <a:t>полиция</a:t>
            </a:r>
            <a:r>
              <a:rPr lang="en-GB" sz="2000" dirty="0" smtClean="0"/>
              <a:t> </a:t>
            </a:r>
            <a:endParaRPr lang="en-GB" sz="2000" dirty="0"/>
          </a:p>
          <a:p>
            <a:pPr lvl="1" eaLnBrk="1" hangingPunct="1">
              <a:defRPr/>
            </a:pPr>
            <a:r>
              <a:rPr lang="ru-RU" sz="2000" dirty="0" smtClean="0"/>
              <a:t>органы прокуратуры</a:t>
            </a:r>
            <a:endParaRPr lang="en-GB" sz="2000" b="1" dirty="0"/>
          </a:p>
          <a:p>
            <a:pPr lvl="1" eaLnBrk="1" hangingPunct="1">
              <a:defRPr/>
            </a:pPr>
            <a:r>
              <a:rPr lang="ru-RU" sz="2000" dirty="0" smtClean="0"/>
              <a:t>суды</a:t>
            </a:r>
            <a:r>
              <a:rPr lang="en-US" sz="2000" dirty="0" smtClean="0"/>
              <a:t> </a:t>
            </a:r>
            <a:endParaRPr lang="en-US" sz="2000" dirty="0"/>
          </a:p>
          <a:p>
            <a:pPr lvl="1" eaLnBrk="1" hangingPunct="1">
              <a:defRPr/>
            </a:pPr>
            <a:r>
              <a:rPr lang="ru-RU" sz="2000" dirty="0" smtClean="0"/>
              <a:t>тюремные учреждения</a:t>
            </a:r>
            <a:endParaRPr lang="en-US" sz="2000" dirty="0"/>
          </a:p>
          <a:p>
            <a:pPr lvl="1" eaLnBrk="1" hangingPunct="1">
              <a:defRPr/>
            </a:pPr>
            <a:r>
              <a:rPr lang="ru-RU" sz="2000" dirty="0" smtClean="0"/>
              <a:t>НПО</a:t>
            </a:r>
            <a:r>
              <a:rPr lang="en-US" sz="2000" dirty="0" smtClean="0"/>
              <a:t> – </a:t>
            </a:r>
            <a:r>
              <a:rPr lang="ru-RU" sz="2000" dirty="0" smtClean="0"/>
              <a:t>исследования по </a:t>
            </a:r>
            <a:r>
              <a:rPr lang="ru-RU" sz="2000" dirty="0" err="1" smtClean="0"/>
              <a:t>виктимизации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9127256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pPr algn="ctr" eaLnBrk="1" hangingPunct="1"/>
            <a:r>
              <a:rPr lang="ru-RU" altLang="en-US" sz="2800" dirty="0" smtClean="0"/>
              <a:t>Базовая структура Обзора </a:t>
            </a:r>
            <a:r>
              <a:rPr lang="en-GB" altLang="en-US" sz="2800" dirty="0" smtClean="0"/>
              <a:t>UN-CTS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70" y="1772815"/>
            <a:ext cx="8465186" cy="429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21336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914400"/>
          </a:xfrm>
        </p:spPr>
        <p:txBody>
          <a:bodyPr/>
          <a:lstStyle/>
          <a:p>
            <a:pPr algn="ctr" eaLnBrk="1" hangingPunct="1"/>
            <a:r>
              <a:rPr lang="ru-RU" altLang="en-US" dirty="0" smtClean="0"/>
              <a:t>Обзор </a:t>
            </a:r>
            <a:r>
              <a:rPr lang="en-GB" altLang="en-US" dirty="0" smtClean="0"/>
              <a:t>UN-CTS: </a:t>
            </a:r>
            <a:r>
              <a:rPr lang="ru-RU" altLang="en-US" dirty="0" smtClean="0"/>
              <a:t>процесс сбора данных</a:t>
            </a:r>
            <a:endParaRPr lang="en-GB" altLang="en-US" dirty="0" smtClean="0"/>
          </a:p>
        </p:txBody>
      </p:sp>
      <p:cxnSp>
        <p:nvCxnSpPr>
          <p:cNvPr id="26627" name="AutoShape 4"/>
          <p:cNvCxnSpPr>
            <a:cxnSpLocks noChangeShapeType="1"/>
          </p:cNvCxnSpPr>
          <p:nvPr/>
        </p:nvCxnSpPr>
        <p:spPr bwMode="auto">
          <a:xfrm>
            <a:off x="3124200" y="2667000"/>
            <a:ext cx="1216025" cy="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4419600" y="2362200"/>
            <a:ext cx="3536776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 Unicode MS" pitchFamily="34" charset="-128"/>
              </a:rPr>
              <a:t>     </a:t>
            </a:r>
            <a:r>
              <a:rPr lang="ru-RU" altLang="en-US" sz="1800" dirty="0" smtClean="0">
                <a:latin typeface="Arial Unicode MS" pitchFamily="34" charset="-128"/>
              </a:rPr>
              <a:t> Г      Глава офиса УНП ООН</a:t>
            </a:r>
            <a:endParaRPr lang="en-US" altLang="en-US" sz="1800" dirty="0">
              <a:latin typeface="Arial Unicode MS" pitchFamily="34" charset="-128"/>
            </a:endParaRPr>
          </a:p>
        </p:txBody>
      </p:sp>
      <p:sp>
        <p:nvSpPr>
          <p:cNvPr id="26630" name="Rectangle 7"/>
          <p:cNvSpPr>
            <a:spLocks noChangeArrowheads="1"/>
          </p:cNvSpPr>
          <p:nvPr/>
        </p:nvSpPr>
        <p:spPr bwMode="auto">
          <a:xfrm>
            <a:off x="4495800" y="3886200"/>
            <a:ext cx="3460576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 smtClean="0">
                <a:latin typeface="Arial Unicode MS" pitchFamily="34" charset="-128"/>
              </a:rPr>
              <a:t>               </a:t>
            </a:r>
            <a:r>
              <a:rPr lang="ru-RU" altLang="en-US" sz="1800" dirty="0" err="1" smtClean="0">
                <a:latin typeface="Arial Unicode MS" pitchFamily="34" charset="-128"/>
              </a:rPr>
              <a:t>Мин.иностранных</a:t>
            </a:r>
            <a:r>
              <a:rPr lang="ru-RU" altLang="en-US" sz="1800" dirty="0" smtClean="0">
                <a:latin typeface="Arial Unicode MS" pitchFamily="34" charset="-128"/>
              </a:rPr>
              <a:t> дел</a:t>
            </a:r>
            <a:endParaRPr lang="en-US" altLang="en-US" sz="1800" dirty="0">
              <a:latin typeface="Arial Unicode MS" pitchFamily="34" charset="-128"/>
            </a:endParaRP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914400" y="3505200"/>
            <a:ext cx="25146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 Unicode MS" pitchFamily="34" charset="-128"/>
              </a:rPr>
              <a:t>    </a:t>
            </a:r>
            <a:r>
              <a:rPr lang="ru-RU" altLang="en-US" sz="1800" dirty="0" smtClean="0">
                <a:latin typeface="Arial Unicode MS" pitchFamily="34" charset="-128"/>
              </a:rPr>
              <a:t>Национальное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 err="1" smtClean="0">
                <a:latin typeface="Arial Unicode MS" pitchFamily="34" charset="-128"/>
              </a:rPr>
              <a:t>Коо</a:t>
            </a:r>
            <a:r>
              <a:rPr lang="ru-RU" altLang="en-US" sz="1800" dirty="0" smtClean="0">
                <a:latin typeface="Arial Unicode MS" pitchFamily="34" charset="-128"/>
              </a:rPr>
              <a:t>     </a:t>
            </a:r>
            <a:r>
              <a:rPr lang="ru-RU" altLang="en-US" sz="1800" dirty="0" err="1" smtClean="0">
                <a:latin typeface="Arial Unicode MS" pitchFamily="34" charset="-128"/>
              </a:rPr>
              <a:t>кординирующее</a:t>
            </a:r>
            <a:r>
              <a:rPr lang="ru-RU" altLang="en-US" sz="1800" dirty="0" smtClean="0">
                <a:latin typeface="Arial Unicode MS" pitchFamily="34" charset="-128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 smtClean="0">
                <a:latin typeface="Arial Unicode MS" pitchFamily="34" charset="-128"/>
              </a:rPr>
              <a:t>ведомство</a:t>
            </a:r>
            <a:endParaRPr lang="en-US" altLang="en-US" sz="1800" dirty="0">
              <a:latin typeface="Arial Unicode MS" pitchFamily="34" charset="-128"/>
            </a:endParaRPr>
          </a:p>
        </p:txBody>
      </p:sp>
      <p:sp>
        <p:nvSpPr>
          <p:cNvPr id="26632" name="Rectangle 12"/>
          <p:cNvSpPr>
            <a:spLocks noChangeArrowheads="1"/>
          </p:cNvSpPr>
          <p:nvPr/>
        </p:nvSpPr>
        <p:spPr bwMode="auto">
          <a:xfrm>
            <a:off x="304800" y="5410200"/>
            <a:ext cx="1752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 smtClean="0">
                <a:latin typeface="Arial Unicode MS" pitchFamily="34" charset="-128"/>
              </a:rPr>
              <a:t>полиция</a:t>
            </a:r>
            <a:endParaRPr lang="en-US" altLang="en-US" sz="1800" dirty="0">
              <a:latin typeface="Arial Unicode MS" pitchFamily="34" charset="-128"/>
            </a:endParaRPr>
          </a:p>
        </p:txBody>
      </p:sp>
      <p:sp>
        <p:nvSpPr>
          <p:cNvPr id="26633" name="Rectangle 13"/>
          <p:cNvSpPr>
            <a:spLocks noChangeArrowheads="1"/>
          </p:cNvSpPr>
          <p:nvPr/>
        </p:nvSpPr>
        <p:spPr bwMode="auto">
          <a:xfrm>
            <a:off x="2514600" y="5410200"/>
            <a:ext cx="1752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 smtClean="0">
                <a:latin typeface="Arial Unicode MS" pitchFamily="34" charset="-128"/>
              </a:rPr>
              <a:t>органы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 smtClean="0">
                <a:latin typeface="Arial Unicode MS" pitchFamily="34" charset="-128"/>
              </a:rPr>
              <a:t>прокуратуры</a:t>
            </a:r>
            <a:endParaRPr lang="en-US" altLang="en-US" sz="1800" dirty="0">
              <a:latin typeface="Arial Unicode MS" pitchFamily="34" charset="-128"/>
            </a:endParaRPr>
          </a:p>
        </p:txBody>
      </p:sp>
      <p:sp>
        <p:nvSpPr>
          <p:cNvPr id="26634" name="Rectangle 14"/>
          <p:cNvSpPr>
            <a:spLocks noChangeArrowheads="1"/>
          </p:cNvSpPr>
          <p:nvPr/>
        </p:nvSpPr>
        <p:spPr bwMode="auto">
          <a:xfrm>
            <a:off x="4724400" y="5410200"/>
            <a:ext cx="1676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 smtClean="0">
                <a:latin typeface="Arial Unicode MS" pitchFamily="34" charset="-128"/>
              </a:rPr>
              <a:t>суды</a:t>
            </a:r>
            <a:endParaRPr lang="en-US" altLang="en-US" sz="1800" dirty="0">
              <a:latin typeface="Arial Unicode MS" pitchFamily="34" charset="-128"/>
            </a:endParaRPr>
          </a:p>
        </p:txBody>
      </p:sp>
      <p:sp>
        <p:nvSpPr>
          <p:cNvPr id="26635" name="Rectangle 15"/>
          <p:cNvSpPr>
            <a:spLocks noChangeArrowheads="1"/>
          </p:cNvSpPr>
          <p:nvPr/>
        </p:nvSpPr>
        <p:spPr bwMode="auto">
          <a:xfrm>
            <a:off x="6858000" y="5410200"/>
            <a:ext cx="15240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 smtClean="0">
                <a:latin typeface="Arial Unicode MS" pitchFamily="34" charset="-128"/>
              </a:rPr>
              <a:t>тюремные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1800" dirty="0" smtClean="0">
                <a:latin typeface="Arial Unicode MS" pitchFamily="34" charset="-128"/>
              </a:rPr>
              <a:t>учреждения</a:t>
            </a:r>
            <a:r>
              <a:rPr lang="en-US" altLang="en-US" sz="1800" dirty="0" smtClean="0">
                <a:latin typeface="Arial Unicode MS" pitchFamily="34" charset="-128"/>
              </a:rPr>
              <a:t> </a:t>
            </a:r>
            <a:endParaRPr lang="en-US" altLang="en-US" sz="1800" dirty="0">
              <a:latin typeface="Arial Unicode MS" pitchFamily="34" charset="-128"/>
            </a:endParaRPr>
          </a:p>
        </p:txBody>
      </p:sp>
      <p:sp>
        <p:nvSpPr>
          <p:cNvPr id="26636" name="Line 17"/>
          <p:cNvSpPr>
            <a:spLocks noChangeShapeType="1"/>
          </p:cNvSpPr>
          <p:nvPr/>
        </p:nvSpPr>
        <p:spPr bwMode="auto">
          <a:xfrm>
            <a:off x="5486400" y="3124200"/>
            <a:ext cx="0" cy="762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cxnSp>
        <p:nvCxnSpPr>
          <p:cNvPr id="26637" name="AutoShape 18"/>
          <p:cNvCxnSpPr>
            <a:cxnSpLocks noChangeShapeType="1"/>
          </p:cNvCxnSpPr>
          <p:nvPr/>
        </p:nvCxnSpPr>
        <p:spPr bwMode="auto">
          <a:xfrm>
            <a:off x="3429000" y="4191000"/>
            <a:ext cx="987425" cy="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38" name="AutoShape 21"/>
          <p:cNvCxnSpPr>
            <a:cxnSpLocks noChangeShapeType="1"/>
            <a:endCxn id="26632" idx="0"/>
          </p:cNvCxnSpPr>
          <p:nvPr/>
        </p:nvCxnSpPr>
        <p:spPr bwMode="auto">
          <a:xfrm flipH="1">
            <a:off x="1181100" y="4648200"/>
            <a:ext cx="955675" cy="76200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39" name="AutoShape 22"/>
          <p:cNvCxnSpPr>
            <a:cxnSpLocks noChangeShapeType="1"/>
            <a:stCxn id="26631" idx="2"/>
            <a:endCxn id="26633" idx="0"/>
          </p:cNvCxnSpPr>
          <p:nvPr/>
        </p:nvCxnSpPr>
        <p:spPr bwMode="auto">
          <a:xfrm>
            <a:off x="2171700" y="4648200"/>
            <a:ext cx="1219200" cy="76200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40" name="AutoShape 23"/>
          <p:cNvCxnSpPr>
            <a:cxnSpLocks noChangeShapeType="1"/>
            <a:stCxn id="26631" idx="2"/>
            <a:endCxn id="26634" idx="0"/>
          </p:cNvCxnSpPr>
          <p:nvPr/>
        </p:nvCxnSpPr>
        <p:spPr bwMode="auto">
          <a:xfrm>
            <a:off x="2171700" y="4648200"/>
            <a:ext cx="3390900" cy="76200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41" name="AutoShape 24"/>
          <p:cNvCxnSpPr>
            <a:cxnSpLocks noChangeShapeType="1"/>
            <a:stCxn id="26631" idx="2"/>
            <a:endCxn id="26635" idx="0"/>
          </p:cNvCxnSpPr>
          <p:nvPr/>
        </p:nvCxnSpPr>
        <p:spPr bwMode="auto">
          <a:xfrm>
            <a:off x="2171700" y="4648200"/>
            <a:ext cx="5448300" cy="76200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385" name="Line 33"/>
          <p:cNvSpPr>
            <a:spLocks noChangeShapeType="1"/>
          </p:cNvSpPr>
          <p:nvPr/>
        </p:nvSpPr>
        <p:spPr bwMode="auto">
          <a:xfrm flipH="1">
            <a:off x="2285999" y="3124200"/>
            <a:ext cx="0" cy="381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0387" name="Oval 35"/>
          <p:cNvSpPr>
            <a:spLocks noChangeArrowheads="1"/>
          </p:cNvSpPr>
          <p:nvPr/>
        </p:nvSpPr>
        <p:spPr bwMode="auto">
          <a:xfrm>
            <a:off x="457200" y="1828800"/>
            <a:ext cx="3657600" cy="3429000"/>
          </a:xfrm>
          <a:prstGeom prst="ellips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7300">
              <a:latin typeface="Arial Unicode MS" pitchFamily="34" charset="-128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88840"/>
            <a:ext cx="1266722" cy="108982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938" y="2498258"/>
            <a:ext cx="819150" cy="48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338" y="4019236"/>
            <a:ext cx="819150" cy="48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National Statistical Committee of the Kyrgyz Republi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4502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408911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5" grpId="0" animBg="1"/>
      <p:bldP spid="10038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019200"/>
          </a:xfrm>
        </p:spPr>
        <p:txBody>
          <a:bodyPr/>
          <a:lstStyle/>
          <a:p>
            <a:pPr algn="ctr"/>
            <a:r>
              <a:rPr lang="ru-RU" altLang="en-US" sz="2800" dirty="0" smtClean="0"/>
              <a:t>Координирующее ведомство </a:t>
            </a:r>
            <a:r>
              <a:rPr lang="en-GB" altLang="en-US" sz="2800" dirty="0" smtClean="0"/>
              <a:t>UN-CTS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484313"/>
            <a:ext cx="8496300" cy="51847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z="2400" dirty="0" smtClean="0"/>
              <a:t>Назначается государством-членом ООН</a:t>
            </a:r>
            <a:endParaRPr lang="en-GB" sz="2400" dirty="0" smtClean="0"/>
          </a:p>
          <a:p>
            <a:pPr>
              <a:spcBef>
                <a:spcPct val="0"/>
              </a:spcBef>
            </a:pPr>
            <a:endParaRPr lang="en-GB" sz="2400" dirty="0"/>
          </a:p>
          <a:p>
            <a:pPr>
              <a:spcBef>
                <a:spcPct val="0"/>
              </a:spcBef>
            </a:pPr>
            <a:r>
              <a:rPr lang="ru-RU" sz="2400" dirty="0" smtClean="0"/>
              <a:t>Роль</a:t>
            </a:r>
            <a:r>
              <a:rPr lang="en-GB" sz="2400" dirty="0" smtClean="0"/>
              <a:t>: </a:t>
            </a:r>
            <a:r>
              <a:rPr lang="ru-RU" sz="2400" dirty="0" smtClean="0"/>
              <a:t>технический контакт с УНП ООН относительно заполнения вопросника</a:t>
            </a:r>
            <a:endParaRPr lang="en-GB" sz="2400" dirty="0"/>
          </a:p>
          <a:p>
            <a:pPr lvl="1"/>
            <a:r>
              <a:rPr lang="ru-RU" sz="2000" dirty="0" smtClean="0"/>
              <a:t>Обеспечение своевременного</a:t>
            </a:r>
            <a:r>
              <a:rPr lang="en-GB" sz="2000" dirty="0" smtClean="0"/>
              <a:t>, </a:t>
            </a:r>
            <a:r>
              <a:rPr lang="ru-RU" sz="2000" dirty="0" smtClean="0"/>
              <a:t>точного и полного ответа</a:t>
            </a:r>
            <a:endParaRPr lang="en-GB" sz="2000" dirty="0" smtClean="0"/>
          </a:p>
          <a:p>
            <a:pPr lvl="1"/>
            <a:r>
              <a:rPr lang="ru-RU" sz="2000" dirty="0" smtClean="0"/>
              <a:t>В случае возникновения вопросов консультации с УНП ООН </a:t>
            </a:r>
            <a:endParaRPr lang="en-GB" sz="2000" dirty="0" smtClean="0"/>
          </a:p>
          <a:p>
            <a:pPr lvl="1"/>
            <a:endParaRPr lang="en-GB" sz="2000" dirty="0"/>
          </a:p>
          <a:p>
            <a:pPr>
              <a:spcBef>
                <a:spcPct val="0"/>
              </a:spcBef>
            </a:pPr>
            <a:r>
              <a:rPr lang="ru-RU" sz="2400" dirty="0" smtClean="0"/>
              <a:t>Национальное учреждение</a:t>
            </a:r>
            <a:r>
              <a:rPr lang="en-GB" sz="2400" dirty="0" smtClean="0"/>
              <a:t>, </a:t>
            </a:r>
            <a:r>
              <a:rPr lang="ru-RU" sz="2400" dirty="0" smtClean="0"/>
              <a:t>министерство</a:t>
            </a:r>
            <a:r>
              <a:rPr lang="en-GB" sz="2400" dirty="0" smtClean="0"/>
              <a:t>, </a:t>
            </a:r>
            <a:r>
              <a:rPr lang="ru-RU" sz="2400" dirty="0" smtClean="0"/>
              <a:t>офис или ведомство, ответственное за производство статданных по преступности и уголовному правосудию</a:t>
            </a:r>
            <a:endParaRPr lang="en-GB" sz="2400" dirty="0" smtClean="0"/>
          </a:p>
          <a:p>
            <a:pPr lvl="1"/>
            <a:r>
              <a:rPr lang="ru-RU" sz="2000" dirty="0" smtClean="0"/>
              <a:t>Координирующим ведомством выступает институт, имеющий технические знания для сбора данных со всех ведомств и институциональную роль в обеспечения их сотрудничества</a:t>
            </a:r>
            <a:endParaRPr lang="en-GB" sz="2000" dirty="0"/>
          </a:p>
          <a:p>
            <a:pPr lvl="1"/>
            <a:r>
              <a:rPr lang="ru-RU" sz="2000" dirty="0" err="1" smtClean="0"/>
              <a:t>Кыргызская</a:t>
            </a:r>
            <a:r>
              <a:rPr lang="ru-RU" sz="2000" dirty="0" smtClean="0"/>
              <a:t> Республика</a:t>
            </a:r>
            <a:r>
              <a:rPr lang="en-GB" sz="2000" dirty="0" smtClean="0"/>
              <a:t>: </a:t>
            </a:r>
            <a:r>
              <a:rPr lang="ru-RU" sz="2000" dirty="0" smtClean="0"/>
              <a:t>Национальный статистический комитет</a:t>
            </a:r>
            <a:endParaRPr lang="en-GB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21288"/>
            <a:ext cx="648072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92673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251520" y="609600"/>
            <a:ext cx="8206680" cy="1143000"/>
          </a:xfrm>
        </p:spPr>
        <p:txBody>
          <a:bodyPr/>
          <a:lstStyle/>
          <a:p>
            <a:r>
              <a:rPr lang="ru-RU" altLang="en-US" sz="2600" dirty="0" smtClean="0"/>
              <a:t>Использование данных </a:t>
            </a:r>
            <a:r>
              <a:rPr lang="en-GB" altLang="en-US" sz="2600" dirty="0" smtClean="0"/>
              <a:t>UN-CTS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704850" y="1617663"/>
            <a:ext cx="7772400" cy="4114800"/>
          </a:xfrm>
        </p:spPr>
        <p:txBody>
          <a:bodyPr/>
          <a:lstStyle/>
          <a:p>
            <a:pPr>
              <a:buNone/>
            </a:pPr>
            <a:r>
              <a:rPr lang="ru-RU" altLang="en-US" sz="2400" dirty="0" smtClean="0"/>
              <a:t>Отчеты </a:t>
            </a:r>
            <a:r>
              <a:rPr lang="en-GB" altLang="en-US" sz="2400" dirty="0" smtClean="0"/>
              <a:t>ECOSOC, CCPCJ </a:t>
            </a:r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2924175"/>
            <a:ext cx="4537075" cy="381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0"/>
            <a:ext cx="4355976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4595813" cy="41005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29060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ru-RU" altLang="en-US" dirty="0" smtClean="0"/>
              <a:t>Статистические отчеты и анализ</a:t>
            </a:r>
            <a:endParaRPr lang="en-GB" altLang="en-US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3988" cy="4114800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en-GB" altLang="en-US" smtClean="0"/>
          </a:p>
          <a:p>
            <a:pPr>
              <a:spcBef>
                <a:spcPct val="0"/>
              </a:spcBef>
            </a:pPr>
            <a:endParaRPr lang="en-GB" altLang="en-US" u="sng" smtClean="0"/>
          </a:p>
        </p:txBody>
      </p:sp>
      <p:pic>
        <p:nvPicPr>
          <p:cNvPr id="9830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43138"/>
            <a:ext cx="2559050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0" name="Picture 6" descr="http://www.unodc.org/images/data-and-analysis/statistics/Homicide_study_cover_thumbnail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13" y="1843088"/>
            <a:ext cx="3130550" cy="417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792288"/>
            <a:ext cx="302577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406541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68338" y="476250"/>
            <a:ext cx="7772400" cy="1143000"/>
          </a:xfrm>
        </p:spPr>
        <p:txBody>
          <a:bodyPr/>
          <a:lstStyle/>
          <a:p>
            <a:pPr algn="ctr" eaLnBrk="1" hangingPunct="1"/>
            <a:r>
              <a:rPr lang="ru-RU" altLang="en-US" dirty="0" smtClean="0"/>
              <a:t>Распространение данных</a:t>
            </a:r>
            <a:endParaRPr lang="en-GB" altLang="en-U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7" y="1341439"/>
            <a:ext cx="8748464" cy="2015554"/>
          </a:xfrm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ru-RU" dirty="0" err="1" smtClean="0"/>
              <a:t>Вебсайт</a:t>
            </a:r>
            <a:r>
              <a:rPr lang="ru-RU" dirty="0" smtClean="0"/>
              <a:t> УНП ООН</a:t>
            </a:r>
            <a:endParaRPr lang="en-GB" dirty="0" smtClean="0"/>
          </a:p>
          <a:p>
            <a:pPr lvl="1" eaLnBrk="1" hangingPunct="1">
              <a:spcBef>
                <a:spcPct val="0"/>
              </a:spcBef>
              <a:defRPr/>
            </a:pPr>
            <a:r>
              <a:rPr lang="ru-RU" dirty="0" smtClean="0"/>
              <a:t>Данные </a:t>
            </a:r>
            <a:r>
              <a:rPr lang="en-GB" dirty="0" smtClean="0"/>
              <a:t>UN-CTS: </a:t>
            </a:r>
            <a:r>
              <a:rPr lang="en-GB" sz="1500" dirty="0" smtClean="0">
                <a:hlinkClick r:id="rId3"/>
              </a:rPr>
              <a:t>https</a:t>
            </a:r>
            <a:r>
              <a:rPr lang="en-GB" sz="1500" dirty="0">
                <a:hlinkClick r:id="rId3"/>
              </a:rPr>
              <a:t>://</a:t>
            </a:r>
            <a:r>
              <a:rPr lang="en-GB" sz="1500" dirty="0" smtClean="0">
                <a:hlinkClick r:id="rId3"/>
              </a:rPr>
              <a:t>www.unodc.org/unodc/en/data-and-analysis/crime-and-criminal-justice.html</a:t>
            </a:r>
            <a:endParaRPr lang="en-GB" sz="1500" dirty="0" smtClean="0"/>
          </a:p>
          <a:p>
            <a:pPr lvl="1" eaLnBrk="1" hangingPunct="1">
              <a:spcBef>
                <a:spcPct val="0"/>
              </a:spcBef>
              <a:defRPr/>
            </a:pPr>
            <a:endParaRPr lang="en-GB" sz="1400" dirty="0" smtClean="0"/>
          </a:p>
          <a:p>
            <a:pPr lvl="1" eaLnBrk="1" hangingPunct="1">
              <a:spcBef>
                <a:spcPct val="0"/>
              </a:spcBef>
              <a:defRPr/>
            </a:pPr>
            <a:r>
              <a:rPr lang="ru-RU" dirty="0" smtClean="0"/>
              <a:t>Портал данных УНП ООН: </a:t>
            </a:r>
            <a:r>
              <a:rPr lang="en-GB" sz="1500" dirty="0" smtClean="0"/>
              <a:t>https</a:t>
            </a:r>
            <a:r>
              <a:rPr lang="en-GB" sz="1500" dirty="0"/>
              <a:t>://data.unodc.org/</a:t>
            </a:r>
            <a:endParaRPr lang="en-GB" sz="1500" dirty="0" smtClean="0"/>
          </a:p>
          <a:p>
            <a:pPr eaLnBrk="1" hangingPunct="1">
              <a:spcBef>
                <a:spcPct val="0"/>
              </a:spcBef>
              <a:buNone/>
              <a:defRPr/>
            </a:pPr>
            <a:endParaRPr lang="en-GB" dirty="0" smtClean="0"/>
          </a:p>
        </p:txBody>
      </p:sp>
      <p:pic>
        <p:nvPicPr>
          <p:cNvPr id="30724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9" y="3284984"/>
            <a:ext cx="5514433" cy="348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256" y="2924944"/>
            <a:ext cx="5523744" cy="3508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85857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838200"/>
            <a:ext cx="9007475" cy="706438"/>
          </a:xfrm>
        </p:spPr>
        <p:txBody>
          <a:bodyPr/>
          <a:lstStyle/>
          <a:p>
            <a:pPr algn="ctr"/>
            <a:r>
              <a:rPr lang="ru-RU" altLang="en-US" dirty="0" smtClean="0"/>
              <a:t>Подготовка Обзора тенденций преступности </a:t>
            </a:r>
            <a:r>
              <a:rPr lang="en-GB" altLang="en-US" dirty="0" smtClean="0"/>
              <a:t>2017</a:t>
            </a:r>
            <a:endParaRPr lang="en-GB" alt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329613" cy="4846042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sz="2000" dirty="0" smtClean="0"/>
              <a:t>Основная ревизия Обзора </a:t>
            </a:r>
            <a:r>
              <a:rPr lang="en-GB" sz="2000" dirty="0" smtClean="0"/>
              <a:t>UN-CTS </a:t>
            </a:r>
            <a:r>
              <a:rPr lang="ru-RU" sz="2000" dirty="0" smtClean="0"/>
              <a:t>как часть плана имплементации МКПС </a:t>
            </a:r>
            <a:r>
              <a:rPr lang="en-GB" sz="2000" dirty="0" smtClean="0"/>
              <a:t>2015</a:t>
            </a:r>
            <a:endParaRPr lang="en-GB" sz="20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000" dirty="0" smtClean="0"/>
              <a:t>Руководствуется решениями, принятыми на Первой Глобальной Встрече  координаторов в мае </a:t>
            </a:r>
            <a:r>
              <a:rPr lang="en-GB" sz="2000" dirty="0" smtClean="0"/>
              <a:t>2016 (</a:t>
            </a:r>
            <a:r>
              <a:rPr lang="ru-RU" sz="2000" dirty="0" err="1" smtClean="0"/>
              <a:t>вкл</a:t>
            </a:r>
            <a:r>
              <a:rPr lang="ru-RU" sz="2000" dirty="0" smtClean="0"/>
              <a:t>. </a:t>
            </a:r>
            <a:r>
              <a:rPr lang="ru-RU" sz="2000" dirty="0" err="1" smtClean="0"/>
              <a:t>Кыргызскую</a:t>
            </a:r>
            <a:r>
              <a:rPr lang="ru-RU" sz="2000" dirty="0" smtClean="0"/>
              <a:t> Республику</a:t>
            </a:r>
            <a:r>
              <a:rPr lang="en-GB" sz="2000" dirty="0" smtClean="0"/>
              <a:t>)</a:t>
            </a:r>
            <a:endParaRPr lang="en-GB" sz="2000" dirty="0"/>
          </a:p>
          <a:p>
            <a:pPr marL="0" lvl="0" indent="0">
              <a:buNone/>
            </a:pPr>
            <a:endParaRPr lang="en-GB" sz="1400" u="sng" dirty="0"/>
          </a:p>
          <a:p>
            <a:pPr marL="0" lvl="0" indent="0">
              <a:buNone/>
            </a:pPr>
            <a:r>
              <a:rPr lang="ru-RU" sz="2400" u="sng" dirty="0" smtClean="0"/>
              <a:t>Цели:</a:t>
            </a:r>
            <a:endParaRPr lang="en-GB" sz="2400" u="sng" dirty="0"/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/>
              <a:t>Сделать привязку вопросника </a:t>
            </a:r>
            <a:r>
              <a:rPr lang="ru-RU" sz="2000" dirty="0" smtClean="0"/>
              <a:t>Обзора с  Международной классификацией преступности в статистических целях (МКПС)</a:t>
            </a:r>
            <a:r>
              <a:rPr lang="en-GB" sz="2000" dirty="0" smtClean="0"/>
              <a:t>, </a:t>
            </a:r>
            <a:r>
              <a:rPr lang="ru-RU" sz="2000" dirty="0" smtClean="0"/>
              <a:t>с использованием ее аналитических инструментов</a:t>
            </a:r>
            <a:r>
              <a:rPr lang="en-GB" sz="2000" dirty="0" smtClean="0"/>
              <a:t>;</a:t>
            </a:r>
            <a:endParaRPr lang="en-GB" sz="2000" dirty="0"/>
          </a:p>
          <a:p>
            <a:pPr marL="457200" lvl="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/>
              <a:t>Обеспечить потребность в данных необходимых для реализации Целей устойчивого развития </a:t>
            </a:r>
            <a:r>
              <a:rPr lang="en-GB" sz="2000" dirty="0" smtClean="0"/>
              <a:t>(</a:t>
            </a:r>
            <a:r>
              <a:rPr lang="ru-RU" sz="2000" dirty="0" smtClean="0"/>
              <a:t>ЦУР</a:t>
            </a:r>
            <a:r>
              <a:rPr lang="en-GB" sz="2000" dirty="0" smtClean="0"/>
              <a:t>) </a:t>
            </a:r>
            <a:r>
              <a:rPr lang="ru-RU" sz="2000" dirty="0" smtClean="0"/>
              <a:t>в области преступности</a:t>
            </a:r>
            <a:r>
              <a:rPr lang="en-GB" sz="2000" dirty="0" smtClean="0"/>
              <a:t>, </a:t>
            </a:r>
            <a:r>
              <a:rPr lang="ru-RU" sz="2000" dirty="0" smtClean="0"/>
              <a:t>насилия</a:t>
            </a:r>
            <a:r>
              <a:rPr lang="en-GB" sz="2000" dirty="0" smtClean="0"/>
              <a:t>, </a:t>
            </a:r>
            <a:r>
              <a:rPr lang="ru-RU" sz="2000" dirty="0" smtClean="0"/>
              <a:t>правосудия и верховенства права в рамках мандата УНП ООН</a:t>
            </a:r>
            <a:r>
              <a:rPr lang="en-GB" sz="2000" dirty="0" smtClean="0"/>
              <a:t>;</a:t>
            </a:r>
            <a:endParaRPr lang="en-GB" sz="2000" dirty="0"/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/>
              <a:t>Обеспечить потребность в данных на национальном и международном уровнях</a:t>
            </a:r>
            <a:r>
              <a:rPr lang="en-GB" sz="2000" dirty="0" smtClean="0"/>
              <a:t>.</a:t>
            </a:r>
            <a:endParaRPr lang="en-GB" altLang="en-US" sz="2000" dirty="0"/>
          </a:p>
          <a:p>
            <a:pPr marL="457200" lvl="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/>
              <a:t>Избежать дублирования собираемых данных при использования существующих инструментов сбора данных</a:t>
            </a:r>
            <a:endParaRPr lang="en-GB" sz="2000" dirty="0"/>
          </a:p>
          <a:p>
            <a:pPr marL="0" indent="0">
              <a:spcBef>
                <a:spcPct val="0"/>
              </a:spcBef>
              <a:buNone/>
            </a:pP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5328463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838200"/>
            <a:ext cx="8827963" cy="706438"/>
          </a:xfrm>
        </p:spPr>
        <p:txBody>
          <a:bodyPr/>
          <a:lstStyle/>
          <a:p>
            <a:pPr algn="ctr"/>
            <a:r>
              <a:rPr lang="ru-RU" altLang="en-US" sz="2800" dirty="0" smtClean="0"/>
              <a:t>Процесс подготовки Обзора тенденций преступности </a:t>
            </a:r>
            <a:r>
              <a:rPr lang="en-GB" altLang="en-US" sz="2800" dirty="0" smtClean="0"/>
              <a:t>2017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329613" cy="484604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endParaRPr lang="en-GB" altLang="en-US" sz="2000" dirty="0" smtClean="0"/>
          </a:p>
          <a:p>
            <a:pPr marL="0" indent="0">
              <a:spcBef>
                <a:spcPct val="0"/>
              </a:spcBef>
              <a:buNone/>
            </a:pPr>
            <a:endParaRPr lang="en-GB" altLang="en-US" sz="2400" dirty="0" smtClean="0"/>
          </a:p>
        </p:txBody>
      </p:sp>
      <p:graphicFrame>
        <p:nvGraphicFramePr>
          <p:cNvPr id="6" name="Content Placeholder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9767851"/>
              </p:ext>
            </p:extLst>
          </p:nvPr>
        </p:nvGraphicFramePr>
        <p:xfrm>
          <a:off x="683567" y="2187644"/>
          <a:ext cx="8064897" cy="3041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219975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dirty="0" smtClean="0"/>
              <a:t>Процесс подготовки Обзора </a:t>
            </a:r>
            <a:r>
              <a:rPr lang="en-GB" altLang="en-US" dirty="0" smtClean="0"/>
              <a:t>CTS 2017</a:t>
            </a: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44483470"/>
              </p:ext>
            </p:extLst>
          </p:nvPr>
        </p:nvGraphicFramePr>
        <p:xfrm>
          <a:off x="539552" y="4221088"/>
          <a:ext cx="424847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Curved Left Arrow 16"/>
          <p:cNvSpPr/>
          <p:nvPr/>
        </p:nvSpPr>
        <p:spPr bwMode="auto">
          <a:xfrm>
            <a:off x="4860032" y="5432673"/>
            <a:ext cx="360040" cy="708112"/>
          </a:xfrm>
          <a:prstGeom prst="curvedLef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1" i="0" u="none" strike="noStrike" normalizeH="0" baseline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18" name="Curved Right Arrow 17"/>
          <p:cNvSpPr/>
          <p:nvPr/>
        </p:nvSpPr>
        <p:spPr bwMode="auto">
          <a:xfrm flipV="1">
            <a:off x="107504" y="5398183"/>
            <a:ext cx="360040" cy="767121"/>
          </a:xfrm>
          <a:prstGeom prst="curvedRightArrow">
            <a:avLst>
              <a:gd name="adj1" fmla="val 25000"/>
              <a:gd name="adj2" fmla="val 50000"/>
              <a:gd name="adj3" fmla="val 28239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1" i="0" u="none" strike="noStrike" normalizeH="0" baseline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4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040052" y="1628800"/>
            <a:ext cx="4068452" cy="4824536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ru-RU" sz="2000" dirty="0" smtClean="0"/>
              <a:t>На </a:t>
            </a:r>
            <a:r>
              <a:rPr lang="en-GB" sz="2000" dirty="0" smtClean="0"/>
              <a:t>2017</a:t>
            </a:r>
            <a:r>
              <a:rPr lang="ru-RU" sz="2000" dirty="0" smtClean="0"/>
              <a:t>г.</a:t>
            </a:r>
            <a:r>
              <a:rPr lang="en-GB" sz="2000" dirty="0" smtClean="0"/>
              <a:t>, </a:t>
            </a:r>
            <a:r>
              <a:rPr lang="ru-RU" sz="2000" dirty="0" smtClean="0"/>
              <a:t>пересмотрен вопросник для сбора данных </a:t>
            </a:r>
            <a:r>
              <a:rPr lang="en-GB" sz="2000" dirty="0" smtClean="0"/>
              <a:t>(</a:t>
            </a:r>
            <a:r>
              <a:rPr lang="ru-RU" sz="2000" dirty="0" smtClean="0"/>
              <a:t>ЦУР</a:t>
            </a:r>
            <a:r>
              <a:rPr lang="en-GB" sz="2000" dirty="0" smtClean="0"/>
              <a:t> </a:t>
            </a:r>
            <a:r>
              <a:rPr lang="ru-RU" sz="2000" dirty="0" smtClean="0"/>
              <a:t>и МКПС</a:t>
            </a:r>
            <a:r>
              <a:rPr lang="en-GB" sz="2000" dirty="0" smtClean="0"/>
              <a:t>)</a:t>
            </a:r>
            <a:endParaRPr lang="en-GB" altLang="en-US" sz="2400" u="sng" dirty="0" smtClean="0"/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en-US" sz="2400" u="sng" dirty="0" smtClean="0"/>
              <a:t>Структура</a:t>
            </a:r>
            <a:endParaRPr lang="en-GB" altLang="en-US" sz="2000" u="sng" dirty="0" smtClean="0"/>
          </a:p>
          <a:p>
            <a:pPr lvl="0">
              <a:spcAft>
                <a:spcPts val="0"/>
              </a:spcAft>
            </a:pPr>
            <a:r>
              <a:rPr lang="ru-RU" sz="2000" dirty="0" smtClean="0"/>
              <a:t>Умышленное убийство </a:t>
            </a:r>
            <a:r>
              <a:rPr lang="en-GB" sz="2000" dirty="0" smtClean="0"/>
              <a:t>(</a:t>
            </a:r>
            <a:r>
              <a:rPr lang="ru-RU" sz="2000" dirty="0" smtClean="0"/>
              <a:t>МКПС</a:t>
            </a:r>
            <a:r>
              <a:rPr lang="en-GB" sz="2000" dirty="0" smtClean="0"/>
              <a:t> </a:t>
            </a:r>
            <a:r>
              <a:rPr lang="en-GB" sz="2000" dirty="0"/>
              <a:t>01)</a:t>
            </a:r>
          </a:p>
          <a:p>
            <a:pPr lvl="0">
              <a:spcAft>
                <a:spcPts val="0"/>
              </a:spcAft>
            </a:pPr>
            <a:r>
              <a:rPr lang="ru-RU" sz="2000" dirty="0" smtClean="0"/>
              <a:t>Насильственные преступления </a:t>
            </a:r>
            <a:r>
              <a:rPr lang="en-GB" sz="2000" dirty="0" smtClean="0"/>
              <a:t>(I</a:t>
            </a:r>
            <a:r>
              <a:rPr lang="ru-RU" sz="2000" dirty="0" smtClean="0"/>
              <a:t>МКПС</a:t>
            </a:r>
            <a:r>
              <a:rPr lang="en-GB" sz="2000" dirty="0" smtClean="0"/>
              <a:t> </a:t>
            </a:r>
            <a:r>
              <a:rPr lang="en-GB" sz="2000" dirty="0"/>
              <a:t>02-04)</a:t>
            </a:r>
          </a:p>
          <a:p>
            <a:pPr lvl="0">
              <a:spcAft>
                <a:spcPts val="0"/>
              </a:spcAft>
            </a:pPr>
            <a:r>
              <a:rPr lang="ru-RU" sz="2000" dirty="0" smtClean="0"/>
              <a:t>Другие преступления </a:t>
            </a:r>
            <a:r>
              <a:rPr lang="en-GB" sz="2000" dirty="0" smtClean="0"/>
              <a:t>(</a:t>
            </a:r>
            <a:r>
              <a:rPr lang="ru-RU" sz="2000" dirty="0" smtClean="0"/>
              <a:t>МКПС</a:t>
            </a:r>
            <a:r>
              <a:rPr lang="en-GB" sz="2000" dirty="0" smtClean="0"/>
              <a:t> </a:t>
            </a:r>
            <a:r>
              <a:rPr lang="en-GB" sz="2000" dirty="0"/>
              <a:t>05-11)</a:t>
            </a:r>
          </a:p>
          <a:p>
            <a:pPr lvl="0">
              <a:spcAft>
                <a:spcPts val="0"/>
              </a:spcAft>
            </a:pPr>
            <a:r>
              <a:rPr lang="ru-RU" sz="2000" dirty="0" smtClean="0"/>
              <a:t>Процесс </a:t>
            </a:r>
            <a:r>
              <a:rPr lang="ru-RU" sz="2000" dirty="0" smtClean="0"/>
              <a:t>с</a:t>
            </a:r>
            <a:r>
              <a:rPr lang="ru-RU" sz="2000" dirty="0" smtClean="0"/>
              <a:t>истемы уголовного правосудия</a:t>
            </a:r>
            <a:endParaRPr lang="en-GB" sz="2000" dirty="0"/>
          </a:p>
          <a:p>
            <a:pPr lvl="0">
              <a:spcAft>
                <a:spcPts val="0"/>
              </a:spcAft>
            </a:pPr>
            <a:r>
              <a:rPr lang="ru-RU" sz="2000" dirty="0" smtClean="0"/>
              <a:t>Тюремные учреждения</a:t>
            </a:r>
            <a:r>
              <a:rPr lang="en-GB" sz="2000" dirty="0" smtClean="0"/>
              <a:t> </a:t>
            </a:r>
            <a:endParaRPr lang="en-GB" sz="2000" dirty="0" smtClean="0"/>
          </a:p>
          <a:p>
            <a:pPr>
              <a:spcAft>
                <a:spcPts val="0"/>
              </a:spcAft>
            </a:pPr>
            <a:r>
              <a:rPr lang="ru-RU" sz="2000" dirty="0" smtClean="0"/>
              <a:t>Персонал и потенциал системы уголовного правосудия</a:t>
            </a:r>
            <a:endParaRPr lang="en-GB" sz="2000" dirty="0" smtClean="0"/>
          </a:p>
          <a:p>
            <a:pPr>
              <a:spcAft>
                <a:spcPts val="0"/>
              </a:spcAft>
            </a:pPr>
            <a:r>
              <a:rPr lang="ru-RU" sz="2000" dirty="0" smtClean="0"/>
              <a:t>Исследование по </a:t>
            </a:r>
            <a:r>
              <a:rPr lang="ru-RU" sz="2000" dirty="0" err="1" smtClean="0"/>
              <a:t>виктимизации</a:t>
            </a:r>
            <a:endParaRPr lang="en-GB" sz="2000" dirty="0"/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en-GB" altLang="en-US" sz="2000" u="sng" dirty="0" smtClean="0"/>
          </a:p>
          <a:p>
            <a:pPr marL="0" indent="0">
              <a:spcBef>
                <a:spcPct val="0"/>
              </a:spcBef>
              <a:buNone/>
            </a:pPr>
            <a:endParaRPr lang="en-GB" altLang="en-US" sz="2400" dirty="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139761"/>
              </p:ext>
            </p:extLst>
          </p:nvPr>
        </p:nvGraphicFramePr>
        <p:xfrm>
          <a:off x="107505" y="1844824"/>
          <a:ext cx="4932548" cy="2120267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605606"/>
                <a:gridCol w="976998"/>
                <a:gridCol w="1258898"/>
                <a:gridCol w="1091046"/>
              </a:tblGrid>
              <a:tr h="4552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UN-CTS </a:t>
                      </a:r>
                      <a:r>
                        <a:rPr lang="ru-RU" sz="1400" b="0" dirty="0" smtClean="0">
                          <a:effectLst/>
                        </a:rPr>
                        <a:t>версия</a:t>
                      </a:r>
                      <a:endParaRPr lang="en-GB" sz="1400" b="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/>
                          <a:ea typeface="SimSun"/>
                        </a:rPr>
                        <a:t>перемен.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/>
                          <a:ea typeface="SimSun"/>
                        </a:rPr>
                        <a:t>значения</a:t>
                      </a:r>
                      <a:endParaRPr lang="en-GB" sz="1400" b="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err="1" smtClean="0">
                          <a:effectLst/>
                        </a:rPr>
                        <a:t>дезагрегация</a:t>
                      </a:r>
                      <a:endParaRPr lang="en-GB" sz="1400" b="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точка данных</a:t>
                      </a:r>
                      <a:endParaRPr lang="en-GB" sz="1400" b="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416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UN-CTS 2016</a:t>
                      </a:r>
                      <a:endParaRPr lang="en-GB" sz="1400" b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40</a:t>
                      </a:r>
                      <a:endParaRPr lang="en-GB" sz="16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68</a:t>
                      </a:r>
                      <a:endParaRPr lang="en-GB" sz="160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223</a:t>
                      </a:r>
                      <a:endParaRPr lang="en-GB" sz="16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532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Глобальная встреча,</a:t>
                      </a:r>
                      <a:r>
                        <a:rPr lang="ru-RU" sz="1400" baseline="0" dirty="0" smtClean="0">
                          <a:effectLst/>
                        </a:rPr>
                        <a:t> май</a:t>
                      </a:r>
                      <a:r>
                        <a:rPr lang="en-GB" sz="1400" dirty="0" smtClean="0">
                          <a:effectLst/>
                        </a:rPr>
                        <a:t>2016</a:t>
                      </a:r>
                      <a:endParaRPr lang="en-GB" sz="1400" b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свыше </a:t>
                      </a:r>
                      <a:r>
                        <a:rPr lang="en-GB" sz="1600" dirty="0" smtClean="0">
                          <a:effectLst/>
                        </a:rPr>
                        <a:t> </a:t>
                      </a:r>
                      <a:r>
                        <a:rPr lang="en-GB" sz="1600" dirty="0">
                          <a:effectLst/>
                        </a:rPr>
                        <a:t>90</a:t>
                      </a:r>
                      <a:endParaRPr lang="en-GB" sz="16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489</a:t>
                      </a:r>
                      <a:endParaRPr lang="en-GB" sz="16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61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Новый </a:t>
                      </a:r>
                      <a:r>
                        <a:rPr lang="en-GB" sz="1400" dirty="0" smtClean="0">
                          <a:effectLst/>
                        </a:rPr>
                        <a:t> </a:t>
                      </a:r>
                      <a:r>
                        <a:rPr lang="en-GB" sz="1400" dirty="0">
                          <a:effectLst/>
                        </a:rPr>
                        <a:t>UN-CTS </a:t>
                      </a:r>
                      <a:r>
                        <a:rPr lang="en-GB" sz="1400" dirty="0" smtClean="0">
                          <a:effectLst/>
                        </a:rPr>
                        <a:t>(</a:t>
                      </a:r>
                      <a:r>
                        <a:rPr lang="ru-RU" sz="1400" dirty="0" smtClean="0">
                          <a:effectLst/>
                        </a:rPr>
                        <a:t>проектное предложение</a:t>
                      </a:r>
                      <a:r>
                        <a:rPr lang="en-GB" sz="1400" dirty="0" smtClean="0">
                          <a:effectLst/>
                        </a:rPr>
                        <a:t>)</a:t>
                      </a:r>
                      <a:endParaRPr lang="en-GB" sz="1400" b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59</a:t>
                      </a:r>
                      <a:endParaRPr lang="en-GB" sz="16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84</a:t>
                      </a:r>
                      <a:endParaRPr lang="en-GB" sz="16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250</a:t>
                      </a:r>
                      <a:endParaRPr lang="en-GB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(</a:t>
                      </a:r>
                      <a:r>
                        <a:rPr lang="ru-RU" sz="1200" dirty="0" err="1" smtClean="0">
                          <a:effectLst/>
                        </a:rPr>
                        <a:t>средн</a:t>
                      </a:r>
                      <a:r>
                        <a:rPr lang="ru-RU" sz="1200" dirty="0" smtClean="0">
                          <a:effectLst/>
                        </a:rPr>
                        <a:t>. в год</a:t>
                      </a:r>
                      <a:r>
                        <a:rPr lang="en-GB" sz="1200" dirty="0" smtClean="0">
                          <a:effectLst/>
                        </a:rPr>
                        <a:t>)</a:t>
                      </a:r>
                      <a:endParaRPr lang="en-GB" sz="12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9739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609600"/>
            <a:ext cx="7533876" cy="1143000"/>
          </a:xfrm>
        </p:spPr>
        <p:txBody>
          <a:bodyPr/>
          <a:lstStyle/>
          <a:p>
            <a:pPr algn="ctr"/>
            <a:r>
              <a:rPr lang="ru-RU" altLang="en-US" dirty="0" smtClean="0"/>
              <a:t>Процесс подготовки Обзора </a:t>
            </a:r>
            <a:r>
              <a:rPr lang="en-GB" altLang="en-US" dirty="0" smtClean="0"/>
              <a:t>2017</a:t>
            </a:r>
            <a:endParaRPr lang="en-GB" altLang="en-US" dirty="0" smtClean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92478538"/>
              </p:ext>
            </p:extLst>
          </p:nvPr>
        </p:nvGraphicFramePr>
        <p:xfrm>
          <a:off x="251520" y="1484784"/>
          <a:ext cx="8712968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40" name="Picture 16" descr="Image result for new! ta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4229">
            <a:off x="7846321" y="564560"/>
            <a:ext cx="1318311" cy="131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181205" y="692696"/>
            <a:ext cx="1656184" cy="7920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Новые индикаторы на обсуждении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618305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4"/>
          <p:cNvSpPr txBox="1">
            <a:spLocks/>
          </p:cNvSpPr>
          <p:nvPr/>
        </p:nvSpPr>
        <p:spPr bwMode="auto">
          <a:xfrm>
            <a:off x="467544" y="1514848"/>
            <a:ext cx="359816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57150" indent="0">
              <a:spcAft>
                <a:spcPts val="1200"/>
              </a:spcAft>
              <a:buNone/>
            </a:pPr>
            <a:r>
              <a:rPr lang="ru-RU" sz="2000" u="sng" dirty="0" smtClean="0"/>
              <a:t>Дизайн макета и формат</a:t>
            </a:r>
            <a:endParaRPr lang="en-GB" sz="2000" u="sng" dirty="0"/>
          </a:p>
          <a:p>
            <a:r>
              <a:rPr lang="ru-RU" sz="2000" dirty="0" smtClean="0"/>
              <a:t>Определения </a:t>
            </a:r>
            <a:r>
              <a:rPr lang="en-GB" sz="2000" dirty="0" smtClean="0"/>
              <a:t>(revised</a:t>
            </a:r>
            <a:r>
              <a:rPr lang="en-GB" sz="2000" dirty="0" smtClean="0"/>
              <a:t>) </a:t>
            </a:r>
            <a:r>
              <a:rPr lang="ru-RU" sz="2000" dirty="0" smtClean="0"/>
              <a:t>и метаданные на отдельных </a:t>
            </a:r>
            <a:r>
              <a:rPr lang="ru-RU" sz="2000" dirty="0" err="1" smtClean="0"/>
              <a:t>сстраницах</a:t>
            </a:r>
            <a:endParaRPr lang="en-GB" sz="2000" dirty="0"/>
          </a:p>
          <a:p>
            <a:r>
              <a:rPr lang="ru-RU" sz="2000" dirty="0" smtClean="0"/>
              <a:t>Вертикальный формат</a:t>
            </a:r>
            <a:endParaRPr lang="en-GB" sz="2000" dirty="0"/>
          </a:p>
          <a:p>
            <a:r>
              <a:rPr lang="ru-RU" sz="2000" dirty="0" smtClean="0"/>
              <a:t>Привязка к МКПС и </a:t>
            </a:r>
            <a:r>
              <a:rPr lang="ru-RU" sz="2000" dirty="0" err="1" smtClean="0"/>
              <a:t>исп</a:t>
            </a:r>
            <a:r>
              <a:rPr lang="ru-RU" sz="2000" dirty="0" smtClean="0"/>
              <a:t>-е </a:t>
            </a:r>
            <a:r>
              <a:rPr lang="ru-RU" sz="2000" dirty="0" err="1" smtClean="0"/>
              <a:t>дезагрегаций</a:t>
            </a:r>
            <a:r>
              <a:rPr lang="en-GB" sz="2000" dirty="0" smtClean="0"/>
              <a:t> (“</a:t>
            </a:r>
            <a:r>
              <a:rPr lang="ru-RU" sz="2000" dirty="0" smtClean="0"/>
              <a:t>тэгов</a:t>
            </a:r>
            <a:r>
              <a:rPr lang="en-GB" sz="2000" dirty="0" smtClean="0"/>
              <a:t>”)</a:t>
            </a:r>
            <a:endParaRPr lang="en-GB" sz="2000" dirty="0" smtClean="0"/>
          </a:p>
          <a:p>
            <a:pPr marL="57150" indent="0">
              <a:buNone/>
            </a:pPr>
            <a:endParaRPr lang="en-GB" sz="2000" kern="0" dirty="0" smtClean="0"/>
          </a:p>
          <a:p>
            <a:pPr marL="57150" indent="0">
              <a:buNone/>
            </a:pPr>
            <a:endParaRPr lang="en-GB" sz="2000" kern="0" dirty="0" smtClean="0"/>
          </a:p>
          <a:p>
            <a:pPr marL="57150" indent="0">
              <a:buNone/>
            </a:pPr>
            <a:endParaRPr lang="en-GB" sz="2000" kern="0" dirty="0" smtClean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dirty="0"/>
              <a:t>Процесс подготовки Обзора </a:t>
            </a:r>
            <a:r>
              <a:rPr lang="en-GB" altLang="en-US" dirty="0"/>
              <a:t>CTS 2017</a:t>
            </a:r>
            <a:endParaRPr lang="en-GB" alt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04048" y="5013176"/>
            <a:ext cx="3598168" cy="2849488"/>
          </a:xfrm>
        </p:spPr>
        <p:txBody>
          <a:bodyPr/>
          <a:lstStyle/>
          <a:p>
            <a:pPr marL="0" indent="0">
              <a:buNone/>
            </a:pPr>
            <a:endParaRPr lang="en-GB" sz="2400" u="sng" dirty="0" smtClean="0"/>
          </a:p>
          <a:p>
            <a:pPr marL="457200" lvl="1" indent="0">
              <a:buNone/>
            </a:pPr>
            <a:endParaRPr lang="en-GB" sz="1600" dirty="0" smtClean="0"/>
          </a:p>
          <a:p>
            <a:pPr marL="457200" lvl="1" indent="0">
              <a:buNone/>
            </a:pPr>
            <a:endParaRPr lang="en-GB" sz="1600" dirty="0" smtClean="0"/>
          </a:p>
          <a:p>
            <a:pPr marL="457200" lvl="1" indent="0">
              <a:buNone/>
            </a:pPr>
            <a:endParaRPr lang="en-GB" sz="1600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59" y="1514848"/>
            <a:ext cx="3715437" cy="1482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424" y="2721005"/>
            <a:ext cx="3011576" cy="220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673" y="3342184"/>
            <a:ext cx="3300567" cy="2610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20746"/>
            <a:ext cx="3695710" cy="272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 bwMode="auto">
          <a:xfrm>
            <a:off x="7718328" y="1679231"/>
            <a:ext cx="1030136" cy="669649"/>
          </a:xfrm>
          <a:prstGeom prst="ellipse">
            <a:avLst/>
          </a:prstGeom>
          <a:noFill/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rPr>
              <a:t>2016</a:t>
            </a:r>
          </a:p>
        </p:txBody>
      </p:sp>
      <p:sp>
        <p:nvSpPr>
          <p:cNvPr id="26" name="Oval 25"/>
          <p:cNvSpPr/>
          <p:nvPr/>
        </p:nvSpPr>
        <p:spPr bwMode="auto">
          <a:xfrm>
            <a:off x="7175241" y="5169878"/>
            <a:ext cx="1086174" cy="635386"/>
          </a:xfrm>
          <a:prstGeom prst="ellipse">
            <a:avLst/>
          </a:prstGeom>
          <a:noFill/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88828523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838200"/>
            <a:ext cx="9007475" cy="706438"/>
          </a:xfrm>
        </p:spPr>
        <p:txBody>
          <a:bodyPr/>
          <a:lstStyle/>
          <a:p>
            <a:pPr algn="ctr"/>
            <a:r>
              <a:rPr lang="ru-RU" altLang="en-US" sz="2800" dirty="0" smtClean="0"/>
              <a:t>Вызовы и вопросы, связанные со сбором </a:t>
            </a:r>
            <a:br>
              <a:rPr lang="ru-RU" altLang="en-US" sz="2800" dirty="0" smtClean="0"/>
            </a:br>
            <a:r>
              <a:rPr lang="ru-RU" altLang="en-US" sz="2800" dirty="0" smtClean="0"/>
              <a:t>данных для Обзора </a:t>
            </a:r>
            <a:r>
              <a:rPr lang="en-GB" altLang="en-US" sz="2800" dirty="0" smtClean="0"/>
              <a:t>UN-CTS</a:t>
            </a:r>
            <a:endParaRPr lang="en-GB" altLang="en-US" sz="28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628800"/>
            <a:ext cx="8329613" cy="4968552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ru-RU" altLang="en-US" sz="2000" u="sng" dirty="0" smtClean="0"/>
              <a:t>Охват и качество данных </a:t>
            </a:r>
            <a:r>
              <a:rPr lang="en-GB" altLang="en-US" sz="2000" u="sng" dirty="0" smtClean="0"/>
              <a:t>UN-CTS</a:t>
            </a:r>
            <a:endParaRPr lang="en-GB" altLang="en-US" sz="2000" u="sng" dirty="0"/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Ответы часто неполные</a:t>
            </a: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Метаданные отсутствуют</a:t>
            </a: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Данные не соответствуют определениям </a:t>
            </a:r>
            <a:r>
              <a:rPr lang="en-GB" altLang="en-US" sz="2000" dirty="0" smtClean="0"/>
              <a:t>UN-CTS </a:t>
            </a:r>
            <a:endParaRPr lang="ru-RU" altLang="en-US" sz="2000" dirty="0" smtClean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Использование различных </a:t>
            </a:r>
            <a:r>
              <a:rPr lang="en-GB" altLang="en-US" sz="2000" dirty="0" smtClean="0"/>
              <a:t>(</a:t>
            </a:r>
            <a:r>
              <a:rPr lang="ru-RU" altLang="en-US" sz="2000" dirty="0" smtClean="0"/>
              <a:t>или неизвестных</a:t>
            </a:r>
            <a:r>
              <a:rPr lang="en-GB" altLang="en-US" sz="2000" dirty="0" smtClean="0"/>
              <a:t>) </a:t>
            </a:r>
            <a:r>
              <a:rPr lang="ru-RU" altLang="en-US" sz="2000" dirty="0" smtClean="0"/>
              <a:t>правил учета</a:t>
            </a: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Данные неточные</a:t>
            </a:r>
            <a:r>
              <a:rPr lang="en-GB" altLang="en-US" sz="2000" dirty="0" smtClean="0"/>
              <a:t>, </a:t>
            </a:r>
            <a:r>
              <a:rPr lang="ru-RU" altLang="en-US" sz="2000" dirty="0" smtClean="0"/>
              <a:t>ненадежные или непоследовательные</a:t>
            </a: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endParaRPr lang="en-GB" altLang="en-US" sz="2000" u="sng" dirty="0"/>
          </a:p>
          <a:p>
            <a:pPr marL="0" indent="0">
              <a:spcBef>
                <a:spcPct val="0"/>
              </a:spcBef>
              <a:buNone/>
            </a:pPr>
            <a:r>
              <a:rPr lang="ru-RU" altLang="en-US" sz="2000" u="sng" dirty="0" smtClean="0"/>
              <a:t>Процесс </a:t>
            </a:r>
            <a:r>
              <a:rPr lang="en-GB" altLang="en-US" sz="2000" u="sng" dirty="0" smtClean="0"/>
              <a:t>UN-CTS</a:t>
            </a:r>
            <a:endParaRPr lang="en-GB" altLang="en-US" sz="2000" u="sng" dirty="0"/>
          </a:p>
          <a:p>
            <a:pPr marL="0" indent="0">
              <a:spcBef>
                <a:spcPct val="0"/>
              </a:spcBef>
              <a:buNone/>
            </a:pPr>
            <a:endParaRPr lang="en-GB" altLang="en-US" sz="2000" u="sng" dirty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Данные прошлых лет не подтверждаются</a:t>
            </a:r>
            <a:r>
              <a:rPr lang="en-GB" altLang="en-US" sz="2000" dirty="0" smtClean="0"/>
              <a:t>/</a:t>
            </a:r>
            <a:r>
              <a:rPr lang="ru-RU" altLang="en-US" sz="2000" dirty="0" smtClean="0"/>
              <a:t>не корректируются, если необходимо</a:t>
            </a: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Формат передачи данных иногда различается</a:t>
            </a:r>
            <a:r>
              <a:rPr lang="en-GB" altLang="en-US" sz="2000" dirty="0" smtClean="0"/>
              <a:t>/</a:t>
            </a:r>
            <a:r>
              <a:rPr lang="ru-RU" altLang="en-US" sz="2000" dirty="0" smtClean="0"/>
              <a:t>проблематичен</a:t>
            </a:r>
            <a:r>
              <a:rPr lang="en-GB" altLang="en-US" sz="2000" dirty="0" smtClean="0"/>
              <a:t> (</a:t>
            </a:r>
            <a:r>
              <a:rPr lang="ru-RU" altLang="en-US" sz="2000" dirty="0" smtClean="0"/>
              <a:t>напр., в случае внесения исправлений в листы </a:t>
            </a:r>
            <a:r>
              <a:rPr lang="en-GB" altLang="en-US" sz="2000" dirty="0" smtClean="0"/>
              <a:t>Excel)</a:t>
            </a:r>
            <a:endParaRPr lang="en-GB" altLang="en-US" sz="2000" dirty="0"/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0490005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46" y="1484784"/>
            <a:ext cx="4000500" cy="17145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b="0" kern="1200" dirty="0" smtClean="0"/>
              <a:t>Спасибо за внимание!</a:t>
            </a:r>
            <a:endParaRPr lang="en-US" sz="2400" b="0" kern="12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3140968"/>
            <a:ext cx="81369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endParaRPr lang="de-DE" sz="2400" kern="0" dirty="0">
              <a:latin typeface="+mj-lt"/>
              <a:ea typeface="+mj-ea"/>
              <a:cs typeface="+mj-cs"/>
              <a:hlinkClick r:id="rId2"/>
            </a:endParaRPr>
          </a:p>
          <a:p>
            <a:pPr eaLnBrk="0" hangingPunct="0">
              <a:defRPr/>
            </a:pPr>
            <a:r>
              <a:rPr lang="de-DE" sz="2400" u="sng" kern="0" dirty="0">
                <a:latin typeface="+mj-lt"/>
                <a:ea typeface="+mj-ea"/>
                <a:cs typeface="+mj-cs"/>
              </a:rPr>
              <a:t>https://www.unodc.org/unodc/en/data-and-analysis/crime-and-criminal-justice.html</a:t>
            </a:r>
          </a:p>
          <a:p>
            <a:pPr eaLnBrk="0" hangingPunct="0">
              <a:defRPr/>
            </a:pPr>
            <a:endParaRPr lang="de-DE" sz="2400" u="sng" kern="0" dirty="0" smtClean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ru-RU" sz="2400" u="sng" kern="0" smtClean="0">
                <a:latin typeface="+mj-lt"/>
                <a:ea typeface="+mj-ea"/>
                <a:cs typeface="+mj-cs"/>
              </a:rPr>
              <a:t>Контакты</a:t>
            </a:r>
            <a:r>
              <a:rPr lang="de-DE" sz="2400" u="sng" kern="0" smtClean="0">
                <a:latin typeface="+mj-lt"/>
                <a:ea typeface="+mj-ea"/>
                <a:cs typeface="+mj-cs"/>
              </a:rPr>
              <a:t>:</a:t>
            </a:r>
            <a:endParaRPr lang="de-DE" sz="2400" u="sng" kern="0" dirty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de-DE" sz="2400" kern="0" dirty="0">
                <a:latin typeface="+mj-lt"/>
                <a:ea typeface="+mj-ea"/>
                <a:cs typeface="+mj-cs"/>
                <a:hlinkClick r:id="rId3"/>
              </a:rPr>
              <a:t>CTS@unodc.org</a:t>
            </a:r>
            <a:endParaRPr lang="de-DE" sz="2400" kern="0" dirty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endParaRPr lang="en-US" sz="24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75449"/>
            <a:ext cx="1656680" cy="102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9750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77A5D5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DCFE7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852</Words>
  <Application>Microsoft Office PowerPoint</Application>
  <PresentationFormat>Экран (4:3)</PresentationFormat>
  <Paragraphs>172</Paragraphs>
  <Slides>16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Default Design</vt:lpstr>
      <vt:lpstr>Custom Design</vt:lpstr>
      <vt:lpstr>Ежегодный Обзор ООН в области тенденций и функционирования систем уголовного правосудия(UN-CTS) </vt:lpstr>
      <vt:lpstr>Ежегодный Обзор ООН в области тенденций и функционирования систем уголовного правосудия(UN-CTS) </vt:lpstr>
      <vt:lpstr>Ежегодный Обзор ООН в области тенденций и функционирования систем уголовного правосудия(UN-CTS) </vt:lpstr>
      <vt:lpstr>Базовая структура Обзора UN-CTS</vt:lpstr>
      <vt:lpstr>Обзор UN-CTS: процесс сбора данных</vt:lpstr>
      <vt:lpstr>Координирующее ведомство UN-CTS</vt:lpstr>
      <vt:lpstr>Использование данных UN-CTS</vt:lpstr>
      <vt:lpstr>Статистические отчеты и анализ</vt:lpstr>
      <vt:lpstr>Распространение данных</vt:lpstr>
      <vt:lpstr>Подготовка Обзора тенденций преступности 2017</vt:lpstr>
      <vt:lpstr>Процесс подготовки Обзора тенденций преступности 2017</vt:lpstr>
      <vt:lpstr>Процесс подготовки Обзора CTS 2017</vt:lpstr>
      <vt:lpstr>Процесс подготовки Обзора 2017</vt:lpstr>
      <vt:lpstr>Процесс подготовки Обзора CTS 2017</vt:lpstr>
      <vt:lpstr>Вызовы и вопросы, связанные со сбором  данных для Обзора UN-CTS</vt:lpstr>
      <vt:lpstr>Спасибо за внимание!</vt:lpstr>
    </vt:vector>
  </TitlesOfParts>
  <Company>UNOV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Testuser</dc:creator>
  <cp:lastModifiedBy>Olga</cp:lastModifiedBy>
  <cp:revision>494</cp:revision>
  <cp:lastPrinted>2016-05-11T12:54:20Z</cp:lastPrinted>
  <dcterms:created xsi:type="dcterms:W3CDTF">2003-04-01T06:49:12Z</dcterms:created>
  <dcterms:modified xsi:type="dcterms:W3CDTF">2017-06-19T08:22:56Z</dcterms:modified>
</cp:coreProperties>
</file>