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9" r:id="rId2"/>
    <p:sldId id="257" r:id="rId3"/>
    <p:sldId id="274" r:id="rId4"/>
    <p:sldId id="276" r:id="rId5"/>
    <p:sldId id="292" r:id="rId6"/>
    <p:sldId id="278" r:id="rId7"/>
    <p:sldId id="279" r:id="rId8"/>
    <p:sldId id="294" r:id="rId9"/>
    <p:sldId id="277" r:id="rId10"/>
    <p:sldId id="280" r:id="rId11"/>
    <p:sldId id="281" r:id="rId12"/>
    <p:sldId id="299" r:id="rId13"/>
    <p:sldId id="302" r:id="rId14"/>
    <p:sldId id="301" r:id="rId15"/>
    <p:sldId id="287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6" autoAdjust="0"/>
    <p:restoredTop sz="82470" autoAdjust="0"/>
  </p:normalViewPr>
  <p:slideViewPr>
    <p:cSldViewPr>
      <p:cViewPr>
        <p:scale>
          <a:sx n="48" d="100"/>
          <a:sy n="48" d="100"/>
        </p:scale>
        <p:origin x="-202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872B9CB-7044-4D64-96F7-A39D4597DD3A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6F1E4C9-F771-4DF2-842A-48D04008B7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667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C28BCAE-5ED5-447E-8C4A-F5D6FE1C4536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BEC44B8-7281-43B5-A3B8-518FA8D77C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0956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64EEC1-A6A7-4201-9199-25F52142F64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FDDE1-3E19-48B1-A439-3AD076A76C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214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7D762-10EA-4AB8-BD63-30D74D8F51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8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35876-C934-48FC-B13D-E9B28F3458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50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EFBB8-9AC5-4EA8-9078-BC070624F2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768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F4C75-940B-4A63-87FD-4B7FEFB21A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846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EBF26-736D-414B-888A-AE73DFAD93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806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4AB2B-1304-4247-835D-2DDF1B30B8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10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4A6B6-3CEC-4BB4-855C-FF8AC9BC93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317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997FF-72D8-4A74-9D77-3949445E65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337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D6BE9-1D16-4282-AE16-2628B79E5A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915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B1012-70B1-42CD-AFB4-509826A005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003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BD07ED5-D349-4A77-8C80-8F60E448DC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5800" y="2969926"/>
            <a:ext cx="7772400" cy="227528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3200" dirty="0" err="1" smtClean="0">
                <a:solidFill>
                  <a:schemeClr val="accent2"/>
                </a:solidFill>
              </a:rPr>
              <a:t>Гендердик</a:t>
            </a:r>
            <a:r>
              <a:rPr lang="ru-RU" altLang="ru-RU" sz="3200" dirty="0" smtClean="0">
                <a:solidFill>
                  <a:schemeClr val="accent2"/>
                </a:solidFill>
              </a:rPr>
              <a:t> </a:t>
            </a:r>
            <a:r>
              <a:rPr lang="ru-RU" altLang="ru-RU" sz="3200" dirty="0" err="1" smtClean="0">
                <a:solidFill>
                  <a:schemeClr val="accent2"/>
                </a:solidFill>
              </a:rPr>
              <a:t>зомбулук</a:t>
            </a:r>
            <a:r>
              <a:rPr lang="ru-RU" altLang="ru-RU" sz="3200" dirty="0" smtClean="0">
                <a:solidFill>
                  <a:schemeClr val="accent2"/>
                </a:solidFill>
              </a:rPr>
              <a:t> </a:t>
            </a:r>
            <a:r>
              <a:rPr lang="ru-RU" altLang="ru-RU" sz="3200" dirty="0" err="1" smtClean="0">
                <a:solidFill>
                  <a:schemeClr val="accent2"/>
                </a:solidFill>
              </a:rPr>
              <a:t>жана</a:t>
            </a:r>
            <a:r>
              <a:rPr lang="ru-RU" altLang="ru-RU" sz="3200" dirty="0" smtClean="0">
                <a:solidFill>
                  <a:schemeClr val="accent2"/>
                </a:solidFill>
              </a:rPr>
              <a:t> </a:t>
            </a:r>
            <a:r>
              <a:rPr lang="ru-RU" altLang="ru-RU" sz="3200" dirty="0" err="1" smtClean="0">
                <a:solidFill>
                  <a:schemeClr val="accent2"/>
                </a:solidFill>
              </a:rPr>
              <a:t>адам</a:t>
            </a:r>
            <a:r>
              <a:rPr lang="ru-RU" altLang="ru-RU" sz="3200" dirty="0" smtClean="0">
                <a:solidFill>
                  <a:schemeClr val="accent2"/>
                </a:solidFill>
              </a:rPr>
              <a:t> </a:t>
            </a:r>
            <a:r>
              <a:rPr lang="ru-RU" altLang="ru-RU" sz="3200" dirty="0" err="1" smtClean="0">
                <a:solidFill>
                  <a:schemeClr val="accent2"/>
                </a:solidFill>
              </a:rPr>
              <a:t>сатуу</a:t>
            </a:r>
            <a:r>
              <a:rPr lang="ru-RU" altLang="ru-RU" sz="3200" dirty="0" smtClean="0">
                <a:solidFill>
                  <a:schemeClr val="accent2"/>
                </a:solidFill>
              </a:rPr>
              <a:t>: </a:t>
            </a:r>
            <a:r>
              <a:rPr lang="ru-RU" altLang="ru-RU" sz="3200" dirty="0" smtClean="0">
                <a:solidFill>
                  <a:schemeClr val="accent2"/>
                </a:solidFill>
              </a:rPr>
              <a:t>Т</a:t>
            </a:r>
            <a:r>
              <a:rPr lang="ru-RU" altLang="ru-RU" sz="3200" dirty="0" smtClean="0">
                <a:solidFill>
                  <a:schemeClr val="accent2"/>
                </a:solidFill>
                <a:cs typeface="Calibri"/>
              </a:rPr>
              <a:t>ҮШҮНҮКТӨРҮ </a:t>
            </a:r>
            <a:r>
              <a:rPr lang="ru-RU" altLang="ru-RU" sz="3200" dirty="0" err="1" smtClean="0">
                <a:solidFill>
                  <a:schemeClr val="accent2"/>
                </a:solidFill>
                <a:cs typeface="Calibri"/>
              </a:rPr>
              <a:t>жана</a:t>
            </a:r>
            <a:r>
              <a:rPr lang="ru-RU" altLang="ru-RU" sz="3200" dirty="0" smtClean="0">
                <a:solidFill>
                  <a:schemeClr val="accent2"/>
                </a:solidFill>
                <a:cs typeface="Calibri"/>
              </a:rPr>
              <a:t> </a:t>
            </a:r>
            <a:r>
              <a:rPr lang="ru-RU" altLang="ru-RU" sz="3200" dirty="0" err="1" smtClean="0">
                <a:solidFill>
                  <a:schemeClr val="accent2"/>
                </a:solidFill>
              </a:rPr>
              <a:t>Т</a:t>
            </a:r>
            <a:r>
              <a:rPr lang="ru-RU" altLang="ru-RU" sz="3200" dirty="0" err="1" smtClean="0">
                <a:solidFill>
                  <a:schemeClr val="accent2"/>
                </a:solidFill>
                <a:cs typeface="Calibri"/>
              </a:rPr>
              <a:t>ҮрлӨРҮ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9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3B35B2-992A-414E-A82A-E8148749129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 smtClean="0"/>
          </a:p>
        </p:txBody>
      </p:sp>
      <p:sp>
        <p:nvSpPr>
          <p:cNvPr id="4100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1" name="Rectangle 2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57277"/>
            <a:ext cx="2412070" cy="1257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800" b="1" dirty="0" smtClean="0">
              <a:solidFill>
                <a:srgbClr val="3C3CB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b="1" dirty="0" smtClean="0">
                <a:solidFill>
                  <a:srgbClr val="3C3CB6"/>
                </a:solidFill>
              </a:rPr>
              <a:t>    </a:t>
            </a:r>
            <a:r>
              <a:rPr lang="ru-RU" altLang="ru-RU" sz="2800" b="1" dirty="0" err="1" smtClean="0">
                <a:solidFill>
                  <a:srgbClr val="3C3CB6"/>
                </a:solidFill>
              </a:rPr>
              <a:t>Гендердик</a:t>
            </a:r>
            <a:r>
              <a:rPr lang="ru-RU" altLang="ru-RU" sz="2800" b="1" dirty="0" smtClean="0">
                <a:solidFill>
                  <a:srgbClr val="3C3CB6"/>
                </a:solidFill>
              </a:rPr>
              <a:t> </a:t>
            </a:r>
            <a:r>
              <a:rPr lang="ru-RU" altLang="ru-RU" sz="2800" b="1" dirty="0" err="1">
                <a:solidFill>
                  <a:srgbClr val="3C3CB6"/>
                </a:solidFill>
              </a:rPr>
              <a:t>зомбулук</a:t>
            </a:r>
            <a:r>
              <a:rPr lang="ru-RU" altLang="ru-RU" sz="2800" dirty="0">
                <a:solidFill>
                  <a:srgbClr val="3C3CB6"/>
                </a:solidFill>
              </a:rPr>
              <a:t>-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жыныстык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айырмачылыкка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негизделген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зомбулуктун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бардык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</a:t>
            </a:r>
            <a:r>
              <a:rPr lang="ru-RU" altLang="ru-RU" sz="2800" dirty="0" err="1">
                <a:cs typeface="Calibri"/>
              </a:rPr>
              <a:t>үрү</a:t>
            </a:r>
            <a:endParaRPr lang="ru-RU" altLang="ru-RU" sz="2800" dirty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800" dirty="0"/>
          </a:p>
          <a:p>
            <a:pPr lvl="0" algn="just"/>
            <a:r>
              <a:rPr lang="ru-RU" altLang="ru-RU" sz="2800" b="1" dirty="0" err="1"/>
              <a:t>Гендердик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зомбулук</a:t>
            </a:r>
            <a:r>
              <a:rPr lang="ru-RU" altLang="ru-RU" sz="2800" b="1" dirty="0"/>
              <a:t> - </a:t>
            </a:r>
            <a:r>
              <a:rPr lang="ru-RU" sz="2800" dirty="0"/>
              <a:t>- </a:t>
            </a:r>
            <a:r>
              <a:rPr lang="ru-RU" sz="2800" dirty="0" err="1"/>
              <a:t>аялга</a:t>
            </a:r>
            <a:r>
              <a:rPr lang="ru-RU" sz="2800" dirty="0"/>
              <a:t> </a:t>
            </a:r>
            <a:r>
              <a:rPr lang="ru-RU" sz="2800" dirty="0" err="1"/>
              <a:t>анын</a:t>
            </a:r>
            <a:r>
              <a:rPr lang="ru-RU" sz="2800" dirty="0"/>
              <a:t> </a:t>
            </a:r>
            <a:r>
              <a:rPr lang="ru-RU" sz="2800" dirty="0" err="1"/>
              <a:t>аял</a:t>
            </a:r>
            <a:r>
              <a:rPr lang="ru-RU" sz="2800" dirty="0"/>
              <a:t> </a:t>
            </a:r>
            <a:r>
              <a:rPr lang="ru-RU" sz="2800" dirty="0" err="1"/>
              <a:t>болгондугу</a:t>
            </a:r>
            <a:r>
              <a:rPr lang="ru-RU" sz="2800" dirty="0"/>
              <a:t> </a:t>
            </a:r>
            <a:r>
              <a:rPr lang="ru-RU" sz="2800" dirty="0" err="1"/>
              <a:t>үчүн</a:t>
            </a:r>
            <a:r>
              <a:rPr lang="ru-RU" sz="2800" dirty="0"/>
              <a:t> </a:t>
            </a:r>
            <a:r>
              <a:rPr lang="ru-RU" sz="2800" dirty="0" err="1"/>
              <a:t>жасалган</a:t>
            </a:r>
            <a:r>
              <a:rPr lang="ru-RU" sz="2800" dirty="0"/>
              <a:t> </a:t>
            </a:r>
            <a:r>
              <a:rPr lang="ru-RU" sz="2800" dirty="0" err="1"/>
              <a:t>зомбулук</a:t>
            </a:r>
            <a:r>
              <a:rPr lang="ru-RU" sz="2800" dirty="0"/>
              <a:t>, же </a:t>
            </a:r>
            <a:r>
              <a:rPr lang="ru-RU" sz="2800" dirty="0" err="1"/>
              <a:t>болбосо</a:t>
            </a:r>
            <a:r>
              <a:rPr lang="ru-RU" sz="2800" dirty="0"/>
              <a:t> </a:t>
            </a:r>
            <a:r>
              <a:rPr lang="ru-RU" sz="2800" dirty="0" err="1"/>
              <a:t>аялга</a:t>
            </a:r>
            <a:r>
              <a:rPr lang="ru-RU" sz="2800" dirty="0"/>
              <a:t> </a:t>
            </a:r>
            <a:r>
              <a:rPr lang="ru-RU" sz="2800" dirty="0" err="1"/>
              <a:t>ченелгис</a:t>
            </a:r>
            <a:r>
              <a:rPr lang="ru-RU" sz="2800" dirty="0"/>
              <a:t> </a:t>
            </a:r>
            <a:r>
              <a:rPr lang="ru-RU" sz="2800" dirty="0" err="1"/>
              <a:t>оор</a:t>
            </a:r>
            <a:r>
              <a:rPr lang="ru-RU" sz="2800" dirty="0"/>
              <a:t> </a:t>
            </a:r>
            <a:r>
              <a:rPr lang="ru-RU" sz="2800" dirty="0" err="1"/>
              <a:t>зыян</a:t>
            </a:r>
            <a:r>
              <a:rPr lang="ru-RU" sz="2800" dirty="0"/>
              <a:t> </a:t>
            </a:r>
            <a:r>
              <a:rPr lang="ru-RU" sz="2800" dirty="0" err="1"/>
              <a:t>алып</a:t>
            </a:r>
            <a:r>
              <a:rPr lang="ru-RU" sz="2800" dirty="0"/>
              <a:t> </a:t>
            </a:r>
            <a:r>
              <a:rPr lang="ru-RU" sz="2800" dirty="0" err="1"/>
              <a:t>келген</a:t>
            </a:r>
            <a:r>
              <a:rPr lang="ru-RU" sz="2800" dirty="0"/>
              <a:t> </a:t>
            </a:r>
            <a:r>
              <a:rPr lang="ru-RU" sz="2800" dirty="0" err="1"/>
              <a:t>зомбулук</a:t>
            </a:r>
            <a:r>
              <a:rPr lang="ru-RU" sz="2800" dirty="0" smtClean="0"/>
              <a:t>.</a:t>
            </a:r>
          </a:p>
          <a:p>
            <a:pPr marL="0" lv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000" dirty="0" smtClean="0"/>
              <a:t>       (</a:t>
            </a:r>
            <a:r>
              <a:rPr lang="ru-RU" sz="2000" dirty="0"/>
              <a:t>АББЖК №19-сунуштама)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643192" cy="1296144"/>
          </a:xfrm>
        </p:spPr>
        <p:txBody>
          <a:bodyPr/>
          <a:lstStyle/>
          <a:p>
            <a:r>
              <a:rPr lang="ru-RU" altLang="ru-RU" sz="3200" dirty="0" smtClean="0"/>
              <a:t> </a:t>
            </a:r>
            <a:r>
              <a:rPr lang="ru-RU" sz="2800" dirty="0" err="1"/>
              <a:t>Гендердик</a:t>
            </a:r>
            <a:r>
              <a:rPr lang="ru-RU" sz="2800" dirty="0"/>
              <a:t> </a:t>
            </a:r>
            <a:r>
              <a:rPr lang="ru-RU" sz="2800" dirty="0" err="1"/>
              <a:t>зомбулук</a:t>
            </a:r>
            <a:r>
              <a:rPr lang="ru-RU" sz="2800" dirty="0"/>
              <a:t> </a:t>
            </a:r>
            <a:r>
              <a:rPr lang="ru-RU" sz="2800" dirty="0" err="1"/>
              <a:t>тɵмɵнкүлɵрдү</a:t>
            </a:r>
            <a:r>
              <a:rPr lang="ru-RU" sz="2800" dirty="0"/>
              <a:t> </a:t>
            </a:r>
            <a:r>
              <a:rPr lang="ru-RU" sz="2800" dirty="0" err="1"/>
              <a:t>ɵзүнɵ</a:t>
            </a:r>
            <a:r>
              <a:rPr lang="ru-RU" sz="2800" dirty="0"/>
              <a:t> </a:t>
            </a:r>
            <a:r>
              <a:rPr lang="ru-RU" sz="2800" dirty="0" err="1"/>
              <a:t>камтыйт</a:t>
            </a:r>
            <a:r>
              <a:rPr lang="ru-RU" sz="2800" dirty="0"/>
              <a:t>, бирок </a:t>
            </a:r>
            <a:r>
              <a:rPr lang="ru-RU" sz="2800" dirty="0" err="1"/>
              <a:t>булар</a:t>
            </a:r>
            <a:r>
              <a:rPr lang="ru-RU" sz="2800" dirty="0"/>
              <a:t> </a:t>
            </a:r>
            <a:r>
              <a:rPr lang="ru-RU" sz="2800" dirty="0" err="1"/>
              <a:t>менен</a:t>
            </a:r>
            <a:r>
              <a:rPr lang="ru-RU" sz="2800" dirty="0"/>
              <a:t> эле </a:t>
            </a:r>
            <a:r>
              <a:rPr lang="ru-RU" sz="2800" dirty="0" err="1"/>
              <a:t>чектелип</a:t>
            </a:r>
            <a:r>
              <a:rPr lang="ru-RU" sz="2800" dirty="0"/>
              <a:t> </a:t>
            </a:r>
            <a:r>
              <a:rPr lang="ru-RU" sz="2800" dirty="0" err="1"/>
              <a:t>калбайт</a:t>
            </a:r>
            <a:r>
              <a:rPr lang="ru-RU" sz="2800" dirty="0"/>
              <a:t>:</a:t>
            </a:r>
            <a:br>
              <a:rPr lang="ru-RU" sz="2800" dirty="0"/>
            </a:br>
            <a:endParaRPr lang="ru-RU" altLang="ru-RU" sz="28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512" y="1268760"/>
            <a:ext cx="8363272" cy="512361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chemeClr val="accent2"/>
                </a:solidFill>
              </a:rPr>
              <a:t>а) </a:t>
            </a:r>
            <a:r>
              <a:rPr lang="ru-RU" sz="1800" b="1" dirty="0" err="1">
                <a:solidFill>
                  <a:schemeClr val="accent2"/>
                </a:solidFill>
              </a:rPr>
              <a:t>Дене-бойлук</a:t>
            </a:r>
            <a:r>
              <a:rPr lang="ru-RU" sz="1800" b="1" dirty="0">
                <a:solidFill>
                  <a:schemeClr val="accent2"/>
                </a:solidFill>
              </a:rPr>
              <a:t>, </a:t>
            </a:r>
            <a:r>
              <a:rPr lang="ru-RU" sz="1800" b="1" dirty="0" err="1">
                <a:solidFill>
                  <a:schemeClr val="accent2"/>
                </a:solidFill>
              </a:rPr>
              <a:t>сексуалдык</a:t>
            </a:r>
            <a:r>
              <a:rPr lang="ru-RU" sz="1800" b="1" dirty="0">
                <a:solidFill>
                  <a:schemeClr val="accent2"/>
                </a:solidFill>
              </a:rPr>
              <a:t>  </a:t>
            </a:r>
            <a:r>
              <a:rPr lang="ru-RU" sz="1800" b="1" dirty="0" err="1">
                <a:solidFill>
                  <a:schemeClr val="accent2"/>
                </a:solidFill>
              </a:rPr>
              <a:t>жана</a:t>
            </a:r>
            <a:r>
              <a:rPr lang="ru-RU" sz="1800" b="1" dirty="0">
                <a:solidFill>
                  <a:schemeClr val="accent2"/>
                </a:solidFill>
              </a:rPr>
              <a:t> </a:t>
            </a:r>
            <a:r>
              <a:rPr lang="ru-RU" sz="1800" b="1" dirty="0" err="1">
                <a:solidFill>
                  <a:schemeClr val="accent2"/>
                </a:solidFill>
              </a:rPr>
              <a:t>психологиялык</a:t>
            </a:r>
            <a:r>
              <a:rPr lang="ru-RU" sz="1800" b="1" dirty="0">
                <a:solidFill>
                  <a:schemeClr val="accent2"/>
                </a:solidFill>
              </a:rPr>
              <a:t> </a:t>
            </a:r>
            <a:r>
              <a:rPr lang="ru-RU" sz="1800" b="1" dirty="0" err="1">
                <a:solidFill>
                  <a:schemeClr val="accent2"/>
                </a:solidFill>
              </a:rPr>
              <a:t>зомбулук</a:t>
            </a:r>
            <a:r>
              <a:rPr lang="ru-RU" sz="1800" b="1" dirty="0">
                <a:solidFill>
                  <a:schemeClr val="accent2"/>
                </a:solidFill>
              </a:rPr>
              <a:t>,  </a:t>
            </a:r>
            <a:r>
              <a:rPr lang="ru-RU" sz="1800" b="1" dirty="0" err="1">
                <a:solidFill>
                  <a:schemeClr val="accent2"/>
                </a:solidFill>
              </a:rPr>
              <a:t>булар</a:t>
            </a:r>
            <a:r>
              <a:rPr lang="ru-RU" sz="1800" b="1" dirty="0">
                <a:solidFill>
                  <a:schemeClr val="accent2"/>
                </a:solidFill>
              </a:rPr>
              <a:t> </a:t>
            </a:r>
            <a:r>
              <a:rPr lang="ru-RU" sz="1800" b="1" dirty="0" err="1">
                <a:solidFill>
                  <a:schemeClr val="accent2"/>
                </a:solidFill>
              </a:rPr>
              <a:t>т</a:t>
            </a:r>
            <a:r>
              <a:rPr lang="ru-RU" sz="1800" b="1" dirty="0" err="1">
                <a:solidFill>
                  <a:schemeClr val="accent2"/>
                </a:solidFill>
                <a:cs typeface="Calibri"/>
              </a:rPr>
              <a:t>өмөнкү</a:t>
            </a:r>
            <a:r>
              <a:rPr lang="ru-RU" sz="1800" b="1" dirty="0">
                <a:solidFill>
                  <a:schemeClr val="accent2"/>
                </a:solidFill>
                <a:cs typeface="Calibri"/>
              </a:rPr>
              <a:t>  </a:t>
            </a:r>
            <a:r>
              <a:rPr lang="ru-RU" sz="1800" b="1" dirty="0" err="1">
                <a:solidFill>
                  <a:schemeClr val="accent2"/>
                </a:solidFill>
                <a:cs typeface="Calibri"/>
              </a:rPr>
              <a:t>чөйрөлөрдө</a:t>
            </a:r>
            <a:r>
              <a:rPr lang="ru-RU" sz="1800" b="1" dirty="0">
                <a:solidFill>
                  <a:schemeClr val="accent2"/>
                </a:solidFill>
                <a:cs typeface="Calibri"/>
              </a:rPr>
              <a:t>  орун  </a:t>
            </a:r>
            <a:r>
              <a:rPr lang="ru-RU" sz="1800" b="1" dirty="0" err="1">
                <a:solidFill>
                  <a:schemeClr val="accent2"/>
                </a:solidFill>
                <a:cs typeface="Calibri"/>
              </a:rPr>
              <a:t>алат</a:t>
            </a:r>
            <a:r>
              <a:rPr lang="ru-RU" sz="1800" b="1" dirty="0">
                <a:solidFill>
                  <a:schemeClr val="accent2"/>
                </a:solidFill>
                <a:cs typeface="Calibri"/>
              </a:rPr>
              <a:t>:</a:t>
            </a:r>
            <a:endParaRPr lang="ru-RU" sz="1800" b="1" dirty="0">
              <a:solidFill>
                <a:schemeClr val="accent2"/>
              </a:solidFill>
            </a:endParaRPr>
          </a:p>
          <a:p>
            <a:pPr lvl="0"/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үй-бүлɵдɵ</a:t>
            </a:r>
            <a:r>
              <a:rPr lang="ru-RU" sz="1800" b="1" dirty="0">
                <a:solidFill>
                  <a:srgbClr val="FF0000"/>
                </a:solidFill>
              </a:rPr>
              <a:t>, </a:t>
            </a:r>
            <a:endParaRPr lang="ru-RU" sz="1800" dirty="0">
              <a:solidFill>
                <a:srgbClr val="FF0000"/>
              </a:solidFill>
            </a:endParaRPr>
          </a:p>
          <a:p>
            <a:pPr lvl="0"/>
            <a:r>
              <a:rPr lang="ru-RU" sz="1800" b="1" dirty="0" err="1">
                <a:solidFill>
                  <a:srgbClr val="FF0000"/>
                </a:solidFill>
              </a:rPr>
              <a:t>бүтүндɵй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бир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жамааттын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ичинде</a:t>
            </a:r>
            <a:r>
              <a:rPr lang="ru-RU" sz="1800" b="1" dirty="0">
                <a:solidFill>
                  <a:srgbClr val="FF0000"/>
                </a:solidFill>
              </a:rPr>
              <a:t>, </a:t>
            </a:r>
            <a:endParaRPr lang="ru-RU" sz="1800" dirty="0">
              <a:solidFill>
                <a:srgbClr val="FF0000"/>
              </a:solidFill>
            </a:endParaRPr>
          </a:p>
          <a:p>
            <a:pPr lvl="0"/>
            <a:r>
              <a:rPr lang="ru-RU" sz="1800" b="1" dirty="0" err="1">
                <a:solidFill>
                  <a:srgbClr val="FF0000"/>
                </a:solidFill>
              </a:rPr>
              <a:t>мамлекет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тарабынан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жол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берилгендиктен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тамырлашып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кеткен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 err="1">
                <a:solidFill>
                  <a:srgbClr val="FF0000"/>
                </a:solidFill>
              </a:rPr>
              <a:t>себептер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dirty="0" smtClean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ru-RU" sz="1800" dirty="0" smtClean="0">
                <a:solidFill>
                  <a:schemeClr val="accent2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b="1" dirty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b="1" dirty="0" smtClean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b="1" dirty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dirty="0">
              <a:solidFill>
                <a:schemeClr val="accent2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47204" y="3952916"/>
            <a:ext cx="8209607" cy="23764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268257" y="4110186"/>
            <a:ext cx="5428539" cy="2038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20535" y="4404533"/>
            <a:ext cx="3371263" cy="147325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endParaRPr lang="ru-RU" b="1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700602" y="4745755"/>
            <a:ext cx="11464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ru-RU" altLang="ru-RU" sz="1800" b="1" dirty="0" smtClean="0"/>
              <a:t> </a:t>
            </a:r>
            <a:r>
              <a:rPr lang="ru-RU" sz="1800" b="1" dirty="0" err="1">
                <a:latin typeface="Calibri"/>
                <a:cs typeface="Calibri"/>
              </a:rPr>
              <a:t>Ү</a:t>
            </a:r>
            <a:r>
              <a:rPr lang="ru-RU" sz="1800" b="1" dirty="0" err="1"/>
              <a:t>й-бүлɵ</a:t>
            </a:r>
            <a:endParaRPr lang="ru-RU" altLang="ru-RU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99122" y="4561367"/>
            <a:ext cx="7763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err="1" smtClean="0"/>
              <a:t>Коом</a:t>
            </a:r>
            <a:endParaRPr lang="ru-RU" altLang="ru-RU" sz="1800" b="1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82718" y="4405285"/>
            <a:ext cx="13051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err="1" smtClean="0">
                <a:solidFill>
                  <a:schemeClr val="bg1"/>
                </a:solidFill>
              </a:rPr>
              <a:t>Мамлекет</a:t>
            </a:r>
            <a:endParaRPr lang="ru-RU" altLang="ru-RU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err="1" smtClean="0">
                <a:latin typeface="+mn-lt"/>
              </a:rPr>
              <a:t>Гендердик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 err="1" smtClean="0">
                <a:latin typeface="+mn-lt"/>
              </a:rPr>
              <a:t>зомбулуктун</a:t>
            </a:r>
            <a:r>
              <a:rPr lang="ru-RU" altLang="ru-RU" dirty="0" smtClean="0">
                <a:latin typeface="+mn-lt"/>
              </a:rPr>
              <a:t> </a:t>
            </a:r>
            <a:r>
              <a:rPr lang="ru-RU" altLang="ru-RU" dirty="0" err="1" smtClean="0">
                <a:latin typeface="+mn-lt"/>
              </a:rPr>
              <a:t>т</a:t>
            </a:r>
            <a:r>
              <a:rPr lang="ru-RU" altLang="ru-RU" dirty="0" err="1" smtClean="0">
                <a:latin typeface="+mn-lt"/>
                <a:cs typeface="Calibri"/>
              </a:rPr>
              <a:t>үрлөрүнүн</a:t>
            </a:r>
            <a:r>
              <a:rPr lang="ru-RU" altLang="ru-RU" dirty="0" smtClean="0">
                <a:latin typeface="+mn-lt"/>
                <a:cs typeface="Calibri"/>
              </a:rPr>
              <a:t> </a:t>
            </a:r>
            <a:r>
              <a:rPr lang="ru-RU" altLang="ru-RU" dirty="0" err="1" smtClean="0">
                <a:latin typeface="+mn-lt"/>
                <a:cs typeface="Calibri"/>
              </a:rPr>
              <a:t>квалификациясы</a:t>
            </a:r>
            <a:endParaRPr lang="ru-RU" altLang="ru-RU" dirty="0" smtClean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08" y="1700808"/>
            <a:ext cx="3911552" cy="2160240"/>
          </a:xfrm>
          <a:solidFill>
            <a:schemeClr val="accent1"/>
          </a:solidFill>
        </p:spPr>
        <p:txBody>
          <a:bodyPr/>
          <a:lstStyle/>
          <a:p>
            <a:r>
              <a:rPr lang="ru-RU" altLang="ru-RU" sz="2800" dirty="0" err="1" smtClean="0">
                <a:solidFill>
                  <a:srgbClr val="404040"/>
                </a:solidFill>
              </a:rPr>
              <a:t>Дене</a:t>
            </a:r>
            <a:r>
              <a:rPr lang="ru-RU" altLang="ru-RU" sz="2800" dirty="0" smtClean="0">
                <a:solidFill>
                  <a:srgbClr val="404040"/>
                </a:solidFill>
              </a:rPr>
              <a:t> </a:t>
            </a:r>
            <a:r>
              <a:rPr lang="ru-RU" altLang="ru-RU" sz="2800" dirty="0" err="1" smtClean="0">
                <a:solidFill>
                  <a:srgbClr val="404040"/>
                </a:solidFill>
              </a:rPr>
              <a:t>бойлук</a:t>
            </a:r>
            <a:r>
              <a:rPr lang="ru-RU" altLang="ru-RU" sz="2800" dirty="0" smtClean="0">
                <a:solidFill>
                  <a:srgbClr val="404040"/>
                </a:solidFill>
              </a:rPr>
              <a:t>;</a:t>
            </a:r>
            <a:endParaRPr lang="ru-RU" altLang="ru-RU" sz="2800" dirty="0" smtClean="0">
              <a:solidFill>
                <a:srgbClr val="404040"/>
              </a:solidFill>
            </a:endParaRPr>
          </a:p>
          <a:p>
            <a:r>
              <a:rPr lang="ru-RU" altLang="ru-RU" sz="2800" dirty="0" err="1" smtClean="0">
                <a:solidFill>
                  <a:srgbClr val="404040"/>
                </a:solidFill>
              </a:rPr>
              <a:t>Психологиялык</a:t>
            </a:r>
            <a:r>
              <a:rPr lang="ru-RU" altLang="ru-RU" sz="2800" dirty="0" smtClean="0">
                <a:solidFill>
                  <a:srgbClr val="404040"/>
                </a:solidFill>
              </a:rPr>
              <a:t>;</a:t>
            </a:r>
            <a:endParaRPr lang="ru-RU" altLang="ru-RU" sz="2800" dirty="0" smtClean="0">
              <a:solidFill>
                <a:srgbClr val="404040"/>
              </a:solidFill>
            </a:endParaRPr>
          </a:p>
          <a:p>
            <a:r>
              <a:rPr lang="ru-RU" altLang="ru-RU" sz="2800" dirty="0" err="1" smtClean="0">
                <a:solidFill>
                  <a:srgbClr val="404040"/>
                </a:solidFill>
              </a:rPr>
              <a:t>Сексуалдык</a:t>
            </a:r>
            <a:r>
              <a:rPr lang="ru-RU" altLang="ru-RU" sz="2800" dirty="0" smtClean="0">
                <a:solidFill>
                  <a:srgbClr val="404040"/>
                </a:solidFill>
              </a:rPr>
              <a:t>;</a:t>
            </a:r>
            <a:endParaRPr lang="ru-RU" altLang="ru-RU" sz="2800" dirty="0">
              <a:solidFill>
                <a:srgbClr val="404040"/>
              </a:solidFill>
            </a:endParaRPr>
          </a:p>
          <a:p>
            <a:pPr marL="514350" indent="-514350">
              <a:buFontTx/>
              <a:buAutoNum type="arabicParenR"/>
            </a:pPr>
            <a:endParaRPr lang="ru-RU" altLang="ru-RU" dirty="0" smtClean="0">
              <a:solidFill>
                <a:srgbClr val="40404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349188" y="4437112"/>
            <a:ext cx="3430724" cy="22325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800" kern="0" dirty="0" err="1" smtClean="0">
                <a:solidFill>
                  <a:srgbClr val="404040"/>
                </a:solidFill>
                <a:latin typeface="+mj-lt"/>
                <a:cs typeface="Calibri"/>
              </a:rPr>
              <a:t>Үй-бүлөлүк</a:t>
            </a:r>
            <a:r>
              <a:rPr lang="ru-RU" altLang="ru-RU" sz="2800" kern="0" dirty="0" smtClean="0">
                <a:solidFill>
                  <a:srgbClr val="404040"/>
                </a:solidFill>
                <a:latin typeface="+mj-lt"/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  <a:latin typeface="+mj-lt"/>
            </a:endParaRPr>
          </a:p>
          <a:p>
            <a:r>
              <a:rPr lang="ru-RU" altLang="ru-RU" sz="2800" kern="0" dirty="0" err="1" smtClean="0">
                <a:solidFill>
                  <a:srgbClr val="404040"/>
                </a:solidFill>
                <a:latin typeface="+mj-lt"/>
              </a:rPr>
              <a:t>Мектептик</a:t>
            </a:r>
            <a:r>
              <a:rPr lang="ru-RU" altLang="ru-RU" sz="2800" kern="0" dirty="0" smtClean="0">
                <a:solidFill>
                  <a:srgbClr val="404040"/>
                </a:solidFill>
                <a:latin typeface="+mj-lt"/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  <a:latin typeface="+mj-lt"/>
            </a:endParaRPr>
          </a:p>
          <a:p>
            <a:r>
              <a:rPr lang="ru-RU" altLang="ru-RU" sz="2800" kern="0" dirty="0" err="1" smtClean="0">
                <a:solidFill>
                  <a:srgbClr val="404040"/>
                </a:solidFill>
                <a:latin typeface="+mj-lt"/>
              </a:rPr>
              <a:t>К</a:t>
            </a:r>
            <a:r>
              <a:rPr lang="ru-RU" altLang="ru-RU" sz="2800" kern="0" dirty="0" err="1" smtClean="0">
                <a:solidFill>
                  <a:srgbClr val="404040"/>
                </a:solidFill>
                <a:latin typeface="+mj-lt"/>
                <a:cs typeface="Calibri"/>
              </a:rPr>
              <a:t>өчөлүк</a:t>
            </a:r>
            <a:r>
              <a:rPr lang="ru-RU" altLang="ru-RU" sz="2800" kern="0" dirty="0" smtClean="0">
                <a:solidFill>
                  <a:srgbClr val="404040"/>
                </a:solidFill>
                <a:latin typeface="+mj-lt"/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4283968" y="1722928"/>
            <a:ext cx="4402832" cy="235414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800" kern="0" dirty="0" err="1" smtClean="0">
                <a:solidFill>
                  <a:srgbClr val="404040"/>
                </a:solidFill>
              </a:rPr>
              <a:t>Тескери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</a:t>
            </a:r>
            <a:r>
              <a:rPr lang="ru-RU" altLang="ru-RU" sz="2800" kern="0" dirty="0" err="1" smtClean="0">
                <a:solidFill>
                  <a:srgbClr val="404040"/>
                </a:solidFill>
              </a:rPr>
              <a:t>никелик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</a:t>
            </a:r>
            <a:r>
              <a:rPr lang="ru-RU" altLang="ru-RU" sz="2800" kern="0" dirty="0" err="1" smtClean="0">
                <a:solidFill>
                  <a:srgbClr val="404040"/>
                </a:solidFill>
              </a:rPr>
              <a:t>тажрыйбалар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  <a:p>
            <a:r>
              <a:rPr lang="ru-RU" altLang="ru-RU" sz="2800" kern="0" dirty="0">
                <a:solidFill>
                  <a:srgbClr val="404040"/>
                </a:solidFill>
              </a:rPr>
              <a:t> </a:t>
            </a:r>
            <a:r>
              <a:rPr lang="ru-RU" altLang="ru-RU" sz="2800" kern="0" dirty="0" err="1" smtClean="0">
                <a:solidFill>
                  <a:srgbClr val="404040"/>
                </a:solidFill>
              </a:rPr>
              <a:t>Коркунучтуу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</a:t>
            </a:r>
            <a:r>
              <a:rPr lang="ru-RU" altLang="ru-RU" sz="2800" kern="0" dirty="0" err="1" smtClean="0">
                <a:solidFill>
                  <a:srgbClr val="404040"/>
                </a:solidFill>
              </a:rPr>
              <a:t>ритуалдар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  <a:p>
            <a:r>
              <a:rPr lang="ru-RU" altLang="ru-RU" sz="2800" kern="0" dirty="0" smtClean="0">
                <a:solidFill>
                  <a:srgbClr val="404040"/>
                </a:solidFill>
              </a:rPr>
              <a:t>Адам </a:t>
            </a:r>
            <a:r>
              <a:rPr lang="ru-RU" altLang="ru-RU" sz="2800" kern="0" dirty="0" err="1" smtClean="0">
                <a:solidFill>
                  <a:srgbClr val="404040"/>
                </a:solidFill>
              </a:rPr>
              <a:t>сатуу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  <a:p>
            <a:pPr marL="514350" indent="-514350">
              <a:buFontTx/>
              <a:buAutoNum type="arabicParenR"/>
            </a:pPr>
            <a:endParaRPr lang="ru-RU" altLang="ru-RU" kern="0" dirty="0" smtClean="0">
              <a:solidFill>
                <a:srgbClr val="40404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427984" y="4437112"/>
            <a:ext cx="4474840" cy="2232548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800" kern="0" dirty="0" err="1" smtClean="0">
                <a:solidFill>
                  <a:srgbClr val="404040"/>
                </a:solidFill>
              </a:rPr>
              <a:t>Аялдарга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карата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  <a:p>
            <a:r>
              <a:rPr lang="ru-RU" altLang="ru-RU" sz="2800" kern="0" dirty="0" err="1" smtClean="0">
                <a:solidFill>
                  <a:srgbClr val="404040"/>
                </a:solidFill>
              </a:rPr>
              <a:t>Балдарга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карата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  <a:p>
            <a:r>
              <a:rPr lang="ru-RU" altLang="ru-RU" sz="2800" kern="0" dirty="0" err="1" smtClean="0">
                <a:solidFill>
                  <a:srgbClr val="404040"/>
                </a:solidFill>
              </a:rPr>
              <a:t>ДМЧАга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 карата</a:t>
            </a:r>
            <a:r>
              <a:rPr lang="ru-RU" altLang="ru-RU" sz="2800" kern="0" dirty="0" smtClean="0">
                <a:solidFill>
                  <a:srgbClr val="404040"/>
                </a:solidFill>
              </a:rPr>
              <a:t>;</a:t>
            </a:r>
            <a:endParaRPr lang="ru-RU" altLang="ru-RU" sz="2800" kern="0" dirty="0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251520" y="37659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Үй-бүлɵлүк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зомбулуктун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аныктамасы</a:t>
            </a:r>
            <a:r>
              <a:rPr lang="ru-RU" dirty="0"/>
              <a:t/>
            </a:r>
            <a:br>
              <a:rPr lang="ru-RU" dirty="0"/>
            </a:br>
            <a:endParaRPr lang="ru-RU" altLang="ru-RU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8371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7869560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err="1">
                <a:solidFill>
                  <a:schemeClr val="tx1"/>
                </a:solidFill>
              </a:rPr>
              <a:t>Үй-бүлɵлүк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зомбулук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ky-KG" dirty="0" smtClean="0"/>
              <a:t>үй-бүлө мүчөсүнүн башка </a:t>
            </a:r>
            <a:r>
              <a:rPr lang="ky-KG" dirty="0"/>
              <a:t>үй-бүлө </a:t>
            </a:r>
            <a:r>
              <a:rPr lang="ky-KG" dirty="0" smtClean="0"/>
              <a:t>мүчөсүнө карата </a:t>
            </a:r>
            <a:r>
              <a:rPr lang="ky-KG" b="1" dirty="0">
                <a:solidFill>
                  <a:srgbClr val="FF0000"/>
                </a:solidFill>
              </a:rPr>
              <a:t>дене-бойлук, психологиялык, экономикалык </a:t>
            </a:r>
            <a:r>
              <a:rPr lang="ky-KG" dirty="0"/>
              <a:t>мүнөздөгү атайылап жасаган аракеттери же алардын коркунучу, ошондой эле эти</a:t>
            </a:r>
            <a:r>
              <a:rPr lang="ky-KG" b="1" dirty="0">
                <a:solidFill>
                  <a:srgbClr val="FF0000"/>
                </a:solidFill>
              </a:rPr>
              <a:t>барсыз </a:t>
            </a:r>
            <a:r>
              <a:rPr lang="ky-KG" b="1" dirty="0" smtClean="0">
                <a:solidFill>
                  <a:srgbClr val="FF0000"/>
                </a:solidFill>
              </a:rPr>
              <a:t>мамилеси.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ru-RU" altLang="ru-RU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altLang="ru-RU" sz="28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altLang="ru-RU" sz="1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800" dirty="0" smtClean="0"/>
          </a:p>
          <a:p>
            <a:pPr marL="0" indent="0" algn="just">
              <a:buNone/>
            </a:pP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229" name="Номер слайда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4E605-D6F2-48E8-9630-61C6DE2B16D2}" type="slidenum">
              <a:rPr lang="ru-RU" smtClean="0">
                <a:solidFill>
                  <a:srgbClr val="898989"/>
                </a:solidFill>
              </a:rPr>
              <a:pPr>
                <a:defRPr/>
              </a:pPr>
              <a:t>5</a:t>
            </a:fld>
            <a:endParaRPr lang="ru-RU" dirty="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8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 </a:t>
            </a:r>
            <a:r>
              <a:rPr lang="ru-RU" altLang="ru-RU" dirty="0" err="1"/>
              <a:t>Дене-бойлук</a:t>
            </a:r>
            <a:r>
              <a:rPr lang="ru-RU" altLang="ru-RU" dirty="0"/>
              <a:t> </a:t>
            </a:r>
            <a:r>
              <a:rPr lang="ru-RU" altLang="ru-RU" dirty="0" err="1"/>
              <a:t>зомбулук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 </a:t>
            </a:r>
            <a:r>
              <a:rPr lang="ru-RU" dirty="0" err="1">
                <a:solidFill>
                  <a:schemeClr val="tx1"/>
                </a:solidFill>
              </a:rPr>
              <a:t>Дене-боюна</a:t>
            </a:r>
            <a:r>
              <a:rPr lang="ru-RU" dirty="0">
                <a:solidFill>
                  <a:schemeClr val="tx1"/>
                </a:solidFill>
              </a:rPr>
              <a:t> кол </a:t>
            </a:r>
            <a:r>
              <a:rPr lang="ru-RU" dirty="0" err="1">
                <a:solidFill>
                  <a:schemeClr val="tx1"/>
                </a:solidFill>
              </a:rPr>
              <a:t>салуу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lvl="3">
              <a:defRPr/>
            </a:pPr>
            <a:r>
              <a:rPr lang="ru-RU" sz="2800" dirty="0" err="1"/>
              <a:t>дене-боюна</a:t>
            </a:r>
            <a:r>
              <a:rPr lang="ru-RU" sz="2800" dirty="0"/>
              <a:t> </a:t>
            </a:r>
            <a:r>
              <a:rPr lang="ru-RU" sz="2800" dirty="0" err="1"/>
              <a:t>жаракаттарды</a:t>
            </a:r>
            <a:r>
              <a:rPr lang="ru-RU" sz="2800" dirty="0"/>
              <a:t> </a:t>
            </a:r>
            <a:r>
              <a:rPr lang="ru-RU" sz="2800" dirty="0" err="1"/>
              <a:t>келтир</a:t>
            </a:r>
            <a:r>
              <a:rPr lang="ru-RU" sz="2800" dirty="0" err="1">
                <a:cs typeface="Calibri"/>
              </a:rPr>
              <a:t>үү</a:t>
            </a:r>
            <a:r>
              <a:rPr lang="ru-RU" sz="2800" dirty="0"/>
              <a:t>;</a:t>
            </a:r>
          </a:p>
          <a:p>
            <a:pPr lvl="3">
              <a:defRPr/>
            </a:pPr>
            <a:r>
              <a:rPr lang="ru-RU" sz="2800" dirty="0" err="1"/>
              <a:t>уруп-согуу</a:t>
            </a:r>
            <a:r>
              <a:rPr lang="ru-RU" sz="2800" dirty="0"/>
              <a:t> </a:t>
            </a:r>
            <a:r>
              <a:rPr lang="ru-RU" sz="2800" dirty="0" err="1"/>
              <a:t>жана</a:t>
            </a:r>
            <a:r>
              <a:rPr lang="ru-RU" sz="2800" dirty="0"/>
              <a:t> </a:t>
            </a:r>
            <a:r>
              <a:rPr lang="ru-RU" sz="2800" dirty="0" err="1"/>
              <a:t>кыйноо</a:t>
            </a:r>
            <a:r>
              <a:rPr lang="ru-RU" sz="2800" dirty="0"/>
              <a:t>; </a:t>
            </a:r>
          </a:p>
          <a:p>
            <a:pPr lvl="3">
              <a:defRPr/>
            </a:pPr>
            <a:r>
              <a:rPr lang="ru-RU" sz="2800" dirty="0"/>
              <a:t> </a:t>
            </a:r>
            <a:r>
              <a:rPr lang="ru-RU" sz="2800" dirty="0" err="1"/>
              <a:t>ɵз</a:t>
            </a:r>
            <a:r>
              <a:rPr lang="ru-RU" sz="2800" dirty="0"/>
              <a:t> </a:t>
            </a:r>
            <a:r>
              <a:rPr lang="ru-RU" sz="2800" dirty="0" err="1"/>
              <a:t>ɵмүрүнɵ</a:t>
            </a:r>
            <a:r>
              <a:rPr lang="ru-RU" sz="2800" dirty="0"/>
              <a:t> кол </a:t>
            </a:r>
            <a:r>
              <a:rPr lang="ru-RU" sz="2800" dirty="0" err="1"/>
              <a:t>салууга</a:t>
            </a:r>
            <a:r>
              <a:rPr lang="ru-RU" sz="2800" dirty="0"/>
              <a:t> </a:t>
            </a:r>
            <a:r>
              <a:rPr lang="ru-RU" sz="2800" dirty="0" err="1"/>
              <a:t>жеткирүү</a:t>
            </a:r>
            <a:r>
              <a:rPr lang="ru-RU" sz="2800" dirty="0"/>
              <a:t> же </a:t>
            </a:r>
            <a:r>
              <a:rPr lang="ru-RU" sz="2800" dirty="0" err="1"/>
              <a:t>түрткү</a:t>
            </a:r>
            <a:r>
              <a:rPr lang="ru-RU" sz="2800" dirty="0"/>
              <a:t> </a:t>
            </a:r>
            <a:r>
              <a:rPr lang="ru-RU" sz="2800" dirty="0" err="1"/>
              <a:t>болуу</a:t>
            </a:r>
            <a:r>
              <a:rPr lang="ru-RU" sz="2800" dirty="0"/>
              <a:t>; </a:t>
            </a:r>
          </a:p>
          <a:p>
            <a:pPr lvl="3">
              <a:defRPr/>
            </a:pPr>
            <a:r>
              <a:rPr lang="ru-RU" sz="2800" dirty="0"/>
              <a:t> </a:t>
            </a:r>
            <a:r>
              <a:rPr lang="ru-RU" sz="2800" dirty="0" err="1"/>
              <a:t>ɵлтүрүү</a:t>
            </a:r>
            <a:r>
              <a:rPr lang="ru-RU" sz="2800" dirty="0"/>
              <a:t>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err="1" smtClean="0"/>
              <a:t>Психологиялык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зомбулук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19050">
              <a:defRPr/>
            </a:pPr>
            <a:r>
              <a:rPr lang="ru-RU" dirty="0" smtClean="0"/>
              <a:t> </a:t>
            </a:r>
            <a:r>
              <a:rPr lang="ru-RU" dirty="0" err="1">
                <a:solidFill>
                  <a:schemeClr val="tx1"/>
                </a:solidFill>
              </a:rPr>
              <a:t>Уят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кылуу</a:t>
            </a:r>
            <a:r>
              <a:rPr lang="ru-RU" dirty="0">
                <a:solidFill>
                  <a:schemeClr val="tx1"/>
                </a:solidFill>
              </a:rPr>
              <a:t>/</a:t>
            </a:r>
            <a:r>
              <a:rPr lang="ru-RU" dirty="0" err="1">
                <a:solidFill>
                  <a:schemeClr val="tx1"/>
                </a:solidFill>
              </a:rPr>
              <a:t>басынтуу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628650" indent="19050">
              <a:defRPr/>
            </a:pPr>
            <a:r>
              <a:rPr lang="ru-RU" dirty="0">
                <a:solidFill>
                  <a:schemeClr val="tx1"/>
                </a:solidFill>
              </a:rPr>
              <a:t>   </a:t>
            </a:r>
            <a:r>
              <a:rPr lang="ru-RU" dirty="0" err="1">
                <a:solidFill>
                  <a:schemeClr val="tx1"/>
                </a:solidFill>
              </a:rPr>
              <a:t>Эркиндигинен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ажыратуу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1085850" indent="-438150">
              <a:defRPr/>
            </a:pPr>
            <a:r>
              <a:rPr lang="ru-RU" dirty="0" err="1">
                <a:solidFill>
                  <a:schemeClr val="tx1"/>
                </a:solidFill>
              </a:rPr>
              <a:t>Дене-бойлук</a:t>
            </a:r>
            <a:r>
              <a:rPr lang="ru-RU" dirty="0">
                <a:solidFill>
                  <a:schemeClr val="tx1"/>
                </a:solidFill>
              </a:rPr>
              <a:t>\</a:t>
            </a:r>
            <a:r>
              <a:rPr lang="ru-RU" dirty="0" err="1">
                <a:solidFill>
                  <a:schemeClr val="tx1"/>
                </a:solidFill>
              </a:rPr>
              <a:t>сексуалдык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зомбулук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жасоо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коркунучу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ru-RU" altLang="ru-RU" dirty="0" err="1" smtClean="0"/>
              <a:t>Этибарсыз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мамиле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628800"/>
            <a:ext cx="8537171" cy="4525963"/>
          </a:xfrm>
        </p:spPr>
        <p:txBody>
          <a:bodyPr/>
          <a:lstStyle/>
          <a:p>
            <a:pPr algn="just"/>
            <a:r>
              <a:rPr lang="ky-KG" sz="2400" b="1" dirty="0" smtClean="0"/>
              <a:t>этибарсыз </a:t>
            </a:r>
            <a:r>
              <a:rPr lang="ky-KG" sz="2400" b="1" dirty="0"/>
              <a:t>мамиле</a:t>
            </a:r>
            <a:r>
              <a:rPr lang="ky-KG" sz="2400" dirty="0"/>
              <a:t> - үй-бүлө мүчөлөрүнө же үй-бүлө мүчөлөрүнө теңештирилген адамдарга камкордук көрүү боюнча милдеттерин атайылап </a:t>
            </a:r>
            <a:r>
              <a:rPr lang="ky-KG" sz="2400" dirty="0" smtClean="0"/>
              <a:t>аткарбоо.</a:t>
            </a:r>
          </a:p>
          <a:p>
            <a:pPr algn="just"/>
            <a:r>
              <a:rPr lang="ru-RU" sz="2400" dirty="0" err="1" smtClean="0"/>
              <a:t>эң</a:t>
            </a:r>
            <a:r>
              <a:rPr lang="ru-RU" sz="2400" dirty="0" smtClean="0"/>
              <a:t> </a:t>
            </a:r>
            <a:r>
              <a:rPr lang="ru-RU" sz="2400" dirty="0" err="1"/>
              <a:t>жɵнɵкɵй</a:t>
            </a:r>
            <a:r>
              <a:rPr lang="ru-RU" sz="2400" dirty="0"/>
              <a:t> </a:t>
            </a:r>
            <a:r>
              <a:rPr lang="ru-RU" sz="2400" dirty="0" err="1"/>
              <a:t>камкордуктун</a:t>
            </a:r>
            <a:r>
              <a:rPr lang="ru-RU" sz="2400" dirty="0"/>
              <a:t> </a:t>
            </a:r>
            <a:r>
              <a:rPr lang="ru-RU" sz="2400" dirty="0" err="1"/>
              <a:t>жоктугу</a:t>
            </a:r>
            <a:r>
              <a:rPr lang="ru-RU" sz="2400" dirty="0"/>
              <a:t>, </a:t>
            </a:r>
            <a:r>
              <a:rPr lang="ru-RU" sz="2400" dirty="0" err="1"/>
              <a:t>тарбиялоо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камкордук</a:t>
            </a:r>
            <a:r>
              <a:rPr lang="ru-RU" sz="2400" dirty="0"/>
              <a:t> </a:t>
            </a:r>
            <a:r>
              <a:rPr lang="ru-RU" sz="2400" dirty="0" err="1"/>
              <a:t>кɵрүү</a:t>
            </a:r>
            <a:r>
              <a:rPr lang="ru-RU" sz="2400" dirty="0"/>
              <a:t> </a:t>
            </a:r>
            <a:r>
              <a:rPr lang="ru-RU" sz="2400" dirty="0" err="1"/>
              <a:t>боюнча</a:t>
            </a:r>
            <a:r>
              <a:rPr lang="ru-RU" sz="2400" dirty="0"/>
              <a:t> </a:t>
            </a:r>
            <a:r>
              <a:rPr lang="ru-RU" sz="2400" dirty="0" err="1"/>
              <a:t>милдеттерин</a:t>
            </a:r>
            <a:r>
              <a:rPr lang="ru-RU" sz="2400" dirty="0"/>
              <a:t> </a:t>
            </a:r>
            <a:r>
              <a:rPr lang="ru-RU" sz="2400" dirty="0" err="1"/>
              <a:t>ак</a:t>
            </a:r>
            <a:r>
              <a:rPr lang="ru-RU" sz="2400" dirty="0"/>
              <a:t> </a:t>
            </a:r>
            <a:r>
              <a:rPr lang="ru-RU" sz="2400" dirty="0" err="1"/>
              <a:t>ниетсиз</a:t>
            </a:r>
            <a:r>
              <a:rPr lang="ru-RU" sz="2400" dirty="0"/>
              <a:t> </a:t>
            </a:r>
            <a:r>
              <a:rPr lang="ru-RU" sz="2400" dirty="0" err="1"/>
              <a:t>аткаруу</a:t>
            </a:r>
            <a:r>
              <a:rPr lang="ru-RU" sz="2400" dirty="0"/>
              <a:t>, </a:t>
            </a:r>
            <a:r>
              <a:rPr lang="ru-RU" sz="2400" dirty="0" err="1"/>
              <a:t>анын</a:t>
            </a:r>
            <a:r>
              <a:rPr lang="ru-RU" sz="2400" dirty="0"/>
              <a:t> </a:t>
            </a:r>
            <a:r>
              <a:rPr lang="ru-RU" sz="2400" dirty="0" err="1"/>
              <a:t>жыйынтыгында</a:t>
            </a:r>
            <a:r>
              <a:rPr lang="ru-RU" sz="2400" dirty="0"/>
              <a:t> </a:t>
            </a:r>
            <a:r>
              <a:rPr lang="ru-RU" sz="2400" dirty="0" err="1"/>
              <a:t>жабырлануучунун</a:t>
            </a:r>
            <a:r>
              <a:rPr lang="ru-RU" sz="2400" dirty="0"/>
              <a:t> </a:t>
            </a:r>
            <a:r>
              <a:rPr lang="ru-RU" sz="2400" dirty="0" err="1"/>
              <a:t>ден</a:t>
            </a:r>
            <a:r>
              <a:rPr lang="ru-RU" sz="2400" dirty="0"/>
              <a:t> </a:t>
            </a:r>
            <a:r>
              <a:rPr lang="ru-RU" sz="2400" dirty="0" err="1"/>
              <a:t>соолугу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ɵнүгүүсүнүн</a:t>
            </a:r>
            <a:r>
              <a:rPr lang="ru-RU" sz="2400" dirty="0"/>
              <a:t> </a:t>
            </a:r>
            <a:r>
              <a:rPr lang="ru-RU" sz="2400" dirty="0" err="1"/>
              <a:t>бузулуусу</a:t>
            </a:r>
            <a:r>
              <a:rPr lang="ru-RU" sz="2400" dirty="0"/>
              <a:t>.</a:t>
            </a:r>
          </a:p>
          <a:p>
            <a:pPr marL="0" indent="0" algn="just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2631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err="1" smtClean="0"/>
              <a:t>Сексуалдык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зомбулук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 </a:t>
            </a:r>
            <a:r>
              <a:rPr lang="ru-RU" sz="2800" dirty="0" err="1">
                <a:solidFill>
                  <a:schemeClr val="tx1"/>
                </a:solidFill>
              </a:rPr>
              <a:t>Зордуктоо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жана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жубайлык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зордуктоо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r>
              <a:rPr lang="ru-RU" sz="2800" dirty="0" err="1">
                <a:solidFill>
                  <a:schemeClr val="tx1"/>
                </a:solidFill>
              </a:rPr>
              <a:t>Сексуалдык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зомбулук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балдарга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сексуалдык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зордук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көрсөтүү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жакын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туугандардын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ортосундагы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жыныстык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мамилелер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r>
              <a:rPr lang="ru-RU" sz="2800" dirty="0" err="1">
                <a:solidFill>
                  <a:schemeClr val="tx1"/>
                </a:solidFill>
              </a:rPr>
              <a:t>Сексуалдык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эксплуатациялоо</a:t>
            </a:r>
            <a:r>
              <a:rPr lang="ru-RU" sz="2800" dirty="0">
                <a:solidFill>
                  <a:schemeClr val="tx1"/>
                </a:solidFill>
              </a:rPr>
              <a:t>/ </a:t>
            </a:r>
            <a:r>
              <a:rPr lang="ru-RU" sz="2800" dirty="0" err="1">
                <a:solidFill>
                  <a:schemeClr val="tx1"/>
                </a:solidFill>
              </a:rPr>
              <a:t>айласыздан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мажбурлоодон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улам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сойкулук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кылуу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r>
              <a:rPr lang="ru-RU" sz="2800" dirty="0" err="1">
                <a:solidFill>
                  <a:schemeClr val="tx1"/>
                </a:solidFill>
              </a:rPr>
              <a:t>Сексуалдык</a:t>
            </a:r>
            <a:r>
              <a:rPr lang="ru-RU" sz="2800" dirty="0">
                <a:solidFill>
                  <a:schemeClr val="tx1"/>
                </a:solidFill>
              </a:rPr>
              <a:t> кол </a:t>
            </a:r>
            <a:r>
              <a:rPr lang="ru-RU" sz="2800" dirty="0" err="1">
                <a:solidFill>
                  <a:schemeClr val="tx1"/>
                </a:solidFill>
              </a:rPr>
              <a:t>салуу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r>
              <a:rPr lang="ru-RU" sz="2800" dirty="0" err="1">
                <a:solidFill>
                  <a:schemeClr val="tx1"/>
                </a:solidFill>
              </a:rPr>
              <a:t>Сексуалдык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зомбулук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таасир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эт</a:t>
            </a:r>
            <a:r>
              <a:rPr lang="ru-RU" sz="2800" dirty="0" err="1">
                <a:solidFill>
                  <a:schemeClr val="tx1"/>
                </a:solidFill>
                <a:cs typeface="Calibri"/>
              </a:rPr>
              <a:t>үүнүн</a:t>
            </a:r>
            <a:r>
              <a:rPr lang="ru-RU" sz="2800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cs typeface="Calibri"/>
              </a:rPr>
              <a:t>жана</a:t>
            </a:r>
            <a:r>
              <a:rPr lang="ru-RU" sz="2800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cs typeface="Calibri"/>
              </a:rPr>
              <a:t>кыйноонун</a:t>
            </a:r>
            <a:r>
              <a:rPr lang="ru-RU" sz="2800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2800" dirty="0" err="1">
                <a:solidFill>
                  <a:schemeClr val="tx1"/>
                </a:solidFill>
                <a:cs typeface="Calibri"/>
              </a:rPr>
              <a:t>каражаты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ru-RU" sz="2800" dirty="0" smtClean="0"/>
          </a:p>
          <a:p>
            <a:pPr>
              <a:defRPr/>
            </a:pPr>
            <a:endParaRPr lang="ru-RU" sz="28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 </a:t>
            </a:r>
            <a:r>
              <a:rPr lang="ru-RU" altLang="ru-RU" dirty="0" err="1"/>
              <a:t>Зыяндуу</a:t>
            </a:r>
            <a:r>
              <a:rPr lang="ru-RU" altLang="ru-RU" dirty="0"/>
              <a:t> </a:t>
            </a:r>
            <a:r>
              <a:rPr lang="ru-RU" altLang="ru-RU" dirty="0" err="1"/>
              <a:t>никелик</a:t>
            </a:r>
            <a:r>
              <a:rPr lang="ru-RU" altLang="ru-RU" dirty="0"/>
              <a:t> </a:t>
            </a:r>
            <a:r>
              <a:rPr lang="ru-RU" altLang="ru-RU" dirty="0" err="1"/>
              <a:t>салттар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 indent="19050">
              <a:defRPr/>
            </a:pPr>
            <a:r>
              <a:rPr lang="ru-RU" dirty="0"/>
              <a:t>  </a:t>
            </a:r>
            <a:r>
              <a:rPr lang="ru-RU" dirty="0" err="1">
                <a:solidFill>
                  <a:schemeClr val="tx1"/>
                </a:solidFill>
              </a:rPr>
              <a:t>Өспүрүм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курагындагы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никелер</a:t>
            </a:r>
            <a:endParaRPr lang="ru-RU" dirty="0">
              <a:solidFill>
                <a:schemeClr val="tx1"/>
              </a:solidFill>
            </a:endParaRPr>
          </a:p>
          <a:p>
            <a:pPr indent="1905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  ( 18 </a:t>
            </a:r>
            <a:r>
              <a:rPr lang="ru-RU" dirty="0" err="1">
                <a:solidFill>
                  <a:schemeClr val="tx1"/>
                </a:solidFill>
              </a:rPr>
              <a:t>жаш-курагына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чейинки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pPr indent="19050">
              <a:defRPr/>
            </a:pPr>
            <a:r>
              <a:rPr lang="ru-RU" dirty="0">
                <a:solidFill>
                  <a:schemeClr val="tx1"/>
                </a:solidFill>
              </a:rPr>
              <a:t>  </a:t>
            </a:r>
            <a:r>
              <a:rPr lang="ru-RU" dirty="0" err="1">
                <a:solidFill>
                  <a:schemeClr val="tx1"/>
                </a:solidFill>
              </a:rPr>
              <a:t>Никеге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турууга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мажбурлоо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indent="19050"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Аялды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никеге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туруу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үчүн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уурдоо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8578850" cy="1143000"/>
          </a:xfrm>
        </p:spPr>
        <p:txBody>
          <a:bodyPr/>
          <a:lstStyle/>
          <a:p>
            <a:r>
              <a:rPr lang="ru-RU" altLang="ru-RU" dirty="0" err="1" smtClean="0"/>
              <a:t>Экономикалык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зомбулук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tx1"/>
                </a:solidFill>
              </a:rPr>
              <a:t>Өзүнɵ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тиешелүү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милдеттерин</a:t>
            </a:r>
            <a:r>
              <a:rPr lang="ru-RU" dirty="0">
                <a:solidFill>
                  <a:schemeClr val="tx1"/>
                </a:solidFill>
              </a:rPr>
              <a:t> так </a:t>
            </a:r>
            <a:r>
              <a:rPr lang="ru-RU" dirty="0" err="1">
                <a:solidFill>
                  <a:schemeClr val="tx1"/>
                </a:solidFill>
              </a:rPr>
              <a:t>аткарбоо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dirty="0" err="1">
                <a:solidFill>
                  <a:schemeClr val="tx1"/>
                </a:solidFill>
                <a:latin typeface="Calibri"/>
                <a:cs typeface="Calibri"/>
              </a:rPr>
              <a:t>Ү</a:t>
            </a:r>
            <a:r>
              <a:rPr lang="ru-RU" dirty="0" err="1">
                <a:solidFill>
                  <a:schemeClr val="tx1"/>
                </a:solidFill>
              </a:rPr>
              <a:t>й-мүлктɵрүн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бирдей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бɵлүштүрүү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укугунан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ажыратуу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Адам </a:t>
            </a:r>
            <a:r>
              <a:rPr lang="ru-RU" sz="3200" dirty="0" err="1" smtClean="0"/>
              <a:t>сатуу</a:t>
            </a:r>
            <a:r>
              <a:rPr lang="ru-RU" sz="3200" dirty="0" smtClean="0"/>
              <a:t> (</a:t>
            </a:r>
            <a:r>
              <a:rPr lang="ru-RU" sz="3200" dirty="0" err="1" smtClean="0"/>
              <a:t>Жа</a:t>
            </a:r>
            <a:r>
              <a:rPr lang="ru-RU" sz="3200" dirty="0" err="1" smtClean="0">
                <a:latin typeface="Calibri"/>
                <a:cs typeface="Calibri"/>
              </a:rPr>
              <a:t>ӊы</a:t>
            </a:r>
            <a:r>
              <a:rPr lang="ru-RU" sz="3200" dirty="0" smtClean="0">
                <a:latin typeface="Calibri"/>
                <a:cs typeface="Calibri"/>
              </a:rPr>
              <a:t> </a:t>
            </a:r>
            <a:r>
              <a:rPr lang="ru-RU" sz="3200" dirty="0" err="1" smtClean="0">
                <a:latin typeface="Calibri"/>
                <a:cs typeface="Calibri"/>
              </a:rPr>
              <a:t>КЖКнин</a:t>
            </a:r>
            <a:r>
              <a:rPr lang="ru-RU" sz="3200" dirty="0" smtClean="0">
                <a:latin typeface="Calibri"/>
                <a:cs typeface="Calibri"/>
              </a:rPr>
              <a:t> </a:t>
            </a:r>
            <a:r>
              <a:rPr lang="ru-RU" sz="3200" dirty="0"/>
              <a:t> </a:t>
            </a:r>
            <a:r>
              <a:rPr lang="ru-RU" sz="3200" dirty="0" smtClean="0"/>
              <a:t>171-беренеси)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64" y="1700808"/>
            <a:ext cx="8363272" cy="4968552"/>
          </a:xfrm>
        </p:spPr>
        <p:txBody>
          <a:bodyPr/>
          <a:lstStyle/>
          <a:p>
            <a:pPr algn="just"/>
            <a:r>
              <a:rPr lang="ru-RU" sz="2400" b="1" dirty="0" smtClean="0"/>
              <a:t>Адам </a:t>
            </a:r>
            <a:r>
              <a:rPr lang="ru-RU" sz="2400" b="1" dirty="0" err="1" smtClean="0"/>
              <a:t>сатуу</a:t>
            </a:r>
            <a:r>
              <a:rPr lang="ru-RU" sz="2400" b="1" dirty="0" smtClean="0"/>
              <a:t> </a:t>
            </a:r>
            <a:r>
              <a:rPr lang="ru-RU" sz="2400" dirty="0" smtClean="0"/>
              <a:t>- </a:t>
            </a:r>
            <a:r>
              <a:rPr lang="ru-RU" sz="2400" dirty="0" err="1" smtClean="0"/>
              <a:t>эксплуатациялоо</a:t>
            </a:r>
            <a:r>
              <a:rPr lang="ru-RU" sz="2400" dirty="0" smtClean="0"/>
              <a:t> </a:t>
            </a:r>
            <a:r>
              <a:rPr lang="ru-RU" sz="2400" dirty="0"/>
              <a:t>же </a:t>
            </a:r>
            <a:r>
              <a:rPr lang="ru-RU" sz="2400" dirty="0" err="1"/>
              <a:t>болбосо</a:t>
            </a:r>
            <a:r>
              <a:rPr lang="ru-RU" sz="2400" dirty="0"/>
              <a:t> башка </a:t>
            </a:r>
            <a:r>
              <a:rPr lang="ru-RU" sz="2400" dirty="0" err="1"/>
              <a:t>пайда</a:t>
            </a:r>
            <a:r>
              <a:rPr lang="ru-RU" sz="2400" dirty="0"/>
              <a:t> </a:t>
            </a:r>
            <a:r>
              <a:rPr lang="ru-RU" sz="2400" dirty="0" err="1"/>
              <a:t>табуу</a:t>
            </a:r>
            <a:r>
              <a:rPr lang="ru-RU" sz="2400" dirty="0"/>
              <a:t> </a:t>
            </a:r>
            <a:r>
              <a:rPr lang="ru-RU" sz="2400" dirty="0" err="1"/>
              <a:t>максатында</a:t>
            </a:r>
            <a:r>
              <a:rPr lang="ru-RU" sz="2400" dirty="0"/>
              <a:t> </a:t>
            </a:r>
            <a:r>
              <a:rPr lang="ru-RU" sz="2400" dirty="0" err="1"/>
              <a:t>адамды</a:t>
            </a:r>
            <a:r>
              <a:rPr lang="ru-RU" sz="2400" dirty="0"/>
              <a:t> </a:t>
            </a:r>
            <a:r>
              <a:rPr lang="ru-RU" sz="2400" b="1" dirty="0" err="1"/>
              <a:t>жалдоо</a:t>
            </a:r>
            <a:r>
              <a:rPr lang="ru-RU" sz="2400" b="1" dirty="0"/>
              <a:t>, </a:t>
            </a:r>
            <a:r>
              <a:rPr lang="ru-RU" sz="2400" b="1" dirty="0" err="1"/>
              <a:t>ташып</a:t>
            </a:r>
            <a:r>
              <a:rPr lang="ru-RU" sz="2400" b="1" dirty="0"/>
              <a:t> </a:t>
            </a:r>
            <a:r>
              <a:rPr lang="ru-RU" sz="2400" b="1" dirty="0" err="1"/>
              <a:t>жеткирүү</a:t>
            </a:r>
            <a:r>
              <a:rPr lang="ru-RU" sz="2400" b="1" dirty="0"/>
              <a:t>, </a:t>
            </a:r>
            <a:r>
              <a:rPr lang="ru-RU" sz="2400" b="1" dirty="0" err="1"/>
              <a:t>жаап-жашыруу</a:t>
            </a:r>
            <a:r>
              <a:rPr lang="ru-RU" sz="2400" b="1" dirty="0"/>
              <a:t>,</a:t>
            </a:r>
            <a:r>
              <a:rPr lang="ru-RU" sz="2400" dirty="0"/>
              <a:t> </a:t>
            </a:r>
            <a:r>
              <a:rPr lang="ru-RU" sz="2400" dirty="0" err="1"/>
              <a:t>алуу</a:t>
            </a:r>
            <a:r>
              <a:rPr lang="ru-RU" sz="2400" dirty="0"/>
              <a:t>, </a:t>
            </a:r>
            <a:r>
              <a:rPr lang="ru-RU" sz="2400" dirty="0" err="1"/>
              <a:t>өткөрүп</a:t>
            </a:r>
            <a:r>
              <a:rPr lang="ru-RU" sz="2400" dirty="0"/>
              <a:t> </a:t>
            </a:r>
            <a:r>
              <a:rPr lang="ru-RU" sz="2400" dirty="0" err="1"/>
              <a:t>берүү</a:t>
            </a:r>
            <a:r>
              <a:rPr lang="ru-RU" sz="2400" dirty="0"/>
              <a:t>, </a:t>
            </a:r>
            <a:r>
              <a:rPr lang="ru-RU" sz="2400" dirty="0" err="1"/>
              <a:t>сатып</a:t>
            </a:r>
            <a:r>
              <a:rPr lang="ru-RU" sz="2400" dirty="0"/>
              <a:t> </a:t>
            </a:r>
            <a:r>
              <a:rPr lang="ru-RU" sz="2400" dirty="0" err="1"/>
              <a:t>алуу-сатуу</a:t>
            </a:r>
            <a:r>
              <a:rPr lang="ru-RU" sz="2400" dirty="0"/>
              <a:t> же </a:t>
            </a:r>
            <a:r>
              <a:rPr lang="ru-RU" sz="2400" dirty="0" err="1"/>
              <a:t>мажбурлоо</a:t>
            </a:r>
            <a:r>
              <a:rPr lang="ru-RU" sz="2400" dirty="0"/>
              <a:t>, шантаж, </a:t>
            </a:r>
            <a:r>
              <a:rPr lang="ru-RU" sz="2400" dirty="0" err="1"/>
              <a:t>алдамчылык</a:t>
            </a:r>
            <a:r>
              <a:rPr lang="ru-RU" sz="2400" dirty="0"/>
              <a:t>, </a:t>
            </a:r>
            <a:r>
              <a:rPr lang="ru-RU" sz="2400" dirty="0" err="1"/>
              <a:t>алдоо</a:t>
            </a:r>
            <a:r>
              <a:rPr lang="ru-RU" sz="2400" dirty="0"/>
              <a:t>, </a:t>
            </a:r>
            <a:r>
              <a:rPr lang="ru-RU" sz="2400" dirty="0" err="1"/>
              <a:t>уурдоо</a:t>
            </a:r>
            <a:r>
              <a:rPr lang="ru-RU" sz="2400" dirty="0"/>
              <a:t> </a:t>
            </a:r>
            <a:r>
              <a:rPr lang="ru-RU" sz="2400" dirty="0" err="1"/>
              <a:t>жолу</a:t>
            </a:r>
            <a:r>
              <a:rPr lang="ru-RU" sz="2400" dirty="0"/>
              <a:t> </a:t>
            </a:r>
            <a:r>
              <a:rPr lang="ru-RU" sz="2400" dirty="0" err="1"/>
              <a:t>менен</a:t>
            </a:r>
            <a:r>
              <a:rPr lang="ru-RU" sz="2400" dirty="0"/>
              <a:t> </a:t>
            </a:r>
            <a:r>
              <a:rPr lang="ru-RU" sz="2400" dirty="0" err="1"/>
              <a:t>жүзөгө</a:t>
            </a:r>
            <a:r>
              <a:rPr lang="ru-RU" sz="2400" dirty="0"/>
              <a:t> </a:t>
            </a:r>
            <a:r>
              <a:rPr lang="ru-RU" sz="2400" dirty="0" err="1"/>
              <a:t>ашырылган</a:t>
            </a:r>
            <a:r>
              <a:rPr lang="ru-RU" sz="2400" dirty="0"/>
              <a:t> </a:t>
            </a:r>
            <a:r>
              <a:rPr lang="ru-RU" sz="2400" dirty="0" err="1"/>
              <a:t>анын</a:t>
            </a:r>
            <a:r>
              <a:rPr lang="ru-RU" sz="2400" dirty="0"/>
              <a:t> </a:t>
            </a:r>
            <a:r>
              <a:rPr lang="ru-RU" sz="2400" dirty="0" err="1"/>
              <a:t>макулдугу</a:t>
            </a:r>
            <a:r>
              <a:rPr lang="ru-RU" sz="2400" dirty="0"/>
              <a:t> </a:t>
            </a:r>
            <a:r>
              <a:rPr lang="ru-RU" sz="2400" dirty="0" err="1"/>
              <a:t>менен</a:t>
            </a:r>
            <a:r>
              <a:rPr lang="ru-RU" sz="2400" dirty="0"/>
              <a:t> же </a:t>
            </a:r>
            <a:r>
              <a:rPr lang="ru-RU" sz="2400" dirty="0" err="1"/>
              <a:t>макулдугусуз</a:t>
            </a:r>
            <a:r>
              <a:rPr lang="ru-RU" sz="2400" dirty="0"/>
              <a:t> </a:t>
            </a:r>
            <a:r>
              <a:rPr lang="ru-RU" sz="2400" dirty="0" err="1"/>
              <a:t>жасалган</a:t>
            </a:r>
            <a:r>
              <a:rPr lang="ru-RU" sz="2400" dirty="0"/>
              <a:t> башка </a:t>
            </a:r>
            <a:r>
              <a:rPr lang="ru-RU" sz="2400" dirty="0" err="1"/>
              <a:t>мыйзамсыз</a:t>
            </a:r>
            <a:r>
              <a:rPr lang="ru-RU" sz="2400" dirty="0"/>
              <a:t> </a:t>
            </a:r>
            <a:r>
              <a:rPr lang="ru-RU" sz="2400" dirty="0" err="1"/>
              <a:t>бүтүм</a:t>
            </a:r>
            <a:r>
              <a:rPr lang="ru-RU" sz="2400" dirty="0"/>
              <a:t>. </a:t>
            </a:r>
            <a:r>
              <a:rPr lang="ru-RU" sz="2400" dirty="0" err="1"/>
              <a:t>Адамды</a:t>
            </a:r>
            <a:r>
              <a:rPr lang="ru-RU" sz="2400" dirty="0"/>
              <a:t> </a:t>
            </a:r>
            <a:r>
              <a:rPr lang="ru-RU" sz="2400" dirty="0" err="1"/>
              <a:t>кылмыштуу</a:t>
            </a:r>
            <a:r>
              <a:rPr lang="ru-RU" sz="2400" dirty="0"/>
              <a:t> </a:t>
            </a:r>
            <a:r>
              <a:rPr lang="ru-RU" sz="2400" dirty="0" err="1"/>
              <a:t>ишке</a:t>
            </a:r>
            <a:r>
              <a:rPr lang="ru-RU" sz="2400" dirty="0"/>
              <a:t> </a:t>
            </a:r>
            <a:r>
              <a:rPr lang="ru-RU" sz="2400" dirty="0" err="1"/>
              <a:t>тартуу</a:t>
            </a:r>
            <a:r>
              <a:rPr lang="ru-RU" sz="2400" dirty="0"/>
              <a:t>, </a:t>
            </a:r>
            <a:r>
              <a:rPr lang="ru-RU" sz="2400" dirty="0" err="1"/>
              <a:t>сойкулукка</a:t>
            </a:r>
            <a:r>
              <a:rPr lang="ru-RU" sz="2400" dirty="0"/>
              <a:t> же </a:t>
            </a:r>
            <a:r>
              <a:rPr lang="ru-RU" sz="2400" dirty="0" err="1"/>
              <a:t>сексуалдык</a:t>
            </a:r>
            <a:r>
              <a:rPr lang="ru-RU" sz="2400" dirty="0"/>
              <a:t> </a:t>
            </a:r>
            <a:r>
              <a:rPr lang="ru-RU" sz="2400" dirty="0" err="1"/>
              <a:t>иштин</a:t>
            </a:r>
            <a:r>
              <a:rPr lang="ru-RU" sz="2400" dirty="0"/>
              <a:t> башка </a:t>
            </a:r>
            <a:r>
              <a:rPr lang="ru-RU" sz="2400" dirty="0" err="1"/>
              <a:t>түрлөрүнө</a:t>
            </a:r>
            <a:r>
              <a:rPr lang="ru-RU" sz="2400" dirty="0"/>
              <a:t>, </a:t>
            </a:r>
            <a:r>
              <a:rPr lang="ru-RU" sz="2400" dirty="0" err="1"/>
              <a:t>мажбурлаган</a:t>
            </a:r>
            <a:r>
              <a:rPr lang="ru-RU" sz="2400" dirty="0"/>
              <a:t> </a:t>
            </a:r>
            <a:r>
              <a:rPr lang="ru-RU" sz="2400" dirty="0" err="1"/>
              <a:t>эмгекке</a:t>
            </a:r>
            <a:r>
              <a:rPr lang="ru-RU" sz="2400" dirty="0"/>
              <a:t> же </a:t>
            </a:r>
            <a:r>
              <a:rPr lang="ru-RU" sz="2400" dirty="0" err="1"/>
              <a:t>кызмат</a:t>
            </a:r>
            <a:r>
              <a:rPr lang="ru-RU" sz="2400" dirty="0"/>
              <a:t> </a:t>
            </a:r>
            <a:r>
              <a:rPr lang="ru-RU" sz="2400" dirty="0" err="1"/>
              <a:t>көрсөтүүлөргө</a:t>
            </a:r>
            <a:r>
              <a:rPr lang="ru-RU" sz="2400" dirty="0"/>
              <a:t>, </a:t>
            </a:r>
            <a:r>
              <a:rPr lang="ru-RU" sz="2400" dirty="0" err="1"/>
              <a:t>кулчулукка</a:t>
            </a:r>
            <a:r>
              <a:rPr lang="ru-RU" sz="2400" dirty="0"/>
              <a:t> </a:t>
            </a:r>
            <a:r>
              <a:rPr lang="ru-RU" sz="2400" dirty="0" err="1"/>
              <a:t>мажбурлоо</a:t>
            </a:r>
            <a:r>
              <a:rPr lang="ru-RU" sz="2400" dirty="0"/>
              <a:t>, </a:t>
            </a:r>
            <a:r>
              <a:rPr lang="ru-RU" sz="2400" dirty="0" err="1"/>
              <a:t>кулчулукка</a:t>
            </a:r>
            <a:r>
              <a:rPr lang="ru-RU" sz="2400" dirty="0"/>
              <a:t> </a:t>
            </a:r>
            <a:r>
              <a:rPr lang="ru-RU" sz="2400" dirty="0" err="1"/>
              <a:t>мажбурлоо</a:t>
            </a:r>
            <a:r>
              <a:rPr lang="ru-RU" sz="2400" dirty="0"/>
              <a:t> </a:t>
            </a:r>
            <a:r>
              <a:rPr lang="ru-RU" sz="2400" dirty="0" err="1"/>
              <a:t>сыяктуу</a:t>
            </a:r>
            <a:r>
              <a:rPr lang="ru-RU" sz="2400" dirty="0"/>
              <a:t> </a:t>
            </a:r>
            <a:r>
              <a:rPr lang="ru-RU" sz="2400" dirty="0" err="1"/>
              <a:t>кɵз</a:t>
            </a:r>
            <a:r>
              <a:rPr lang="ru-RU" sz="2400" dirty="0"/>
              <a:t> </a:t>
            </a:r>
            <a:r>
              <a:rPr lang="ru-RU" sz="2400" dirty="0" err="1"/>
              <a:t>каранды</a:t>
            </a:r>
            <a:r>
              <a:rPr lang="ru-RU" sz="2400" dirty="0"/>
              <a:t> </a:t>
            </a:r>
            <a:r>
              <a:rPr lang="ru-RU" sz="2400" dirty="0" err="1"/>
              <a:t>абалга</a:t>
            </a:r>
            <a:r>
              <a:rPr lang="ru-RU" sz="2400" dirty="0"/>
              <a:t> </a:t>
            </a:r>
            <a:r>
              <a:rPr lang="ru-RU" sz="2400" dirty="0" err="1"/>
              <a:t>калтыруу</a:t>
            </a:r>
            <a:r>
              <a:rPr lang="ru-RU" sz="2400" dirty="0"/>
              <a:t>. </a:t>
            </a:r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77664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3200" dirty="0" smtClean="0"/>
              <a:t>Адам </a:t>
            </a:r>
            <a:r>
              <a:rPr lang="ru-RU" sz="3200" dirty="0" err="1" smtClean="0"/>
              <a:t>сатуунун</a:t>
            </a:r>
            <a:r>
              <a:rPr lang="ru-RU" sz="3200" dirty="0" smtClean="0"/>
              <a:t> </a:t>
            </a:r>
            <a:r>
              <a:rPr lang="ru-RU" sz="3200" dirty="0" err="1" smtClean="0"/>
              <a:t>негизги</a:t>
            </a:r>
            <a:r>
              <a:rPr lang="ru-RU" sz="3200" dirty="0" smtClean="0"/>
              <a:t> </a:t>
            </a:r>
            <a:r>
              <a:rPr lang="ru-RU" sz="3200" dirty="0" err="1" smtClean="0"/>
              <a:t>формалары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530400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ексуалдык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эксплутациялоо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максатында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аялдарды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балдарды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сатуу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эмгегин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колдонуу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максатында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згөчө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балдарды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майыптыгы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айыр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суратуу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максатында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ксплуатациялоо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максатындагы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никелер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өспүрүм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курагындагы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мажбурлоочу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никелер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dirty="0" err="1"/>
              <a:t>с</a:t>
            </a:r>
            <a:r>
              <a:rPr lang="ru-RU" sz="2400" dirty="0" err="1" smtClean="0"/>
              <a:t>урогаттык</a:t>
            </a:r>
            <a:r>
              <a:rPr lang="ru-RU" sz="2400" dirty="0" smtClean="0"/>
              <a:t> </a:t>
            </a:r>
            <a:r>
              <a:rPr lang="ru-RU" sz="2400" dirty="0" err="1" smtClean="0"/>
              <a:t>эне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болууга</a:t>
            </a:r>
            <a:r>
              <a:rPr lang="ru-RU" sz="2400" dirty="0" smtClean="0"/>
              <a:t> </a:t>
            </a:r>
            <a:r>
              <a:rPr lang="ru-RU" sz="2400" dirty="0" err="1" smtClean="0"/>
              <a:t>мажбурлоо</a:t>
            </a:r>
            <a:r>
              <a:rPr lang="ru-RU" sz="2400" dirty="0" smtClean="0"/>
              <a:t> </a:t>
            </a:r>
            <a:r>
              <a:rPr lang="ru-RU" sz="2400" dirty="0" err="1" smtClean="0"/>
              <a:t>максатында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 err="1"/>
              <a:t>о</a:t>
            </a:r>
            <a:r>
              <a:rPr lang="ru-RU" sz="2400" dirty="0" err="1" smtClean="0"/>
              <a:t>ргандарды</a:t>
            </a:r>
            <a:r>
              <a:rPr lang="ru-RU" sz="2400" dirty="0" smtClean="0"/>
              <a:t> </a:t>
            </a:r>
            <a:r>
              <a:rPr lang="ru-RU" sz="2400" dirty="0" err="1" smtClean="0"/>
              <a:t>жана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ткандарды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трансплантациялоо</a:t>
            </a:r>
            <a:r>
              <a:rPr lang="ru-RU" sz="2400" dirty="0" smtClean="0"/>
              <a:t> </a:t>
            </a:r>
            <a:r>
              <a:rPr lang="ru-RU" sz="2400" dirty="0" err="1" smtClean="0"/>
              <a:t>максатында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 err="1" smtClean="0"/>
              <a:t>мыйзамсыз</a:t>
            </a:r>
            <a:r>
              <a:rPr lang="ru-RU" sz="2400" dirty="0" smtClean="0"/>
              <a:t> бала\</a:t>
            </a:r>
            <a:r>
              <a:rPr lang="ru-RU" sz="2400" dirty="0" err="1" smtClean="0"/>
              <a:t>кыз</a:t>
            </a:r>
            <a:r>
              <a:rPr lang="ru-RU" sz="2400" dirty="0" smtClean="0"/>
              <a:t> </a:t>
            </a:r>
            <a:r>
              <a:rPr lang="ru-RU" sz="2400" dirty="0" err="1" smtClean="0"/>
              <a:t>багып</a:t>
            </a:r>
            <a:r>
              <a:rPr lang="ru-RU" sz="2400" dirty="0" smtClean="0"/>
              <a:t> </a:t>
            </a:r>
            <a:r>
              <a:rPr lang="ru-RU" sz="2400" dirty="0" err="1" smtClean="0"/>
              <a:t>алуу</a:t>
            </a:r>
            <a:r>
              <a:rPr lang="ru-RU" sz="2400" dirty="0" smtClean="0"/>
              <a:t> </a:t>
            </a:r>
            <a:r>
              <a:rPr lang="ru-RU" sz="2400" dirty="0" err="1" smtClean="0"/>
              <a:t>максатында</a:t>
            </a:r>
            <a:r>
              <a:rPr lang="ru-RU" sz="2400" dirty="0" smtClean="0"/>
              <a:t> </a:t>
            </a:r>
            <a:endParaRPr lang="ru-RU" sz="2400" dirty="0" smtClean="0"/>
          </a:p>
          <a:p>
            <a:pPr>
              <a:spcBef>
                <a:spcPts val="0"/>
              </a:spcBef>
            </a:pPr>
            <a:r>
              <a:rPr lang="ru-RU" sz="2400" dirty="0" err="1"/>
              <a:t>к</a:t>
            </a:r>
            <a:r>
              <a:rPr lang="ru-RU" sz="2400" dirty="0" err="1" smtClean="0"/>
              <a:t>урал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колдонулган</a:t>
            </a:r>
            <a:r>
              <a:rPr lang="ru-RU" sz="2400" dirty="0" smtClean="0"/>
              <a:t> </a:t>
            </a:r>
            <a:r>
              <a:rPr lang="ru-RU" sz="2400" dirty="0" err="1" smtClean="0"/>
              <a:t>бирикмелерге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колдонуу</a:t>
            </a:r>
            <a:r>
              <a:rPr lang="ru-RU" sz="2400" dirty="0" smtClean="0"/>
              <a:t> </a:t>
            </a:r>
            <a:r>
              <a:rPr lang="ru-RU" sz="2400" dirty="0" err="1" smtClean="0"/>
              <a:t>максатында</a:t>
            </a:r>
            <a:endParaRPr lang="ru-RU" sz="2400" dirty="0" smtClean="0"/>
          </a:p>
          <a:p>
            <a:pPr>
              <a:spcBef>
                <a:spcPts val="0"/>
              </a:spcBef>
            </a:pPr>
            <a:r>
              <a:rPr lang="ru-RU" sz="2400" dirty="0" err="1" smtClean="0"/>
              <a:t>Мажбурлап</a:t>
            </a:r>
            <a:r>
              <a:rPr lang="ru-RU" sz="2400" dirty="0" smtClean="0"/>
              <a:t> </a:t>
            </a:r>
            <a:r>
              <a:rPr lang="ru-RU" sz="2400" dirty="0" err="1" smtClean="0"/>
              <a:t>иштет</a:t>
            </a:r>
            <a:r>
              <a:rPr lang="ru-RU" sz="2400" dirty="0" err="1" smtClean="0">
                <a:latin typeface="Calibri"/>
                <a:cs typeface="Calibri"/>
              </a:rPr>
              <a:t>үү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үчүн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солдаттарды</a:t>
            </a:r>
            <a:r>
              <a:rPr lang="ru-RU" sz="2400" dirty="0" smtClean="0">
                <a:latin typeface="Calibri"/>
                <a:cs typeface="Calibri"/>
              </a:rPr>
              <a:t> же </a:t>
            </a:r>
            <a:r>
              <a:rPr lang="ru-RU" sz="2400" dirty="0" err="1" smtClean="0">
                <a:latin typeface="Calibri"/>
                <a:cs typeface="Calibri"/>
              </a:rPr>
              <a:t>соттолгон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адамдарды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колдонуу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38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ru-RU" sz="3200" dirty="0"/>
              <a:t> </a:t>
            </a:r>
            <a:br>
              <a:rPr lang="ru-RU" sz="3200" dirty="0"/>
            </a:br>
            <a:r>
              <a:rPr lang="ru-RU" sz="3200" dirty="0"/>
              <a:t> </a:t>
            </a:r>
            <a:r>
              <a:rPr lang="ru-RU" sz="2800" dirty="0"/>
              <a:t>Адам </a:t>
            </a:r>
            <a:r>
              <a:rPr lang="ru-RU" sz="2800" dirty="0" err="1"/>
              <a:t>сатууга</a:t>
            </a:r>
            <a:r>
              <a:rPr lang="ru-RU" sz="2800" dirty="0"/>
              <a:t> </a:t>
            </a:r>
            <a:r>
              <a:rPr lang="ru-RU" sz="2800" dirty="0" err="1"/>
              <a:t>окшош</a:t>
            </a:r>
            <a:r>
              <a:rPr lang="ru-RU" sz="2800" dirty="0"/>
              <a:t> </a:t>
            </a:r>
            <a:r>
              <a:rPr lang="ru-RU" sz="2800" dirty="0" err="1"/>
              <a:t>кылмыштар</a:t>
            </a:r>
            <a:r>
              <a:rPr lang="ru-RU" sz="2800" dirty="0"/>
              <a:t> - </a:t>
            </a:r>
            <a:r>
              <a:rPr lang="ru-RU" sz="2800" dirty="0" err="1"/>
              <a:t>Кылмыш-жаза</a:t>
            </a:r>
            <a:r>
              <a:rPr lang="ru-RU" sz="2800" dirty="0"/>
              <a:t> </a:t>
            </a:r>
            <a:r>
              <a:rPr lang="ru-RU" sz="2800" dirty="0" err="1"/>
              <a:t>кодексинин</a:t>
            </a:r>
            <a:r>
              <a:rPr lang="ru-RU" sz="2800" dirty="0"/>
              <a:t> 11  </a:t>
            </a:r>
            <a:r>
              <a:rPr lang="ru-RU" sz="2800" dirty="0" err="1"/>
              <a:t>беренеси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435280" cy="5040560"/>
          </a:xfrm>
        </p:spPr>
        <p:txBody>
          <a:bodyPr/>
          <a:lstStyle/>
          <a:p>
            <a:pPr lvl="0"/>
            <a:r>
              <a:rPr lang="ru-RU" sz="1800" dirty="0" smtClean="0"/>
              <a:t> </a:t>
            </a:r>
            <a:r>
              <a:rPr lang="ru-RU" sz="1800" dirty="0"/>
              <a:t> 146-бер. </a:t>
            </a:r>
            <a:r>
              <a:rPr lang="ru-RU" sz="1800" dirty="0" err="1"/>
              <a:t>Трансплатациялоо</a:t>
            </a:r>
            <a:r>
              <a:rPr lang="ru-RU" sz="1800" dirty="0"/>
              <a:t> </a:t>
            </a:r>
            <a:r>
              <a:rPr lang="ru-RU" sz="1800" dirty="0" err="1"/>
              <a:t>үчүн</a:t>
            </a:r>
            <a:r>
              <a:rPr lang="ru-RU" sz="1800" dirty="0"/>
              <a:t> </a:t>
            </a:r>
            <a:r>
              <a:rPr lang="ru-RU" sz="1800" dirty="0" err="1"/>
              <a:t>адамдын</a:t>
            </a:r>
            <a:r>
              <a:rPr lang="ru-RU" sz="1800" dirty="0"/>
              <a:t> </a:t>
            </a:r>
            <a:r>
              <a:rPr lang="ru-RU" sz="1800" dirty="0" err="1"/>
              <a:t>органдарын</a:t>
            </a:r>
            <a:r>
              <a:rPr lang="ru-RU" sz="1800" dirty="0"/>
              <a:t> же </a:t>
            </a:r>
            <a:r>
              <a:rPr lang="ru-RU" sz="1800" dirty="0" err="1"/>
              <a:t>ткандарын</a:t>
            </a:r>
            <a:r>
              <a:rPr lang="ru-RU" sz="1800" dirty="0"/>
              <a:t> </a:t>
            </a:r>
            <a:r>
              <a:rPr lang="ru-RU" sz="1800" dirty="0" err="1"/>
              <a:t>алууга</a:t>
            </a:r>
            <a:r>
              <a:rPr lang="ru-RU" sz="1800" dirty="0"/>
              <a:t> </a:t>
            </a:r>
            <a:r>
              <a:rPr lang="ru-RU" sz="1800" dirty="0" err="1"/>
              <a:t>мажбурлоо</a:t>
            </a:r>
            <a:endParaRPr lang="ru-RU" sz="1800" dirty="0"/>
          </a:p>
          <a:p>
            <a:pPr lvl="0"/>
            <a:r>
              <a:rPr lang="ru-RU" sz="1800" dirty="0"/>
              <a:t> 147-бер.  </a:t>
            </a:r>
            <a:r>
              <a:rPr lang="ru-RU" sz="1800" dirty="0" err="1"/>
              <a:t>Адамдын</a:t>
            </a:r>
            <a:r>
              <a:rPr lang="ru-RU" sz="1800" dirty="0"/>
              <a:t> </a:t>
            </a:r>
            <a:r>
              <a:rPr lang="ru-RU" sz="1800" dirty="0" err="1"/>
              <a:t>органдарын</a:t>
            </a:r>
            <a:r>
              <a:rPr lang="ru-RU" sz="1800" dirty="0"/>
              <a:t>  же </a:t>
            </a:r>
            <a:r>
              <a:rPr lang="ru-RU" sz="1800" dirty="0" err="1"/>
              <a:t>ткандарын</a:t>
            </a:r>
            <a:r>
              <a:rPr lang="ru-RU" sz="1800" dirty="0"/>
              <a:t> </a:t>
            </a:r>
            <a:r>
              <a:rPr lang="ru-RU" sz="1800" dirty="0" err="1"/>
              <a:t>трансплантацилоону</a:t>
            </a:r>
            <a:r>
              <a:rPr lang="ru-RU" sz="1800" dirty="0"/>
              <a:t> </a:t>
            </a:r>
            <a:r>
              <a:rPr lang="ru-RU" sz="1800" dirty="0" err="1"/>
              <a:t>мыйзамда</a:t>
            </a:r>
            <a:r>
              <a:rPr lang="ru-RU" sz="1800" dirty="0"/>
              <a:t> </a:t>
            </a:r>
            <a:r>
              <a:rPr lang="ru-RU" sz="1800" dirty="0" err="1"/>
              <a:t>бекитилген</a:t>
            </a:r>
            <a:r>
              <a:rPr lang="ru-RU" sz="1800" dirty="0"/>
              <a:t> </a:t>
            </a:r>
            <a:r>
              <a:rPr lang="ru-RU" sz="1800" dirty="0" err="1"/>
              <a:t>тартипте</a:t>
            </a:r>
            <a:r>
              <a:rPr lang="ru-RU" sz="1800" dirty="0"/>
              <a:t> </a:t>
            </a:r>
            <a:r>
              <a:rPr lang="ru-RU" sz="1800" dirty="0" err="1"/>
              <a:t>жүргүзүүнү</a:t>
            </a:r>
            <a:r>
              <a:rPr lang="ru-RU" sz="1800" dirty="0"/>
              <a:t> </a:t>
            </a:r>
            <a:r>
              <a:rPr lang="ru-RU" sz="1800" dirty="0" err="1"/>
              <a:t>бузуу</a:t>
            </a:r>
            <a:r>
              <a:rPr lang="ru-RU" sz="1800" dirty="0"/>
              <a:t>, </a:t>
            </a:r>
            <a:r>
              <a:rPr lang="ru-RU" sz="1800" dirty="0" err="1"/>
              <a:t>адамды</a:t>
            </a:r>
            <a:r>
              <a:rPr lang="ru-RU" sz="1800" dirty="0"/>
              <a:t> </a:t>
            </a:r>
            <a:r>
              <a:rPr lang="ru-RU" sz="1800" dirty="0" err="1"/>
              <a:t>мыйзамсыз</a:t>
            </a:r>
            <a:r>
              <a:rPr lang="ru-RU" sz="1800" dirty="0"/>
              <a:t> </a:t>
            </a:r>
            <a:r>
              <a:rPr lang="ru-RU" sz="1800" dirty="0" err="1"/>
              <a:t>сатуу</a:t>
            </a:r>
            <a:r>
              <a:rPr lang="ru-RU" sz="1800" dirty="0"/>
              <a:t> </a:t>
            </a:r>
            <a:r>
              <a:rPr lang="ru-RU" sz="1800" dirty="0" err="1"/>
              <a:t>менен</a:t>
            </a:r>
            <a:r>
              <a:rPr lang="ru-RU" sz="1800" dirty="0"/>
              <a:t> </a:t>
            </a:r>
            <a:r>
              <a:rPr lang="ru-RU" sz="1800" dirty="0" err="1"/>
              <a:t>барабар</a:t>
            </a:r>
            <a:endParaRPr lang="ru-RU" sz="1800" dirty="0"/>
          </a:p>
          <a:p>
            <a:pPr lvl="0"/>
            <a:r>
              <a:rPr lang="ru-RU" sz="1800" dirty="0"/>
              <a:t>173-бер.  </a:t>
            </a:r>
            <a:r>
              <a:rPr lang="ru-RU" sz="1800" dirty="0" err="1"/>
              <a:t>Эмгекти</a:t>
            </a:r>
            <a:r>
              <a:rPr lang="ru-RU" sz="1800" dirty="0"/>
              <a:t> </a:t>
            </a:r>
            <a:r>
              <a:rPr lang="ru-RU" sz="1800" dirty="0" err="1"/>
              <a:t>мажбурлап</a:t>
            </a:r>
            <a:r>
              <a:rPr lang="ru-RU" sz="1800" dirty="0"/>
              <a:t> </a:t>
            </a:r>
            <a:r>
              <a:rPr lang="ru-RU" sz="1800" dirty="0" err="1"/>
              <a:t>колдонуу</a:t>
            </a:r>
            <a:r>
              <a:rPr lang="ru-RU" sz="1800" dirty="0"/>
              <a:t> ( </a:t>
            </a:r>
            <a:r>
              <a:rPr lang="ru-RU" sz="1800" dirty="0" err="1"/>
              <a:t>кул</a:t>
            </a:r>
            <a:r>
              <a:rPr lang="ru-RU" sz="1800" dirty="0"/>
              <a:t> </a:t>
            </a:r>
            <a:r>
              <a:rPr lang="ru-RU" sz="1800" dirty="0" err="1"/>
              <a:t>эмгеги</a:t>
            </a:r>
            <a:r>
              <a:rPr lang="ru-RU" sz="1800" dirty="0"/>
              <a:t>)</a:t>
            </a:r>
          </a:p>
          <a:p>
            <a:pPr lvl="0"/>
            <a:r>
              <a:rPr lang="ru-RU" sz="1800" dirty="0"/>
              <a:t>175-бер. </a:t>
            </a:r>
            <a:r>
              <a:rPr lang="ru-RU" sz="1800" dirty="0" err="1"/>
              <a:t>жаранды</a:t>
            </a:r>
            <a:r>
              <a:rPr lang="ru-RU" sz="1800" dirty="0"/>
              <a:t> </a:t>
            </a:r>
            <a:r>
              <a:rPr lang="ru-RU" sz="1800" dirty="0" err="1"/>
              <a:t>никеге</a:t>
            </a:r>
            <a:r>
              <a:rPr lang="ru-RU" sz="1800" dirty="0"/>
              <a:t> </a:t>
            </a:r>
            <a:r>
              <a:rPr lang="ru-RU" sz="1800" dirty="0" err="1"/>
              <a:t>туруу</a:t>
            </a:r>
            <a:r>
              <a:rPr lang="ru-RU" sz="1800" dirty="0"/>
              <a:t> </a:t>
            </a:r>
            <a:r>
              <a:rPr lang="ru-RU" sz="1800" dirty="0" err="1"/>
              <a:t>максатында</a:t>
            </a:r>
            <a:r>
              <a:rPr lang="ru-RU" sz="1800" dirty="0"/>
              <a:t> </a:t>
            </a:r>
            <a:r>
              <a:rPr lang="ru-RU" sz="1800" dirty="0" err="1"/>
              <a:t>уурдоо</a:t>
            </a:r>
            <a:endParaRPr lang="ru-RU" sz="1800" dirty="0"/>
          </a:p>
          <a:p>
            <a:pPr lvl="0"/>
            <a:r>
              <a:rPr lang="ru-RU" sz="1800" dirty="0"/>
              <a:t>176-бер. </a:t>
            </a:r>
            <a:r>
              <a:rPr lang="ru-RU" sz="1800" dirty="0" err="1"/>
              <a:t>Иш</a:t>
            </a:r>
            <a:r>
              <a:rPr lang="ru-RU" sz="1800" dirty="0"/>
              <a:t> </a:t>
            </a:r>
            <a:r>
              <a:rPr lang="ru-RU" sz="1800" dirty="0" err="1"/>
              <a:t>жүзүндɵ</a:t>
            </a:r>
            <a:r>
              <a:rPr lang="ru-RU" sz="1800" dirty="0"/>
              <a:t> </a:t>
            </a:r>
            <a:r>
              <a:rPr lang="ru-RU" sz="1800" dirty="0" err="1"/>
              <a:t>никелик</a:t>
            </a:r>
            <a:r>
              <a:rPr lang="ru-RU" sz="1800" dirty="0"/>
              <a:t> </a:t>
            </a:r>
            <a:r>
              <a:rPr lang="ru-RU" sz="1800" dirty="0" err="1"/>
              <a:t>мамилелерге</a:t>
            </a:r>
            <a:r>
              <a:rPr lang="ru-RU" sz="1800" dirty="0"/>
              <a:t> </a:t>
            </a:r>
            <a:r>
              <a:rPr lang="ru-RU" sz="1800" dirty="0" err="1"/>
              <a:t>ɵтүүгɵ</a:t>
            </a:r>
            <a:r>
              <a:rPr lang="ru-RU" sz="1800" dirty="0"/>
              <a:t>  </a:t>
            </a:r>
            <a:r>
              <a:rPr lang="ru-RU" sz="1800" dirty="0" err="1"/>
              <a:t>мажбурлоо</a:t>
            </a:r>
            <a:endParaRPr lang="ru-RU" sz="1800" dirty="0"/>
          </a:p>
          <a:p>
            <a:pPr lvl="0"/>
            <a:r>
              <a:rPr lang="ru-RU" sz="1800" dirty="0"/>
              <a:t>177-бер. </a:t>
            </a:r>
            <a:r>
              <a:rPr lang="ru-RU" sz="1800" dirty="0" err="1"/>
              <a:t>Жаранды</a:t>
            </a:r>
            <a:r>
              <a:rPr lang="ru-RU" sz="1800" dirty="0"/>
              <a:t> </a:t>
            </a:r>
            <a:r>
              <a:rPr lang="ru-RU" sz="1800" dirty="0" err="1"/>
              <a:t>никеге</a:t>
            </a:r>
            <a:r>
              <a:rPr lang="ru-RU" sz="1800" dirty="0"/>
              <a:t> </a:t>
            </a:r>
            <a:r>
              <a:rPr lang="ru-RU" sz="1800" dirty="0" err="1"/>
              <a:t>турууга</a:t>
            </a:r>
            <a:r>
              <a:rPr lang="ru-RU" sz="1800" dirty="0"/>
              <a:t> </a:t>
            </a:r>
            <a:r>
              <a:rPr lang="ru-RU" sz="1800" dirty="0" err="1"/>
              <a:t>мажбурлоо</a:t>
            </a:r>
            <a:endParaRPr lang="ru-RU" sz="1800" dirty="0"/>
          </a:p>
          <a:p>
            <a:pPr lvl="0"/>
            <a:r>
              <a:rPr lang="ru-RU" sz="1800" dirty="0"/>
              <a:t>182-бер. </a:t>
            </a:r>
            <a:r>
              <a:rPr lang="ru-RU" sz="1800" dirty="0" err="1"/>
              <a:t>Өспүрүмдɵрдү</a:t>
            </a:r>
            <a:r>
              <a:rPr lang="ru-RU" sz="1800" dirty="0"/>
              <a:t> чет </a:t>
            </a:r>
            <a:r>
              <a:rPr lang="ru-RU" sz="1800" dirty="0" err="1"/>
              <a:t>ɵлкɵнүн</a:t>
            </a:r>
            <a:r>
              <a:rPr lang="ru-RU" sz="1800" dirty="0"/>
              <a:t> </a:t>
            </a:r>
            <a:r>
              <a:rPr lang="ru-RU" sz="1800" dirty="0" err="1"/>
              <a:t>аймагындагы</a:t>
            </a:r>
            <a:r>
              <a:rPr lang="ru-RU" sz="1800" dirty="0"/>
              <a:t> </a:t>
            </a:r>
            <a:r>
              <a:rPr lang="ru-RU" sz="1800" dirty="0" err="1"/>
              <a:t>куралдуу</a:t>
            </a:r>
            <a:r>
              <a:rPr lang="ru-RU" sz="1800" dirty="0"/>
              <a:t> </a:t>
            </a:r>
            <a:r>
              <a:rPr lang="ru-RU" sz="1800" dirty="0" err="1"/>
              <a:t>карама-каршылыктардын</a:t>
            </a:r>
            <a:r>
              <a:rPr lang="ru-RU" sz="1800" dirty="0"/>
              <a:t> же аскер </a:t>
            </a:r>
            <a:r>
              <a:rPr lang="ru-RU" sz="1800" dirty="0" err="1"/>
              <a:t>аракеттери</a:t>
            </a:r>
            <a:r>
              <a:rPr lang="ru-RU" sz="1800" dirty="0"/>
              <a:t> </a:t>
            </a:r>
            <a:r>
              <a:rPr lang="ru-RU" sz="1800" dirty="0" err="1"/>
              <a:t>жүрүп</a:t>
            </a:r>
            <a:r>
              <a:rPr lang="ru-RU" sz="1800" dirty="0"/>
              <a:t> </a:t>
            </a:r>
            <a:r>
              <a:rPr lang="ru-RU" sz="1800" dirty="0" err="1"/>
              <a:t>жаткан</a:t>
            </a:r>
            <a:r>
              <a:rPr lang="ru-RU" sz="1800" dirty="0"/>
              <a:t> </a:t>
            </a:r>
            <a:r>
              <a:rPr lang="ru-RU" sz="1800" dirty="0" err="1"/>
              <a:t>жерге</a:t>
            </a:r>
            <a:r>
              <a:rPr lang="ru-RU" sz="1800" dirty="0"/>
              <a:t> </a:t>
            </a:r>
            <a:r>
              <a:rPr lang="ru-RU" sz="1800" dirty="0" err="1"/>
              <a:t>алып</a:t>
            </a:r>
            <a:r>
              <a:rPr lang="ru-RU" sz="1800" dirty="0"/>
              <a:t> </a:t>
            </a:r>
            <a:r>
              <a:rPr lang="ru-RU" sz="1800" dirty="0" err="1"/>
              <a:t>чыгып</a:t>
            </a:r>
            <a:r>
              <a:rPr lang="ru-RU" sz="1800" dirty="0"/>
              <a:t> </a:t>
            </a:r>
            <a:r>
              <a:rPr lang="ru-RU" sz="1800" dirty="0" err="1"/>
              <a:t>кетүү</a:t>
            </a:r>
            <a:endParaRPr lang="ru-RU" sz="1800" dirty="0"/>
          </a:p>
          <a:p>
            <a:pPr lvl="0"/>
            <a:r>
              <a:rPr lang="ru-RU" sz="1800" dirty="0"/>
              <a:t>166-бер. </a:t>
            </a:r>
            <a:r>
              <a:rPr lang="ru-RU" sz="1800" dirty="0" err="1"/>
              <a:t>Сойкулук</a:t>
            </a:r>
            <a:r>
              <a:rPr lang="ru-RU" sz="1800" dirty="0"/>
              <a:t> </a:t>
            </a:r>
            <a:r>
              <a:rPr lang="ru-RU" sz="1800" dirty="0" err="1"/>
              <a:t>менен</a:t>
            </a:r>
            <a:r>
              <a:rPr lang="ru-RU" sz="1800" dirty="0"/>
              <a:t> </a:t>
            </a:r>
            <a:r>
              <a:rPr lang="ru-RU" sz="1800" dirty="0" err="1"/>
              <a:t>алектенүүгɵ</a:t>
            </a:r>
            <a:r>
              <a:rPr lang="ru-RU" sz="1800" dirty="0"/>
              <a:t> </a:t>
            </a:r>
            <a:r>
              <a:rPr lang="ru-RU" sz="1800" dirty="0" err="1"/>
              <a:t>тартуу</a:t>
            </a:r>
            <a:endParaRPr lang="ru-RU" sz="1800" dirty="0"/>
          </a:p>
          <a:p>
            <a:pPr lvl="0"/>
            <a:r>
              <a:rPr lang="ru-RU" sz="1800" dirty="0"/>
              <a:t>167-бер. </a:t>
            </a:r>
            <a:r>
              <a:rPr lang="ru-RU" sz="1800" dirty="0" err="1"/>
              <a:t>Сойкулукка</a:t>
            </a:r>
            <a:r>
              <a:rPr lang="ru-RU" sz="1800" dirty="0"/>
              <a:t> </a:t>
            </a:r>
            <a:r>
              <a:rPr lang="ru-RU" sz="1800" dirty="0" err="1"/>
              <a:t>жана</a:t>
            </a:r>
            <a:r>
              <a:rPr lang="ru-RU" sz="1800" dirty="0"/>
              <a:t> </a:t>
            </a:r>
            <a:r>
              <a:rPr lang="ru-RU" sz="1800" dirty="0" err="1"/>
              <a:t>ыплас</a:t>
            </a:r>
            <a:r>
              <a:rPr lang="ru-RU" sz="1800" dirty="0"/>
              <a:t> </a:t>
            </a:r>
            <a:r>
              <a:rPr lang="ru-RU" sz="1800" dirty="0" err="1"/>
              <a:t>аракеттерге</a:t>
            </a:r>
            <a:r>
              <a:rPr lang="ru-RU" sz="1800" dirty="0"/>
              <a:t> </a:t>
            </a:r>
            <a:r>
              <a:rPr lang="ru-RU" sz="1800" dirty="0" err="1"/>
              <a:t>тартуу</a:t>
            </a:r>
            <a:endParaRPr lang="ru-RU" sz="1800" dirty="0"/>
          </a:p>
          <a:p>
            <a:pPr lvl="0"/>
            <a:r>
              <a:rPr lang="ru-RU" sz="1800" dirty="0"/>
              <a:t>168-бер. </a:t>
            </a:r>
            <a:r>
              <a:rPr lang="ru-RU" sz="1800" dirty="0" err="1"/>
              <a:t>Өспүрүмдү</a:t>
            </a:r>
            <a:r>
              <a:rPr lang="ru-RU" sz="1800" dirty="0"/>
              <a:t> </a:t>
            </a:r>
            <a:r>
              <a:rPr lang="ru-RU" sz="1800" dirty="0" err="1"/>
              <a:t>билип</a:t>
            </a:r>
            <a:r>
              <a:rPr lang="ru-RU" sz="1800" dirty="0"/>
              <a:t> </a:t>
            </a:r>
            <a:r>
              <a:rPr lang="ru-RU" sz="1800" dirty="0" err="1"/>
              <a:t>туруп</a:t>
            </a:r>
            <a:r>
              <a:rPr lang="ru-RU" sz="1800" dirty="0"/>
              <a:t> </a:t>
            </a:r>
            <a:r>
              <a:rPr lang="ru-RU" sz="1800" dirty="0" err="1"/>
              <a:t>порнобизнеске</a:t>
            </a:r>
            <a:r>
              <a:rPr lang="ru-RU" sz="1800" dirty="0"/>
              <a:t> </a:t>
            </a:r>
            <a:r>
              <a:rPr lang="ru-RU" sz="1800" dirty="0" err="1"/>
              <a:t>тартуу</a:t>
            </a:r>
            <a:endParaRPr lang="ru-RU" sz="1800" dirty="0"/>
          </a:p>
          <a:p>
            <a:pPr lvl="0"/>
            <a:r>
              <a:rPr lang="ru-RU" sz="1800" dirty="0"/>
              <a:t>395-бер.Карасанатайлык 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97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0699" y="4581128"/>
            <a:ext cx="7772400" cy="1362075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к</a:t>
            </a:r>
            <a:r>
              <a:rPr lang="ru-RU" dirty="0" err="1" smtClean="0">
                <a:solidFill>
                  <a:srgbClr val="002060"/>
                </a:solidFill>
                <a:latin typeface="Calibri"/>
                <a:cs typeface="Calibri"/>
              </a:rPr>
              <a:t>ӨӉҮл</a:t>
            </a:r>
            <a:r>
              <a:rPr lang="ru-RU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libri"/>
                <a:cs typeface="Calibri"/>
              </a:rPr>
              <a:t>бурганыӉыздар</a:t>
            </a:r>
            <a:r>
              <a:rPr lang="ru-RU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libri"/>
                <a:cs typeface="Calibri"/>
              </a:rPr>
              <a:t>ҮчҮн</a:t>
            </a:r>
            <a:r>
              <a:rPr lang="ru-RU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alibri"/>
                <a:cs typeface="Calibri"/>
              </a:rPr>
              <a:t>чо</a:t>
            </a:r>
            <a:r>
              <a:rPr lang="ru-RU" dirty="0" smtClean="0">
                <a:solidFill>
                  <a:srgbClr val="002060"/>
                </a:solidFill>
                <a:latin typeface="Calibri"/>
                <a:cs typeface="Calibri"/>
              </a:rPr>
              <a:t>Ӊ </a:t>
            </a:r>
            <a:r>
              <a:rPr lang="ru-RU" dirty="0" err="1" smtClean="0">
                <a:solidFill>
                  <a:srgbClr val="002060"/>
                </a:solidFill>
                <a:latin typeface="Calibri"/>
                <a:cs typeface="Calibri"/>
              </a:rPr>
              <a:t>рахмат</a:t>
            </a:r>
            <a:r>
              <a:rPr lang="ru-RU" dirty="0" smtClean="0">
                <a:solidFill>
                  <a:srgbClr val="002060"/>
                </a:solidFill>
              </a:rPr>
              <a:t>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899" y="2581240"/>
            <a:ext cx="2412070" cy="125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84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553</Words>
  <Application>Microsoft Office PowerPoint</Application>
  <PresentationFormat>Экран (4:3)</PresentationFormat>
  <Paragraphs>100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Гендердик зомбулук жана адам сатуу: ТҮШҮНҮКТӨРҮ жана ТҮрлӨРҮ</vt:lpstr>
      <vt:lpstr>Презентация PowerPoint</vt:lpstr>
      <vt:lpstr> Гендердик зомбулук тɵмɵнкүлɵрдү ɵзүнɵ камтыйт, бирок булар менен эле чектелип калбайт: </vt:lpstr>
      <vt:lpstr>Гендердик зомбулуктун түрлөрүнүн квалификациясы</vt:lpstr>
      <vt:lpstr> Үй-бүлɵлүк зомбулуктун аныктамасы </vt:lpstr>
      <vt:lpstr> Дене-бойлук зомбулук</vt:lpstr>
      <vt:lpstr>Психологиялык зомбулук</vt:lpstr>
      <vt:lpstr>Этибарсыз мамиле</vt:lpstr>
      <vt:lpstr>Сексуалдык зомбулук</vt:lpstr>
      <vt:lpstr> Зыяндуу никелик салттар</vt:lpstr>
      <vt:lpstr>Экономикалык зомбулук</vt:lpstr>
      <vt:lpstr>Адам сатуу (Жаӊы КЖКнин  171-беренеси)</vt:lpstr>
      <vt:lpstr>Адам сатуунун негизги формалары</vt:lpstr>
      <vt:lpstr>   Адам сатууга окшош кылмыштар - Кылмыш-жаза кодексинин 11  беренеси </vt:lpstr>
      <vt:lpstr>кӨӉҮл бурганыӉыздар ҮчҮн чоӉ рахмат! </vt:lpstr>
    </vt:vector>
  </TitlesOfParts>
  <Company>работа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НАСИЛИЯ</dc:title>
  <dc:creator>user</dc:creator>
  <cp:lastModifiedBy>Пользователь Windows</cp:lastModifiedBy>
  <cp:revision>113</cp:revision>
  <cp:lastPrinted>2017-02-16T09:21:01Z</cp:lastPrinted>
  <dcterms:created xsi:type="dcterms:W3CDTF">2009-07-28T05:31:53Z</dcterms:created>
  <dcterms:modified xsi:type="dcterms:W3CDTF">2018-11-11T17:29:57Z</dcterms:modified>
</cp:coreProperties>
</file>