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handoutMasterIdLst>
    <p:handoutMasterId r:id="rId24"/>
  </p:handoutMasterIdLst>
  <p:sldIdLst>
    <p:sldId id="256" r:id="rId3"/>
    <p:sldId id="329" r:id="rId4"/>
    <p:sldId id="394" r:id="rId5"/>
    <p:sldId id="373" r:id="rId6"/>
    <p:sldId id="412" r:id="rId7"/>
    <p:sldId id="413" r:id="rId8"/>
    <p:sldId id="407" r:id="rId9"/>
    <p:sldId id="418" r:id="rId10"/>
    <p:sldId id="406" r:id="rId11"/>
    <p:sldId id="365" r:id="rId12"/>
    <p:sldId id="415" r:id="rId13"/>
    <p:sldId id="416" r:id="rId14"/>
    <p:sldId id="417" r:id="rId15"/>
    <p:sldId id="410" r:id="rId16"/>
    <p:sldId id="411" r:id="rId17"/>
    <p:sldId id="409" r:id="rId18"/>
    <p:sldId id="397" r:id="rId19"/>
    <p:sldId id="401" r:id="rId20"/>
    <p:sldId id="351" r:id="rId21"/>
    <p:sldId id="298" r:id="rId22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62" autoAdjust="0"/>
    <p:restoredTop sz="94195" autoAdjust="0"/>
  </p:normalViewPr>
  <p:slideViewPr>
    <p:cSldViewPr snapToGrid="0">
      <p:cViewPr varScale="1">
        <p:scale>
          <a:sx n="120" d="100"/>
          <a:sy n="120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2\fin_trud_nsc\&#1047;&#1072;&#1076;&#1072;&#1085;&#1080;&#1103;\2019\&#1090;&#1072;&#1073;&#1083;&#1080;&#1094;&#1099;_&#1075;&#1088;&#1072;&#1092;&#1080;&#1082;&#1080;_&#1047;&#1055;_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3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1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2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1218682604695582E-2"/>
          <c:y val="1.1277314579568699E-2"/>
          <c:w val="0.92209346114344404"/>
          <c:h val="0.88787881497821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'[таблицы_графики_ЗП_2022.xlsx]ОБЛ.-22'!$B$5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'[таблицы_графики_ЗП_2022.xlsx]ОБЛ.-22'!$A$6:$A$16</c:f>
              <c:strCache>
                <c:ptCount val="10"/>
                <c:pt idx="0">
                  <c:v>Иссык-Кульская область</c:v>
                </c:pt>
                <c:pt idx="1">
                  <c:v>г.Бишкек</c:v>
                </c:pt>
                <c:pt idx="2">
                  <c:v>Кыргызская Республика</c:v>
                </c:pt>
                <c:pt idx="3">
                  <c:v>Нарынская область</c:v>
                </c:pt>
                <c:pt idx="4">
                  <c:v>Таласская область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'[таблицы_графики_ЗП_2022.xlsx]ОБЛ.-22'!$B$6:$B$16</c:f>
              <c:numCache>
                <c:formatCode>#,##0</c:formatCode>
                <c:ptCount val="11"/>
                <c:pt idx="0">
                  <c:v>30172</c:v>
                </c:pt>
                <c:pt idx="1">
                  <c:v>23085</c:v>
                </c:pt>
                <c:pt idx="2">
                  <c:v>19330</c:v>
                </c:pt>
                <c:pt idx="3">
                  <c:v>17941</c:v>
                </c:pt>
                <c:pt idx="4">
                  <c:v>16400</c:v>
                </c:pt>
                <c:pt idx="5">
                  <c:v>17478</c:v>
                </c:pt>
                <c:pt idx="6">
                  <c:v>15674</c:v>
                </c:pt>
                <c:pt idx="7">
                  <c:v>15958</c:v>
                </c:pt>
                <c:pt idx="8">
                  <c:v>13010</c:v>
                </c:pt>
                <c:pt idx="9">
                  <c:v>12557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7E-4B77-8A0B-BC875B71900F}"/>
            </c:ext>
          </c:extLst>
        </c:ser>
        <c:ser>
          <c:idx val="1"/>
          <c:order val="1"/>
          <c:tx>
            <c:strRef>
              <c:f>'[таблицы_графики_ЗП_2022.xlsx]ОБЛ.-22'!$C$5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'[таблицы_графики_ЗП_2022.xlsx]ОБЛ.-22'!$A$6:$A$16</c:f>
              <c:strCache>
                <c:ptCount val="10"/>
                <c:pt idx="0">
                  <c:v>Иссык-Кульская область</c:v>
                </c:pt>
                <c:pt idx="1">
                  <c:v>г.Бишкек</c:v>
                </c:pt>
                <c:pt idx="2">
                  <c:v>Кыргызская Республика</c:v>
                </c:pt>
                <c:pt idx="3">
                  <c:v>Нарынская область</c:v>
                </c:pt>
                <c:pt idx="4">
                  <c:v>Таласская область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'[таблицы_графики_ЗП_2022.xlsx]ОБЛ.-22'!$C$6:$C$16</c:f>
              <c:numCache>
                <c:formatCode>#,##0</c:formatCode>
                <c:ptCount val="11"/>
                <c:pt idx="0">
                  <c:v>34669</c:v>
                </c:pt>
                <c:pt idx="1">
                  <c:v>30749</c:v>
                </c:pt>
                <c:pt idx="2">
                  <c:v>26540</c:v>
                </c:pt>
                <c:pt idx="3">
                  <c:v>26031</c:v>
                </c:pt>
                <c:pt idx="4">
                  <c:v>25092</c:v>
                </c:pt>
                <c:pt idx="5">
                  <c:v>24869</c:v>
                </c:pt>
                <c:pt idx="6">
                  <c:v>23459</c:v>
                </c:pt>
                <c:pt idx="7">
                  <c:v>21641</c:v>
                </c:pt>
                <c:pt idx="8">
                  <c:v>20439</c:v>
                </c:pt>
                <c:pt idx="9">
                  <c:v>19762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7E-4B77-8A0B-BC875B719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130136"/>
        <c:axId val="397123472"/>
      </c:barChart>
      <c:catAx>
        <c:axId val="39713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7123472"/>
        <c:crosses val="autoZero"/>
        <c:auto val="1"/>
        <c:lblAlgn val="ctr"/>
        <c:lblOffset val="100"/>
        <c:noMultiLvlLbl val="0"/>
      </c:catAx>
      <c:valAx>
        <c:axId val="39712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713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938685573471707"/>
          <c:y val="0.10095622952314812"/>
          <c:w val="0.13105172824480579"/>
          <c:h val="2.80654120339776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8338929911667106"/>
          <c:h val="0.8798411747386627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7121904"/>
        <c:axId val="397130528"/>
      </c:barChart>
      <c:catAx>
        <c:axId val="397121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7130528"/>
        <c:crosses val="autoZero"/>
        <c:auto val="1"/>
        <c:lblAlgn val="ctr"/>
        <c:lblOffset val="100"/>
        <c:noMultiLvlLbl val="0"/>
      </c:catAx>
      <c:valAx>
        <c:axId val="397130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71219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943260426702098"/>
          <c:h val="0.879841174738662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'[таблицы_графики_ЗП_2022.xlsx]ЗП_ГКЭД (русс.) '!$B$3</c:f>
              <c:strCache>
                <c:ptCount val="1"/>
                <c:pt idx="0">
                  <c:v>2021</c:v>
                </c:pt>
              </c:strCache>
            </c:strRef>
          </c:tx>
          <c:spPr>
            <a:pattFill prst="dkUpDiag">
              <a:fgClr>
                <a:schemeClr val="accent1"/>
              </a:fgClr>
              <a:bgClr>
                <a:schemeClr val="bg1"/>
              </a:bgClr>
            </a:pattFill>
            <a:ln>
              <a:noFill/>
              <a:prstDash val="sysDot"/>
            </a:ln>
            <a:effectLst/>
          </c:spPr>
          <c:invertIfNegative val="0"/>
          <c:cat>
            <c:strRef>
              <c:f>'[таблицы_графики_ЗП_2022.xlsx]ЗП_ГКЭД (русс.) '!$A$4:$A$23</c:f>
              <c:strCache>
                <c:ptCount val="20"/>
                <c:pt idx="0">
                  <c:v>Сельское хозяйство, лесное хозяйство и рыболовство</c:v>
                </c:pt>
                <c:pt idx="1">
                  <c:v>Операции с недвижимым имуществом</c:v>
                </c:pt>
                <c:pt idx="2">
                  <c:v>Деятельность гостиниц и ресторанов</c:v>
                </c:pt>
                <c:pt idx="3">
                  <c:v>Оптовая и розничная торговля, ремонт автомобилей </c:v>
                </c:pt>
                <c:pt idx="4">
                  <c:v>Водоснабжение, очистка, обработка отходов </c:v>
                </c:pt>
                <c:pt idx="5">
                  <c:v>Искусство, развлечения и отдых</c:v>
                </c:pt>
                <c:pt idx="6">
                  <c:v>Здравоохранение и социальное обслуживание населения</c:v>
                </c:pt>
                <c:pt idx="7">
                  <c:v>Административная и вспомогательная деятельность</c:v>
                </c:pt>
                <c:pt idx="8">
                  <c:v>Строительство</c:v>
                </c:pt>
                <c:pt idx="9">
                  <c:v>Образование</c:v>
                </c:pt>
                <c:pt idx="10">
                  <c:v>Всего</c:v>
                </c:pt>
                <c:pt idx="11">
                  <c:v>Прочая обслуживающая деятельность</c:v>
                </c:pt>
                <c:pt idx="12">
                  <c:v>Государственное управление и оборона</c:v>
                </c:pt>
                <c:pt idx="13">
                  <c:v>Обеспечение  электроэнергией, газом, паром</c:v>
                </c:pt>
                <c:pt idx="14">
                  <c:v>Профессиональная, научная и техническая деятельность</c:v>
                </c:pt>
                <c:pt idx="15">
                  <c:v>Транспортная деятельность и хранение грузов</c:v>
                </c:pt>
                <c:pt idx="16">
                  <c:v>Обрабатывающая  промышленность</c:v>
                </c:pt>
                <c:pt idx="17">
                  <c:v>Информация и связь</c:v>
                </c:pt>
                <c:pt idx="18">
                  <c:v>Добыча полезных ископаемых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'[таблицы_графики_ЗП_2022.xlsx]ЗП_ГКЭД (русс.) '!$B$4:$B$23</c:f>
              <c:numCache>
                <c:formatCode>#,##0</c:formatCode>
                <c:ptCount val="20"/>
                <c:pt idx="0">
                  <c:v>10336</c:v>
                </c:pt>
                <c:pt idx="1">
                  <c:v>11881.1</c:v>
                </c:pt>
                <c:pt idx="2">
                  <c:v>11665.2</c:v>
                </c:pt>
                <c:pt idx="3">
                  <c:v>15681</c:v>
                </c:pt>
                <c:pt idx="4">
                  <c:v>14686</c:v>
                </c:pt>
                <c:pt idx="5">
                  <c:v>9502.1</c:v>
                </c:pt>
                <c:pt idx="6">
                  <c:v>10965.7</c:v>
                </c:pt>
                <c:pt idx="7">
                  <c:v>15276.7</c:v>
                </c:pt>
                <c:pt idx="8">
                  <c:v>16354</c:v>
                </c:pt>
                <c:pt idx="9">
                  <c:v>14821.3</c:v>
                </c:pt>
                <c:pt idx="10">
                  <c:v>19330</c:v>
                </c:pt>
                <c:pt idx="11">
                  <c:v>21245.4</c:v>
                </c:pt>
                <c:pt idx="12">
                  <c:v>22684</c:v>
                </c:pt>
                <c:pt idx="13">
                  <c:v>30821</c:v>
                </c:pt>
                <c:pt idx="14">
                  <c:v>23456.9</c:v>
                </c:pt>
                <c:pt idx="15">
                  <c:v>20996.9</c:v>
                </c:pt>
                <c:pt idx="16">
                  <c:v>35392</c:v>
                </c:pt>
                <c:pt idx="17">
                  <c:v>35237</c:v>
                </c:pt>
                <c:pt idx="18">
                  <c:v>31898</c:v>
                </c:pt>
                <c:pt idx="19">
                  <c:v>36245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B42-45BA-8EAF-5605C552FAE0}"/>
            </c:ext>
          </c:extLst>
        </c:ser>
        <c:ser>
          <c:idx val="1"/>
          <c:order val="1"/>
          <c:tx>
            <c:strRef>
              <c:f>'[таблицы_графики_ЗП_2022.xlsx]ЗП_ГКЭД (русс.) 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'[таблицы_графики_ЗП_2022.xlsx]ЗП_ГКЭД (русс.) '!$A$4:$A$23</c:f>
              <c:strCache>
                <c:ptCount val="20"/>
                <c:pt idx="0">
                  <c:v>Сельское хозяйство, лесное хозяйство и рыболовство</c:v>
                </c:pt>
                <c:pt idx="1">
                  <c:v>Операции с недвижимым имуществом</c:v>
                </c:pt>
                <c:pt idx="2">
                  <c:v>Деятельность гостиниц и ресторанов</c:v>
                </c:pt>
                <c:pt idx="3">
                  <c:v>Оптовая и розничная торговля, ремонт автомобилей </c:v>
                </c:pt>
                <c:pt idx="4">
                  <c:v>Водоснабжение, очистка, обработка отходов </c:v>
                </c:pt>
                <c:pt idx="5">
                  <c:v>Искусство, развлечения и отдых</c:v>
                </c:pt>
                <c:pt idx="6">
                  <c:v>Здравоохранение и социальное обслуживание населения</c:v>
                </c:pt>
                <c:pt idx="7">
                  <c:v>Административная и вспомогательная деятельность</c:v>
                </c:pt>
                <c:pt idx="8">
                  <c:v>Строительство</c:v>
                </c:pt>
                <c:pt idx="9">
                  <c:v>Образование</c:v>
                </c:pt>
                <c:pt idx="10">
                  <c:v>Всего</c:v>
                </c:pt>
                <c:pt idx="11">
                  <c:v>Прочая обслуживающая деятельность</c:v>
                </c:pt>
                <c:pt idx="12">
                  <c:v>Государственное управление и оборона</c:v>
                </c:pt>
                <c:pt idx="13">
                  <c:v>Обеспечение  электроэнергией, газом, паром</c:v>
                </c:pt>
                <c:pt idx="14">
                  <c:v>Профессиональная, научная и техническая деятельность</c:v>
                </c:pt>
                <c:pt idx="15">
                  <c:v>Транспортная деятельность и хранение грузов</c:v>
                </c:pt>
                <c:pt idx="16">
                  <c:v>Обрабатывающая  промышленность</c:v>
                </c:pt>
                <c:pt idx="17">
                  <c:v>Информация и связь</c:v>
                </c:pt>
                <c:pt idx="18">
                  <c:v>Добыча полезных ископаемых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'[таблицы_графики_ЗП_2022.xlsx]ЗП_ГКЭД (русс.) '!$C$4:$C$23</c:f>
              <c:numCache>
                <c:formatCode>#,##0</c:formatCode>
                <c:ptCount val="20"/>
                <c:pt idx="0">
                  <c:v>15194</c:v>
                </c:pt>
                <c:pt idx="1">
                  <c:v>15394</c:v>
                </c:pt>
                <c:pt idx="2">
                  <c:v>15464</c:v>
                </c:pt>
                <c:pt idx="3">
                  <c:v>15681</c:v>
                </c:pt>
                <c:pt idx="4">
                  <c:v>17143</c:v>
                </c:pt>
                <c:pt idx="5">
                  <c:v>18181</c:v>
                </c:pt>
                <c:pt idx="6">
                  <c:v>18954</c:v>
                </c:pt>
                <c:pt idx="7">
                  <c:v>19630</c:v>
                </c:pt>
                <c:pt idx="8">
                  <c:v>20066</c:v>
                </c:pt>
                <c:pt idx="9">
                  <c:v>22133</c:v>
                </c:pt>
                <c:pt idx="10">
                  <c:v>26540</c:v>
                </c:pt>
                <c:pt idx="11">
                  <c:v>27044</c:v>
                </c:pt>
                <c:pt idx="12">
                  <c:v>31121</c:v>
                </c:pt>
                <c:pt idx="13">
                  <c:v>33068</c:v>
                </c:pt>
                <c:pt idx="14">
                  <c:v>33278</c:v>
                </c:pt>
                <c:pt idx="15">
                  <c:v>33537</c:v>
                </c:pt>
                <c:pt idx="16">
                  <c:v>38794</c:v>
                </c:pt>
                <c:pt idx="17">
                  <c:v>45432</c:v>
                </c:pt>
                <c:pt idx="18">
                  <c:v>45674</c:v>
                </c:pt>
                <c:pt idx="19">
                  <c:v>46329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B42-45BA-8EAF-5605C552F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7122688"/>
        <c:axId val="397123080"/>
      </c:barChart>
      <c:catAx>
        <c:axId val="397122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397123080"/>
        <c:crosses val="autoZero"/>
        <c:auto val="1"/>
        <c:lblAlgn val="ctr"/>
        <c:lblOffset val="100"/>
        <c:noMultiLvlLbl val="0"/>
      </c:catAx>
      <c:valAx>
        <c:axId val="397123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7122688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layout>
        <c:manualLayout>
          <c:xMode val="edge"/>
          <c:yMode val="edge"/>
          <c:x val="0.44180781638076766"/>
          <c:y val="0.94768769477432202"/>
          <c:w val="0.26404550216785444"/>
          <c:h val="3.72013377767245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364982247435376"/>
          <c:y val="2.5428331875182269E-2"/>
          <c:w val="0.83194640603368841"/>
          <c:h val="0.526684893554972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'[График бюджет хозрасчет-22.xlsx]бюджет русс.'!$B$4</c:f>
              <c:strCache>
                <c:ptCount val="1"/>
                <c:pt idx="0">
                  <c:v>Небюджет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 бюджет хозрасчет-22.xlsx]бюджет русс.'!$A$5:$A$14</c:f>
              <c:strCache>
                <c:ptCount val="10"/>
                <c:pt idx="0">
                  <c:v>ИССЫК-КУЛЬСКАЯ ОБЛАСТЬ</c:v>
                </c:pt>
                <c:pt idx="1">
                  <c:v>ТАЛАССКАЯ ОБЛАСТЬ</c:v>
                </c:pt>
                <c:pt idx="2">
                  <c:v>ДЖАЛАЛ-АБАДСКАЯ ОБЛАСТЬ</c:v>
                </c:pt>
                <c:pt idx="3">
                  <c:v>г.БИШКЕК</c:v>
                </c:pt>
                <c:pt idx="4">
                  <c:v>КЫРГЫЗСКАЯ РЕСПУБЛИКА</c:v>
                </c:pt>
                <c:pt idx="5">
                  <c:v>НАРЫНСКАЯ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ОШСКАЯ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'[График бюджет хозрасчет-22.xlsx]бюджет русс.'!$B$5:$B$14</c:f>
              <c:numCache>
                <c:formatCode>#,##0</c:formatCode>
                <c:ptCount val="10"/>
                <c:pt idx="0">
                  <c:v>58170.1</c:v>
                </c:pt>
                <c:pt idx="1">
                  <c:v>40786</c:v>
                </c:pt>
                <c:pt idx="2">
                  <c:v>33934</c:v>
                </c:pt>
                <c:pt idx="3">
                  <c:v>32558.400000000001</c:v>
                </c:pt>
                <c:pt idx="4">
                  <c:v>31142.799999999999</c:v>
                </c:pt>
                <c:pt idx="5">
                  <c:v>23161.7</c:v>
                </c:pt>
                <c:pt idx="6">
                  <c:v>23160</c:v>
                </c:pt>
                <c:pt idx="7">
                  <c:v>21631.4</c:v>
                </c:pt>
                <c:pt idx="8">
                  <c:v>18172.3</c:v>
                </c:pt>
                <c:pt idx="9">
                  <c:v>17051.7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AA2-47D8-8532-62DB461C1B5C}"/>
            </c:ext>
          </c:extLst>
        </c:ser>
        <c:ser>
          <c:idx val="1"/>
          <c:order val="1"/>
          <c:tx>
            <c:strRef>
              <c:f>'[График бюджет хозрасчет-22.xlsx]бюджет русс.'!$C$4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1.291206255050437E-2"/>
                  <c:y val="-2.7957317321495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AA2-47D8-8532-62DB461C1B5C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678568131565571E-2"/>
                  <c:y val="-2.23658538571962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AA2-47D8-8532-62DB461C1B5C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1648250202016915E-3"/>
                  <c:y val="-1.9570122125046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AA2-47D8-8532-62DB461C1B5C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6785681315655804E-2"/>
                  <c:y val="-5.59146346429905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AA2-47D8-8532-62DB461C1B5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 бюджет хозрасчет-22.xlsx]бюджет русс.'!$A$5:$A$14</c:f>
              <c:strCache>
                <c:ptCount val="10"/>
                <c:pt idx="0">
                  <c:v>ИССЫК-КУЛЬСКАЯ ОБЛАСТЬ</c:v>
                </c:pt>
                <c:pt idx="1">
                  <c:v>ТАЛАССКАЯ ОБЛАСТЬ</c:v>
                </c:pt>
                <c:pt idx="2">
                  <c:v>ДЖАЛАЛ-АБАДСКАЯ ОБЛАСТЬ</c:v>
                </c:pt>
                <c:pt idx="3">
                  <c:v>г.БИШКЕК</c:v>
                </c:pt>
                <c:pt idx="4">
                  <c:v>КЫРГЫЗСКАЯ РЕСПУБЛИКА</c:v>
                </c:pt>
                <c:pt idx="5">
                  <c:v>НАРЫНСКАЯ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ОШСКАЯ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'[График бюджет хозрасчет-22.xlsx]бюджет русс.'!$C$5:$C$14</c:f>
              <c:numCache>
                <c:formatCode>#,##0</c:formatCode>
                <c:ptCount val="10"/>
                <c:pt idx="0">
                  <c:v>20491.099999999999</c:v>
                </c:pt>
                <c:pt idx="1">
                  <c:v>19777.3</c:v>
                </c:pt>
                <c:pt idx="2">
                  <c:v>20415</c:v>
                </c:pt>
                <c:pt idx="3">
                  <c:v>27928.1</c:v>
                </c:pt>
                <c:pt idx="4">
                  <c:v>23084.6</c:v>
                </c:pt>
                <c:pt idx="5">
                  <c:v>26700.2</c:v>
                </c:pt>
                <c:pt idx="6">
                  <c:v>23644.9</c:v>
                </c:pt>
                <c:pt idx="7">
                  <c:v>21648.9</c:v>
                </c:pt>
                <c:pt idx="8">
                  <c:v>20065</c:v>
                </c:pt>
                <c:pt idx="9">
                  <c:v>21444.5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AA2-47D8-8532-62DB461C1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125040"/>
        <c:axId val="397131704"/>
      </c:barChart>
      <c:catAx>
        <c:axId val="39712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7131704"/>
        <c:crosses val="autoZero"/>
        <c:auto val="1"/>
        <c:lblAlgn val="ctr"/>
        <c:lblOffset val="100"/>
        <c:noMultiLvlLbl val="0"/>
      </c:catAx>
      <c:valAx>
        <c:axId val="39713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712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'[МСБ территория.xlsx]1070016 '!$B$11</c:f>
              <c:strCache>
                <c:ptCount val="1"/>
                <c:pt idx="0">
                  <c:v>Кыргызская Республика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'[МСБ территория.xlsx]1070016 '!$C$10:$L$10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'[МСБ территория.xlsx]1070016 '!$C$11:$L$11</c:f>
              <c:numCache>
                <c:formatCode>#,##0</c:formatCode>
                <c:ptCount val="2"/>
                <c:pt idx="0">
                  <c:v>24472</c:v>
                </c:pt>
                <c:pt idx="1">
                  <c:v>31663.27928111576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A6-4FEF-AE7E-805212E95093}"/>
            </c:ext>
          </c:extLst>
        </c:ser>
        <c:ser>
          <c:idx val="1"/>
          <c:order val="1"/>
          <c:tx>
            <c:strRef>
              <c:f>'[МСБ территория.xlsx]1070016 '!$B$12</c:f>
              <c:strCache>
                <c:ptCount val="1"/>
                <c:pt idx="0">
                  <c:v>малые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'[МСБ территория.xlsx]1070016 '!$C$10:$L$10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'[МСБ территория.xlsx]1070016 '!$C$12:$L$12</c:f>
              <c:numCache>
                <c:formatCode>#,##0</c:formatCode>
                <c:ptCount val="2"/>
                <c:pt idx="0">
                  <c:v>10597.625211848987</c:v>
                </c:pt>
                <c:pt idx="1">
                  <c:v>12596.259022792168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A6-4FEF-AE7E-805212E95093}"/>
            </c:ext>
          </c:extLst>
        </c:ser>
        <c:ser>
          <c:idx val="2"/>
          <c:order val="2"/>
          <c:tx>
            <c:strRef>
              <c:f>'[МСБ территория.xlsx]1070016 '!$B$13</c:f>
              <c:strCache>
                <c:ptCount val="1"/>
                <c:pt idx="0">
                  <c:v>средние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'[МСБ территория.xlsx]1070016 '!$C$10:$L$10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'[МСБ территория.xlsx]1070016 '!$C$13:$L$13</c:f>
              <c:numCache>
                <c:formatCode>#,##0</c:formatCode>
                <c:ptCount val="2"/>
                <c:pt idx="0">
                  <c:v>16555.186845006763</c:v>
                </c:pt>
                <c:pt idx="1">
                  <c:v>21561.15861810444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7A6-4FEF-AE7E-805212E95093}"/>
            </c:ext>
          </c:extLst>
        </c:ser>
        <c:ser>
          <c:idx val="3"/>
          <c:order val="3"/>
          <c:tx>
            <c:strRef>
              <c:f>'[МСБ территория.xlsx]1070016 '!$B$14</c:f>
              <c:strCache>
                <c:ptCount val="1"/>
                <c:pt idx="0">
                  <c:v>крупные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'[МСБ территория.xlsx]1070016 '!$C$10:$L$10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'[МСБ территория.xlsx]1070016 '!$C$14:$L$14</c:f>
              <c:numCache>
                <c:formatCode>#,##0</c:formatCode>
                <c:ptCount val="2"/>
                <c:pt idx="0">
                  <c:v>36002</c:v>
                </c:pt>
                <c:pt idx="1">
                  <c:v>47072.730683208443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7A6-4FEF-AE7E-805212E95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7132096"/>
        <c:axId val="397132880"/>
      </c:barChart>
      <c:catAx>
        <c:axId val="397132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7132880"/>
        <c:crosses val="autoZero"/>
        <c:auto val="1"/>
        <c:lblAlgn val="ctr"/>
        <c:lblOffset val="100"/>
        <c:noMultiLvlLbl val="0"/>
      </c:catAx>
      <c:valAx>
        <c:axId val="397132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713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91121827860891091"/>
          <c:y val="1.0755704705091492E-2"/>
          <c:w val="6.4907670782208868E-2"/>
          <c:h val="1.9343753804460018E-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7132488"/>
        <c:axId val="397133664"/>
      </c:barChart>
      <c:catAx>
        <c:axId val="397132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7133664"/>
        <c:crosses val="autoZero"/>
        <c:auto val="1"/>
        <c:lblAlgn val="ctr"/>
        <c:lblOffset val="100"/>
        <c:noMultiLvlLbl val="0"/>
      </c:catAx>
      <c:valAx>
        <c:axId val="39713366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39713248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2067252886768924E-2"/>
          <c:y val="4.1666666666666664E-2"/>
          <c:w val="0.90793274711323113"/>
          <c:h val="0.60583530549845388"/>
        </c:manualLayout>
      </c:layout>
      <c:lineChart>
        <c:grouping val="standard"/>
        <c:varyColors val="0"/>
        <c:ser>
          <c:idx val="0"/>
          <c:order val="0"/>
          <c:tx>
            <c:strRef>
              <c:f>'ЗП (соцсфера)'!$A$4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(соцсфера)'!$B$4:$N$4</c:f>
              <c:numCache>
                <c:formatCode>#,##0</c:formatCode>
                <c:ptCount val="13"/>
                <c:pt idx="0" formatCode="0">
                  <c:v>3991</c:v>
                </c:pt>
                <c:pt idx="1">
                  <c:v>6682</c:v>
                </c:pt>
                <c:pt idx="2">
                  <c:v>7999</c:v>
                </c:pt>
                <c:pt idx="3">
                  <c:v>7799</c:v>
                </c:pt>
                <c:pt idx="4" formatCode="0">
                  <c:v>8204.2999999999993</c:v>
                </c:pt>
                <c:pt idx="5" formatCode="0">
                  <c:v>9233.2000000000007</c:v>
                </c:pt>
                <c:pt idx="6" formatCode="0">
                  <c:v>10861.8</c:v>
                </c:pt>
                <c:pt idx="7">
                  <c:v>11095.2</c:v>
                </c:pt>
                <c:pt idx="8">
                  <c:v>11369</c:v>
                </c:pt>
                <c:pt idx="9">
                  <c:v>12411.6</c:v>
                </c:pt>
                <c:pt idx="10">
                  <c:v>14764.3</c:v>
                </c:pt>
                <c:pt idx="11">
                  <c:v>14821.3</c:v>
                </c:pt>
                <c:pt idx="12">
                  <c:v>22132.9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0E8-448C-8CB6-833C0C3533C1}"/>
            </c:ext>
          </c:extLst>
        </c:ser>
        <c:ser>
          <c:idx val="1"/>
          <c:order val="1"/>
          <c:tx>
            <c:strRef>
              <c:f>'ЗП (соцсфера)'!$A$5</c:f>
              <c:strCache>
                <c:ptCount val="1"/>
                <c:pt idx="0">
                  <c:v>Здравоохранение и социальное обслуживание населения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(соцсфера)'!$B$5:$N$5</c:f>
              <c:numCache>
                <c:formatCode>#,##0</c:formatCode>
                <c:ptCount val="13"/>
                <c:pt idx="0" formatCode="0">
                  <c:v>4174</c:v>
                </c:pt>
                <c:pt idx="1">
                  <c:v>7341</c:v>
                </c:pt>
                <c:pt idx="2">
                  <c:v>9469</c:v>
                </c:pt>
                <c:pt idx="3">
                  <c:v>9291</c:v>
                </c:pt>
                <c:pt idx="4" formatCode="0">
                  <c:v>9244</c:v>
                </c:pt>
                <c:pt idx="5" formatCode="0">
                  <c:v>9381</c:v>
                </c:pt>
                <c:pt idx="6" formatCode="0">
                  <c:v>9727.7999999999993</c:v>
                </c:pt>
                <c:pt idx="7">
                  <c:v>9947.4</c:v>
                </c:pt>
                <c:pt idx="8">
                  <c:v>10313</c:v>
                </c:pt>
                <c:pt idx="9">
                  <c:v>10809.2</c:v>
                </c:pt>
                <c:pt idx="10">
                  <c:v>10936.8</c:v>
                </c:pt>
                <c:pt idx="11">
                  <c:v>10965.7</c:v>
                </c:pt>
                <c:pt idx="12">
                  <c:v>18954.400000000001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0E8-448C-8CB6-833C0C3533C1}"/>
            </c:ext>
          </c:extLst>
        </c:ser>
        <c:ser>
          <c:idx val="2"/>
          <c:order val="2"/>
          <c:tx>
            <c:strRef>
              <c:f>'ЗП (соцсфера)'!$A$6</c:f>
              <c:strCache>
                <c:ptCount val="1"/>
                <c:pt idx="0">
                  <c:v>Государственное управление и оборона; обязательное социальное обеспечение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(соцсфера)'!$B$6:$N$6</c:f>
              <c:numCache>
                <c:formatCode>#,##0</c:formatCode>
                <c:ptCount val="13"/>
                <c:pt idx="0" formatCode="0">
                  <c:v>9423</c:v>
                </c:pt>
                <c:pt idx="1">
                  <c:v>10032</c:v>
                </c:pt>
                <c:pt idx="2">
                  <c:v>11187</c:v>
                </c:pt>
                <c:pt idx="3">
                  <c:v>12405</c:v>
                </c:pt>
                <c:pt idx="4" formatCode="0">
                  <c:v>15525.5</c:v>
                </c:pt>
                <c:pt idx="5" formatCode="0">
                  <c:v>16385.2</c:v>
                </c:pt>
                <c:pt idx="6" formatCode="0">
                  <c:v>17296.5</c:v>
                </c:pt>
                <c:pt idx="7">
                  <c:v>18183</c:v>
                </c:pt>
                <c:pt idx="8">
                  <c:v>19880</c:v>
                </c:pt>
                <c:pt idx="9">
                  <c:v>20749.7</c:v>
                </c:pt>
                <c:pt idx="10">
                  <c:v>22879.4</c:v>
                </c:pt>
                <c:pt idx="11">
                  <c:v>22684</c:v>
                </c:pt>
                <c:pt idx="12">
                  <c:v>31121.4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0E8-448C-8CB6-833C0C3533C1}"/>
            </c:ext>
          </c:extLst>
        </c:ser>
        <c:ser>
          <c:idx val="3"/>
          <c:order val="3"/>
          <c:tx>
            <c:strRef>
              <c:f>'ЗП (соцсфера)'!$A$7</c:f>
              <c:strCache>
                <c:ptCount val="1"/>
                <c:pt idx="0">
                  <c:v>Искусство, развлечения и отдых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(соцсфера)'!$B$7:$N$7</c:f>
              <c:numCache>
                <c:formatCode>#,##0</c:formatCode>
                <c:ptCount val="13"/>
                <c:pt idx="0" formatCode="0">
                  <c:v>3803</c:v>
                </c:pt>
                <c:pt idx="1">
                  <c:v>5327</c:v>
                </c:pt>
                <c:pt idx="2">
                  <c:v>6515</c:v>
                </c:pt>
                <c:pt idx="3">
                  <c:v>8166</c:v>
                </c:pt>
                <c:pt idx="4" formatCode="0">
                  <c:v>9182</c:v>
                </c:pt>
                <c:pt idx="5" formatCode="0">
                  <c:v>9741</c:v>
                </c:pt>
                <c:pt idx="6" formatCode="0">
                  <c:v>9042.1</c:v>
                </c:pt>
                <c:pt idx="7">
                  <c:v>8438.7000000000007</c:v>
                </c:pt>
                <c:pt idx="8">
                  <c:v>8616</c:v>
                </c:pt>
                <c:pt idx="9">
                  <c:v>8982.1</c:v>
                </c:pt>
                <c:pt idx="10">
                  <c:v>9383.5</c:v>
                </c:pt>
                <c:pt idx="11">
                  <c:v>9502.1</c:v>
                </c:pt>
                <c:pt idx="12">
                  <c:v>18180.5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0E8-448C-8CB6-833C0C353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88608"/>
        <c:axId val="399689000"/>
      </c:lineChart>
      <c:catAx>
        <c:axId val="39968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689000"/>
        <c:crosses val="autoZero"/>
        <c:auto val="1"/>
        <c:lblAlgn val="ctr"/>
        <c:lblOffset val="100"/>
        <c:noMultiLvlLbl val="0"/>
      </c:catAx>
      <c:valAx>
        <c:axId val="39968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68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5534377127297481"/>
          <c:y val="0.79479780269135769"/>
          <c:w val="0.73784887678693001"/>
          <c:h val="0.200191746273039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021509326720403E-2"/>
          <c:y val="3.8133335106760306E-2"/>
          <c:w val="0.92469596371863971"/>
          <c:h val="0.68462394481095279"/>
        </c:manualLayout>
      </c:layout>
      <c:lineChart>
        <c:grouping val="standard"/>
        <c:varyColors val="0"/>
        <c:ser>
          <c:idx val="0"/>
          <c:order val="0"/>
          <c:tx>
            <c:strRef>
              <c:f>'ЗП (соцсфера)'!$A$14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(соцсфера)'!$B$13:$N$13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(соцсфера)'!$B$14:$N$14</c:f>
              <c:numCache>
                <c:formatCode>0.0</c:formatCode>
                <c:ptCount val="13"/>
                <c:pt idx="0">
                  <c:v>109.70313358988454</c:v>
                </c:pt>
                <c:pt idx="1">
                  <c:v>167.42671009771988</c:v>
                </c:pt>
                <c:pt idx="2">
                  <c:v>119.70966776414247</c:v>
                </c:pt>
                <c:pt idx="3">
                  <c:v>97.49968746093262</c:v>
                </c:pt>
                <c:pt idx="4">
                  <c:v>105.19682010514168</c:v>
                </c:pt>
                <c:pt idx="5">
                  <c:v>112.54098460563364</c:v>
                </c:pt>
                <c:pt idx="6">
                  <c:v>117.63852185591126</c:v>
                </c:pt>
                <c:pt idx="7">
                  <c:v>102.1488151135171</c:v>
                </c:pt>
                <c:pt idx="8">
                  <c:v>102.46773379479414</c:v>
                </c:pt>
                <c:pt idx="9">
                  <c:v>109.17055149969215</c:v>
                </c:pt>
                <c:pt idx="10">
                  <c:v>118.95565438783073</c:v>
                </c:pt>
                <c:pt idx="11">
                  <c:v>100.38606638987287</c:v>
                </c:pt>
                <c:pt idx="12">
                  <c:v>149.33170504611607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BFA-4042-8BFB-FF8A2320ADC6}"/>
            </c:ext>
          </c:extLst>
        </c:ser>
        <c:ser>
          <c:idx val="1"/>
          <c:order val="1"/>
          <c:tx>
            <c:strRef>
              <c:f>'ЗП (соцсфера)'!$A$15</c:f>
              <c:strCache>
                <c:ptCount val="1"/>
                <c:pt idx="0">
                  <c:v>Здравоохранение и социальное обслуживание населения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(соцсфера)'!$B$13:$N$13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(соцсфера)'!$B$15:$N$15</c:f>
              <c:numCache>
                <c:formatCode>0.0</c:formatCode>
                <c:ptCount val="13"/>
                <c:pt idx="0">
                  <c:v>108.16273646022285</c:v>
                </c:pt>
                <c:pt idx="1">
                  <c:v>175.87446094873022</c:v>
                </c:pt>
                <c:pt idx="2">
                  <c:v>128.98787631112927</c:v>
                </c:pt>
                <c:pt idx="3">
                  <c:v>98.120181645369101</c:v>
                </c:pt>
                <c:pt idx="4">
                  <c:v>99.494134108276825</c:v>
                </c:pt>
                <c:pt idx="5">
                  <c:v>101.4820424058849</c:v>
                </c:pt>
                <c:pt idx="6">
                  <c:v>103.6968340262232</c:v>
                </c:pt>
                <c:pt idx="7">
                  <c:v>102.25744772713254</c:v>
                </c:pt>
                <c:pt idx="8">
                  <c:v>103.67533224762251</c:v>
                </c:pt>
                <c:pt idx="9">
                  <c:v>104.81140308348687</c:v>
                </c:pt>
                <c:pt idx="10">
                  <c:v>101.18047589090773</c:v>
                </c:pt>
                <c:pt idx="11">
                  <c:v>100.2642454831395</c:v>
                </c:pt>
                <c:pt idx="12">
                  <c:v>172.85171033312966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BFA-4042-8BFB-FF8A2320ADC6}"/>
            </c:ext>
          </c:extLst>
        </c:ser>
        <c:ser>
          <c:idx val="2"/>
          <c:order val="2"/>
          <c:tx>
            <c:strRef>
              <c:f>'ЗП (соцсфера)'!$A$16</c:f>
              <c:strCache>
                <c:ptCount val="1"/>
                <c:pt idx="0">
                  <c:v>Государственное управление и оборона; обязательное социальное обеспечение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(соцсфера)'!$B$13:$N$13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(соцсфера)'!$B$16:$N$16</c:f>
              <c:numCache>
                <c:formatCode>0.0</c:formatCode>
                <c:ptCount val="13"/>
                <c:pt idx="0">
                  <c:v>116.24722427831236</c:v>
                </c:pt>
                <c:pt idx="1">
                  <c:v>106.46290990130531</c:v>
                </c:pt>
                <c:pt idx="2">
                  <c:v>111.51315789473684</c:v>
                </c:pt>
                <c:pt idx="3">
                  <c:v>110.88763743631</c:v>
                </c:pt>
                <c:pt idx="4">
                  <c:v>125.15517936316</c:v>
                </c:pt>
                <c:pt idx="5">
                  <c:v>105.53734179253486</c:v>
                </c:pt>
                <c:pt idx="6">
                  <c:v>105.56172643605204</c:v>
                </c:pt>
                <c:pt idx="7">
                  <c:v>105.12531436995924</c:v>
                </c:pt>
                <c:pt idx="8">
                  <c:v>109.33289336193148</c:v>
                </c:pt>
                <c:pt idx="9">
                  <c:v>104.37474849094568</c:v>
                </c:pt>
                <c:pt idx="10">
                  <c:v>110.26376284958337</c:v>
                </c:pt>
                <c:pt idx="11">
                  <c:v>99.145956624736655</c:v>
                </c:pt>
                <c:pt idx="12">
                  <c:v>137.19538000352671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BFA-4042-8BFB-FF8A2320ADC6}"/>
            </c:ext>
          </c:extLst>
        </c:ser>
        <c:ser>
          <c:idx val="3"/>
          <c:order val="3"/>
          <c:tx>
            <c:strRef>
              <c:f>'ЗП (соцсфера)'!$A$17</c:f>
              <c:strCache>
                <c:ptCount val="1"/>
                <c:pt idx="0">
                  <c:v>Искусство, развлечения и отдых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(соцсфера)'!$B$13:$N$13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(соцсфера)'!$B$17:$N$17</c:f>
              <c:numCache>
                <c:formatCode>0.0</c:formatCode>
                <c:ptCount val="13"/>
                <c:pt idx="0">
                  <c:v>106.79584386408311</c:v>
                </c:pt>
                <c:pt idx="1">
                  <c:v>140.07362608467</c:v>
                </c:pt>
                <c:pt idx="2">
                  <c:v>122.30148301107566</c:v>
                </c:pt>
                <c:pt idx="3">
                  <c:v>125.34151957022257</c:v>
                </c:pt>
                <c:pt idx="4">
                  <c:v>112.4418319862846</c:v>
                </c:pt>
                <c:pt idx="5">
                  <c:v>106.08799825746024</c:v>
                </c:pt>
                <c:pt idx="6">
                  <c:v>92.825171953598201</c:v>
                </c:pt>
                <c:pt idx="7">
                  <c:v>93.326771435839035</c:v>
                </c:pt>
                <c:pt idx="8">
                  <c:v>102.10103451953498</c:v>
                </c:pt>
                <c:pt idx="9">
                  <c:v>104.24907149489322</c:v>
                </c:pt>
                <c:pt idx="10">
                  <c:v>104.4688881219314</c:v>
                </c:pt>
                <c:pt idx="11">
                  <c:v>101.26392071188791</c:v>
                </c:pt>
                <c:pt idx="12">
                  <c:v>191.33138990328453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BFA-4042-8BFB-FF8A2320A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86256"/>
        <c:axId val="399686648"/>
      </c:lineChart>
      <c:catAx>
        <c:axId val="39968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686648"/>
        <c:crosses val="autoZero"/>
        <c:auto val="1"/>
        <c:lblAlgn val="ctr"/>
        <c:lblOffset val="100"/>
        <c:noMultiLvlLbl val="0"/>
      </c:catAx>
      <c:valAx>
        <c:axId val="39968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68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2932363604278813"/>
          <c:y val="0.81953695821806061"/>
          <c:w val="0.76343134925468104"/>
          <c:h val="0.154845002482797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331858850038762"/>
          <c:y val="3.0458776324656978E-2"/>
          <c:w val="0.47076668606627425"/>
          <c:h val="0.9052329137057298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 зарплата ГКЭД.xlsx]график 5.14'!$A$6:$A$25</c:f>
              <c:strCache>
                <c:ptCount val="20"/>
                <c:pt idx="0">
                  <c:v>Прочая обслуживающая деятельность</c:v>
                </c:pt>
                <c:pt idx="1">
                  <c:v>Здравоохранение и социальное обслуживание населения</c:v>
                </c:pt>
                <c:pt idx="2">
                  <c:v>Искусство, развлечения и отдых</c:v>
                </c:pt>
                <c:pt idx="3">
                  <c:v>Сельское хозяйство, лесное хозяйство и рыболовство</c:v>
                </c:pt>
                <c:pt idx="4">
                  <c:v>Образование</c:v>
                </c:pt>
                <c:pt idx="5">
                  <c:v>Водоснабжение, очистка, обработка отходов и получение вторичного сырья</c:v>
                </c:pt>
                <c:pt idx="6">
                  <c:v>Деятельность гостиниц и ресторанов</c:v>
                </c:pt>
                <c:pt idx="7">
                  <c:v>Операции с недвижимым имуществом</c:v>
                </c:pt>
                <c:pt idx="8">
                  <c:v>Административная и вспомогательная деятельность</c:v>
                </c:pt>
                <c:pt idx="9">
                  <c:v>Строительство</c:v>
                </c:pt>
                <c:pt idx="10">
                  <c:v>Оптовая и розничная торговля, ремонт автомобилей и мотоциклов</c:v>
                </c:pt>
                <c:pt idx="11">
                  <c:v>всего</c:v>
                </c:pt>
                <c:pt idx="12">
                  <c:v>Профессиональная, научная и техническая деятельность</c:v>
                </c:pt>
                <c:pt idx="13">
                  <c:v>Транспортная деятельность и хранение грузов</c:v>
                </c:pt>
                <c:pt idx="14">
                  <c:v>Обеспечение (снабжение) электроэнергией, газом, паром и кондиционированным воздухом</c:v>
                </c:pt>
                <c:pt idx="15">
                  <c:v>Государственное управление и оборона; обязательное социальное обеспечение</c:v>
                </c:pt>
                <c:pt idx="16">
                  <c:v>Обрабатывающие производства (обрабатывающая промышленность)</c:v>
                </c:pt>
                <c:pt idx="17">
                  <c:v>Добыча полезных ископаемых</c:v>
                </c:pt>
                <c:pt idx="18">
                  <c:v>Финансовое посредничество и страхование</c:v>
                </c:pt>
                <c:pt idx="19">
                  <c:v>Информация и связь</c:v>
                </c:pt>
              </c:strCache>
            </c:strRef>
          </c:cat>
          <c:val>
            <c:numRef>
              <c:f>'[график зарплата ГКЭД.xlsx]график 5.14'!$B$6:$B$25</c:f>
              <c:numCache>
                <c:formatCode>#,##0</c:formatCode>
                <c:ptCount val="20"/>
                <c:pt idx="0">
                  <c:v>19906</c:v>
                </c:pt>
                <c:pt idx="1">
                  <c:v>20948</c:v>
                </c:pt>
                <c:pt idx="2">
                  <c:v>21260</c:v>
                </c:pt>
                <c:pt idx="3">
                  <c:v>23672</c:v>
                </c:pt>
                <c:pt idx="4">
                  <c:v>24506</c:v>
                </c:pt>
                <c:pt idx="5">
                  <c:v>25176</c:v>
                </c:pt>
                <c:pt idx="6">
                  <c:v>25221</c:v>
                </c:pt>
                <c:pt idx="7">
                  <c:v>25363</c:v>
                </c:pt>
                <c:pt idx="8">
                  <c:v>28009</c:v>
                </c:pt>
                <c:pt idx="9">
                  <c:v>29180</c:v>
                </c:pt>
                <c:pt idx="10">
                  <c:v>29555</c:v>
                </c:pt>
                <c:pt idx="11">
                  <c:v>32123</c:v>
                </c:pt>
                <c:pt idx="12">
                  <c:v>35678</c:v>
                </c:pt>
                <c:pt idx="13">
                  <c:v>40789</c:v>
                </c:pt>
                <c:pt idx="14">
                  <c:v>42837</c:v>
                </c:pt>
                <c:pt idx="15">
                  <c:v>45309</c:v>
                </c:pt>
                <c:pt idx="16">
                  <c:v>47259</c:v>
                </c:pt>
                <c:pt idx="17">
                  <c:v>52148</c:v>
                </c:pt>
                <c:pt idx="18">
                  <c:v>57107</c:v>
                </c:pt>
                <c:pt idx="19">
                  <c:v>57508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40-4372-A914-426DC0EC3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9681944"/>
        <c:axId val="399691352"/>
      </c:barChart>
      <c:catAx>
        <c:axId val="399681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9691352"/>
        <c:crosses val="autoZero"/>
        <c:auto val="1"/>
        <c:lblAlgn val="ctr"/>
        <c:lblOffset val="100"/>
        <c:noMultiLvlLbl val="0"/>
      </c:catAx>
      <c:valAx>
        <c:axId val="399691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9681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0ED23-6DC8-4B85-BE7A-CB8932DD4942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8803B-1F94-4744-BB0A-CC95CE125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577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11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912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870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0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/>
              <a:t> педагогических  и некоторых категорий работников системы образования повышение заработной платы работникам образования в </a:t>
            </a:r>
            <a:r>
              <a:rPr lang="ru-RU" sz="12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здравоохранения-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273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/>
              <a:t> педагогических  и некоторых категорий работников системы образования повышение заработной платы работникам образования в </a:t>
            </a:r>
            <a:r>
              <a:rPr lang="ru-RU" sz="12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здравоохранения-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89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/>
              <a:t> педагогических  и некоторых категорий работников системы образования повышение заработной платы работникам образования в   </a:t>
            </a:r>
            <a:r>
              <a:rPr lang="ru-RU" baseline="0" dirty="0" err="1"/>
              <a:t>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449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/>
              <a:t> педагогических  и некоторых категорий работников системы образования повышение заработной платы работникам образования в   выросла </a:t>
            </a:r>
            <a:r>
              <a:rPr lang="ru-RU" sz="1200" b="0" i="0" u="none" strike="noStrik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 62,8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%</a:t>
            </a:r>
            <a:r>
              <a:rPr lang="ru-RU" sz="1200" b="0" i="0" u="none" strike="noStrike" dirty="0">
                <a:solidFill>
                  <a:schemeClr val="tx1"/>
                </a:solidFill>
                <a:effectLst/>
                <a:latin typeface="+mn-lt"/>
              </a:rPr>
              <a:t>,</a:t>
            </a:r>
          </a:p>
          <a:p>
            <a:r>
              <a:rPr lang="ru-RU" sz="12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 здравоохранения- на </a:t>
            </a:r>
            <a:r>
              <a:rPr lang="ru-RU" sz="1200" b="0" i="0" u="none" strike="noStrik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42,2%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искусства и культуры-</a:t>
            </a:r>
            <a:r>
              <a:rPr lang="ru-RU" dirty="0"/>
              <a:t> </a:t>
            </a:r>
            <a:r>
              <a:rPr lang="ru-RU" sz="1200" b="0" i="0" u="none" strike="noStrik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на 88,8</a:t>
            </a:r>
            <a:r>
              <a:rPr lang="ru-RU" dirty="0"/>
              <a:t> процента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109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94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1A2F-EF59-4AD1-9336-FA1CF4191BF7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78C33-2371-41DC-BB6D-42D041808313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17F1-2276-4CA8-A553-C6AF258E10E6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B7E0-5D4D-45DA-9629-44EF371F4D1D}" type="datetime1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50F8-D64A-413C-9F45-B67A02612445}" type="datetime1">
              <a:rPr lang="ru-RU" smtClean="0"/>
              <a:t>21.11.2023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F4F8-84FA-4BAD-9CF9-A67435E1CAF5}" type="datetime1">
              <a:rPr lang="ru-RU" smtClean="0"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E124-85DF-46B0-920E-EBED92839D78}" type="datetime1">
              <a:rPr lang="ru-RU" smtClean="0"/>
              <a:t>21.11.2023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A2C6-BA11-4958-B7A7-479822CD2CFF}" type="datetime1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A7204-2B76-4B74-9711-EF893660A398}" type="datetime1">
              <a:rPr lang="ru-RU" smtClean="0"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B79D-A5AF-47CA-B8E1-B7A9335EC137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8D9F-FCEB-4AAB-A8BC-B4A9E67C8E65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C19670-9F06-414D-A4A6-D568DBA5AB40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15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6FF7E4-6974-4D91-9105-3C3F532366DB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167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70A98-FF73-4593-98D5-1C3C998BC54F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553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91E88D-7D54-4C7F-867B-A8CA82E34496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776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7428C4-4569-4E45-8F46-A788D77003A2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233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30BFC-22AB-49C8-BC1A-C8035858AD5E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813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257B-37C0-4EEC-A68D-465FB2C02CB0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671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5A9072-633C-4CF5-8F9C-50750CD47E3A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603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69573-8603-41C4-A6F0-5464EF9EFDC6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558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FE09B-5834-4691-8FB9-5499555554A6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6797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60AC34-2545-4CAA-8DA2-CF62648334ED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2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53C9F-09A7-4BE7-BF8E-7527B001DDD8}" type="datetime1">
              <a:rPr lang="ru-RU" smtClean="0"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53C9F-09A7-4BE7-BF8E-7527B001DD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46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oleObject" Target="../embeddings/_____Microsoft_Excel_97-20031.xls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3938" y="437322"/>
            <a:ext cx="10591781" cy="399950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</a:t>
            </a:r>
            <a:r>
              <a:rPr lang="ky-KG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номинальная </a:t>
            </a:r>
            <a: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в Кыргызской Республике в 2022 году и в январе –сентябре 2023года</a:t>
            </a:r>
            <a:r>
              <a:rPr lang="ky-KG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ky-KG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9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004262"/>
            <a:ext cx="9144000" cy="1346662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Г.Ж.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www.stat.kg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22.11.2023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3420" cy="671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554" y="340973"/>
            <a:ext cx="10256310" cy="1325563"/>
          </a:xfrm>
        </p:spPr>
        <p:txBody>
          <a:bodyPr/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/>
              <a:t> 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cs typeface="+mn-cs"/>
              </a:rPr>
              <a:t>Порядок сбора данных</a:t>
            </a:r>
            <a:r>
              <a:rPr lang="ru-RU" sz="3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1438" y="1140737"/>
            <a:ext cx="10602362" cy="4517679"/>
          </a:xfrm>
        </p:spPr>
        <p:txBody>
          <a:bodyPr>
            <a:normAutofit fontScale="92500" lnSpcReduction="10000"/>
          </a:bodyPr>
          <a:lstStyle/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в рамках, возложенных на статистические органы функций, разрабатывает методологию и инструментарий (формы отчетности, инструкции и указания по их заполнению) для проведения официальных статистических наблюдений по статистике численности и заработной платы работников.</a:t>
            </a:r>
          </a:p>
          <a:p>
            <a:pPr marL="365125" lvl="0" indent="450215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Указанные сведения собираются от юридических лиц (предприятия, организации и учреждения) и их обособленных подразделений (филиалы, представительства и др.) независимо от вида осуществляемой экономической деятельности, источника финансирования и формы собственности.</a:t>
            </a:r>
          </a:p>
          <a:p>
            <a:pPr marL="365125" lvl="0" indent="450215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Хозяйствующие же субъекты, имеющие статус физического лица, к числу которых относятся и крестьянские (фермерские) хозяйства республики, официальную статистическую отчетность не представляют</a:t>
            </a:r>
            <a:r>
              <a:rPr lang="ru-RU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</a:t>
            </a:fld>
            <a:endParaRPr lang="ru-RU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448554" y="6325658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21" y="617696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197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08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предприятий и р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азработка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среднемесячной заработной плате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6424"/>
            <a:ext cx="10515600" cy="4760539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Охват – 38,6 тыс. предприятий и организаций в год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8688-предприятий представляют годовую отчетность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8 653 предприятий -  ежемесячно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20897-предприятий – на квартальной основе (№1- ФХД-микро-квартальная),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№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2-кредит, №4-фин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Разработка – на уровне республики, области, района, городов и </a:t>
            </a:r>
            <a:r>
              <a:rPr lang="ru-RU" altLang="ru-RU" sz="3200" kern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айыльных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 аймаков на основе официальной статистической отчетности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742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583" y="0"/>
            <a:ext cx="11196534" cy="92228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занятого населения в КР </a:t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  <a:endParaRPr lang="ru-RU" sz="2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8356" y="1272209"/>
            <a:ext cx="9589272" cy="451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9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3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данных по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среднемесячной заработной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410633"/>
              </p:ext>
            </p:extLst>
          </p:nvPr>
        </p:nvGraphicFramePr>
        <p:xfrm>
          <a:off x="938213" y="1390651"/>
          <a:ext cx="10515600" cy="4754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28920"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Периодичность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 респондентов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№ 1-Т "Отчет по труду"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годовая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более 38 тыс. отчетов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 показателя Численность работников, фонд зарплаты, стоимость затрат, принято выбыло</a:t>
                      </a:r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№ 1-Т "Отчет по труду"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месячная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более 16 тыс. отчетов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показателей (Численность работников, фонд зарплаты, созданные рабочие места)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Приложение №1 к форме № 1-Т(месячная) за ноябрь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Единовременная, в ноябре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более 16 тыс. отчетов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показателя, зарплата мужчин и женщин, распределение по размерам заработной платы</a:t>
                      </a:r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1-Т-район "Отчет по труду" –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годовая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 показатели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районам, городам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2857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№1 ФХД-МИКРО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квартальная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19873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показателей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(Численность работников, фонд зарплаты, созданные рабочие места)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2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№1 ФХД-МИКРО-годовая;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годовая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20897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31показателей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(Численность работников, фонд зарплаты, созданные рабочие места)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22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данных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среднемесячной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номинальной начисленной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видам экономической деятельности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территории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бюджетной,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небюджетной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сфере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 типам предприятий (малые, средние, крупные)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СЭЗ, предприятия с иностранными инвестициями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полу (ноябрьское обследование предприятий)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сфере туризма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формам собственности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организационно-правовым формам хозяйствования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06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3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среднемесячной заработной платы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7788" y="1391058"/>
            <a:ext cx="10515600" cy="4351338"/>
          </a:xfrm>
        </p:spPr>
        <p:txBody>
          <a:bodyPr>
            <a:normAutofit lnSpcReduction="10000"/>
          </a:bodyPr>
          <a:lstStyle/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Средняя номинальная заработная плата работников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предприятия исчисляется путем деления фактически начисленного фонда заработной платы работников списочного и </a:t>
            </a:r>
            <a:r>
              <a:rPr lang="ru-RU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несписочного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 состава на численность работников, принимаемую для исчисления средней заработной платы и на число месяцев в отчетном периоде. </a:t>
            </a:r>
          </a:p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СЗП=ФЗП*1000/ЧР/12</a:t>
            </a:r>
            <a:endParaRPr lang="ru-RU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Реальная заработная </a:t>
            </a:r>
            <a:r>
              <a:rPr lang="ru-RU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плата в%</a:t>
            </a:r>
            <a:endParaRPr lang="ru-RU" b="1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365125" lvl="0" indent="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None/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12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РЗП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=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14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НЗП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/ИПЦ*100</a:t>
            </a:r>
            <a:endParaRPr lang="ru-RU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499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787775" y="2214564"/>
            <a:ext cx="5670550" cy="36988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Kyrghyz Times" pitchFamily="2" charset="0"/>
            </a:endParaRPr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2838451" y="6075621"/>
            <a:ext cx="67579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ts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9701" name="Picture 4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02" y="301625"/>
            <a:ext cx="946205" cy="8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215680" y="506010"/>
            <a:ext cx="6469520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defRPr/>
            </a:pP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Расчет средней заработной платы за </a:t>
            </a:r>
            <a:r>
              <a:rPr kumimoji="1" lang="ru-RU" sz="20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2022 год  </a:t>
            </a: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в добыче полезных ископаемых </a:t>
            </a:r>
          </a:p>
        </p:txBody>
      </p:sp>
      <p:graphicFrame>
        <p:nvGraphicFramePr>
          <p:cNvPr id="2970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7047863"/>
              </p:ext>
            </p:extLst>
          </p:nvPr>
        </p:nvGraphicFramePr>
        <p:xfrm>
          <a:off x="7454237" y="829175"/>
          <a:ext cx="3880236" cy="4321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r:id="rId5" imgW="3456732" imgH="3700593" progId="Excel.Chart.8">
                  <p:embed/>
                </p:oleObj>
              </mc:Choice>
              <mc:Fallback>
                <p:oleObj r:id="rId5" imgW="3456732" imgH="3700593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4237" y="829175"/>
                        <a:ext cx="3880236" cy="43217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4" name="Picture 2" descr="http://kloop.kg/wp-content/uploads/2014/06/Kumtor_CAT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03" y="1700214"/>
            <a:ext cx="6439412" cy="410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84325" y="1869890"/>
            <a:ext cx="41108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Количество отчетов -</a:t>
            </a:r>
            <a:r>
              <a:rPr lang="ru-RU" altLang="ru-RU" sz="20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1560</a:t>
            </a:r>
            <a:endParaRPr lang="ru-RU" altLang="ru-RU" sz="20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Численность  </a:t>
            </a:r>
            <a:r>
              <a:rPr lang="ru-RU" altLang="ru-RU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работников за </a:t>
            </a:r>
            <a:r>
              <a:rPr lang="ru-RU" altLang="ru-RU" sz="20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2022г</a:t>
            </a:r>
            <a:r>
              <a:rPr lang="ru-RU" altLang="ru-RU" sz="20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.-</a:t>
            </a:r>
            <a:r>
              <a:rPr lang="ru-RU" altLang="ru-RU" sz="20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11824 </a:t>
            </a:r>
            <a:r>
              <a:rPr lang="ru-RU" altLang="ru-RU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человек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 Фонд заработной платы </a:t>
            </a:r>
            <a:r>
              <a:rPr lang="ru-RU" altLang="ru-RU" sz="20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6480505,7 </a:t>
            </a:r>
            <a:r>
              <a:rPr lang="ru-RU" altLang="ru-RU" sz="2000" b="1" i="1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тыс.сом</a:t>
            </a:r>
            <a:endParaRPr lang="ru-RU" altLang="ru-RU" sz="2000" b="1" i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Среднемесячная заработная плата </a:t>
            </a:r>
            <a:r>
              <a:rPr lang="ru-RU" altLang="ru-RU" sz="20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= 6480505,7 *1000/ 11824 чел./12 = 45 674 сомов</a:t>
            </a:r>
            <a:endParaRPr lang="ru-RU" altLang="ru-RU" sz="2000" b="1" i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75153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583" y="0"/>
            <a:ext cx="11196534" cy="9222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территории в 2022 году </a:t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229911"/>
              </p:ext>
            </p:extLst>
          </p:nvPr>
        </p:nvGraphicFramePr>
        <p:xfrm>
          <a:off x="606583" y="1144988"/>
          <a:ext cx="11196533" cy="4988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1013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1" y="136868"/>
            <a:ext cx="10112829" cy="7416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видам экономической деятельности </a:t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2022 году </a:t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0061418"/>
              </p:ext>
            </p:extLst>
          </p:nvPr>
        </p:nvGraphicFramePr>
        <p:xfrm>
          <a:off x="546847" y="1154084"/>
          <a:ext cx="10990496" cy="5552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6293022"/>
              </p:ext>
            </p:extLst>
          </p:nvPr>
        </p:nvGraphicFramePr>
        <p:xfrm>
          <a:off x="286247" y="1009816"/>
          <a:ext cx="11481683" cy="504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4985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29" y="104504"/>
            <a:ext cx="10756271" cy="9840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бюджетной и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небюджетной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сферы по территории в 2022 году</a:t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1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/>
          </p:nvPr>
        </p:nvGraphicFramePr>
        <p:xfrm>
          <a:off x="597529" y="1088573"/>
          <a:ext cx="10494541" cy="4859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38827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614991" y="5963478"/>
            <a:ext cx="738808" cy="21348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 flipV="1">
            <a:off x="4444250" y="-1"/>
            <a:ext cx="774775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707666" y="225425"/>
          <a:ext cx="10735034" cy="5666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Лист" r:id="rId4" imgW="5705319" imgH="3524065" progId="Excel.Sheet.8">
                  <p:embed/>
                </p:oleObj>
              </mc:Choice>
              <mc:Fallback>
                <p:oleObj name="Лист" r:id="rId4" imgW="5705319" imgH="3524065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666" y="225425"/>
                        <a:ext cx="10735034" cy="56664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6710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29" y="104504"/>
            <a:ext cx="10756271" cy="98406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по типам предприятий в 2021-2022гг. </a:t>
            </a:r>
            <a:b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2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946206" y="1264257"/>
          <a:ext cx="9907324" cy="4723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1208598" y="1416657"/>
          <a:ext cx="9797332" cy="4723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91537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89187"/>
            <a:ext cx="11624440" cy="824273"/>
          </a:xfrm>
        </p:spPr>
        <p:txBody>
          <a:bodyPr>
            <a:normAutofit/>
          </a:bodyPr>
          <a:lstStyle/>
          <a:p>
            <a:pPr algn="ctr"/>
            <a:r>
              <a:rPr lang="ky-K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заработной платы работникам бюджетной сферы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2010-2022гг.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6034814"/>
              </p:ext>
            </p:extLst>
          </p:nvPr>
        </p:nvGraphicFramePr>
        <p:xfrm>
          <a:off x="647700" y="1013460"/>
          <a:ext cx="11193780" cy="4815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12741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89187"/>
            <a:ext cx="11624440" cy="1008992"/>
          </a:xfrm>
        </p:spPr>
        <p:txBody>
          <a:bodyPr>
            <a:normAutofit fontScale="90000"/>
          </a:bodyPr>
          <a:lstStyle/>
          <a:p>
            <a:pPr algn="ctr"/>
            <a:r>
              <a:rPr lang="ky-K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заработной платы работникам бюджетной сферы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2010-2022гг.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к предыдущему году)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014019"/>
              </p:ext>
            </p:extLst>
          </p:nvPr>
        </p:nvGraphicFramePr>
        <p:xfrm>
          <a:off x="1072443" y="1341120"/>
          <a:ext cx="10517577" cy="468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2646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89187"/>
            <a:ext cx="11624440" cy="10089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территории в январе-сентябре 2023 году </a:t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8200" y="1546861"/>
          <a:ext cx="10515600" cy="4658248"/>
        </p:xfrm>
        <a:graphic>
          <a:graphicData uri="http://schemas.openxmlformats.org/drawingml/2006/table">
            <a:tbl>
              <a:tblPr/>
              <a:tblGrid>
                <a:gridCol w="28476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25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371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371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0411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88353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Сомов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 периоду предыдущего года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Реальная заработная плата</a:t>
                      </a:r>
                      <a:b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</a:t>
                      </a:r>
                      <a:b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соответствующему периоду предыдущего года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35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Кыргызская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32 123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26 124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168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28 894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132,8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117,8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168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ык-Кульская область</a:t>
                      </a:r>
                      <a:r>
                        <a:rPr lang="ru-RU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39 115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222,3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33 121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136,8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128,4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168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 область 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23 815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139,5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123,9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114,5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30 716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141,7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121,8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168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26 823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126,1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123,2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38 260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121,7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126,4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27 050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130,6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894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312419"/>
            <a:ext cx="11624440" cy="8857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видам экономической деятельности </a:t>
            </a:r>
            <a:b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январе-сентябре 2023 года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612676"/>
              </p:ext>
            </p:extLst>
          </p:nvPr>
        </p:nvGraphicFramePr>
        <p:xfrm>
          <a:off x="739140" y="1150937"/>
          <a:ext cx="11221632" cy="486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49517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2443" y="-101628"/>
            <a:ext cx="9288236" cy="1325563"/>
          </a:xfrm>
        </p:spPr>
        <p:txBody>
          <a:bodyPr>
            <a:normAutofit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данных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заработной плате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786" y="1306239"/>
            <a:ext cx="11523268" cy="4745310"/>
          </a:xfrm>
        </p:spPr>
        <p:txBody>
          <a:bodyPr>
            <a:noAutofit/>
          </a:bodyPr>
          <a:lstStyle/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Ежемесячный доклад «Социально-экономическое положение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</a:p>
          <a:p>
            <a:pPr marR="71755" lvl="0" indent="450215">
              <a:spcBef>
                <a:spcPts val="300"/>
              </a:spcBef>
            </a:pP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stat.kg/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y-KG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татистика/заработная плата/динамические таблицы</a:t>
            </a: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Ежемесячный обзор</a:t>
            </a: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Раздел: Заработная плата и рынок труда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lvl="0" indent="450215">
              <a:spcBef>
                <a:spcPts val="3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экономической деятельности (за месяц, период)-</a:t>
            </a:r>
            <a:r>
              <a:rPr lang="ky-KG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/статистика/заработная плата/оперативная информация/заработная плата по видам экономической деятельности </a:t>
            </a:r>
          </a:p>
          <a:p>
            <a:pPr marR="71755" lvl="0" indent="450215">
              <a:spcBef>
                <a:spcPts val="3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районам, городам-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/статистика/региональная статистика/статистика по регионам/среднемесячная заработная плата</a:t>
            </a:r>
          </a:p>
          <a:p>
            <a:pPr marR="71755" lvl="0" indent="450215">
              <a:spcBef>
                <a:spcPts val="30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0">
              <a:spcBef>
                <a:spcPts val="300"/>
              </a:spcBef>
              <a:spcAft>
                <a:spcPts val="0"/>
              </a:spcAft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039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5564" y="-19324"/>
            <a:ext cx="9288236" cy="1325563"/>
          </a:xfrm>
        </p:spPr>
        <p:txBody>
          <a:bodyPr>
            <a:normAutofit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данных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007" y="1334814"/>
            <a:ext cx="11309131" cy="4256689"/>
          </a:xfrm>
        </p:spPr>
        <p:txBody>
          <a:bodyPr>
            <a:noAutofit/>
          </a:bodyPr>
          <a:lstStyle/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Ежемесячный доклад «Социально-экономическое положение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Экспресс-информация «Социально-экономическое положение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 (</a:t>
            </a:r>
            <a:r>
              <a:rPr lang="ky-K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статистический справочник)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«Кыргызстан в цифрах»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«Ежегодник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«Женщины и мужчины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«Итоги годовых отчетов по численности работников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заработной плате».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19</a:t>
            </a:fld>
            <a:endParaRPr lang="ru-RU"/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12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6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 Гульнара Жылкычиевна – Заведующая отделом статистики труда и занятости</a:t>
            </a:r>
          </a:p>
          <a:p>
            <a:pPr marL="0" indent="0">
              <a:buNone/>
            </a:pPr>
            <a:r>
              <a:rPr lang="ky-KG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раб.: 62-60-76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29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10661</TotalTime>
  <Words>1031</Words>
  <Application>Microsoft Office PowerPoint</Application>
  <PresentationFormat>Широкоэкранный</PresentationFormat>
  <Paragraphs>211</Paragraphs>
  <Slides>20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Kyrghyz Times</vt:lpstr>
      <vt:lpstr>Times New Roman</vt:lpstr>
      <vt:lpstr>Wingdings</vt:lpstr>
      <vt:lpstr>Wingdings 2</vt:lpstr>
      <vt:lpstr>Тема Office</vt:lpstr>
      <vt:lpstr>1_Тема Office</vt:lpstr>
      <vt:lpstr>Лист</vt:lpstr>
      <vt:lpstr>Диаграмма Microsoft Excel</vt:lpstr>
      <vt:lpstr>     Национальный статистический комитет Кыргызской Республики  Среднемесячная номинальная заработная плата в Кыргызской Республике в 2022 году и в январе –сентябре 2023года  </vt:lpstr>
      <vt:lpstr> Порядок сбора данных </vt:lpstr>
      <vt:lpstr>Охват предприятий и разработка данных  по среднемесячной заработной плате</vt:lpstr>
      <vt:lpstr>Структура занятого населения в КР  (в процентах)</vt:lpstr>
      <vt:lpstr>Источники данных по среднемесячной заработной плате</vt:lpstr>
      <vt:lpstr>Разработка данных  по среднемесячной номинальной начисленной заработной плате</vt:lpstr>
      <vt:lpstr>Определение среднемесячной заработной платы</vt:lpstr>
      <vt:lpstr>Презентация PowerPoint</vt:lpstr>
      <vt:lpstr>Среднемесячная заработная плата по территории в 2022 году  (сомов)</vt:lpstr>
      <vt:lpstr>Среднемесячная заработная плата по видам экономической деятельности  в  2022 году   (сомов)</vt:lpstr>
      <vt:lpstr>Среднемесячная заработная плата работников бюджетной и небюджетной сферы по территории в 2022 году (сомов)</vt:lpstr>
      <vt:lpstr>Презентация PowerPoint</vt:lpstr>
      <vt:lpstr>Заработная плата по типам предприятий в 2021-2022гг.  (сомов)</vt:lpstr>
      <vt:lpstr>Повышение заработной платы работникам бюджетной сферы в 2010-2022гг.  (сомов)</vt:lpstr>
      <vt:lpstr>Повышение заработной платы работникам бюджетной сферы в 2010-2022гг. ( в процентах к предыдущему году)   </vt:lpstr>
      <vt:lpstr>Среднемесячная заработная плата по территории в январе-сентябре 2023 году   (сомов)</vt:lpstr>
      <vt:lpstr>Среднемесячная заработная плата по видам экономической деятельности  в январе-сентябре 2023 года   (сомов)</vt:lpstr>
      <vt:lpstr> Публикация данных  по заработной плате</vt:lpstr>
      <vt:lpstr> Публикация данных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Djailobaeva</cp:lastModifiedBy>
  <cp:revision>478</cp:revision>
  <cp:lastPrinted>2023-06-09T08:45:39Z</cp:lastPrinted>
  <dcterms:created xsi:type="dcterms:W3CDTF">2014-05-26T08:23:18Z</dcterms:created>
  <dcterms:modified xsi:type="dcterms:W3CDTF">2023-11-21T05:25:02Z</dcterms:modified>
</cp:coreProperties>
</file>