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7" r:id="rId2"/>
    <p:sldId id="268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73" r:id="rId12"/>
  </p:sldIdLst>
  <p:sldSz cx="10693400" cy="756285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31" autoAdjust="0"/>
  </p:normalViewPr>
  <p:slideViewPr>
    <p:cSldViewPr>
      <p:cViewPr varScale="1">
        <p:scale>
          <a:sx n="78" d="100"/>
          <a:sy n="78" d="100"/>
        </p:scale>
        <p:origin x="6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Лист3!$B$4</c:f>
              <c:strCache>
                <c:ptCount val="1"/>
                <c:pt idx="0">
                  <c:v>2019/2020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Лист3!$A$5:$A$13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Лист3!$B$5:$B$13</c:f>
              <c:numCache>
                <c:formatCode>General</c:formatCode>
                <c:ptCount val="9"/>
                <c:pt idx="0">
                  <c:v>113.8</c:v>
                </c:pt>
                <c:pt idx="1">
                  <c:v>250.1</c:v>
                </c:pt>
                <c:pt idx="2">
                  <c:v>104</c:v>
                </c:pt>
                <c:pt idx="3">
                  <c:v>64.5</c:v>
                </c:pt>
                <c:pt idx="4">
                  <c:v>255.1</c:v>
                </c:pt>
                <c:pt idx="5">
                  <c:v>58.8</c:v>
                </c:pt>
                <c:pt idx="6">
                  <c:v>203.8</c:v>
                </c:pt>
                <c:pt idx="7">
                  <c:v>186.4</c:v>
                </c:pt>
                <c:pt idx="8">
                  <c:v>75.099999999999994</c:v>
                </c:pt>
              </c:numCache>
            </c:numRef>
          </c:val>
        </c:ser>
        <c:ser>
          <c:idx val="1"/>
          <c:order val="1"/>
          <c:tx>
            <c:strRef>
              <c:f>Лист3!$C$4</c:f>
              <c:strCache>
                <c:ptCount val="1"/>
                <c:pt idx="0">
                  <c:v>2023/2024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Лист3!$A$5:$A$13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Лист3!$C$5:$C$13</c:f>
              <c:numCache>
                <c:formatCode>General</c:formatCode>
                <c:ptCount val="9"/>
                <c:pt idx="0" formatCode="0.0">
                  <c:v>128.5</c:v>
                </c:pt>
                <c:pt idx="1">
                  <c:v>284.60000000000002</c:v>
                </c:pt>
                <c:pt idx="2">
                  <c:v>108.9</c:v>
                </c:pt>
                <c:pt idx="3">
                  <c:v>64.900000000000006</c:v>
                </c:pt>
                <c:pt idx="4">
                  <c:v>289.7</c:v>
                </c:pt>
                <c:pt idx="5">
                  <c:v>60.5</c:v>
                </c:pt>
                <c:pt idx="6">
                  <c:v>233.9</c:v>
                </c:pt>
                <c:pt idx="7">
                  <c:v>227.6</c:v>
                </c:pt>
                <c:pt idx="8">
                  <c:v>92.2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024584"/>
        <c:axId val="331036736"/>
      </c:barChart>
      <c:catAx>
        <c:axId val="33102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31036736"/>
        <c:crosses val="autoZero"/>
        <c:auto val="1"/>
        <c:lblAlgn val="ctr"/>
        <c:lblOffset val="100"/>
        <c:noMultiLvlLbl val="0"/>
      </c:catAx>
      <c:valAx>
        <c:axId val="33103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10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Лист4!$B$3</c:f>
              <c:strCache>
                <c:ptCount val="1"/>
                <c:pt idx="0">
                  <c:v>2019/2020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Лист4!$A$4:$A$12</c:f>
              <c:strCache>
                <c:ptCount val="9"/>
                <c:pt idx="0">
                  <c:v>Другие</c:v>
                </c:pt>
                <c:pt idx="1">
                  <c:v>Сельское и рыбное хозяйство</c:v>
                </c:pt>
                <c:pt idx="2">
                  <c:v>Искусство и культура</c:v>
                </c:pt>
                <c:pt idx="3">
                  <c:v>Гуманитарные и социальные специальности</c:v>
                </c:pt>
                <c:pt idx="4">
                  <c:v>Информатика и вычислительная техника</c:v>
                </c:pt>
                <c:pt idx="5">
                  <c:v>Здравоохранение</c:v>
                </c:pt>
                <c:pt idx="6">
                  <c:v>Экономика и управление</c:v>
                </c:pt>
                <c:pt idx="7">
                  <c:v>Технические специальности</c:v>
                </c:pt>
                <c:pt idx="8">
                  <c:v>Образование</c:v>
                </c:pt>
              </c:strCache>
            </c:strRef>
          </c:cat>
          <c:val>
            <c:numRef>
              <c:f>Лист4!$B$4:$B$12</c:f>
              <c:numCache>
                <c:formatCode>0</c:formatCode>
                <c:ptCount val="9"/>
                <c:pt idx="0" formatCode="General">
                  <c:v>877</c:v>
                </c:pt>
                <c:pt idx="1">
                  <c:v>711</c:v>
                </c:pt>
                <c:pt idx="2">
                  <c:v>1121</c:v>
                </c:pt>
                <c:pt idx="3">
                  <c:v>2771</c:v>
                </c:pt>
                <c:pt idx="4">
                  <c:v>2582</c:v>
                </c:pt>
                <c:pt idx="5">
                  <c:v>5418</c:v>
                </c:pt>
                <c:pt idx="6">
                  <c:v>5350</c:v>
                </c:pt>
                <c:pt idx="7" formatCode="General">
                  <c:v>5623</c:v>
                </c:pt>
                <c:pt idx="8">
                  <c:v>9116</c:v>
                </c:pt>
              </c:numCache>
            </c:numRef>
          </c:val>
        </c:ser>
        <c:ser>
          <c:idx val="1"/>
          <c:order val="1"/>
          <c:tx>
            <c:strRef>
              <c:f>Лист4!$C$3</c:f>
              <c:strCache>
                <c:ptCount val="1"/>
                <c:pt idx="0">
                  <c:v>2023/2024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Лист4!$A$4:$A$12</c:f>
              <c:strCache>
                <c:ptCount val="9"/>
                <c:pt idx="0">
                  <c:v>Другие</c:v>
                </c:pt>
                <c:pt idx="1">
                  <c:v>Сельское и рыбное хозяйство</c:v>
                </c:pt>
                <c:pt idx="2">
                  <c:v>Искусство и культура</c:v>
                </c:pt>
                <c:pt idx="3">
                  <c:v>Гуманитарные и социальные специальности</c:v>
                </c:pt>
                <c:pt idx="4">
                  <c:v>Информатика и вычислительная техника</c:v>
                </c:pt>
                <c:pt idx="5">
                  <c:v>Здравоохранение</c:v>
                </c:pt>
                <c:pt idx="6">
                  <c:v>Экономика и управление</c:v>
                </c:pt>
                <c:pt idx="7">
                  <c:v>Технические специальности</c:v>
                </c:pt>
                <c:pt idx="8">
                  <c:v>Образование</c:v>
                </c:pt>
              </c:strCache>
            </c:strRef>
          </c:cat>
          <c:val>
            <c:numRef>
              <c:f>Лист4!$C$4:$C$12</c:f>
              <c:numCache>
                <c:formatCode>0</c:formatCode>
                <c:ptCount val="9"/>
                <c:pt idx="0" formatCode="General">
                  <c:v>1075</c:v>
                </c:pt>
                <c:pt idx="1">
                  <c:v>784</c:v>
                </c:pt>
                <c:pt idx="2">
                  <c:v>1611</c:v>
                </c:pt>
                <c:pt idx="3" formatCode="General">
                  <c:v>4415</c:v>
                </c:pt>
                <c:pt idx="4">
                  <c:v>5854</c:v>
                </c:pt>
                <c:pt idx="5">
                  <c:v>6893</c:v>
                </c:pt>
                <c:pt idx="6">
                  <c:v>7175</c:v>
                </c:pt>
                <c:pt idx="7" formatCode="General">
                  <c:v>7717</c:v>
                </c:pt>
                <c:pt idx="8">
                  <c:v>15609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1007728"/>
        <c:axId val="331008120"/>
      </c:barChart>
      <c:catAx>
        <c:axId val="331007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31008120"/>
        <c:crosses val="autoZero"/>
        <c:auto val="1"/>
        <c:lblAlgn val="ctr"/>
        <c:lblOffset val="100"/>
        <c:noMultiLvlLbl val="0"/>
      </c:catAx>
      <c:valAx>
        <c:axId val="331008120"/>
        <c:scaling>
          <c:orientation val="minMax"/>
          <c:max val="16500"/>
          <c:min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31007728"/>
        <c:crosses val="autoZero"/>
        <c:crossBetween val="between"/>
        <c:majorUnit val="2000"/>
        <c:minorUnit val="5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'граф 3,3'!$B$3</c:f>
              <c:strCache>
                <c:ptCount val="1"/>
                <c:pt idx="0">
                  <c:v>2019/2020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'граф 3,3'!$A$4:$A$12</c:f>
              <c:strCache>
                <c:ptCount val="9"/>
                <c:pt idx="0">
                  <c:v>Другие</c:v>
                </c:pt>
                <c:pt idx="1">
                  <c:v>Сельское хозяйство</c:v>
                </c:pt>
                <c:pt idx="2">
                  <c:v>Естественные науки и математика</c:v>
                </c:pt>
                <c:pt idx="3">
                  <c:v>Культура и искусство</c:v>
                </c:pt>
                <c:pt idx="4">
                  <c:v>Экономические специальности</c:v>
                </c:pt>
                <c:pt idx="5">
                  <c:v>Медицинские науки</c:v>
                </c:pt>
                <c:pt idx="6">
                  <c:v>Педагогические науки</c:v>
                </c:pt>
                <c:pt idx="7">
                  <c:v>Технические науки</c:v>
                </c:pt>
                <c:pt idx="8">
                  <c:v>Гуманитарные и социальные специальности</c:v>
                </c:pt>
              </c:strCache>
            </c:strRef>
          </c:cat>
          <c:val>
            <c:numRef>
              <c:f>'граф 3,3'!$B$4:$B$12</c:f>
              <c:numCache>
                <c:formatCode>General</c:formatCode>
                <c:ptCount val="9"/>
                <c:pt idx="0">
                  <c:v>888</c:v>
                </c:pt>
                <c:pt idx="1">
                  <c:v>591</c:v>
                </c:pt>
                <c:pt idx="2">
                  <c:v>2645</c:v>
                </c:pt>
                <c:pt idx="3">
                  <c:v>1461</c:v>
                </c:pt>
                <c:pt idx="4">
                  <c:v>5565</c:v>
                </c:pt>
                <c:pt idx="5">
                  <c:v>9474</c:v>
                </c:pt>
                <c:pt idx="6">
                  <c:v>8132</c:v>
                </c:pt>
                <c:pt idx="7">
                  <c:v>6395</c:v>
                </c:pt>
                <c:pt idx="8" formatCode="0">
                  <c:v>10767</c:v>
                </c:pt>
              </c:numCache>
            </c:numRef>
          </c:val>
        </c:ser>
        <c:ser>
          <c:idx val="1"/>
          <c:order val="1"/>
          <c:tx>
            <c:strRef>
              <c:f>'граф 3,3'!$C$3</c:f>
              <c:strCache>
                <c:ptCount val="1"/>
                <c:pt idx="0">
                  <c:v>2023/2024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'граф 3,3'!$A$4:$A$12</c:f>
              <c:strCache>
                <c:ptCount val="9"/>
                <c:pt idx="0">
                  <c:v>Другие</c:v>
                </c:pt>
                <c:pt idx="1">
                  <c:v>Сельское хозяйство</c:v>
                </c:pt>
                <c:pt idx="2">
                  <c:v>Естественные науки и математика</c:v>
                </c:pt>
                <c:pt idx="3">
                  <c:v>Культура и искусство</c:v>
                </c:pt>
                <c:pt idx="4">
                  <c:v>Экономические специальности</c:v>
                </c:pt>
                <c:pt idx="5">
                  <c:v>Медицинские науки</c:v>
                </c:pt>
                <c:pt idx="6">
                  <c:v>Педагогические науки</c:v>
                </c:pt>
                <c:pt idx="7">
                  <c:v>Технические науки</c:v>
                </c:pt>
                <c:pt idx="8">
                  <c:v>Гуманитарные и социальные специальности</c:v>
                </c:pt>
              </c:strCache>
            </c:strRef>
          </c:cat>
          <c:val>
            <c:numRef>
              <c:f>'граф 3,3'!$C$4:$C$12</c:f>
              <c:numCache>
                <c:formatCode>General</c:formatCode>
                <c:ptCount val="9"/>
                <c:pt idx="0">
                  <c:v>805</c:v>
                </c:pt>
                <c:pt idx="1">
                  <c:v>472</c:v>
                </c:pt>
                <c:pt idx="2">
                  <c:v>1438</c:v>
                </c:pt>
                <c:pt idx="3">
                  <c:v>1520</c:v>
                </c:pt>
                <c:pt idx="4">
                  <c:v>4887</c:v>
                </c:pt>
                <c:pt idx="5">
                  <c:v>6107</c:v>
                </c:pt>
                <c:pt idx="6">
                  <c:v>6278</c:v>
                </c:pt>
                <c:pt idx="7">
                  <c:v>6541</c:v>
                </c:pt>
                <c:pt idx="8" formatCode="0">
                  <c:v>10565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1012824"/>
        <c:axId val="331013216"/>
      </c:barChart>
      <c:catAx>
        <c:axId val="331012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31013216"/>
        <c:crosses val="autoZero"/>
        <c:auto val="1"/>
        <c:lblAlgn val="ctr"/>
        <c:lblOffset val="100"/>
        <c:noMultiLvlLbl val="0"/>
      </c:catAx>
      <c:valAx>
        <c:axId val="331013216"/>
        <c:scaling>
          <c:orientation val="minMax"/>
          <c:max val="1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3101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Лист1!$B$5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Лист1!$A$6:$A$11</c:f>
              <c:strCache>
                <c:ptCount val="6"/>
                <c:pt idx="0">
                  <c:v>Казакстан</c:v>
                </c:pt>
                <c:pt idx="1">
                  <c:v>Россия</c:v>
                </c:pt>
                <c:pt idx="2">
                  <c:v>Таджикистан</c:v>
                </c:pt>
                <c:pt idx="4">
                  <c:v>Узбекистан</c:v>
                </c:pt>
                <c:pt idx="5">
                  <c:v>Другие</c:v>
                </c:pt>
              </c:strCache>
            </c:strRef>
          </c:cat>
          <c:val>
            <c:numRef>
              <c:f>Лист1!$B$6:$B$11</c:f>
              <c:numCache>
                <c:formatCode>0.0%</c:formatCode>
                <c:ptCount val="6"/>
                <c:pt idx="0">
                  <c:v>9.9000000000000005E-2</c:v>
                </c:pt>
                <c:pt idx="1">
                  <c:v>8.7999999999999995E-2</c:v>
                </c:pt>
                <c:pt idx="2">
                  <c:v>0.11600000000000001</c:v>
                </c:pt>
                <c:pt idx="4">
                  <c:v>0.69099999999999995</c:v>
                </c:pt>
                <c:pt idx="5">
                  <c:v>7.0000000000000001E-3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Лист1!$B$38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5037317262649571E-2"/>
                  <c:y val="-1.502795563575505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338669497374495"/>
                      <c:h val="7.3509643076012959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379445922699587E-2"/>
                  <c:y val="-2.63169955995802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Лист1!$A$39:$A$44</c:f>
              <c:strCache>
                <c:ptCount val="6"/>
                <c:pt idx="0">
                  <c:v>Казакстан</c:v>
                </c:pt>
                <c:pt idx="1">
                  <c:v>Россия</c:v>
                </c:pt>
                <c:pt idx="2">
                  <c:v>Таджикистан</c:v>
                </c:pt>
                <c:pt idx="4">
                  <c:v>Узбекистан</c:v>
                </c:pt>
                <c:pt idx="5">
                  <c:v>Другие</c:v>
                </c:pt>
              </c:strCache>
            </c:strRef>
          </c:cat>
          <c:val>
            <c:numRef>
              <c:f>Лист1!$B$39:$B$44</c:f>
              <c:numCache>
                <c:formatCode>0.0%</c:formatCode>
                <c:ptCount val="6"/>
                <c:pt idx="0">
                  <c:v>7.6999999999999999E-2</c:v>
                </c:pt>
                <c:pt idx="1">
                  <c:v>8.6999999999999994E-2</c:v>
                </c:pt>
                <c:pt idx="2">
                  <c:v>1.6E-2</c:v>
                </c:pt>
                <c:pt idx="4">
                  <c:v>0.81599999999999995</c:v>
                </c:pt>
                <c:pt idx="5">
                  <c:v>3.0000000000000001E-3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7.110804735084035E-2"/>
          <c:y val="0.86278634020781142"/>
          <c:w val="0.85778390529831927"/>
          <c:h val="0.117984467758928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Лист2!$B$7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6"/>
              <c:layout>
                <c:manualLayout>
                  <c:x val="-2.34080271216098E-2"/>
                  <c:y val="-1.56614677972945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Лист2!$A$8:$A$14</c:f>
              <c:strCache>
                <c:ptCount val="7"/>
                <c:pt idx="0">
                  <c:v>Афганистан</c:v>
                </c:pt>
                <c:pt idx="1">
                  <c:v>Китай</c:v>
                </c:pt>
                <c:pt idx="2">
                  <c:v>Индия</c:v>
                </c:pt>
                <c:pt idx="3">
                  <c:v>Пакистан</c:v>
                </c:pt>
                <c:pt idx="5">
                  <c:v>Турция</c:v>
                </c:pt>
                <c:pt idx="6">
                  <c:v>Другие</c:v>
                </c:pt>
              </c:strCache>
            </c:strRef>
          </c:cat>
          <c:val>
            <c:numRef>
              <c:f>Лист2!$B$8:$B$14</c:f>
              <c:numCache>
                <c:formatCode>0.0%</c:formatCode>
                <c:ptCount val="7"/>
                <c:pt idx="0">
                  <c:v>8.9999999999999993E-3</c:v>
                </c:pt>
                <c:pt idx="1">
                  <c:v>1.2999999999999999E-2</c:v>
                </c:pt>
                <c:pt idx="2">
                  <c:v>0.69099999999999995</c:v>
                </c:pt>
                <c:pt idx="3">
                  <c:v>0.22700000000000001</c:v>
                </c:pt>
                <c:pt idx="5">
                  <c:v>3.4000000000000002E-2</c:v>
                </c:pt>
                <c:pt idx="6">
                  <c:v>2.5000000000000001E-2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31276778840854125"/>
          <c:y val="6.703573268472303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Лист2!$B$33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Лист2!$A$34:$A$40</c:f>
              <c:strCache>
                <c:ptCount val="7"/>
                <c:pt idx="0">
                  <c:v>Афганистан</c:v>
                </c:pt>
                <c:pt idx="1">
                  <c:v>Китай</c:v>
                </c:pt>
                <c:pt idx="2">
                  <c:v>Индия</c:v>
                </c:pt>
                <c:pt idx="3">
                  <c:v>Пакистан</c:v>
                </c:pt>
                <c:pt idx="5">
                  <c:v>Турция</c:v>
                </c:pt>
                <c:pt idx="6">
                  <c:v>Другие</c:v>
                </c:pt>
              </c:strCache>
            </c:strRef>
          </c:cat>
          <c:val>
            <c:numRef>
              <c:f>Лист2!$B$34:$B$40</c:f>
              <c:numCache>
                <c:formatCode>0.0%</c:formatCode>
                <c:ptCount val="7"/>
                <c:pt idx="0">
                  <c:v>1.4E-2</c:v>
                </c:pt>
                <c:pt idx="1">
                  <c:v>1.9E-2</c:v>
                </c:pt>
                <c:pt idx="2">
                  <c:v>0.56000000000000005</c:v>
                </c:pt>
                <c:pt idx="3">
                  <c:v>0.372</c:v>
                </c:pt>
                <c:pt idx="5">
                  <c:v>1.6E-2</c:v>
                </c:pt>
                <c:pt idx="6">
                  <c:v>1.9E-2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10" y="1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81551-41D6-4201-ABE1-7A16AAB43CAC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937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10" y="9442937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A5B03-B93B-47A1-9658-5C4AA2FBA7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957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42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3" y="6208859"/>
            <a:ext cx="3420525" cy="588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2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47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3" y="6208859"/>
            <a:ext cx="3420525" cy="588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2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076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8187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0215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7101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4180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0113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5869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1682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86"/>
            <a:ext cx="9089390" cy="553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5"/>
            <a:ext cx="7485380" cy="30777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19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144" y="395432"/>
            <a:ext cx="8625110" cy="86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5233" y="1459214"/>
            <a:ext cx="8022932" cy="3408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535514" y="287437"/>
            <a:ext cx="8576153" cy="305468"/>
          </a:xfrm>
        </p:spPr>
        <p:txBody>
          <a:bodyPr/>
          <a:lstStyle/>
          <a:p>
            <a:r>
              <a:rPr lang="ru-RU" sz="198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Кыргызской Республики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7500" y="1789476"/>
            <a:ext cx="10375900" cy="230285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 основных тенденциях  </a:t>
            </a:r>
          </a:p>
          <a:p>
            <a:pPr>
              <a:defRPr/>
            </a:pPr>
            <a:r>
              <a:rPr lang="ru-RU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сфере образования </a:t>
            </a:r>
            <a:endParaRPr lang="en-US" sz="4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4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</a:p>
          <a:p>
            <a:pPr>
              <a:defRPr/>
            </a:pPr>
            <a:r>
              <a:rPr lang="ky-K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ky-KG" sz="4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ky-KG" sz="4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ky-KG" sz="4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годах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18" y="127799"/>
            <a:ext cx="1053897" cy="105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51223" y="6410676"/>
            <a:ext cx="5041900" cy="703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85" b="1" dirty="0">
                <a:solidFill>
                  <a:schemeClr val="accent1">
                    <a:lumMod val="50000"/>
                  </a:schemeClr>
                </a:solidFill>
              </a:rPr>
              <a:t>Отдел социальной статистики</a:t>
            </a:r>
          </a:p>
          <a:p>
            <a:pPr algn="ctr"/>
            <a:r>
              <a:rPr lang="ky-KG" sz="1985" b="1" dirty="0" smtClean="0">
                <a:solidFill>
                  <a:schemeClr val="accent1">
                    <a:lumMod val="50000"/>
                  </a:schemeClr>
                </a:solidFill>
              </a:rPr>
              <a:t>Рахманова Жылдыз Жалиловна</a:t>
            </a:r>
            <a:endParaRPr lang="ru-RU" sz="1985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0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815626" y="428625"/>
            <a:ext cx="9505721" cy="813338"/>
          </a:xfrm>
        </p:spPr>
        <p:txBody>
          <a:bodyPr/>
          <a:lstStyle/>
          <a:p>
            <a:r>
              <a:rPr lang="ky-KG" sz="2647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тенденции в сфере образования за истекшие пять лет характеризовались</a:t>
            </a:r>
            <a:r>
              <a:rPr lang="en-US" sz="2647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2647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647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647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647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3300" y="2165165"/>
            <a:ext cx="8763000" cy="4191000"/>
          </a:xfrm>
        </p:spPr>
        <p:txBody>
          <a:bodyPr rtlCol="0">
            <a:noAutofit/>
          </a:bodyPr>
          <a:lstStyle/>
          <a:p>
            <a:pPr marL="504200" indent="-504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ростом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числа дневных организаций среднего общего образования и численности учащихся в них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ky-KG" sz="24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200" indent="-504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ky-KG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увеличением численности студентов в средних профессиональных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организациях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200" indent="-504200" algn="just">
              <a:spcBef>
                <a:spcPct val="0"/>
              </a:spcBef>
              <a:spcAft>
                <a:spcPts val="662"/>
              </a:spcAft>
              <a:buFontTx/>
              <a:buChar char="-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увеличением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численности студентов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высших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профессиональных образовательных организациях.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764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endParaRPr lang="ru-RU" sz="1764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endParaRPr lang="ru-RU" sz="1764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91" y="6389908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628951" y="6806565"/>
            <a:ext cx="7879072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544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544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544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544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29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2263" y="3291407"/>
            <a:ext cx="781050" cy="655320"/>
          </a:xfrm>
          <a:custGeom>
            <a:avLst/>
            <a:gdLst/>
            <a:ahLst/>
            <a:cxnLst/>
            <a:rect l="l" t="t" r="r" b="b"/>
            <a:pathLst>
              <a:path w="781050" h="655320">
                <a:moveTo>
                  <a:pt x="119519" y="0"/>
                </a:moveTo>
                <a:lnTo>
                  <a:pt x="92970" y="27847"/>
                </a:lnTo>
                <a:lnTo>
                  <a:pt x="59887" y="66067"/>
                </a:lnTo>
                <a:lnTo>
                  <a:pt x="29044" y="106025"/>
                </a:lnTo>
                <a:lnTo>
                  <a:pt x="7116" y="137459"/>
                </a:lnTo>
                <a:lnTo>
                  <a:pt x="0" y="148260"/>
                </a:lnTo>
                <a:lnTo>
                  <a:pt x="780491" y="655117"/>
                </a:lnTo>
                <a:lnTo>
                  <a:pt x="119519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39095" y="3015897"/>
            <a:ext cx="1864360" cy="1861820"/>
          </a:xfrm>
          <a:custGeom>
            <a:avLst/>
            <a:gdLst/>
            <a:ahLst/>
            <a:cxnLst/>
            <a:rect l="l" t="t" r="r" b="b"/>
            <a:pathLst>
              <a:path w="1864360" h="1861820">
                <a:moveTo>
                  <a:pt x="153167" y="423770"/>
                </a:moveTo>
                <a:lnTo>
                  <a:pt x="118834" y="480731"/>
                </a:lnTo>
                <a:lnTo>
                  <a:pt x="88880" y="538980"/>
                </a:lnTo>
                <a:lnTo>
                  <a:pt x="63285" y="598325"/>
                </a:lnTo>
                <a:lnTo>
                  <a:pt x="42030" y="658574"/>
                </a:lnTo>
                <a:lnTo>
                  <a:pt x="25094" y="719535"/>
                </a:lnTo>
                <a:lnTo>
                  <a:pt x="12457" y="781015"/>
                </a:lnTo>
                <a:lnTo>
                  <a:pt x="4099" y="842823"/>
                </a:lnTo>
                <a:lnTo>
                  <a:pt x="0" y="904766"/>
                </a:lnTo>
                <a:lnTo>
                  <a:pt x="138" y="966652"/>
                </a:lnTo>
                <a:lnTo>
                  <a:pt x="4495" y="1028288"/>
                </a:lnTo>
                <a:lnTo>
                  <a:pt x="13049" y="1089484"/>
                </a:lnTo>
                <a:lnTo>
                  <a:pt x="25781" y="1150046"/>
                </a:lnTo>
                <a:lnTo>
                  <a:pt x="42671" y="1209782"/>
                </a:lnTo>
                <a:lnTo>
                  <a:pt x="63698" y="1268501"/>
                </a:lnTo>
                <a:lnTo>
                  <a:pt x="88841" y="1326009"/>
                </a:lnTo>
                <a:lnTo>
                  <a:pt x="118082" y="1382116"/>
                </a:lnTo>
                <a:lnTo>
                  <a:pt x="151399" y="1436628"/>
                </a:lnTo>
                <a:lnTo>
                  <a:pt x="188773" y="1489354"/>
                </a:lnTo>
                <a:lnTo>
                  <a:pt x="230182" y="1540101"/>
                </a:lnTo>
                <a:lnTo>
                  <a:pt x="275608" y="1588677"/>
                </a:lnTo>
                <a:lnTo>
                  <a:pt x="331760" y="1640467"/>
                </a:lnTo>
                <a:lnTo>
                  <a:pt x="390961" y="1686805"/>
                </a:lnTo>
                <a:lnTo>
                  <a:pt x="452871" y="1727692"/>
                </a:lnTo>
                <a:lnTo>
                  <a:pt x="517152" y="1763127"/>
                </a:lnTo>
                <a:lnTo>
                  <a:pt x="583465" y="1793110"/>
                </a:lnTo>
                <a:lnTo>
                  <a:pt x="651472" y="1817642"/>
                </a:lnTo>
                <a:lnTo>
                  <a:pt x="720833" y="1836722"/>
                </a:lnTo>
                <a:lnTo>
                  <a:pt x="791210" y="1850351"/>
                </a:lnTo>
                <a:lnTo>
                  <a:pt x="862265" y="1858529"/>
                </a:lnTo>
                <a:lnTo>
                  <a:pt x="933658" y="1861254"/>
                </a:lnTo>
                <a:lnTo>
                  <a:pt x="1005052" y="1858529"/>
                </a:lnTo>
                <a:lnTo>
                  <a:pt x="1076107" y="1850351"/>
                </a:lnTo>
                <a:lnTo>
                  <a:pt x="1146484" y="1836722"/>
                </a:lnTo>
                <a:lnTo>
                  <a:pt x="1215845" y="1817642"/>
                </a:lnTo>
                <a:lnTo>
                  <a:pt x="1283852" y="1793110"/>
                </a:lnTo>
                <a:lnTo>
                  <a:pt x="1350165" y="1763127"/>
                </a:lnTo>
                <a:lnTo>
                  <a:pt x="1414446" y="1727692"/>
                </a:lnTo>
                <a:lnTo>
                  <a:pt x="1476356" y="1686805"/>
                </a:lnTo>
                <a:lnTo>
                  <a:pt x="1535557" y="1640467"/>
                </a:lnTo>
                <a:lnTo>
                  <a:pt x="1591709" y="1588677"/>
                </a:lnTo>
                <a:lnTo>
                  <a:pt x="1643499" y="1532525"/>
                </a:lnTo>
                <a:lnTo>
                  <a:pt x="1689837" y="1473324"/>
                </a:lnTo>
                <a:lnTo>
                  <a:pt x="1730723" y="1411414"/>
                </a:lnTo>
                <a:lnTo>
                  <a:pt x="1766158" y="1347133"/>
                </a:lnTo>
                <a:lnTo>
                  <a:pt x="1796142" y="1280820"/>
                </a:lnTo>
                <a:lnTo>
                  <a:pt x="1820674" y="1212814"/>
                </a:lnTo>
                <a:lnTo>
                  <a:pt x="1839754" y="1143452"/>
                </a:lnTo>
                <a:lnTo>
                  <a:pt x="1853383" y="1073075"/>
                </a:lnTo>
                <a:lnTo>
                  <a:pt x="1861560" y="1002020"/>
                </a:lnTo>
                <a:lnTo>
                  <a:pt x="1864286" y="930627"/>
                </a:lnTo>
                <a:lnTo>
                  <a:pt x="933658" y="930627"/>
                </a:lnTo>
                <a:lnTo>
                  <a:pt x="153167" y="423770"/>
                </a:lnTo>
                <a:close/>
              </a:path>
              <a:path w="1864360" h="1861820">
                <a:moveTo>
                  <a:pt x="933658" y="0"/>
                </a:moveTo>
                <a:lnTo>
                  <a:pt x="862265" y="2725"/>
                </a:lnTo>
                <a:lnTo>
                  <a:pt x="791210" y="10903"/>
                </a:lnTo>
                <a:lnTo>
                  <a:pt x="720833" y="24531"/>
                </a:lnTo>
                <a:lnTo>
                  <a:pt x="651472" y="43612"/>
                </a:lnTo>
                <a:lnTo>
                  <a:pt x="583465" y="68144"/>
                </a:lnTo>
                <a:lnTo>
                  <a:pt x="517152" y="98127"/>
                </a:lnTo>
                <a:lnTo>
                  <a:pt x="452871" y="133562"/>
                </a:lnTo>
                <a:lnTo>
                  <a:pt x="390961" y="174449"/>
                </a:lnTo>
                <a:lnTo>
                  <a:pt x="331760" y="220787"/>
                </a:lnTo>
                <a:lnTo>
                  <a:pt x="275608" y="272576"/>
                </a:lnTo>
                <a:lnTo>
                  <a:pt x="933658" y="930627"/>
                </a:lnTo>
                <a:lnTo>
                  <a:pt x="1864286" y="930627"/>
                </a:lnTo>
                <a:lnTo>
                  <a:pt x="1861560" y="859233"/>
                </a:lnTo>
                <a:lnTo>
                  <a:pt x="1853383" y="788179"/>
                </a:lnTo>
                <a:lnTo>
                  <a:pt x="1839754" y="717801"/>
                </a:lnTo>
                <a:lnTo>
                  <a:pt x="1820674" y="648440"/>
                </a:lnTo>
                <a:lnTo>
                  <a:pt x="1796142" y="580434"/>
                </a:lnTo>
                <a:lnTo>
                  <a:pt x="1766158" y="514120"/>
                </a:lnTo>
                <a:lnTo>
                  <a:pt x="1730723" y="449840"/>
                </a:lnTo>
                <a:lnTo>
                  <a:pt x="1689837" y="387929"/>
                </a:lnTo>
                <a:lnTo>
                  <a:pt x="1643499" y="328729"/>
                </a:lnTo>
                <a:lnTo>
                  <a:pt x="1591709" y="272576"/>
                </a:lnTo>
                <a:lnTo>
                  <a:pt x="1535557" y="220787"/>
                </a:lnTo>
                <a:lnTo>
                  <a:pt x="1476356" y="174449"/>
                </a:lnTo>
                <a:lnTo>
                  <a:pt x="1414446" y="133562"/>
                </a:lnTo>
                <a:lnTo>
                  <a:pt x="1350165" y="98127"/>
                </a:lnTo>
                <a:lnTo>
                  <a:pt x="1283852" y="68144"/>
                </a:lnTo>
                <a:lnTo>
                  <a:pt x="1215845" y="43612"/>
                </a:lnTo>
                <a:lnTo>
                  <a:pt x="1146484" y="24531"/>
                </a:lnTo>
                <a:lnTo>
                  <a:pt x="1076107" y="10903"/>
                </a:lnTo>
                <a:lnTo>
                  <a:pt x="1005052" y="2725"/>
                </a:lnTo>
                <a:lnTo>
                  <a:pt x="933658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75909" y="3209465"/>
            <a:ext cx="838200" cy="737870"/>
          </a:xfrm>
          <a:custGeom>
            <a:avLst/>
            <a:gdLst/>
            <a:ahLst/>
            <a:cxnLst/>
            <a:rect l="l" t="t" r="r" b="b"/>
            <a:pathLst>
              <a:path w="838200" h="737870">
                <a:moveTo>
                  <a:pt x="240753" y="0"/>
                </a:moveTo>
                <a:lnTo>
                  <a:pt x="211108" y="24958"/>
                </a:lnTo>
                <a:lnTo>
                  <a:pt x="182776" y="50769"/>
                </a:lnTo>
                <a:lnTo>
                  <a:pt x="142680" y="91157"/>
                </a:lnTo>
                <a:lnTo>
                  <a:pt x="105379" y="133656"/>
                </a:lnTo>
                <a:lnTo>
                  <a:pt x="70779" y="178381"/>
                </a:lnTo>
                <a:lnTo>
                  <a:pt x="38781" y="225448"/>
                </a:lnTo>
                <a:lnTo>
                  <a:pt x="18847" y="258185"/>
                </a:lnTo>
                <a:lnTo>
                  <a:pt x="0" y="292049"/>
                </a:lnTo>
                <a:lnTo>
                  <a:pt x="838136" y="737692"/>
                </a:lnTo>
                <a:lnTo>
                  <a:pt x="240753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60053" y="2998273"/>
            <a:ext cx="1903095" cy="1898014"/>
          </a:xfrm>
          <a:custGeom>
            <a:avLst/>
            <a:gdLst/>
            <a:ahLst/>
            <a:cxnLst/>
            <a:rect l="l" t="t" r="r" b="b"/>
            <a:pathLst>
              <a:path w="1903095" h="1898014">
                <a:moveTo>
                  <a:pt x="115856" y="503241"/>
                </a:moveTo>
                <a:lnTo>
                  <a:pt x="89797" y="555683"/>
                </a:lnTo>
                <a:lnTo>
                  <a:pt x="67063" y="608657"/>
                </a:lnTo>
                <a:lnTo>
                  <a:pt x="47647" y="662071"/>
                </a:lnTo>
                <a:lnTo>
                  <a:pt x="31538" y="715829"/>
                </a:lnTo>
                <a:lnTo>
                  <a:pt x="18728" y="769839"/>
                </a:lnTo>
                <a:lnTo>
                  <a:pt x="9207" y="824006"/>
                </a:lnTo>
                <a:lnTo>
                  <a:pt x="2968" y="878237"/>
                </a:lnTo>
                <a:lnTo>
                  <a:pt x="0" y="932437"/>
                </a:lnTo>
                <a:lnTo>
                  <a:pt x="294" y="986512"/>
                </a:lnTo>
                <a:lnTo>
                  <a:pt x="3842" y="1040369"/>
                </a:lnTo>
                <a:lnTo>
                  <a:pt x="10635" y="1093913"/>
                </a:lnTo>
                <a:lnTo>
                  <a:pt x="20664" y="1147051"/>
                </a:lnTo>
                <a:lnTo>
                  <a:pt x="33919" y="1199689"/>
                </a:lnTo>
                <a:lnTo>
                  <a:pt x="50391" y="1251732"/>
                </a:lnTo>
                <a:lnTo>
                  <a:pt x="70072" y="1303088"/>
                </a:lnTo>
                <a:lnTo>
                  <a:pt x="92953" y="1353661"/>
                </a:lnTo>
                <a:lnTo>
                  <a:pt x="119023" y="1403358"/>
                </a:lnTo>
                <a:lnTo>
                  <a:pt x="148276" y="1452085"/>
                </a:lnTo>
                <a:lnTo>
                  <a:pt x="180700" y="1499749"/>
                </a:lnTo>
                <a:lnTo>
                  <a:pt x="216288" y="1546254"/>
                </a:lnTo>
                <a:lnTo>
                  <a:pt x="267729" y="1604776"/>
                </a:lnTo>
                <a:lnTo>
                  <a:pt x="322844" y="1658093"/>
                </a:lnTo>
                <a:lnTo>
                  <a:pt x="381288" y="1706169"/>
                </a:lnTo>
                <a:lnTo>
                  <a:pt x="442718" y="1748968"/>
                </a:lnTo>
                <a:lnTo>
                  <a:pt x="506791" y="1786453"/>
                </a:lnTo>
                <a:lnTo>
                  <a:pt x="573163" y="1818589"/>
                </a:lnTo>
                <a:lnTo>
                  <a:pt x="641491" y="1845340"/>
                </a:lnTo>
                <a:lnTo>
                  <a:pt x="711430" y="1866668"/>
                </a:lnTo>
                <a:lnTo>
                  <a:pt x="782637" y="1882539"/>
                </a:lnTo>
                <a:lnTo>
                  <a:pt x="854769" y="1892917"/>
                </a:lnTo>
                <a:lnTo>
                  <a:pt x="927483" y="1897764"/>
                </a:lnTo>
                <a:lnTo>
                  <a:pt x="1000434" y="1897044"/>
                </a:lnTo>
                <a:lnTo>
                  <a:pt x="1073278" y="1890723"/>
                </a:lnTo>
                <a:lnTo>
                  <a:pt x="1145674" y="1878763"/>
                </a:lnTo>
                <a:lnTo>
                  <a:pt x="1217276" y="1861129"/>
                </a:lnTo>
                <a:lnTo>
                  <a:pt x="1287741" y="1837784"/>
                </a:lnTo>
                <a:lnTo>
                  <a:pt x="1356726" y="1808693"/>
                </a:lnTo>
                <a:lnTo>
                  <a:pt x="1423887" y="1773818"/>
                </a:lnTo>
                <a:lnTo>
                  <a:pt x="1488880" y="1733125"/>
                </a:lnTo>
                <a:lnTo>
                  <a:pt x="1551363" y="1686576"/>
                </a:lnTo>
                <a:lnTo>
                  <a:pt x="1609885" y="1635137"/>
                </a:lnTo>
                <a:lnTo>
                  <a:pt x="1663201" y="1580024"/>
                </a:lnTo>
                <a:lnTo>
                  <a:pt x="1711277" y="1521581"/>
                </a:lnTo>
                <a:lnTo>
                  <a:pt x="1754075" y="1460152"/>
                </a:lnTo>
                <a:lnTo>
                  <a:pt x="1791560" y="1396080"/>
                </a:lnTo>
                <a:lnTo>
                  <a:pt x="1823695" y="1329709"/>
                </a:lnTo>
                <a:lnTo>
                  <a:pt x="1850445" y="1261383"/>
                </a:lnTo>
                <a:lnTo>
                  <a:pt x="1871773" y="1191444"/>
                </a:lnTo>
                <a:lnTo>
                  <a:pt x="1887644" y="1120237"/>
                </a:lnTo>
                <a:lnTo>
                  <a:pt x="1898020" y="1048105"/>
                </a:lnTo>
                <a:lnTo>
                  <a:pt x="1902867" y="975391"/>
                </a:lnTo>
                <a:lnTo>
                  <a:pt x="1902606" y="948884"/>
                </a:lnTo>
                <a:lnTo>
                  <a:pt x="953993" y="948884"/>
                </a:lnTo>
                <a:lnTo>
                  <a:pt x="115856" y="503241"/>
                </a:lnTo>
                <a:close/>
              </a:path>
              <a:path w="1903095" h="1898014">
                <a:moveTo>
                  <a:pt x="980490" y="0"/>
                </a:moveTo>
                <a:lnTo>
                  <a:pt x="907540" y="720"/>
                </a:lnTo>
                <a:lnTo>
                  <a:pt x="834695" y="7042"/>
                </a:lnTo>
                <a:lnTo>
                  <a:pt x="762300" y="19002"/>
                </a:lnTo>
                <a:lnTo>
                  <a:pt x="690698" y="36637"/>
                </a:lnTo>
                <a:lnTo>
                  <a:pt x="620232" y="59983"/>
                </a:lnTo>
                <a:lnTo>
                  <a:pt x="551247" y="89075"/>
                </a:lnTo>
                <a:lnTo>
                  <a:pt x="484086" y="123950"/>
                </a:lnTo>
                <a:lnTo>
                  <a:pt x="419093" y="164643"/>
                </a:lnTo>
                <a:lnTo>
                  <a:pt x="356610" y="211192"/>
                </a:lnTo>
                <a:lnTo>
                  <a:pt x="953993" y="948884"/>
                </a:lnTo>
                <a:lnTo>
                  <a:pt x="1902606" y="948884"/>
                </a:lnTo>
                <a:lnTo>
                  <a:pt x="1902148" y="902440"/>
                </a:lnTo>
                <a:lnTo>
                  <a:pt x="1895826" y="829595"/>
                </a:lnTo>
                <a:lnTo>
                  <a:pt x="1883867" y="757199"/>
                </a:lnTo>
                <a:lnTo>
                  <a:pt x="1866233" y="685596"/>
                </a:lnTo>
                <a:lnTo>
                  <a:pt x="1842888" y="615130"/>
                </a:lnTo>
                <a:lnTo>
                  <a:pt x="1813797" y="546143"/>
                </a:lnTo>
                <a:lnTo>
                  <a:pt x="1778924" y="478981"/>
                </a:lnTo>
                <a:lnTo>
                  <a:pt x="1738232" y="413986"/>
                </a:lnTo>
                <a:lnTo>
                  <a:pt x="1691685" y="351502"/>
                </a:lnTo>
                <a:lnTo>
                  <a:pt x="1640244" y="292980"/>
                </a:lnTo>
                <a:lnTo>
                  <a:pt x="1585129" y="239663"/>
                </a:lnTo>
                <a:lnTo>
                  <a:pt x="1526685" y="191588"/>
                </a:lnTo>
                <a:lnTo>
                  <a:pt x="1465255" y="148789"/>
                </a:lnTo>
                <a:lnTo>
                  <a:pt x="1401182" y="111305"/>
                </a:lnTo>
                <a:lnTo>
                  <a:pt x="1334810" y="79169"/>
                </a:lnTo>
                <a:lnTo>
                  <a:pt x="1266483" y="52420"/>
                </a:lnTo>
                <a:lnTo>
                  <a:pt x="1196543" y="31092"/>
                </a:lnTo>
                <a:lnTo>
                  <a:pt x="1125336" y="15222"/>
                </a:lnTo>
                <a:lnTo>
                  <a:pt x="1053204" y="4846"/>
                </a:lnTo>
                <a:lnTo>
                  <a:pt x="98049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27414" y="2313685"/>
            <a:ext cx="138089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b="1" spc="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b="1" spc="2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en-US" b="1" spc="2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9</a:t>
            </a:r>
            <a:r>
              <a:rPr b="1" spc="-6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</a:t>
            </a:r>
            <a:r>
              <a:rPr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b="1" spc="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en-US" b="1" spc="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</a:t>
            </a:r>
            <a:endParaRPr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024" y="164882"/>
            <a:ext cx="8833724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14145" marR="5080" indent="-1402080">
              <a:lnSpc>
                <a:spcPct val="100000"/>
              </a:lnSpc>
            </a:pPr>
            <a:r>
              <a:rPr lang="ky-KG" sz="2400" b="1" spc="1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sz="24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</a:t>
            </a:r>
            <a:r>
              <a:rPr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0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дневных</a:t>
            </a:r>
            <a:r>
              <a:rPr sz="24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 среднего общего образования</a:t>
            </a:r>
            <a:r>
              <a:rPr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4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6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sz="24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2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</a:t>
            </a:r>
            <a:r>
              <a:rPr sz="2400" b="1" spc="6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sz="2400" b="1" spc="18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ся</a:t>
            </a:r>
            <a:r>
              <a:rPr sz="24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9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них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54895" y="1013766"/>
            <a:ext cx="350139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sz="1600"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ода)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2173" y="2231286"/>
            <a:ext cx="132629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b="1" spc="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lang="en-US" b="1" spc="5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23</a:t>
            </a:r>
            <a:r>
              <a:rPr b="1" spc="-60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</a:t>
            </a:r>
            <a:r>
              <a:rPr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b="1" spc="20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en-US"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</a:t>
            </a:r>
            <a:endParaRPr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357662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2171" y="3755949"/>
            <a:ext cx="116943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6520">
              <a:lnSpc>
                <a:spcPts val="1570"/>
              </a:lnSpc>
            </a:pPr>
            <a:r>
              <a:rPr lang="ky-KG" sz="1400" b="1" spc="-90" dirty="0" smtClean="0">
                <a:solidFill>
                  <a:srgbClr val="202B32"/>
                </a:solidFill>
                <a:latin typeface="Palatino Linotype"/>
                <a:cs typeface="Palatino Linotype"/>
              </a:rPr>
              <a:t>Всего школ</a:t>
            </a:r>
            <a:endParaRPr sz="1400" dirty="0">
              <a:latin typeface="Palatino Linotype"/>
              <a:cs typeface="Palatino Linotype"/>
            </a:endParaRPr>
          </a:p>
          <a:p>
            <a:pPr marL="140335">
              <a:lnSpc>
                <a:spcPts val="198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83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264" y="5150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учащихся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311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478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47543" y="5150504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учащихся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ru-RU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4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90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en-US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830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12173" y="3355938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95" y="0"/>
                </a:moveTo>
                <a:lnTo>
                  <a:pt x="541147" y="1954"/>
                </a:lnTo>
                <a:lnTo>
                  <a:pt x="493874" y="7715"/>
                </a:lnTo>
                <a:lnTo>
                  <a:pt x="447830" y="17131"/>
                </a:lnTo>
                <a:lnTo>
                  <a:pt x="403166" y="30052"/>
                </a:lnTo>
                <a:lnTo>
                  <a:pt x="360034" y="46324"/>
                </a:lnTo>
                <a:lnTo>
                  <a:pt x="318585" y="65797"/>
                </a:lnTo>
                <a:lnTo>
                  <a:pt x="278971" y="88318"/>
                </a:lnTo>
                <a:lnTo>
                  <a:pt x="241343" y="113736"/>
                </a:lnTo>
                <a:lnTo>
                  <a:pt x="205855" y="141899"/>
                </a:lnTo>
                <a:lnTo>
                  <a:pt x="172656" y="172656"/>
                </a:lnTo>
                <a:lnTo>
                  <a:pt x="141899" y="205855"/>
                </a:lnTo>
                <a:lnTo>
                  <a:pt x="113736" y="241343"/>
                </a:lnTo>
                <a:lnTo>
                  <a:pt x="88318" y="278971"/>
                </a:lnTo>
                <a:lnTo>
                  <a:pt x="65797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2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18"/>
                </a:lnTo>
                <a:lnTo>
                  <a:pt x="46324" y="818950"/>
                </a:lnTo>
                <a:lnTo>
                  <a:pt x="65797" y="860398"/>
                </a:lnTo>
                <a:lnTo>
                  <a:pt x="88318" y="900011"/>
                </a:lnTo>
                <a:lnTo>
                  <a:pt x="113736" y="937637"/>
                </a:lnTo>
                <a:lnTo>
                  <a:pt x="141899" y="973126"/>
                </a:lnTo>
                <a:lnTo>
                  <a:pt x="172656" y="1006324"/>
                </a:lnTo>
                <a:lnTo>
                  <a:pt x="205855" y="1037080"/>
                </a:lnTo>
                <a:lnTo>
                  <a:pt x="241343" y="1065243"/>
                </a:lnTo>
                <a:lnTo>
                  <a:pt x="278971" y="1090661"/>
                </a:lnTo>
                <a:lnTo>
                  <a:pt x="318585" y="1113182"/>
                </a:lnTo>
                <a:lnTo>
                  <a:pt x="360034" y="1132654"/>
                </a:lnTo>
                <a:lnTo>
                  <a:pt x="403166" y="1148927"/>
                </a:lnTo>
                <a:lnTo>
                  <a:pt x="447830" y="1161847"/>
                </a:lnTo>
                <a:lnTo>
                  <a:pt x="493874" y="1171263"/>
                </a:lnTo>
                <a:lnTo>
                  <a:pt x="541147" y="1177024"/>
                </a:lnTo>
                <a:lnTo>
                  <a:pt x="589495" y="1178979"/>
                </a:lnTo>
                <a:lnTo>
                  <a:pt x="637842" y="1177024"/>
                </a:lnTo>
                <a:lnTo>
                  <a:pt x="685113" y="1171263"/>
                </a:lnTo>
                <a:lnTo>
                  <a:pt x="731156" y="1161847"/>
                </a:lnTo>
                <a:lnTo>
                  <a:pt x="775818" y="1148927"/>
                </a:lnTo>
                <a:lnTo>
                  <a:pt x="818950" y="1132654"/>
                </a:lnTo>
                <a:lnTo>
                  <a:pt x="860398" y="1113182"/>
                </a:lnTo>
                <a:lnTo>
                  <a:pt x="900011" y="1090661"/>
                </a:lnTo>
                <a:lnTo>
                  <a:pt x="937637" y="1065243"/>
                </a:lnTo>
                <a:lnTo>
                  <a:pt x="973126" y="1037080"/>
                </a:lnTo>
                <a:lnTo>
                  <a:pt x="1006324" y="1006324"/>
                </a:lnTo>
                <a:lnTo>
                  <a:pt x="1037080" y="973126"/>
                </a:lnTo>
                <a:lnTo>
                  <a:pt x="1065243" y="937637"/>
                </a:lnTo>
                <a:lnTo>
                  <a:pt x="1090661" y="900011"/>
                </a:lnTo>
                <a:lnTo>
                  <a:pt x="1113182" y="860398"/>
                </a:lnTo>
                <a:lnTo>
                  <a:pt x="1132654" y="818950"/>
                </a:lnTo>
                <a:lnTo>
                  <a:pt x="1148927" y="775818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2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7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1" y="278971"/>
                </a:lnTo>
                <a:lnTo>
                  <a:pt x="1065243" y="241343"/>
                </a:lnTo>
                <a:lnTo>
                  <a:pt x="1037080" y="205855"/>
                </a:lnTo>
                <a:lnTo>
                  <a:pt x="1006324" y="172656"/>
                </a:lnTo>
                <a:lnTo>
                  <a:pt x="973126" y="141899"/>
                </a:lnTo>
                <a:lnTo>
                  <a:pt x="937637" y="113736"/>
                </a:lnTo>
                <a:lnTo>
                  <a:pt x="900011" y="88318"/>
                </a:lnTo>
                <a:lnTo>
                  <a:pt x="860398" y="65797"/>
                </a:lnTo>
                <a:lnTo>
                  <a:pt x="818950" y="46324"/>
                </a:lnTo>
                <a:lnTo>
                  <a:pt x="775818" y="30052"/>
                </a:lnTo>
                <a:lnTo>
                  <a:pt x="731156" y="17131"/>
                </a:lnTo>
                <a:lnTo>
                  <a:pt x="685113" y="7715"/>
                </a:lnTo>
                <a:lnTo>
                  <a:pt x="637842" y="1954"/>
                </a:lnTo>
                <a:lnTo>
                  <a:pt x="589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32810" y="3769981"/>
            <a:ext cx="937894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школ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ru-RU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77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85718" y="4285305"/>
            <a:ext cx="1483479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 b="1" spc="-70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46990">
              <a:lnSpc>
                <a:spcPct val="100000"/>
              </a:lnSpc>
              <a:spcBef>
                <a:spcPts val="15"/>
              </a:spcBef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4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91964" y="6191749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91964" y="6385941"/>
            <a:ext cx="125956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275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483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9579" y="3120487"/>
            <a:ext cx="711835" cy="397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90"/>
              </a:lnSpc>
            </a:pPr>
            <a:r>
              <a:rPr lang="ky-KG"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r>
              <a:rPr lang="ky-KG" sz="1400" dirty="0">
                <a:latin typeface="Palatino Linotype"/>
                <a:cs typeface="Palatino Linotype"/>
              </a:rPr>
              <a:t> </a:t>
            </a:r>
            <a:r>
              <a:rPr lang="ru-RU" sz="1800" dirty="0" smtClean="0">
                <a:latin typeface="Arial Black"/>
                <a:cs typeface="Arial Black"/>
              </a:rPr>
              <a:t>1</a:t>
            </a:r>
            <a:r>
              <a:rPr lang="en-US" sz="1800" dirty="0" smtClean="0">
                <a:latin typeface="Arial Black"/>
                <a:cs typeface="Arial Black"/>
              </a:rPr>
              <a:t>4</a:t>
            </a:r>
            <a:r>
              <a:rPr lang="ky-KG" sz="1800" dirty="0" smtClean="0">
                <a:latin typeface="Arial Black"/>
                <a:cs typeface="Arial Black"/>
              </a:rPr>
              <a:t>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62182" y="6191749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65579" y="6385941"/>
            <a:ext cx="78805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35 9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95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87250" y="6191749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87250" y="6385941"/>
            <a:ext cx="115886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430 637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89993" y="6191749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89993" y="6385941"/>
            <a:ext cx="84126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60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193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74100" y="4281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73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18103" y="3118051"/>
            <a:ext cx="806296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endParaRPr sz="1200" dirty="0">
              <a:latin typeface="Arial Black"/>
              <a:cs typeface="Arial Black"/>
            </a:endParaRPr>
          </a:p>
          <a:p>
            <a:pPr marL="307340">
              <a:lnSpc>
                <a:spcPts val="2039"/>
              </a:lnSpc>
            </a:pPr>
            <a:r>
              <a:rPr lang="en-US" sz="1800" dirty="0" smtClean="0">
                <a:latin typeface="Arial Black"/>
                <a:cs typeface="Arial Black"/>
              </a:rPr>
              <a:t>204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10964" y="3284116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00927" y="339277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23093" y="3414209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75" y="0"/>
                </a:moveTo>
                <a:lnTo>
                  <a:pt x="9700" y="6313"/>
                </a:lnTo>
                <a:lnTo>
                  <a:pt x="2392" y="17783"/>
                </a:lnTo>
                <a:lnTo>
                  <a:pt x="0" y="33898"/>
                </a:lnTo>
                <a:lnTo>
                  <a:pt x="5727" y="45716"/>
                </a:lnTo>
                <a:lnTo>
                  <a:pt x="16658" y="53839"/>
                </a:lnTo>
                <a:lnTo>
                  <a:pt x="31825" y="56765"/>
                </a:lnTo>
                <a:lnTo>
                  <a:pt x="44880" y="51843"/>
                </a:lnTo>
                <a:lnTo>
                  <a:pt x="54007" y="41641"/>
                </a:lnTo>
                <a:lnTo>
                  <a:pt x="57442" y="27931"/>
                </a:lnTo>
                <a:lnTo>
                  <a:pt x="55903" y="18774"/>
                </a:lnTo>
                <a:lnTo>
                  <a:pt x="49173" y="8598"/>
                </a:lnTo>
                <a:lnTo>
                  <a:pt x="37317" y="1919"/>
                </a:lnTo>
                <a:lnTo>
                  <a:pt x="20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6793" y="4283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18963" y="4304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02800" y="4365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72695" y="3282392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13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62660" y="339105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84829" y="341247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7" y="0"/>
                </a:moveTo>
                <a:lnTo>
                  <a:pt x="9701" y="6310"/>
                </a:lnTo>
                <a:lnTo>
                  <a:pt x="2392" y="17780"/>
                </a:lnTo>
                <a:lnTo>
                  <a:pt x="0" y="33896"/>
                </a:lnTo>
                <a:lnTo>
                  <a:pt x="5721" y="45720"/>
                </a:lnTo>
                <a:lnTo>
                  <a:pt x="16648" y="53843"/>
                </a:lnTo>
                <a:lnTo>
                  <a:pt x="31815" y="56768"/>
                </a:lnTo>
                <a:lnTo>
                  <a:pt x="44870" y="51850"/>
                </a:lnTo>
                <a:lnTo>
                  <a:pt x="53997" y="41650"/>
                </a:lnTo>
                <a:lnTo>
                  <a:pt x="57432" y="27934"/>
                </a:lnTo>
                <a:lnTo>
                  <a:pt x="55896" y="18785"/>
                </a:lnTo>
                <a:lnTo>
                  <a:pt x="49168" y="8605"/>
                </a:lnTo>
                <a:lnTo>
                  <a:pt x="37315" y="1922"/>
                </a:lnTo>
                <a:lnTo>
                  <a:pt x="205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58518" y="4281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80684" y="4302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64525" y="4364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394580" y="5609171"/>
            <a:ext cx="59055" cy="516890"/>
          </a:xfrm>
          <a:custGeom>
            <a:avLst/>
            <a:gdLst/>
            <a:ahLst/>
            <a:cxnLst/>
            <a:rect l="l" t="t" r="r" b="b"/>
            <a:pathLst>
              <a:path w="59054" h="516889">
                <a:moveTo>
                  <a:pt x="0" y="0"/>
                </a:moveTo>
                <a:lnTo>
                  <a:pt x="59016" y="0"/>
                </a:lnTo>
                <a:lnTo>
                  <a:pt x="5901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820388" y="5609171"/>
            <a:ext cx="112395" cy="516890"/>
          </a:xfrm>
          <a:custGeom>
            <a:avLst/>
            <a:gdLst/>
            <a:ahLst/>
            <a:cxnLst/>
            <a:rect l="l" t="t" r="r" b="b"/>
            <a:pathLst>
              <a:path w="112395" h="516889">
                <a:moveTo>
                  <a:pt x="0" y="0"/>
                </a:moveTo>
                <a:lnTo>
                  <a:pt x="111810" y="0"/>
                </a:lnTo>
                <a:lnTo>
                  <a:pt x="1118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64958" y="5609171"/>
            <a:ext cx="3329940" cy="516890"/>
          </a:xfrm>
          <a:custGeom>
            <a:avLst/>
            <a:gdLst/>
            <a:ahLst/>
            <a:cxnLst/>
            <a:rect l="l" t="t" r="r" b="b"/>
            <a:pathLst>
              <a:path w="3329940" h="516889">
                <a:moveTo>
                  <a:pt x="0" y="0"/>
                </a:moveTo>
                <a:lnTo>
                  <a:pt x="3329609" y="0"/>
                </a:lnTo>
                <a:lnTo>
                  <a:pt x="3329609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60250" y="5609171"/>
            <a:ext cx="3960495" cy="516890"/>
          </a:xfrm>
          <a:custGeom>
            <a:avLst/>
            <a:gdLst/>
            <a:ahLst/>
            <a:cxnLst/>
            <a:rect l="l" t="t" r="r" b="b"/>
            <a:pathLst>
              <a:path w="3960495" h="516889">
                <a:moveTo>
                  <a:pt x="0" y="0"/>
                </a:moveTo>
                <a:lnTo>
                  <a:pt x="3960126" y="0"/>
                </a:lnTo>
                <a:lnTo>
                  <a:pt x="396012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45998" y="23410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45998" y="2456148"/>
            <a:ext cx="0" cy="4274820"/>
          </a:xfrm>
          <a:custGeom>
            <a:avLst/>
            <a:gdLst/>
            <a:ahLst/>
            <a:cxnLst/>
            <a:rect l="l" t="t" r="r" b="b"/>
            <a:pathLst>
              <a:path h="4274820">
                <a:moveTo>
                  <a:pt x="0" y="0"/>
                </a:moveTo>
                <a:lnTo>
                  <a:pt x="0" y="4274439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67691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46175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95600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17766" y="5963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41614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91034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13203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963025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825765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847931" y="596342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512356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75103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397264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0" y="0"/>
                </a:moveTo>
                <a:lnTo>
                  <a:pt x="9709" y="6306"/>
                </a:lnTo>
                <a:lnTo>
                  <a:pt x="2395" y="17771"/>
                </a:lnTo>
                <a:lnTo>
                  <a:pt x="0" y="33886"/>
                </a:lnTo>
                <a:lnTo>
                  <a:pt x="5723" y="45708"/>
                </a:lnTo>
                <a:lnTo>
                  <a:pt x="16653" y="53831"/>
                </a:lnTo>
                <a:lnTo>
                  <a:pt x="31819" y="56758"/>
                </a:lnTo>
                <a:lnTo>
                  <a:pt x="44878" y="51842"/>
                </a:lnTo>
                <a:lnTo>
                  <a:pt x="54009" y="41645"/>
                </a:lnTo>
                <a:lnTo>
                  <a:pt x="57446" y="27935"/>
                </a:lnTo>
                <a:lnTo>
                  <a:pt x="55909" y="18781"/>
                </a:lnTo>
                <a:lnTo>
                  <a:pt x="49181" y="8601"/>
                </a:lnTo>
                <a:lnTo>
                  <a:pt x="37328" y="1921"/>
                </a:lnTo>
                <a:lnTo>
                  <a:pt x="20590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 txBox="1"/>
          <p:nvPr/>
        </p:nvSpPr>
        <p:spPr>
          <a:xfrm>
            <a:off x="2017929" y="1418541"/>
            <a:ext cx="1177925" cy="546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1400" dirty="0"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925"/>
              </a:spcBef>
            </a:pPr>
            <a:endParaRPr sz="1400" dirty="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08100" y="182687"/>
            <a:ext cx="891413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608455">
              <a:lnSpc>
                <a:spcPct val="100000"/>
              </a:lnSpc>
            </a:pPr>
            <a:r>
              <a:rPr lang="ky-KG" sz="2400" b="1" spc="13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sz="2400" b="1" spc="13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sz="2400" b="1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1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</a:t>
            </a:r>
            <a:r>
              <a:rPr sz="2400" b="1" spc="5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sz="2400" b="1" spc="15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ся</a:t>
            </a:r>
            <a:r>
              <a:rPr sz="2400" b="1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9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дневных</a:t>
            </a:r>
            <a:r>
              <a:rPr lang="ky-KG" sz="2400" b="1" spc="9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организаций</a:t>
            </a:r>
            <a:r>
              <a:rPr sz="2400" b="1" spc="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spc="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spc="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среднего общего образования </a:t>
            </a:r>
            <a:r>
              <a:rPr sz="2400" b="1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400" b="1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3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7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ерри</a:t>
            </a:r>
            <a:r>
              <a:rPr sz="2400" b="1" spc="4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2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ории</a:t>
            </a:r>
            <a:r>
              <a:rPr sz="2400" b="1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528695" y="921352"/>
            <a:ext cx="395160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</a:t>
            </a:r>
            <a:r>
              <a:rPr sz="1600"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sz="1600"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</a:t>
            </a:r>
            <a:r>
              <a:rPr sz="1600" i="1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i="1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ода,</a:t>
            </a:r>
            <a:r>
              <a:rPr sz="1600"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-3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</a:t>
            </a:r>
            <a:r>
              <a:rPr sz="16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i="1" spc="-7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600"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sz="1600" i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</a:t>
            </a:r>
            <a:r>
              <a:rPr sz="1600" i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ек)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969490"/>
              </p:ext>
            </p:extLst>
          </p:nvPr>
        </p:nvGraphicFramePr>
        <p:xfrm>
          <a:off x="1079500" y="1647825"/>
          <a:ext cx="87630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698" y="3038870"/>
            <a:ext cx="930275" cy="1334770"/>
          </a:xfrm>
          <a:custGeom>
            <a:avLst/>
            <a:gdLst/>
            <a:ahLst/>
            <a:cxnLst/>
            <a:rect l="l" t="t" r="r" b="b"/>
            <a:pathLst>
              <a:path w="930275" h="1334770">
                <a:moveTo>
                  <a:pt x="267664" y="0"/>
                </a:moveTo>
                <a:lnTo>
                  <a:pt x="199640" y="76886"/>
                </a:lnTo>
                <a:lnTo>
                  <a:pt x="155398" y="137669"/>
                </a:lnTo>
                <a:lnTo>
                  <a:pt x="116698" y="200969"/>
                </a:lnTo>
                <a:lnTo>
                  <a:pt x="83529" y="266449"/>
                </a:lnTo>
                <a:lnTo>
                  <a:pt x="55879" y="333769"/>
                </a:lnTo>
                <a:lnTo>
                  <a:pt x="33736" y="402591"/>
                </a:lnTo>
                <a:lnTo>
                  <a:pt x="17088" y="472577"/>
                </a:lnTo>
                <a:lnTo>
                  <a:pt x="5924" y="543388"/>
                </a:lnTo>
                <a:lnTo>
                  <a:pt x="232" y="614686"/>
                </a:lnTo>
                <a:lnTo>
                  <a:pt x="0" y="686131"/>
                </a:lnTo>
                <a:lnTo>
                  <a:pt x="5215" y="757387"/>
                </a:lnTo>
                <a:lnTo>
                  <a:pt x="15867" y="828114"/>
                </a:lnTo>
                <a:lnTo>
                  <a:pt x="31944" y="897973"/>
                </a:lnTo>
                <a:lnTo>
                  <a:pt x="53433" y="966627"/>
                </a:lnTo>
                <a:lnTo>
                  <a:pt x="80323" y="1033736"/>
                </a:lnTo>
                <a:lnTo>
                  <a:pt x="112602" y="1098963"/>
                </a:lnTo>
                <a:lnTo>
                  <a:pt x="150259" y="1161968"/>
                </a:lnTo>
                <a:lnTo>
                  <a:pt x="193280" y="1222414"/>
                </a:lnTo>
                <a:lnTo>
                  <a:pt x="241656" y="1279962"/>
                </a:lnTo>
                <a:lnTo>
                  <a:pt x="295373" y="1334273"/>
                </a:lnTo>
                <a:lnTo>
                  <a:pt x="930055" y="653654"/>
                </a:lnTo>
                <a:lnTo>
                  <a:pt x="267664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14704" y="2761897"/>
            <a:ext cx="1588770" cy="1863725"/>
          </a:xfrm>
          <a:custGeom>
            <a:avLst/>
            <a:gdLst/>
            <a:ahLst/>
            <a:cxnLst/>
            <a:rect l="l" t="t" r="r" b="b"/>
            <a:pathLst>
              <a:path w="1588770" h="1863725">
                <a:moveTo>
                  <a:pt x="658050" y="0"/>
                </a:moveTo>
                <a:lnTo>
                  <a:pt x="586657" y="2725"/>
                </a:lnTo>
                <a:lnTo>
                  <a:pt x="515602" y="10903"/>
                </a:lnTo>
                <a:lnTo>
                  <a:pt x="445224" y="24531"/>
                </a:lnTo>
                <a:lnTo>
                  <a:pt x="375863" y="43612"/>
                </a:lnTo>
                <a:lnTo>
                  <a:pt x="307857" y="68144"/>
                </a:lnTo>
                <a:lnTo>
                  <a:pt x="241544" y="98127"/>
                </a:lnTo>
                <a:lnTo>
                  <a:pt x="177263" y="133562"/>
                </a:lnTo>
                <a:lnTo>
                  <a:pt x="115352" y="174449"/>
                </a:lnTo>
                <a:lnTo>
                  <a:pt x="56152" y="220787"/>
                </a:lnTo>
                <a:lnTo>
                  <a:pt x="0" y="272576"/>
                </a:lnTo>
                <a:lnTo>
                  <a:pt x="658050" y="930627"/>
                </a:lnTo>
                <a:lnTo>
                  <a:pt x="23367" y="1611245"/>
                </a:lnTo>
                <a:lnTo>
                  <a:pt x="80264" y="1660323"/>
                </a:lnTo>
                <a:lnTo>
                  <a:pt x="139788" y="1704085"/>
                </a:lnTo>
                <a:lnTo>
                  <a:pt x="201638" y="1742535"/>
                </a:lnTo>
                <a:lnTo>
                  <a:pt x="265512" y="1775679"/>
                </a:lnTo>
                <a:lnTo>
                  <a:pt x="331108" y="1803522"/>
                </a:lnTo>
                <a:lnTo>
                  <a:pt x="398123" y="1826070"/>
                </a:lnTo>
                <a:lnTo>
                  <a:pt x="466254" y="1843328"/>
                </a:lnTo>
                <a:lnTo>
                  <a:pt x="535201" y="1855301"/>
                </a:lnTo>
                <a:lnTo>
                  <a:pt x="604660" y="1861994"/>
                </a:lnTo>
                <a:lnTo>
                  <a:pt x="674330" y="1863413"/>
                </a:lnTo>
                <a:lnTo>
                  <a:pt x="743907" y="1859563"/>
                </a:lnTo>
                <a:lnTo>
                  <a:pt x="813091" y="1850450"/>
                </a:lnTo>
                <a:lnTo>
                  <a:pt x="881578" y="1836077"/>
                </a:lnTo>
                <a:lnTo>
                  <a:pt x="949066" y="1816452"/>
                </a:lnTo>
                <a:lnTo>
                  <a:pt x="1015254" y="1791579"/>
                </a:lnTo>
                <a:lnTo>
                  <a:pt x="1079838" y="1761463"/>
                </a:lnTo>
                <a:lnTo>
                  <a:pt x="1142518" y="1726109"/>
                </a:lnTo>
                <a:lnTo>
                  <a:pt x="1202989" y="1685524"/>
                </a:lnTo>
                <a:lnTo>
                  <a:pt x="1260951" y="1639711"/>
                </a:lnTo>
                <a:lnTo>
                  <a:pt x="1316101" y="1588677"/>
                </a:lnTo>
                <a:lnTo>
                  <a:pt x="1367890" y="1532525"/>
                </a:lnTo>
                <a:lnTo>
                  <a:pt x="1414228" y="1473324"/>
                </a:lnTo>
                <a:lnTo>
                  <a:pt x="1455115" y="1411414"/>
                </a:lnTo>
                <a:lnTo>
                  <a:pt x="1490550" y="1347133"/>
                </a:lnTo>
                <a:lnTo>
                  <a:pt x="1520533" y="1280820"/>
                </a:lnTo>
                <a:lnTo>
                  <a:pt x="1545065" y="1212814"/>
                </a:lnTo>
                <a:lnTo>
                  <a:pt x="1564146" y="1143452"/>
                </a:lnTo>
                <a:lnTo>
                  <a:pt x="1577774" y="1073075"/>
                </a:lnTo>
                <a:lnTo>
                  <a:pt x="1585952" y="1002020"/>
                </a:lnTo>
                <a:lnTo>
                  <a:pt x="1588677" y="930627"/>
                </a:lnTo>
                <a:lnTo>
                  <a:pt x="1585952" y="859233"/>
                </a:lnTo>
                <a:lnTo>
                  <a:pt x="1577774" y="788179"/>
                </a:lnTo>
                <a:lnTo>
                  <a:pt x="1564146" y="717801"/>
                </a:lnTo>
                <a:lnTo>
                  <a:pt x="1545065" y="648440"/>
                </a:lnTo>
                <a:lnTo>
                  <a:pt x="1520533" y="580434"/>
                </a:lnTo>
                <a:lnTo>
                  <a:pt x="1490550" y="514120"/>
                </a:lnTo>
                <a:lnTo>
                  <a:pt x="1455115" y="449840"/>
                </a:lnTo>
                <a:lnTo>
                  <a:pt x="1414228" y="387929"/>
                </a:lnTo>
                <a:lnTo>
                  <a:pt x="1367890" y="328729"/>
                </a:lnTo>
                <a:lnTo>
                  <a:pt x="1316101" y="272576"/>
                </a:lnTo>
                <a:lnTo>
                  <a:pt x="1259948" y="220787"/>
                </a:lnTo>
                <a:lnTo>
                  <a:pt x="1200748" y="174449"/>
                </a:lnTo>
                <a:lnTo>
                  <a:pt x="1138837" y="133562"/>
                </a:lnTo>
                <a:lnTo>
                  <a:pt x="1074556" y="98127"/>
                </a:lnTo>
                <a:lnTo>
                  <a:pt x="1008243" y="68144"/>
                </a:lnTo>
                <a:lnTo>
                  <a:pt x="940237" y="43612"/>
                </a:lnTo>
                <a:lnTo>
                  <a:pt x="870876" y="24531"/>
                </a:lnTo>
                <a:lnTo>
                  <a:pt x="800498" y="10903"/>
                </a:lnTo>
                <a:lnTo>
                  <a:pt x="729443" y="2725"/>
                </a:lnTo>
                <a:lnTo>
                  <a:pt x="65805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34370" y="2933329"/>
            <a:ext cx="979805" cy="1234440"/>
          </a:xfrm>
          <a:custGeom>
            <a:avLst/>
            <a:gdLst/>
            <a:ahLst/>
            <a:cxnLst/>
            <a:rect l="l" t="t" r="r" b="b"/>
            <a:pathLst>
              <a:path w="979804" h="1234439">
                <a:moveTo>
                  <a:pt x="364410" y="0"/>
                </a:moveTo>
                <a:lnTo>
                  <a:pt x="310569" y="46808"/>
                </a:lnTo>
                <a:lnTo>
                  <a:pt x="260866" y="96552"/>
                </a:lnTo>
                <a:lnTo>
                  <a:pt x="215346" y="149004"/>
                </a:lnTo>
                <a:lnTo>
                  <a:pt x="174055" y="203935"/>
                </a:lnTo>
                <a:lnTo>
                  <a:pt x="137035" y="261117"/>
                </a:lnTo>
                <a:lnTo>
                  <a:pt x="104332" y="320322"/>
                </a:lnTo>
                <a:lnTo>
                  <a:pt x="75990" y="381322"/>
                </a:lnTo>
                <a:lnTo>
                  <a:pt x="52053" y="443889"/>
                </a:lnTo>
                <a:lnTo>
                  <a:pt x="32565" y="507794"/>
                </a:lnTo>
                <a:lnTo>
                  <a:pt x="17572" y="572809"/>
                </a:lnTo>
                <a:lnTo>
                  <a:pt x="7117" y="638707"/>
                </a:lnTo>
                <a:lnTo>
                  <a:pt x="1245" y="705258"/>
                </a:lnTo>
                <a:lnTo>
                  <a:pt x="0" y="772235"/>
                </a:lnTo>
                <a:lnTo>
                  <a:pt x="3426" y="839410"/>
                </a:lnTo>
                <a:lnTo>
                  <a:pt x="11568" y="906554"/>
                </a:lnTo>
                <a:lnTo>
                  <a:pt x="24471" y="973439"/>
                </a:lnTo>
                <a:lnTo>
                  <a:pt x="42178" y="1039838"/>
                </a:lnTo>
                <a:lnTo>
                  <a:pt x="64734" y="1105521"/>
                </a:lnTo>
                <a:lnTo>
                  <a:pt x="92184" y="1170261"/>
                </a:lnTo>
                <a:lnTo>
                  <a:pt x="124571" y="1233830"/>
                </a:lnTo>
                <a:lnTo>
                  <a:pt x="979700" y="759828"/>
                </a:lnTo>
                <a:lnTo>
                  <a:pt x="36441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61664" y="2715808"/>
            <a:ext cx="1830070" cy="1955164"/>
          </a:xfrm>
          <a:custGeom>
            <a:avLst/>
            <a:gdLst/>
            <a:ahLst/>
            <a:cxnLst/>
            <a:rect l="l" t="t" r="r" b="b"/>
            <a:pathLst>
              <a:path w="1830070" h="1955164">
                <a:moveTo>
                  <a:pt x="879709" y="0"/>
                </a:moveTo>
                <a:lnTo>
                  <a:pt x="804570" y="740"/>
                </a:lnTo>
                <a:lnTo>
                  <a:pt x="729540" y="7251"/>
                </a:lnTo>
                <a:lnTo>
                  <a:pt x="654973" y="19569"/>
                </a:lnTo>
                <a:lnTo>
                  <a:pt x="581224" y="37733"/>
                </a:lnTo>
                <a:lnTo>
                  <a:pt x="508645" y="61778"/>
                </a:lnTo>
                <a:lnTo>
                  <a:pt x="437591" y="91742"/>
                </a:lnTo>
                <a:lnTo>
                  <a:pt x="368416" y="127662"/>
                </a:lnTo>
                <a:lnTo>
                  <a:pt x="301473" y="169576"/>
                </a:lnTo>
                <a:lnTo>
                  <a:pt x="237117" y="217520"/>
                </a:lnTo>
                <a:lnTo>
                  <a:pt x="852407" y="977348"/>
                </a:lnTo>
                <a:lnTo>
                  <a:pt x="0" y="1456235"/>
                </a:lnTo>
                <a:lnTo>
                  <a:pt x="19546" y="1489687"/>
                </a:lnTo>
                <a:lnTo>
                  <a:pt x="46628" y="1531443"/>
                </a:lnTo>
                <a:lnTo>
                  <a:pt x="76294" y="1572049"/>
                </a:lnTo>
                <a:lnTo>
                  <a:pt x="145562" y="1652917"/>
                </a:lnTo>
                <a:lnTo>
                  <a:pt x="202329" y="1707834"/>
                </a:lnTo>
                <a:lnTo>
                  <a:pt x="262526" y="1757353"/>
                </a:lnTo>
                <a:lnTo>
                  <a:pt x="325799" y="1801436"/>
                </a:lnTo>
                <a:lnTo>
                  <a:pt x="391794" y="1840047"/>
                </a:lnTo>
                <a:lnTo>
                  <a:pt x="460157" y="1873147"/>
                </a:lnTo>
                <a:lnTo>
                  <a:pt x="530533" y="1900700"/>
                </a:lnTo>
                <a:lnTo>
                  <a:pt x="602570" y="1922669"/>
                </a:lnTo>
                <a:lnTo>
                  <a:pt x="675914" y="1939016"/>
                </a:lnTo>
                <a:lnTo>
                  <a:pt x="750210" y="1949705"/>
                </a:lnTo>
                <a:lnTo>
                  <a:pt x="825104" y="1954697"/>
                </a:lnTo>
                <a:lnTo>
                  <a:pt x="900243" y="1953957"/>
                </a:lnTo>
                <a:lnTo>
                  <a:pt x="975273" y="1947446"/>
                </a:lnTo>
                <a:lnTo>
                  <a:pt x="1049840" y="1935127"/>
                </a:lnTo>
                <a:lnTo>
                  <a:pt x="1123589" y="1916964"/>
                </a:lnTo>
                <a:lnTo>
                  <a:pt x="1196168" y="1892919"/>
                </a:lnTo>
                <a:lnTo>
                  <a:pt x="1267222" y="1862955"/>
                </a:lnTo>
                <a:lnTo>
                  <a:pt x="1336397" y="1827035"/>
                </a:lnTo>
                <a:lnTo>
                  <a:pt x="1403340" y="1785121"/>
                </a:lnTo>
                <a:lnTo>
                  <a:pt x="1467696" y="1737177"/>
                </a:lnTo>
                <a:lnTo>
                  <a:pt x="1527975" y="1684193"/>
                </a:lnTo>
                <a:lnTo>
                  <a:pt x="1582892" y="1627426"/>
                </a:lnTo>
                <a:lnTo>
                  <a:pt x="1632411" y="1567229"/>
                </a:lnTo>
                <a:lnTo>
                  <a:pt x="1676494" y="1503956"/>
                </a:lnTo>
                <a:lnTo>
                  <a:pt x="1715105" y="1437961"/>
                </a:lnTo>
                <a:lnTo>
                  <a:pt x="1748205" y="1369598"/>
                </a:lnTo>
                <a:lnTo>
                  <a:pt x="1775758" y="1299222"/>
                </a:lnTo>
                <a:lnTo>
                  <a:pt x="1797727" y="1227185"/>
                </a:lnTo>
                <a:lnTo>
                  <a:pt x="1814075" y="1153841"/>
                </a:lnTo>
                <a:lnTo>
                  <a:pt x="1824763" y="1079545"/>
                </a:lnTo>
                <a:lnTo>
                  <a:pt x="1829755" y="1004651"/>
                </a:lnTo>
                <a:lnTo>
                  <a:pt x="1829015" y="929512"/>
                </a:lnTo>
                <a:lnTo>
                  <a:pt x="1822504" y="854482"/>
                </a:lnTo>
                <a:lnTo>
                  <a:pt x="1810186" y="779915"/>
                </a:lnTo>
                <a:lnTo>
                  <a:pt x="1792022" y="706166"/>
                </a:lnTo>
                <a:lnTo>
                  <a:pt x="1767977" y="633587"/>
                </a:lnTo>
                <a:lnTo>
                  <a:pt x="1738013" y="562533"/>
                </a:lnTo>
                <a:lnTo>
                  <a:pt x="1702093" y="493358"/>
                </a:lnTo>
                <a:lnTo>
                  <a:pt x="1660179" y="426415"/>
                </a:lnTo>
                <a:lnTo>
                  <a:pt x="1612235" y="362059"/>
                </a:lnTo>
                <a:lnTo>
                  <a:pt x="1559251" y="301780"/>
                </a:lnTo>
                <a:lnTo>
                  <a:pt x="1502484" y="246863"/>
                </a:lnTo>
                <a:lnTo>
                  <a:pt x="1442287" y="197344"/>
                </a:lnTo>
                <a:lnTo>
                  <a:pt x="1379014" y="153261"/>
                </a:lnTo>
                <a:lnTo>
                  <a:pt x="1313019" y="114650"/>
                </a:lnTo>
                <a:lnTo>
                  <a:pt x="1244657" y="81550"/>
                </a:lnTo>
                <a:lnTo>
                  <a:pt x="1174280" y="53997"/>
                </a:lnTo>
                <a:lnTo>
                  <a:pt x="1102243" y="32028"/>
                </a:lnTo>
                <a:lnTo>
                  <a:pt x="1028899" y="15680"/>
                </a:lnTo>
                <a:lnTo>
                  <a:pt x="954603" y="4992"/>
                </a:lnTo>
                <a:lnTo>
                  <a:pt x="87970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83061" y="2340904"/>
            <a:ext cx="131533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201</a:t>
            </a:r>
            <a:r>
              <a:rPr lang="ky-KG"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9</a:t>
            </a:r>
            <a:r>
              <a:rPr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-20</a:t>
            </a:r>
            <a:r>
              <a:rPr lang="ky-KG"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20</a:t>
            </a:r>
            <a:endParaRPr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9887" y="188296"/>
            <a:ext cx="9265920" cy="1119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45415">
              <a:lnSpc>
                <a:spcPct val="100800"/>
              </a:lnSpc>
            </a:pPr>
            <a:r>
              <a:rPr lang="ky-KG" sz="2400" b="1" spc="1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Число о</a:t>
            </a:r>
            <a:r>
              <a:rPr sz="2400" b="1" spc="15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2400" b="1" spc="9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b="1" spc="24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2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b="1" spc="16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</a:t>
            </a:r>
            <a:r>
              <a:rPr lang="ky-KG" sz="2400" b="1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sz="2400" b="1" spc="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9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</a:t>
            </a:r>
            <a:r>
              <a:rPr sz="2400" b="1" spc="13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9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</a:t>
            </a:r>
            <a:r>
              <a:rPr sz="2400" b="1" spc="1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аци</a:t>
            </a:r>
            <a:r>
              <a:rPr lang="ky-KG" sz="2400" b="1" spc="1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</a:t>
            </a:r>
            <a:r>
              <a:rPr sz="2400" b="1" spc="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1" spc="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12700" marR="5080" indent="145415">
              <a:lnSpc>
                <a:spcPct val="100800"/>
              </a:lnSpc>
            </a:pPr>
            <a:r>
              <a:rPr lang="ky-KG" sz="2400" b="1" spc="7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1" spc="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sz="2400" b="1" spc="204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</a:t>
            </a:r>
            <a:r>
              <a:rPr sz="2400" b="1" spc="17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</a:t>
            </a:r>
            <a:r>
              <a:rPr sz="2400" b="1" spc="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7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ky-KG" sz="2400" b="1" spc="1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8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</a:t>
            </a:r>
            <a:r>
              <a:rPr sz="2400" b="1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400" b="1" spc="1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сионально</a:t>
            </a:r>
            <a:r>
              <a:rPr sz="2400" b="1" spc="3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7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9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400" b="1" spc="15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b="1" spc="24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8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21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5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16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ания</a:t>
            </a:r>
            <a:r>
              <a:rPr sz="2400" b="1" spc="7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1" spc="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</a:p>
          <a:p>
            <a:pPr marL="12700" marR="5080" indent="145415">
              <a:lnSpc>
                <a:spcPct val="100800"/>
              </a:lnSpc>
            </a:pPr>
            <a:r>
              <a:rPr lang="ky-KG" sz="2400" b="1" spc="7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1" spc="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</a:t>
            </a:r>
            <a:r>
              <a:rPr sz="2400" b="1" spc="12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(СП</a:t>
            </a:r>
            <a:r>
              <a:rPr sz="2400" b="1" spc="-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b="1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ky-KG" sz="2400" b="1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sz="2400" b="1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9773" y="1284964"/>
            <a:ext cx="2798583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sz="1600"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</a:t>
            </a: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y-KG"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93774" y="2340904"/>
            <a:ext cx="136634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20</a:t>
            </a:r>
            <a:r>
              <a:rPr lang="ky-KG"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23</a:t>
            </a:r>
            <a:r>
              <a:rPr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-202</a:t>
            </a:r>
            <a:r>
              <a:rPr lang="ky-KG"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4</a:t>
            </a:r>
            <a:endParaRPr dirty="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61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1"/>
                </a:lnTo>
                <a:lnTo>
                  <a:pt x="403160" y="30052"/>
                </a:lnTo>
                <a:lnTo>
                  <a:pt x="360028" y="46324"/>
                </a:lnTo>
                <a:lnTo>
                  <a:pt x="318580" y="65797"/>
                </a:lnTo>
                <a:lnTo>
                  <a:pt x="278967" y="88318"/>
                </a:lnTo>
                <a:lnTo>
                  <a:pt x="241341" y="113736"/>
                </a:lnTo>
                <a:lnTo>
                  <a:pt x="205853" y="141899"/>
                </a:lnTo>
                <a:lnTo>
                  <a:pt x="172654" y="172656"/>
                </a:lnTo>
                <a:lnTo>
                  <a:pt x="141898" y="205855"/>
                </a:lnTo>
                <a:lnTo>
                  <a:pt x="113735" y="241343"/>
                </a:lnTo>
                <a:lnTo>
                  <a:pt x="88317" y="278971"/>
                </a:lnTo>
                <a:lnTo>
                  <a:pt x="65796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6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0" y="278971"/>
                </a:lnTo>
                <a:lnTo>
                  <a:pt x="1065242" y="241343"/>
                </a:lnTo>
                <a:lnTo>
                  <a:pt x="1037079" y="205855"/>
                </a:lnTo>
                <a:lnTo>
                  <a:pt x="1006322" y="172656"/>
                </a:lnTo>
                <a:lnTo>
                  <a:pt x="973123" y="141899"/>
                </a:lnTo>
                <a:lnTo>
                  <a:pt x="937635" y="113736"/>
                </a:lnTo>
                <a:lnTo>
                  <a:pt x="900007" y="88318"/>
                </a:lnTo>
                <a:lnTo>
                  <a:pt x="860393" y="65797"/>
                </a:lnTo>
                <a:lnTo>
                  <a:pt x="818944" y="46324"/>
                </a:lnTo>
                <a:lnTo>
                  <a:pt x="775812" y="30052"/>
                </a:lnTo>
                <a:lnTo>
                  <a:pt x="731148" y="17131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0719" y="3517704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СПУЗов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4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4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264" y="4769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 err="1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200" b="1" spc="-60" dirty="0" smtClean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9</a:t>
            </a: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53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4958" y="6534150"/>
            <a:ext cx="120713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r>
              <a:rPr lang="en-US"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569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60250" y="6534150"/>
            <a:ext cx="127190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51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133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47543" y="4769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 err="1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200" b="1" spc="-90" dirty="0" smtClean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en-US" sz="1800" dirty="0" smtClean="0">
                <a:latin typeface="Arial Black"/>
                <a:cs typeface="Arial Black"/>
              </a:rPr>
              <a:t>1</a:t>
            </a:r>
            <a:r>
              <a:rPr lang="ky-KG" sz="1800" dirty="0" smtClean="0">
                <a:latin typeface="Arial Black"/>
                <a:cs typeface="Arial Black"/>
              </a:rPr>
              <a:t>20</a:t>
            </a:r>
            <a:r>
              <a:rPr lang="en-US" sz="1800" dirty="0" smtClean="0">
                <a:latin typeface="Arial Black"/>
                <a:cs typeface="Arial Black"/>
              </a:rPr>
              <a:t> </a:t>
            </a:r>
            <a:r>
              <a:rPr lang="ky-KG" sz="1800" dirty="0" smtClean="0">
                <a:latin typeface="Arial Black"/>
                <a:cs typeface="Arial Black"/>
              </a:rPr>
              <a:t>636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93774" y="3083536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949838" y="3515981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СПУЗов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35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sz="1800" dirty="0" smtClean="0">
                <a:latin typeface="Arial Black"/>
                <a:cs typeface="Arial Black"/>
              </a:rPr>
              <a:t>1</a:t>
            </a:r>
            <a:r>
              <a:rPr lang="en-US" sz="1800" dirty="0" smtClean="0">
                <a:latin typeface="Arial Black"/>
                <a:cs typeface="Arial Black"/>
              </a:rPr>
              <a:t>1</a:t>
            </a:r>
            <a:r>
              <a:rPr lang="ky-KG" sz="1800" dirty="0" smtClean="0">
                <a:latin typeface="Arial Black"/>
                <a:cs typeface="Arial Black"/>
              </a:rPr>
              <a:t>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91964" y="5810742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8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6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3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58172" y="319680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48136" y="330546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8"/>
                </a:moveTo>
                <a:lnTo>
                  <a:pt x="84612" y="86882"/>
                </a:lnTo>
                <a:lnTo>
                  <a:pt x="59891" y="99163"/>
                </a:lnTo>
                <a:lnTo>
                  <a:pt x="43083" y="97829"/>
                </a:lnTo>
                <a:lnTo>
                  <a:pt x="8239" y="76501"/>
                </a:lnTo>
                <a:lnTo>
                  <a:pt x="0" y="52379"/>
                </a:lnTo>
                <a:lnTo>
                  <a:pt x="1884" y="37202"/>
                </a:lnTo>
                <a:lnTo>
                  <a:pt x="7273" y="23937"/>
                </a:lnTo>
                <a:lnTo>
                  <a:pt x="15636" y="13023"/>
                </a:lnTo>
                <a:lnTo>
                  <a:pt x="26438" y="4898"/>
                </a:lnTo>
                <a:lnTo>
                  <a:pt x="39147" y="0"/>
                </a:lnTo>
                <a:lnTo>
                  <a:pt x="56431" y="1085"/>
                </a:lnTo>
                <a:lnTo>
                  <a:pt x="92101" y="21256"/>
                </a:lnTo>
                <a:lnTo>
                  <a:pt x="101244" y="4935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70306" y="332689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58518" y="4027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80684" y="4048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64525" y="4110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18674" y="5228171"/>
            <a:ext cx="536168" cy="516890"/>
          </a:xfrm>
          <a:custGeom>
            <a:avLst/>
            <a:gdLst/>
            <a:ahLst/>
            <a:cxnLst/>
            <a:rect l="l" t="t" r="r" b="b"/>
            <a:pathLst>
              <a:path w="425450" h="516889">
                <a:moveTo>
                  <a:pt x="0" y="0"/>
                </a:moveTo>
                <a:lnTo>
                  <a:pt x="425310" y="0"/>
                </a:lnTo>
                <a:lnTo>
                  <a:pt x="4253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853119" y="5228171"/>
            <a:ext cx="472440" cy="516890"/>
          </a:xfrm>
          <a:custGeom>
            <a:avLst/>
            <a:gdLst/>
            <a:ahLst/>
            <a:cxnLst/>
            <a:rect l="l" t="t" r="r" b="b"/>
            <a:pathLst>
              <a:path w="472440" h="516889">
                <a:moveTo>
                  <a:pt x="0" y="0"/>
                </a:moveTo>
                <a:lnTo>
                  <a:pt x="471855" y="0"/>
                </a:lnTo>
                <a:lnTo>
                  <a:pt x="471855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64958" y="5228171"/>
            <a:ext cx="2964815" cy="516890"/>
          </a:xfrm>
          <a:custGeom>
            <a:avLst/>
            <a:gdLst/>
            <a:ahLst/>
            <a:cxnLst/>
            <a:rect l="l" t="t" r="r" b="b"/>
            <a:pathLst>
              <a:path w="2964815" h="516889">
                <a:moveTo>
                  <a:pt x="0" y="0"/>
                </a:moveTo>
                <a:lnTo>
                  <a:pt x="2964433" y="0"/>
                </a:lnTo>
                <a:lnTo>
                  <a:pt x="2964433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52264" y="6004935"/>
            <a:ext cx="157226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7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9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146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23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endParaRPr sz="1200" dirty="0"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3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11519" y="5810749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14917" y="6004941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385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87250" y="5810742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47530" y="6004935"/>
            <a:ext cx="157226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101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0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5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4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50777" y="5810749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54175" y="6004941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9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5</a:t>
            </a:r>
            <a:r>
              <a:rPr lang="en-US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82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74100" y="4027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en-US" sz="1800" dirty="0" smtClean="0">
                <a:latin typeface="Arial Black"/>
                <a:cs typeface="Arial Black"/>
              </a:rPr>
              <a:t>9</a:t>
            </a:r>
            <a:r>
              <a:rPr lang="ky-KG" sz="1800" dirty="0" smtClean="0">
                <a:latin typeface="Arial Black"/>
                <a:cs typeface="Arial Black"/>
              </a:rPr>
              <a:t>1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98040" y="30324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 err="1" smtClean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endParaRPr sz="1200" dirty="0" smtClean="0"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860250" y="5228171"/>
            <a:ext cx="2993390" cy="516890"/>
          </a:xfrm>
          <a:custGeom>
            <a:avLst/>
            <a:gdLst/>
            <a:ahLst/>
            <a:cxnLst/>
            <a:rect l="l" t="t" r="r" b="b"/>
            <a:pathLst>
              <a:path w="2993390" h="516889">
                <a:moveTo>
                  <a:pt x="0" y="0"/>
                </a:moveTo>
                <a:lnTo>
                  <a:pt x="2992856" y="0"/>
                </a:lnTo>
                <a:lnTo>
                  <a:pt x="299285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3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53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3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46175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95600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17766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41614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91034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13203" y="5582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323808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86549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0871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461693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24432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34660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 txBox="1"/>
          <p:nvPr/>
        </p:nvSpPr>
        <p:spPr>
          <a:xfrm>
            <a:off x="2298700" y="977376"/>
            <a:ext cx="57912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6305">
              <a:lnSpc>
                <a:spcPct val="100000"/>
              </a:lnSpc>
            </a:pPr>
            <a:r>
              <a:rPr lang="ky-KG" sz="2400" i="1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  </a:t>
            </a:r>
            <a:r>
              <a:rPr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6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sz="1600"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ода,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3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sz="1600" i="1" spc="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600" i="1" spc="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</a:t>
            </a:r>
            <a:r>
              <a:rPr sz="1600" i="1" spc="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</a:t>
            </a:r>
            <a:r>
              <a:rPr sz="1600"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6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155700" y="194341"/>
            <a:ext cx="8625110" cy="78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55875" marR="5080" indent="-2543175">
              <a:lnSpc>
                <a:spcPct val="105600"/>
              </a:lnSpc>
            </a:pPr>
            <a:r>
              <a:rPr sz="2400" spc="1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spc="14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аспр</a:t>
            </a:r>
            <a:r>
              <a:rPr sz="2400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spc="-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400" spc="10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ление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численности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принятых</a:t>
            </a:r>
            <a:r>
              <a:rPr lang="ky-KG" sz="2400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7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8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</a:t>
            </a:r>
            <a:r>
              <a:rPr sz="2400" spc="-1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spc="14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Зы</a:t>
            </a:r>
            <a:r>
              <a:rPr sz="2400" spc="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</a:t>
            </a:r>
            <a:r>
              <a:rPr sz="2400" spc="4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spc="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ям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098023" y="2249478"/>
            <a:ext cx="461772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34646"/>
              </p:ext>
            </p:extLst>
          </p:nvPr>
        </p:nvGraphicFramePr>
        <p:xfrm>
          <a:off x="1034144" y="1647825"/>
          <a:ext cx="8427356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174" y="2870895"/>
            <a:ext cx="930910" cy="1651000"/>
          </a:xfrm>
          <a:custGeom>
            <a:avLst/>
            <a:gdLst/>
            <a:ahLst/>
            <a:cxnLst/>
            <a:rect l="l" t="t" r="r" b="b"/>
            <a:pathLst>
              <a:path w="930910" h="1651000">
                <a:moveTo>
                  <a:pt x="493898" y="0"/>
                </a:moveTo>
                <a:lnTo>
                  <a:pt x="442989" y="28945"/>
                </a:lnTo>
                <a:lnTo>
                  <a:pt x="394788" y="60215"/>
                </a:lnTo>
                <a:lnTo>
                  <a:pt x="349253" y="93852"/>
                </a:lnTo>
                <a:lnTo>
                  <a:pt x="306341" y="129899"/>
                </a:lnTo>
                <a:lnTo>
                  <a:pt x="266011" y="168398"/>
                </a:lnTo>
                <a:lnTo>
                  <a:pt x="228220" y="209393"/>
                </a:lnTo>
                <a:lnTo>
                  <a:pt x="192926" y="252927"/>
                </a:lnTo>
                <a:lnTo>
                  <a:pt x="160088" y="299042"/>
                </a:lnTo>
                <a:lnTo>
                  <a:pt x="129662" y="347780"/>
                </a:lnTo>
                <a:lnTo>
                  <a:pt x="101608" y="399186"/>
                </a:lnTo>
                <a:lnTo>
                  <a:pt x="69705" y="468595"/>
                </a:lnTo>
                <a:lnTo>
                  <a:pt x="43930" y="539218"/>
                </a:lnTo>
                <a:lnTo>
                  <a:pt x="24176" y="610734"/>
                </a:lnTo>
                <a:lnTo>
                  <a:pt x="10339" y="682820"/>
                </a:lnTo>
                <a:lnTo>
                  <a:pt x="2315" y="755154"/>
                </a:lnTo>
                <a:lnTo>
                  <a:pt x="0" y="827413"/>
                </a:lnTo>
                <a:lnTo>
                  <a:pt x="3287" y="899277"/>
                </a:lnTo>
                <a:lnTo>
                  <a:pt x="12073" y="970423"/>
                </a:lnTo>
                <a:lnTo>
                  <a:pt x="26253" y="1040528"/>
                </a:lnTo>
                <a:lnTo>
                  <a:pt x="45723" y="1109270"/>
                </a:lnTo>
                <a:lnTo>
                  <a:pt x="70377" y="1176328"/>
                </a:lnTo>
                <a:lnTo>
                  <a:pt x="100112" y="1241378"/>
                </a:lnTo>
                <a:lnTo>
                  <a:pt x="134822" y="1304100"/>
                </a:lnTo>
                <a:lnTo>
                  <a:pt x="174402" y="1364171"/>
                </a:lnTo>
                <a:lnTo>
                  <a:pt x="218749" y="1421269"/>
                </a:lnTo>
                <a:lnTo>
                  <a:pt x="267757" y="1475071"/>
                </a:lnTo>
                <a:lnTo>
                  <a:pt x="321323" y="1525256"/>
                </a:lnTo>
                <a:lnTo>
                  <a:pt x="379340" y="1571502"/>
                </a:lnTo>
                <a:lnTo>
                  <a:pt x="441705" y="1613485"/>
                </a:lnTo>
                <a:lnTo>
                  <a:pt x="508313" y="1650885"/>
                </a:lnTo>
                <a:lnTo>
                  <a:pt x="930803" y="821689"/>
                </a:lnTo>
                <a:lnTo>
                  <a:pt x="493898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36072" y="2761825"/>
            <a:ext cx="1367790" cy="1866264"/>
          </a:xfrm>
          <a:custGeom>
            <a:avLst/>
            <a:gdLst/>
            <a:ahLst/>
            <a:cxnLst/>
            <a:rect l="l" t="t" r="r" b="b"/>
            <a:pathLst>
              <a:path w="1367789" h="1866264">
                <a:moveTo>
                  <a:pt x="426383" y="0"/>
                </a:moveTo>
                <a:lnTo>
                  <a:pt x="354175" y="3576"/>
                </a:lnTo>
                <a:lnTo>
                  <a:pt x="281993" y="12862"/>
                </a:lnTo>
                <a:lnTo>
                  <a:pt x="210160" y="27955"/>
                </a:lnTo>
                <a:lnTo>
                  <a:pt x="139001" y="48954"/>
                </a:lnTo>
                <a:lnTo>
                  <a:pt x="68840" y="75960"/>
                </a:lnTo>
                <a:lnTo>
                  <a:pt x="0" y="109069"/>
                </a:lnTo>
                <a:lnTo>
                  <a:pt x="436905" y="930759"/>
                </a:lnTo>
                <a:lnTo>
                  <a:pt x="14414" y="1759955"/>
                </a:lnTo>
                <a:lnTo>
                  <a:pt x="56782" y="1780384"/>
                </a:lnTo>
                <a:lnTo>
                  <a:pt x="99379" y="1798621"/>
                </a:lnTo>
                <a:lnTo>
                  <a:pt x="142176" y="1814668"/>
                </a:lnTo>
                <a:lnTo>
                  <a:pt x="185146" y="1828524"/>
                </a:lnTo>
                <a:lnTo>
                  <a:pt x="228262" y="1840189"/>
                </a:lnTo>
                <a:lnTo>
                  <a:pt x="271496" y="1849664"/>
                </a:lnTo>
                <a:lnTo>
                  <a:pt x="314820" y="1856948"/>
                </a:lnTo>
                <a:lnTo>
                  <a:pt x="358208" y="1862043"/>
                </a:lnTo>
                <a:lnTo>
                  <a:pt x="401632" y="1864948"/>
                </a:lnTo>
                <a:lnTo>
                  <a:pt x="445065" y="1865663"/>
                </a:lnTo>
                <a:lnTo>
                  <a:pt x="488478" y="1864190"/>
                </a:lnTo>
                <a:lnTo>
                  <a:pt x="531845" y="1860527"/>
                </a:lnTo>
                <a:lnTo>
                  <a:pt x="575137" y="1854676"/>
                </a:lnTo>
                <a:lnTo>
                  <a:pt x="618329" y="1846636"/>
                </a:lnTo>
                <a:lnTo>
                  <a:pt x="661391" y="1836407"/>
                </a:lnTo>
                <a:lnTo>
                  <a:pt x="704298" y="1823991"/>
                </a:lnTo>
                <a:lnTo>
                  <a:pt x="747020" y="1809387"/>
                </a:lnTo>
                <a:lnTo>
                  <a:pt x="789531" y="1792595"/>
                </a:lnTo>
                <a:lnTo>
                  <a:pt x="831804" y="1773616"/>
                </a:lnTo>
                <a:lnTo>
                  <a:pt x="873810" y="1752449"/>
                </a:lnTo>
                <a:lnTo>
                  <a:pt x="939754" y="1713892"/>
                </a:lnTo>
                <a:lnTo>
                  <a:pt x="1001375" y="1670826"/>
                </a:lnTo>
                <a:lnTo>
                  <a:pt x="1058575" y="1623574"/>
                </a:lnTo>
                <a:lnTo>
                  <a:pt x="1111255" y="1572462"/>
                </a:lnTo>
                <a:lnTo>
                  <a:pt x="1159316" y="1517812"/>
                </a:lnTo>
                <a:lnTo>
                  <a:pt x="1202659" y="1459949"/>
                </a:lnTo>
                <a:lnTo>
                  <a:pt x="1241185" y="1399197"/>
                </a:lnTo>
                <a:lnTo>
                  <a:pt x="1274794" y="1335879"/>
                </a:lnTo>
                <a:lnTo>
                  <a:pt x="1303389" y="1270320"/>
                </a:lnTo>
                <a:lnTo>
                  <a:pt x="1326869" y="1202842"/>
                </a:lnTo>
                <a:lnTo>
                  <a:pt x="1345135" y="1133771"/>
                </a:lnTo>
                <a:lnTo>
                  <a:pt x="1358089" y="1063431"/>
                </a:lnTo>
                <a:lnTo>
                  <a:pt x="1365632" y="992144"/>
                </a:lnTo>
                <a:lnTo>
                  <a:pt x="1367665" y="920235"/>
                </a:lnTo>
                <a:lnTo>
                  <a:pt x="1364088" y="848027"/>
                </a:lnTo>
                <a:lnTo>
                  <a:pt x="1354802" y="775846"/>
                </a:lnTo>
                <a:lnTo>
                  <a:pt x="1339709" y="704014"/>
                </a:lnTo>
                <a:lnTo>
                  <a:pt x="1318710" y="632855"/>
                </a:lnTo>
                <a:lnTo>
                  <a:pt x="1291705" y="562694"/>
                </a:lnTo>
                <a:lnTo>
                  <a:pt x="1258595" y="493854"/>
                </a:lnTo>
                <a:lnTo>
                  <a:pt x="1220039" y="427910"/>
                </a:lnTo>
                <a:lnTo>
                  <a:pt x="1176974" y="366289"/>
                </a:lnTo>
                <a:lnTo>
                  <a:pt x="1129724" y="309089"/>
                </a:lnTo>
                <a:lnTo>
                  <a:pt x="1078612" y="256409"/>
                </a:lnTo>
                <a:lnTo>
                  <a:pt x="1023963" y="208348"/>
                </a:lnTo>
                <a:lnTo>
                  <a:pt x="966101" y="165005"/>
                </a:lnTo>
                <a:lnTo>
                  <a:pt x="905348" y="126479"/>
                </a:lnTo>
                <a:lnTo>
                  <a:pt x="842030" y="92870"/>
                </a:lnTo>
                <a:lnTo>
                  <a:pt x="776470" y="64276"/>
                </a:lnTo>
                <a:lnTo>
                  <a:pt x="708993" y="40796"/>
                </a:lnTo>
                <a:lnTo>
                  <a:pt x="639921" y="22529"/>
                </a:lnTo>
                <a:lnTo>
                  <a:pt x="569580" y="9575"/>
                </a:lnTo>
                <a:lnTo>
                  <a:pt x="498292" y="2032"/>
                </a:lnTo>
                <a:lnTo>
                  <a:pt x="4263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73685" y="2882615"/>
            <a:ext cx="977265" cy="1621155"/>
          </a:xfrm>
          <a:custGeom>
            <a:avLst/>
            <a:gdLst/>
            <a:ahLst/>
            <a:cxnLst/>
            <a:rect l="l" t="t" r="r" b="b"/>
            <a:pathLst>
              <a:path w="977265" h="1621154">
                <a:moveTo>
                  <a:pt x="430385" y="0"/>
                </a:moveTo>
                <a:lnTo>
                  <a:pt x="384101" y="33134"/>
                </a:lnTo>
                <a:lnTo>
                  <a:pt x="340280" y="68444"/>
                </a:lnTo>
                <a:lnTo>
                  <a:pt x="298861" y="105993"/>
                </a:lnTo>
                <a:lnTo>
                  <a:pt x="259784" y="145843"/>
                </a:lnTo>
                <a:lnTo>
                  <a:pt x="222986" y="188055"/>
                </a:lnTo>
                <a:lnTo>
                  <a:pt x="188407" y="232693"/>
                </a:lnTo>
                <a:lnTo>
                  <a:pt x="124402" y="332119"/>
                </a:lnTo>
                <a:lnTo>
                  <a:pt x="88481" y="402460"/>
                </a:lnTo>
                <a:lnTo>
                  <a:pt x="58726" y="474503"/>
                </a:lnTo>
                <a:lnTo>
                  <a:pt x="35068" y="547898"/>
                </a:lnTo>
                <a:lnTo>
                  <a:pt x="17439" y="622297"/>
                </a:lnTo>
                <a:lnTo>
                  <a:pt x="5772" y="697350"/>
                </a:lnTo>
                <a:lnTo>
                  <a:pt x="0" y="772707"/>
                </a:lnTo>
                <a:lnTo>
                  <a:pt x="52" y="848020"/>
                </a:lnTo>
                <a:lnTo>
                  <a:pt x="5863" y="922938"/>
                </a:lnTo>
                <a:lnTo>
                  <a:pt x="17364" y="997113"/>
                </a:lnTo>
                <a:lnTo>
                  <a:pt x="34487" y="1070195"/>
                </a:lnTo>
                <a:lnTo>
                  <a:pt x="57164" y="1141835"/>
                </a:lnTo>
                <a:lnTo>
                  <a:pt x="85328" y="1211684"/>
                </a:lnTo>
                <a:lnTo>
                  <a:pt x="118910" y="1279392"/>
                </a:lnTo>
                <a:lnTo>
                  <a:pt x="157842" y="1344609"/>
                </a:lnTo>
                <a:lnTo>
                  <a:pt x="202057" y="1406987"/>
                </a:lnTo>
                <a:lnTo>
                  <a:pt x="251487" y="1466176"/>
                </a:lnTo>
                <a:lnTo>
                  <a:pt x="306063" y="1521827"/>
                </a:lnTo>
                <a:lnTo>
                  <a:pt x="365719" y="1573590"/>
                </a:lnTo>
                <a:lnTo>
                  <a:pt x="430385" y="1621116"/>
                </a:lnTo>
                <a:lnTo>
                  <a:pt x="977120" y="810552"/>
                </a:lnTo>
                <a:lnTo>
                  <a:pt x="430385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04071" y="2716059"/>
            <a:ext cx="1524000" cy="1960880"/>
          </a:xfrm>
          <a:custGeom>
            <a:avLst/>
            <a:gdLst/>
            <a:ahLst/>
            <a:cxnLst/>
            <a:rect l="l" t="t" r="r" b="b"/>
            <a:pathLst>
              <a:path w="1524000" h="1960879">
                <a:moveTo>
                  <a:pt x="508883" y="0"/>
                </a:moveTo>
                <a:lnTo>
                  <a:pt x="433525" y="5772"/>
                </a:lnTo>
                <a:lnTo>
                  <a:pt x="358472" y="17439"/>
                </a:lnTo>
                <a:lnTo>
                  <a:pt x="284073" y="35068"/>
                </a:lnTo>
                <a:lnTo>
                  <a:pt x="210677" y="58726"/>
                </a:lnTo>
                <a:lnTo>
                  <a:pt x="138633" y="88481"/>
                </a:lnTo>
                <a:lnTo>
                  <a:pt x="68291" y="124402"/>
                </a:lnTo>
                <a:lnTo>
                  <a:pt x="0" y="166556"/>
                </a:lnTo>
                <a:lnTo>
                  <a:pt x="546734" y="977108"/>
                </a:lnTo>
                <a:lnTo>
                  <a:pt x="0" y="1787673"/>
                </a:lnTo>
                <a:lnTo>
                  <a:pt x="51733" y="1820503"/>
                </a:lnTo>
                <a:lnTo>
                  <a:pt x="104395" y="1849878"/>
                </a:lnTo>
                <a:lnTo>
                  <a:pt x="157882" y="1875797"/>
                </a:lnTo>
                <a:lnTo>
                  <a:pt x="212090" y="1898260"/>
                </a:lnTo>
                <a:lnTo>
                  <a:pt x="266918" y="1917267"/>
                </a:lnTo>
                <a:lnTo>
                  <a:pt x="322261" y="1932819"/>
                </a:lnTo>
                <a:lnTo>
                  <a:pt x="378017" y="1944914"/>
                </a:lnTo>
                <a:lnTo>
                  <a:pt x="434083" y="1953554"/>
                </a:lnTo>
                <a:lnTo>
                  <a:pt x="490355" y="1958738"/>
                </a:lnTo>
                <a:lnTo>
                  <a:pt x="546730" y="1960466"/>
                </a:lnTo>
                <a:lnTo>
                  <a:pt x="603105" y="1958738"/>
                </a:lnTo>
                <a:lnTo>
                  <a:pt x="659377" y="1953554"/>
                </a:lnTo>
                <a:lnTo>
                  <a:pt x="715443" y="1944914"/>
                </a:lnTo>
                <a:lnTo>
                  <a:pt x="771200" y="1932819"/>
                </a:lnTo>
                <a:lnTo>
                  <a:pt x="826544" y="1917267"/>
                </a:lnTo>
                <a:lnTo>
                  <a:pt x="881373" y="1898260"/>
                </a:lnTo>
                <a:lnTo>
                  <a:pt x="935583" y="1875797"/>
                </a:lnTo>
                <a:lnTo>
                  <a:pt x="989071" y="1849878"/>
                </a:lnTo>
                <a:lnTo>
                  <a:pt x="1041734" y="1820503"/>
                </a:lnTo>
                <a:lnTo>
                  <a:pt x="1093469" y="1787673"/>
                </a:lnTo>
                <a:lnTo>
                  <a:pt x="1158136" y="1740146"/>
                </a:lnTo>
                <a:lnTo>
                  <a:pt x="1217791" y="1688383"/>
                </a:lnTo>
                <a:lnTo>
                  <a:pt x="1272368" y="1632732"/>
                </a:lnTo>
                <a:lnTo>
                  <a:pt x="1321798" y="1573543"/>
                </a:lnTo>
                <a:lnTo>
                  <a:pt x="1366013" y="1511165"/>
                </a:lnTo>
                <a:lnTo>
                  <a:pt x="1404945" y="1445948"/>
                </a:lnTo>
                <a:lnTo>
                  <a:pt x="1438527" y="1378240"/>
                </a:lnTo>
                <a:lnTo>
                  <a:pt x="1466690" y="1308391"/>
                </a:lnTo>
                <a:lnTo>
                  <a:pt x="1489367" y="1236751"/>
                </a:lnTo>
                <a:lnTo>
                  <a:pt x="1506489" y="1163669"/>
                </a:lnTo>
                <a:lnTo>
                  <a:pt x="1517990" y="1089494"/>
                </a:lnTo>
                <a:lnTo>
                  <a:pt x="1523800" y="1014576"/>
                </a:lnTo>
                <a:lnTo>
                  <a:pt x="1523852" y="939263"/>
                </a:lnTo>
                <a:lnTo>
                  <a:pt x="1518078" y="863906"/>
                </a:lnTo>
                <a:lnTo>
                  <a:pt x="1506410" y="788853"/>
                </a:lnTo>
                <a:lnTo>
                  <a:pt x="1488781" y="714454"/>
                </a:lnTo>
                <a:lnTo>
                  <a:pt x="1465122" y="641059"/>
                </a:lnTo>
                <a:lnTo>
                  <a:pt x="1435365" y="569016"/>
                </a:lnTo>
                <a:lnTo>
                  <a:pt x="1399442" y="498675"/>
                </a:lnTo>
                <a:lnTo>
                  <a:pt x="1357287" y="430385"/>
                </a:lnTo>
                <a:lnTo>
                  <a:pt x="1309760" y="365719"/>
                </a:lnTo>
                <a:lnTo>
                  <a:pt x="1257997" y="306063"/>
                </a:lnTo>
                <a:lnTo>
                  <a:pt x="1202347" y="251487"/>
                </a:lnTo>
                <a:lnTo>
                  <a:pt x="1143158" y="202057"/>
                </a:lnTo>
                <a:lnTo>
                  <a:pt x="1080781" y="157842"/>
                </a:lnTo>
                <a:lnTo>
                  <a:pt x="1015564" y="118910"/>
                </a:lnTo>
                <a:lnTo>
                  <a:pt x="947857" y="85328"/>
                </a:lnTo>
                <a:lnTo>
                  <a:pt x="878009" y="57164"/>
                </a:lnTo>
                <a:lnTo>
                  <a:pt x="806370" y="34487"/>
                </a:lnTo>
                <a:lnTo>
                  <a:pt x="733288" y="17364"/>
                </a:lnTo>
                <a:lnTo>
                  <a:pt x="659113" y="5863"/>
                </a:lnTo>
                <a:lnTo>
                  <a:pt x="584195" y="52"/>
                </a:lnTo>
                <a:lnTo>
                  <a:pt x="5088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67638" y="2340891"/>
            <a:ext cx="122166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201</a:t>
            </a:r>
            <a:r>
              <a:rPr lang="ky-KG"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9</a:t>
            </a:r>
            <a:r>
              <a:rPr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-20</a:t>
            </a:r>
            <a:r>
              <a:rPr lang="ky-KG"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20</a:t>
            </a:r>
            <a:endParaRPr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2037" y="120125"/>
            <a:ext cx="844804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9705">
              <a:lnSpc>
                <a:spcPct val="100000"/>
              </a:lnSpc>
            </a:pPr>
            <a:r>
              <a:rPr lang="ky-KG" sz="2400" b="1" spc="114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Число о</a:t>
            </a:r>
            <a:r>
              <a:rPr sz="2400" b="1" spc="114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2400" b="1" spc="7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b="1" spc="2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17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9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b="1" spc="1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b="1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</a:t>
            </a:r>
            <a:r>
              <a:rPr lang="ky-KG" sz="2400" b="1" spc="12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</a:t>
            </a:r>
            <a:r>
              <a:rPr sz="2400" b="1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7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</a:t>
            </a:r>
            <a:r>
              <a:rPr sz="2400" b="1" spc="10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аци</a:t>
            </a:r>
            <a:r>
              <a:rPr lang="ky-KG" sz="2400" b="1" spc="12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</a:t>
            </a:r>
            <a:r>
              <a:rPr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y-KG" sz="2400" b="1" spc="55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179705">
              <a:lnSpc>
                <a:spcPct val="100000"/>
              </a:lnSpc>
            </a:pPr>
            <a:r>
              <a:rPr lang="ky-KG" sz="24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sz="2400" b="1" spc="17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высше</a:t>
            </a:r>
            <a:r>
              <a:rPr sz="2400" b="1" spc="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ky-KG" sz="2400" b="1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2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</a:t>
            </a:r>
            <a:r>
              <a:rPr sz="2400" b="1" spc="10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400" b="1" spc="15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сионально</a:t>
            </a:r>
            <a:r>
              <a:rPr sz="2400" b="1" spc="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400" b="1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</a:t>
            </a:r>
            <a:r>
              <a:rPr sz="24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400" b="1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b="1" spc="2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4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b="1" spc="17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400" b="1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ания</a:t>
            </a:r>
            <a:r>
              <a:rPr sz="24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9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400" b="1" spc="9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</a:t>
            </a:r>
            <a:r>
              <a:rPr sz="2400" b="1" spc="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b="1" spc="114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ky-KG" sz="2400" b="1" spc="114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sz="2400" b="1" spc="114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0783" y="1259908"/>
            <a:ext cx="272782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sz="1600"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ода)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28605" y="2340891"/>
            <a:ext cx="127706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20</a:t>
            </a:r>
            <a:r>
              <a:rPr lang="ky-KG"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23</a:t>
            </a:r>
            <a:r>
              <a:rPr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-202</a:t>
            </a:r>
            <a:r>
              <a:rPr lang="ky-KG" b="1" spc="-125" dirty="0" smtClean="0">
                <a:solidFill>
                  <a:srgbClr val="4B555B"/>
                </a:solidFill>
                <a:latin typeface="Arial Black"/>
                <a:cs typeface="Arial Black"/>
              </a:rPr>
              <a:t>4</a:t>
            </a:r>
            <a:endParaRPr dirty="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59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4"/>
                </a:lnTo>
                <a:lnTo>
                  <a:pt x="7715" y="685117"/>
                </a:lnTo>
                <a:lnTo>
                  <a:pt x="17131" y="731161"/>
                </a:lnTo>
                <a:lnTo>
                  <a:pt x="30052" y="775825"/>
                </a:lnTo>
                <a:lnTo>
                  <a:pt x="46324" y="818957"/>
                </a:lnTo>
                <a:lnTo>
                  <a:pt x="65796" y="860406"/>
                </a:lnTo>
                <a:lnTo>
                  <a:pt x="88317" y="900020"/>
                </a:lnTo>
                <a:lnTo>
                  <a:pt x="113735" y="937647"/>
                </a:lnTo>
                <a:lnTo>
                  <a:pt x="141898" y="973136"/>
                </a:lnTo>
                <a:lnTo>
                  <a:pt x="172654" y="1006335"/>
                </a:lnTo>
                <a:lnTo>
                  <a:pt x="205853" y="1037092"/>
                </a:lnTo>
                <a:lnTo>
                  <a:pt x="241341" y="1065255"/>
                </a:lnTo>
                <a:lnTo>
                  <a:pt x="278967" y="1090673"/>
                </a:lnTo>
                <a:lnTo>
                  <a:pt x="318580" y="1113194"/>
                </a:lnTo>
                <a:lnTo>
                  <a:pt x="360028" y="1132667"/>
                </a:lnTo>
                <a:lnTo>
                  <a:pt x="403160" y="1148939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9"/>
                </a:lnTo>
                <a:lnTo>
                  <a:pt x="818944" y="1132667"/>
                </a:lnTo>
                <a:lnTo>
                  <a:pt x="860393" y="1113194"/>
                </a:lnTo>
                <a:lnTo>
                  <a:pt x="900007" y="1090673"/>
                </a:lnTo>
                <a:lnTo>
                  <a:pt x="937635" y="1065255"/>
                </a:lnTo>
                <a:lnTo>
                  <a:pt x="973123" y="1037092"/>
                </a:lnTo>
                <a:lnTo>
                  <a:pt x="1006322" y="1006335"/>
                </a:lnTo>
                <a:lnTo>
                  <a:pt x="1037079" y="973136"/>
                </a:lnTo>
                <a:lnTo>
                  <a:pt x="1065242" y="937647"/>
                </a:lnTo>
                <a:lnTo>
                  <a:pt x="1090660" y="900020"/>
                </a:lnTo>
                <a:lnTo>
                  <a:pt x="1113182" y="860406"/>
                </a:lnTo>
                <a:lnTo>
                  <a:pt x="1132654" y="818957"/>
                </a:lnTo>
                <a:lnTo>
                  <a:pt x="1148926" y="775825"/>
                </a:lnTo>
                <a:lnTo>
                  <a:pt x="1161847" y="731161"/>
                </a:lnTo>
                <a:lnTo>
                  <a:pt x="1171263" y="685117"/>
                </a:lnTo>
                <a:lnTo>
                  <a:pt x="1177024" y="637844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18078" y="3517704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ВПУЗов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5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1264" y="4769492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учащихся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83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778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6750" y="6534150"/>
            <a:ext cx="96075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38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613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958" y="6534150"/>
            <a:ext cx="807720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55244">
              <a:lnSpc>
                <a:spcPct val="100000"/>
              </a:lnSpc>
            </a:pP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45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918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4043" y="4769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учащихся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sz="1800" dirty="0" smtClean="0">
                <a:latin typeface="Arial Black"/>
                <a:cs typeface="Arial Black"/>
              </a:rPr>
              <a:t>222 940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30274" y="3083533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83696" y="3515968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rgbClr val="202B32"/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rgbClr val="202B32"/>
                </a:solidFill>
                <a:latin typeface="Arial Black"/>
                <a:cs typeface="Arial Black"/>
              </a:rPr>
              <a:t>ВПУЗов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lang="ky-KG" sz="1800" dirty="0" smtClean="0">
                <a:latin typeface="Arial Black"/>
                <a:cs typeface="Arial Black"/>
              </a:rPr>
              <a:t>58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3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0964" y="5810737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0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4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4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08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94672" y="3196801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84636" y="330546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4" y="86887"/>
                </a:lnTo>
                <a:lnTo>
                  <a:pt x="59899" y="99171"/>
                </a:lnTo>
                <a:lnTo>
                  <a:pt x="43090" y="97838"/>
                </a:lnTo>
                <a:lnTo>
                  <a:pt x="8244" y="76516"/>
                </a:lnTo>
                <a:lnTo>
                  <a:pt x="0" y="52394"/>
                </a:lnTo>
                <a:lnTo>
                  <a:pt x="1883" y="37211"/>
                </a:lnTo>
                <a:lnTo>
                  <a:pt x="7270" y="23943"/>
                </a:lnTo>
                <a:lnTo>
                  <a:pt x="15630" y="13027"/>
                </a:lnTo>
                <a:lnTo>
                  <a:pt x="26428" y="4900"/>
                </a:lnTo>
                <a:lnTo>
                  <a:pt x="39134" y="0"/>
                </a:lnTo>
                <a:lnTo>
                  <a:pt x="56421" y="1083"/>
                </a:lnTo>
                <a:lnTo>
                  <a:pt x="92095" y="21248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06806" y="332689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95018" y="4027577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5" y="97828"/>
                </a:lnTo>
                <a:lnTo>
                  <a:pt x="8239" y="76499"/>
                </a:lnTo>
                <a:lnTo>
                  <a:pt x="0" y="52379"/>
                </a:lnTo>
                <a:lnTo>
                  <a:pt x="1883" y="37202"/>
                </a:lnTo>
                <a:lnTo>
                  <a:pt x="7272" y="23939"/>
                </a:lnTo>
                <a:lnTo>
                  <a:pt x="15633" y="13025"/>
                </a:lnTo>
                <a:lnTo>
                  <a:pt x="26435" y="4899"/>
                </a:lnTo>
                <a:lnTo>
                  <a:pt x="39146" y="0"/>
                </a:lnTo>
                <a:lnTo>
                  <a:pt x="56434" y="1084"/>
                </a:lnTo>
                <a:lnTo>
                  <a:pt x="92103" y="21253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17187" y="404900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8" y="0"/>
                </a:moveTo>
                <a:lnTo>
                  <a:pt x="9700" y="6308"/>
                </a:lnTo>
                <a:lnTo>
                  <a:pt x="2392" y="17776"/>
                </a:lnTo>
                <a:lnTo>
                  <a:pt x="0" y="33895"/>
                </a:lnTo>
                <a:lnTo>
                  <a:pt x="5721" y="45719"/>
                </a:lnTo>
                <a:lnTo>
                  <a:pt x="16648" y="53842"/>
                </a:lnTo>
                <a:lnTo>
                  <a:pt x="31816" y="56768"/>
                </a:lnTo>
                <a:lnTo>
                  <a:pt x="44868" y="51852"/>
                </a:lnTo>
                <a:lnTo>
                  <a:pt x="53996" y="41652"/>
                </a:lnTo>
                <a:lnTo>
                  <a:pt x="57432" y="27933"/>
                </a:lnTo>
                <a:lnTo>
                  <a:pt x="55896" y="18779"/>
                </a:lnTo>
                <a:lnTo>
                  <a:pt x="49168" y="8599"/>
                </a:lnTo>
                <a:lnTo>
                  <a:pt x="37315" y="1920"/>
                </a:lnTo>
                <a:lnTo>
                  <a:pt x="20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01025" y="411001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20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363681" y="5228171"/>
            <a:ext cx="501015" cy="516890"/>
          </a:xfrm>
          <a:custGeom>
            <a:avLst/>
            <a:gdLst/>
            <a:ahLst/>
            <a:cxnLst/>
            <a:rect l="l" t="t" r="r" b="b"/>
            <a:pathLst>
              <a:path w="501014" h="516889">
                <a:moveTo>
                  <a:pt x="0" y="0"/>
                </a:moveTo>
                <a:lnTo>
                  <a:pt x="500811" y="0"/>
                </a:lnTo>
                <a:lnTo>
                  <a:pt x="500811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40507" y="5228171"/>
            <a:ext cx="506730" cy="516890"/>
          </a:xfrm>
          <a:custGeom>
            <a:avLst/>
            <a:gdLst/>
            <a:ahLst/>
            <a:cxnLst/>
            <a:rect l="l" t="t" r="r" b="b"/>
            <a:pathLst>
              <a:path w="506729" h="516889">
                <a:moveTo>
                  <a:pt x="0" y="0"/>
                </a:moveTo>
                <a:lnTo>
                  <a:pt x="506653" y="0"/>
                </a:lnTo>
                <a:lnTo>
                  <a:pt x="50665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3958" y="5228171"/>
            <a:ext cx="3720027" cy="516890"/>
          </a:xfrm>
          <a:custGeom>
            <a:avLst/>
            <a:gdLst/>
            <a:ahLst/>
            <a:cxnLst/>
            <a:rect l="l" t="t" r="r" b="b"/>
            <a:pathLst>
              <a:path w="3679825" h="516889">
                <a:moveTo>
                  <a:pt x="0" y="0"/>
                </a:moveTo>
                <a:lnTo>
                  <a:pt x="3679723" y="0"/>
                </a:lnTo>
                <a:lnTo>
                  <a:pt x="367972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71264" y="6004930"/>
            <a:ext cx="157226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59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573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10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endParaRPr sz="1200" dirty="0"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7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17571" y="5810742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20969" y="6004935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4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205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23750" y="5810737"/>
            <a:ext cx="155892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83979" y="6004930"/>
            <a:ext cx="157226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lang="ky-KG" sz="1800" dirty="0" smtClean="0">
                <a:latin typeface="Arial Black"/>
                <a:cs typeface="Arial Black"/>
              </a:rPr>
              <a:t>190 5</a:t>
            </a:r>
            <a:r>
              <a:rPr lang="ky-KG" dirty="0">
                <a:latin typeface="Arial Black"/>
                <a:cs typeface="Arial Black"/>
              </a:rPr>
              <a:t>6</a:t>
            </a:r>
            <a:r>
              <a:rPr lang="ky-KG" sz="1800" dirty="0" smtClean="0">
                <a:latin typeface="Arial Black"/>
                <a:cs typeface="Arial Black"/>
              </a:rPr>
              <a:t>2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rgbClr val="202B32"/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rgbClr val="202B32"/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74627" y="5810742"/>
            <a:ext cx="8407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rgbClr val="202B32"/>
                </a:solidFill>
                <a:latin typeface="Arial Black"/>
                <a:cs typeface="Arial Black"/>
              </a:rPr>
              <a:t>частных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22158" y="6004935"/>
            <a:ext cx="79373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32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378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10600" y="4027937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rgbClr val="202B32"/>
                </a:solidFill>
                <a:latin typeface="Arial Black"/>
                <a:cs typeface="Arial Black"/>
              </a:rPr>
              <a:t>Государственные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sz="1800" dirty="0" smtClean="0">
                <a:latin typeface="Arial Black"/>
                <a:cs typeface="Arial Black"/>
              </a:rPr>
              <a:t>42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34540" y="30324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rgbClr val="202B32"/>
                </a:solidFill>
                <a:latin typeface="Arial Black"/>
                <a:cs typeface="Arial Black"/>
              </a:rPr>
              <a:t>Частные</a:t>
            </a:r>
            <a:endParaRPr sz="1200" dirty="0"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6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96750" y="5228171"/>
            <a:ext cx="3343910" cy="516890"/>
          </a:xfrm>
          <a:custGeom>
            <a:avLst/>
            <a:gdLst/>
            <a:ahLst/>
            <a:cxnLst/>
            <a:rect l="l" t="t" r="r" b="b"/>
            <a:pathLst>
              <a:path w="3343909" h="516889">
                <a:moveTo>
                  <a:pt x="0" y="0"/>
                </a:moveTo>
                <a:lnTo>
                  <a:pt x="3343744" y="0"/>
                </a:lnTo>
                <a:lnTo>
                  <a:pt x="3343744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1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66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29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5175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4600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766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878114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27534" y="556100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9" y="97828"/>
                </a:lnTo>
                <a:lnTo>
                  <a:pt x="8243" y="76499"/>
                </a:lnTo>
                <a:lnTo>
                  <a:pt x="0" y="52379"/>
                </a:lnTo>
                <a:lnTo>
                  <a:pt x="1884" y="37202"/>
                </a:lnTo>
                <a:lnTo>
                  <a:pt x="7275" y="23939"/>
                </a:lnTo>
                <a:lnTo>
                  <a:pt x="15638" y="13025"/>
                </a:lnTo>
                <a:lnTo>
                  <a:pt x="26441" y="4899"/>
                </a:lnTo>
                <a:lnTo>
                  <a:pt x="39150" y="0"/>
                </a:lnTo>
                <a:lnTo>
                  <a:pt x="56437" y="1084"/>
                </a:lnTo>
                <a:lnTo>
                  <a:pt x="92105" y="21255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49703" y="558242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4" y="0"/>
                </a:moveTo>
                <a:lnTo>
                  <a:pt x="9703" y="6307"/>
                </a:lnTo>
                <a:lnTo>
                  <a:pt x="2393" y="17773"/>
                </a:lnTo>
                <a:lnTo>
                  <a:pt x="0" y="33889"/>
                </a:lnTo>
                <a:lnTo>
                  <a:pt x="5719" y="45712"/>
                </a:lnTo>
                <a:lnTo>
                  <a:pt x="16648" y="53833"/>
                </a:lnTo>
                <a:lnTo>
                  <a:pt x="31820" y="56757"/>
                </a:lnTo>
                <a:lnTo>
                  <a:pt x="44879" y="51845"/>
                </a:lnTo>
                <a:lnTo>
                  <a:pt x="54010" y="41650"/>
                </a:lnTo>
                <a:lnTo>
                  <a:pt x="57446" y="27935"/>
                </a:lnTo>
                <a:lnTo>
                  <a:pt x="55908" y="18777"/>
                </a:lnTo>
                <a:lnTo>
                  <a:pt x="49179" y="8598"/>
                </a:lnTo>
                <a:lnTo>
                  <a:pt x="37324" y="1920"/>
                </a:lnTo>
                <a:lnTo>
                  <a:pt x="205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647658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510399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32565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67745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30492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752658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33586" y="200025"/>
            <a:ext cx="8625110" cy="78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64130" marR="5080" indent="-2552065">
              <a:lnSpc>
                <a:spcPct val="105600"/>
              </a:lnSpc>
            </a:pPr>
            <a:r>
              <a:rPr sz="2400" spc="1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spc="14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аспр</a:t>
            </a:r>
            <a:r>
              <a:rPr sz="2400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spc="-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400" spc="10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400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ление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численности</a:t>
            </a:r>
            <a:r>
              <a:rPr sz="2400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принятых</a:t>
            </a:r>
            <a:r>
              <a:rPr lang="ky-KG" sz="2400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7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</a:t>
            </a:r>
            <a:r>
              <a:rPr sz="2400" spc="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spc="14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Зы</a:t>
            </a:r>
            <a:r>
              <a:rPr sz="2400" spc="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spc="1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2400" spc="1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400" spc="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</a:t>
            </a:r>
            <a:r>
              <a:rPr sz="2400" spc="4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spc="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ям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931358" y="738638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441700" y="983060"/>
            <a:ext cx="351585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начало учебного года, человек)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4100300"/>
              </p:ext>
            </p:extLst>
          </p:nvPr>
        </p:nvGraphicFramePr>
        <p:xfrm>
          <a:off x="1079500" y="1559718"/>
          <a:ext cx="8458200" cy="5269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7666841" y="2395107"/>
            <a:ext cx="307340" cy="99060"/>
          </a:xfrm>
          <a:custGeom>
            <a:avLst/>
            <a:gdLst/>
            <a:ahLst/>
            <a:cxnLst/>
            <a:rect l="l" t="t" r="r" b="b"/>
            <a:pathLst>
              <a:path w="307340" h="99060">
                <a:moveTo>
                  <a:pt x="5317" y="46664"/>
                </a:moveTo>
                <a:lnTo>
                  <a:pt x="43563" y="59486"/>
                </a:lnTo>
                <a:lnTo>
                  <a:pt x="62734" y="70144"/>
                </a:lnTo>
                <a:lnTo>
                  <a:pt x="73220" y="75745"/>
                </a:lnTo>
                <a:lnTo>
                  <a:pt x="111317" y="90925"/>
                </a:lnTo>
                <a:lnTo>
                  <a:pt x="166356" y="98553"/>
                </a:lnTo>
                <a:lnTo>
                  <a:pt x="186664" y="98925"/>
                </a:lnTo>
                <a:lnTo>
                  <a:pt x="205640" y="98607"/>
                </a:lnTo>
                <a:lnTo>
                  <a:pt x="253891" y="94069"/>
                </a:lnTo>
                <a:lnTo>
                  <a:pt x="295414" y="81746"/>
                </a:lnTo>
                <a:lnTo>
                  <a:pt x="307041" y="69757"/>
                </a:lnTo>
                <a:lnTo>
                  <a:pt x="305188" y="63524"/>
                </a:lnTo>
                <a:lnTo>
                  <a:pt x="263482" y="39983"/>
                </a:lnTo>
                <a:lnTo>
                  <a:pt x="221851" y="33321"/>
                </a:lnTo>
                <a:lnTo>
                  <a:pt x="210888" y="35009"/>
                </a:lnTo>
                <a:lnTo>
                  <a:pt x="200250" y="39040"/>
                </a:lnTo>
                <a:lnTo>
                  <a:pt x="190395" y="39033"/>
                </a:lnTo>
                <a:lnTo>
                  <a:pt x="181064" y="36211"/>
                </a:lnTo>
                <a:lnTo>
                  <a:pt x="171995" y="31796"/>
                </a:lnTo>
                <a:lnTo>
                  <a:pt x="162928" y="27009"/>
                </a:lnTo>
                <a:lnTo>
                  <a:pt x="153602" y="23071"/>
                </a:lnTo>
                <a:lnTo>
                  <a:pt x="143757" y="21205"/>
                </a:lnTo>
                <a:lnTo>
                  <a:pt x="133130" y="22632"/>
                </a:lnTo>
                <a:lnTo>
                  <a:pt x="120436" y="25765"/>
                </a:lnTo>
                <a:lnTo>
                  <a:pt x="107072" y="27456"/>
                </a:lnTo>
                <a:lnTo>
                  <a:pt x="68610" y="21886"/>
                </a:lnTo>
                <a:lnTo>
                  <a:pt x="44284" y="1432"/>
                </a:lnTo>
                <a:lnTo>
                  <a:pt x="37318" y="0"/>
                </a:lnTo>
                <a:lnTo>
                  <a:pt x="3009" y="29672"/>
                </a:lnTo>
                <a:lnTo>
                  <a:pt x="0" y="42771"/>
                </a:lnTo>
                <a:lnTo>
                  <a:pt x="3035" y="46164"/>
                </a:lnTo>
                <a:lnTo>
                  <a:pt x="5317" y="46664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94694" y="2299240"/>
            <a:ext cx="502284" cy="189865"/>
          </a:xfrm>
          <a:custGeom>
            <a:avLst/>
            <a:gdLst/>
            <a:ahLst/>
            <a:cxnLst/>
            <a:rect l="l" t="t" r="r" b="b"/>
            <a:pathLst>
              <a:path w="502284" h="189864">
                <a:moveTo>
                  <a:pt x="16391" y="144411"/>
                </a:moveTo>
                <a:lnTo>
                  <a:pt x="49473" y="167770"/>
                </a:lnTo>
                <a:lnTo>
                  <a:pt x="65697" y="184479"/>
                </a:lnTo>
                <a:lnTo>
                  <a:pt x="73064" y="188566"/>
                </a:lnTo>
                <a:lnTo>
                  <a:pt x="83231" y="189837"/>
                </a:lnTo>
                <a:lnTo>
                  <a:pt x="95388" y="188870"/>
                </a:lnTo>
                <a:lnTo>
                  <a:pt x="108724" y="186245"/>
                </a:lnTo>
                <a:lnTo>
                  <a:pt x="122428" y="182543"/>
                </a:lnTo>
                <a:lnTo>
                  <a:pt x="135689" y="178342"/>
                </a:lnTo>
                <a:lnTo>
                  <a:pt x="147697" y="174222"/>
                </a:lnTo>
                <a:lnTo>
                  <a:pt x="157639" y="170764"/>
                </a:lnTo>
                <a:lnTo>
                  <a:pt x="166200" y="169992"/>
                </a:lnTo>
                <a:lnTo>
                  <a:pt x="173179" y="172938"/>
                </a:lnTo>
                <a:lnTo>
                  <a:pt x="179415" y="177905"/>
                </a:lnTo>
                <a:lnTo>
                  <a:pt x="185743" y="183198"/>
                </a:lnTo>
                <a:lnTo>
                  <a:pt x="192999" y="187120"/>
                </a:lnTo>
                <a:lnTo>
                  <a:pt x="202020" y="187977"/>
                </a:lnTo>
                <a:lnTo>
                  <a:pt x="213643" y="184072"/>
                </a:lnTo>
                <a:lnTo>
                  <a:pt x="226019" y="177384"/>
                </a:lnTo>
                <a:lnTo>
                  <a:pt x="238157" y="172743"/>
                </a:lnTo>
                <a:lnTo>
                  <a:pt x="250130" y="169823"/>
                </a:lnTo>
                <a:lnTo>
                  <a:pt x="262007" y="168298"/>
                </a:lnTo>
                <a:lnTo>
                  <a:pt x="273862" y="167844"/>
                </a:lnTo>
                <a:lnTo>
                  <a:pt x="285763" y="168135"/>
                </a:lnTo>
                <a:lnTo>
                  <a:pt x="297784" y="168845"/>
                </a:lnTo>
                <a:lnTo>
                  <a:pt x="309995" y="169648"/>
                </a:lnTo>
                <a:lnTo>
                  <a:pt x="322467" y="170221"/>
                </a:lnTo>
                <a:lnTo>
                  <a:pt x="334425" y="168699"/>
                </a:lnTo>
                <a:lnTo>
                  <a:pt x="341106" y="164429"/>
                </a:lnTo>
                <a:lnTo>
                  <a:pt x="343508" y="157943"/>
                </a:lnTo>
                <a:lnTo>
                  <a:pt x="342630" y="149775"/>
                </a:lnTo>
                <a:lnTo>
                  <a:pt x="339469" y="140458"/>
                </a:lnTo>
                <a:lnTo>
                  <a:pt x="335025" y="130525"/>
                </a:lnTo>
                <a:lnTo>
                  <a:pt x="330295" y="120509"/>
                </a:lnTo>
                <a:lnTo>
                  <a:pt x="326278" y="110944"/>
                </a:lnTo>
                <a:lnTo>
                  <a:pt x="323972" y="102362"/>
                </a:lnTo>
                <a:lnTo>
                  <a:pt x="327251" y="93263"/>
                </a:lnTo>
                <a:lnTo>
                  <a:pt x="334276" y="88775"/>
                </a:lnTo>
                <a:lnTo>
                  <a:pt x="343055" y="88185"/>
                </a:lnTo>
                <a:lnTo>
                  <a:pt x="351596" y="90785"/>
                </a:lnTo>
                <a:lnTo>
                  <a:pt x="357908" y="95863"/>
                </a:lnTo>
                <a:lnTo>
                  <a:pt x="360000" y="102709"/>
                </a:lnTo>
                <a:lnTo>
                  <a:pt x="356430" y="110221"/>
                </a:lnTo>
                <a:lnTo>
                  <a:pt x="355626" y="118351"/>
                </a:lnTo>
                <a:lnTo>
                  <a:pt x="376778" y="150579"/>
                </a:lnTo>
                <a:lnTo>
                  <a:pt x="413623" y="165392"/>
                </a:lnTo>
                <a:lnTo>
                  <a:pt x="429023" y="166824"/>
                </a:lnTo>
                <a:lnTo>
                  <a:pt x="443945" y="165203"/>
                </a:lnTo>
                <a:lnTo>
                  <a:pt x="471015" y="137628"/>
                </a:lnTo>
                <a:lnTo>
                  <a:pt x="471146" y="131903"/>
                </a:lnTo>
                <a:lnTo>
                  <a:pt x="471749" y="126381"/>
                </a:lnTo>
                <a:lnTo>
                  <a:pt x="473469" y="121261"/>
                </a:lnTo>
                <a:lnTo>
                  <a:pt x="476954" y="116741"/>
                </a:lnTo>
                <a:lnTo>
                  <a:pt x="482848" y="113018"/>
                </a:lnTo>
                <a:lnTo>
                  <a:pt x="493154" y="107563"/>
                </a:lnTo>
                <a:lnTo>
                  <a:pt x="499644" y="101773"/>
                </a:lnTo>
                <a:lnTo>
                  <a:pt x="502239" y="95503"/>
                </a:lnTo>
                <a:lnTo>
                  <a:pt x="500858" y="88612"/>
                </a:lnTo>
                <a:lnTo>
                  <a:pt x="495422" y="80956"/>
                </a:lnTo>
                <a:lnTo>
                  <a:pt x="460009" y="56392"/>
                </a:lnTo>
                <a:lnTo>
                  <a:pt x="422927" y="45828"/>
                </a:lnTo>
                <a:lnTo>
                  <a:pt x="386285" y="42575"/>
                </a:lnTo>
                <a:lnTo>
                  <a:pt x="374572" y="41873"/>
                </a:lnTo>
                <a:lnTo>
                  <a:pt x="332520" y="33886"/>
                </a:lnTo>
                <a:lnTo>
                  <a:pt x="317957" y="28186"/>
                </a:lnTo>
                <a:lnTo>
                  <a:pt x="303352" y="24171"/>
                </a:lnTo>
                <a:lnTo>
                  <a:pt x="289211" y="22074"/>
                </a:lnTo>
                <a:lnTo>
                  <a:pt x="276038" y="22124"/>
                </a:lnTo>
                <a:lnTo>
                  <a:pt x="264340" y="24553"/>
                </a:lnTo>
                <a:lnTo>
                  <a:pt x="254621" y="29592"/>
                </a:lnTo>
                <a:lnTo>
                  <a:pt x="247388" y="37472"/>
                </a:lnTo>
                <a:lnTo>
                  <a:pt x="243147" y="48425"/>
                </a:lnTo>
                <a:lnTo>
                  <a:pt x="241631" y="56304"/>
                </a:lnTo>
                <a:lnTo>
                  <a:pt x="238299" y="60977"/>
                </a:lnTo>
                <a:lnTo>
                  <a:pt x="233353" y="62815"/>
                </a:lnTo>
                <a:lnTo>
                  <a:pt x="226993" y="62185"/>
                </a:lnTo>
                <a:lnTo>
                  <a:pt x="219422" y="59456"/>
                </a:lnTo>
                <a:lnTo>
                  <a:pt x="181057" y="34941"/>
                </a:lnTo>
                <a:lnTo>
                  <a:pt x="170453" y="27257"/>
                </a:lnTo>
                <a:lnTo>
                  <a:pt x="159848" y="19690"/>
                </a:lnTo>
                <a:lnTo>
                  <a:pt x="149444" y="12607"/>
                </a:lnTo>
                <a:lnTo>
                  <a:pt x="139441" y="6378"/>
                </a:lnTo>
                <a:lnTo>
                  <a:pt x="130041" y="1373"/>
                </a:lnTo>
                <a:lnTo>
                  <a:pt x="122167" y="0"/>
                </a:lnTo>
                <a:lnTo>
                  <a:pt x="113333" y="615"/>
                </a:lnTo>
                <a:lnTo>
                  <a:pt x="72371" y="19335"/>
                </a:lnTo>
                <a:lnTo>
                  <a:pt x="41294" y="45347"/>
                </a:lnTo>
                <a:lnTo>
                  <a:pt x="15865" y="76159"/>
                </a:lnTo>
                <a:lnTo>
                  <a:pt x="0" y="116212"/>
                </a:lnTo>
                <a:lnTo>
                  <a:pt x="577" y="124829"/>
                </a:lnTo>
                <a:lnTo>
                  <a:pt x="3370" y="132522"/>
                </a:lnTo>
                <a:lnTo>
                  <a:pt x="8575" y="139110"/>
                </a:lnTo>
                <a:lnTo>
                  <a:pt x="16391" y="144411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003300" y="155199"/>
            <a:ext cx="8625110" cy="931036"/>
          </a:xfrm>
          <a:prstGeom prst="rect">
            <a:avLst/>
          </a:prstGeom>
        </p:spPr>
        <p:txBody>
          <a:bodyPr vert="horz" wrap="square" lIns="0" tIns="190512" rIns="0" bIns="0" rtlCol="0">
            <a:spAutoFit/>
          </a:bodyPr>
          <a:lstStyle/>
          <a:p>
            <a:pPr marL="598170">
              <a:lnSpc>
                <a:spcPct val="100000"/>
              </a:lnSpc>
            </a:pPr>
            <a:r>
              <a:rPr lang="ky-KG" sz="2400" spc="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sz="2400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lang="ky-KG" sz="2400" spc="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иностранных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400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spc="-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400" spc="17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2400" spc="5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lang="ky-KG" sz="2400" spc="1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2400" spc="1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400" spc="1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spc="1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sz="2400" spc="17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y-KG" sz="24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ыргызской </a:t>
            </a:r>
            <a:r>
              <a:rPr sz="24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ky-KG" sz="24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еспублике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2400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6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400" spc="19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</a:t>
            </a:r>
            <a:r>
              <a:rPr sz="24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СНГ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8185" y="6427823"/>
            <a:ext cx="112712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ky-KG" sz="1350" b="1" spc="-75" dirty="0" smtClean="0">
                <a:solidFill>
                  <a:srgbClr val="4B555B"/>
                </a:solidFill>
                <a:latin typeface="Arial Black"/>
                <a:cs typeface="Arial Black"/>
              </a:rPr>
              <a:t>         </a:t>
            </a:r>
            <a:endParaRPr sz="1350" b="1" spc="-75" dirty="0">
              <a:solidFill>
                <a:srgbClr val="4B555B"/>
              </a:solidFill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90345" y="1664257"/>
            <a:ext cx="2289179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sz="1400" b="1" spc="-35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Всего</a:t>
            </a:r>
            <a:r>
              <a:rPr sz="1400" b="1" spc="-30" dirty="0">
                <a:solidFill>
                  <a:schemeClr val="accent1">
                    <a:lumMod val="5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21 059</a:t>
            </a:r>
            <a:r>
              <a:rPr lang="en-US"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400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человек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806969" y="2189823"/>
            <a:ext cx="2523850" cy="288290"/>
          </a:xfrm>
          <a:custGeom>
            <a:avLst/>
            <a:gdLst/>
            <a:ahLst/>
            <a:cxnLst/>
            <a:rect l="l" t="t" r="r" b="b"/>
            <a:pathLst>
              <a:path w="3148965" h="288289">
                <a:moveTo>
                  <a:pt x="0" y="0"/>
                </a:moveTo>
                <a:lnTo>
                  <a:pt x="3148698" y="0"/>
                </a:lnTo>
                <a:lnTo>
                  <a:pt x="3148698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77358" y="1713462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64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677358" y="1822516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77358" y="7323960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795824" y="1665323"/>
            <a:ext cx="2245747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23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b="1" spc="-35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Всего</a:t>
            </a:r>
            <a:r>
              <a:rPr sz="1400" b="1" spc="-3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30</a:t>
            </a:r>
            <a:r>
              <a:rPr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ky-KG"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053</a:t>
            </a:r>
            <a:r>
              <a:rPr lang="ky-KG" sz="1400" b="1" spc="-1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человека</a:t>
            </a:r>
            <a:endParaRPr sz="14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808573" y="2182101"/>
            <a:ext cx="3710304" cy="315550"/>
          </a:xfrm>
          <a:custGeom>
            <a:avLst/>
            <a:gdLst/>
            <a:ahLst/>
            <a:cxnLst/>
            <a:rect l="l" t="t" r="r" b="b"/>
            <a:pathLst>
              <a:path w="3710304" h="112394">
                <a:moveTo>
                  <a:pt x="0" y="0"/>
                </a:moveTo>
                <a:lnTo>
                  <a:pt x="3710076" y="0"/>
                </a:lnTo>
                <a:lnTo>
                  <a:pt x="3710076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8690321" y="5965059"/>
            <a:ext cx="32766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838860" y="5967242"/>
            <a:ext cx="2406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93" name="Диаграмма 9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7550280"/>
              </p:ext>
            </p:extLst>
          </p:nvPr>
        </p:nvGraphicFramePr>
        <p:xfrm>
          <a:off x="774700" y="2644459"/>
          <a:ext cx="4326249" cy="4230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4" name="Диаграмма 9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9265408"/>
              </p:ext>
            </p:extLst>
          </p:nvPr>
        </p:nvGraphicFramePr>
        <p:xfrm>
          <a:off x="5956300" y="2638425"/>
          <a:ext cx="4384298" cy="4232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1079500" y="69142"/>
            <a:ext cx="8625110" cy="921020"/>
          </a:xfrm>
          <a:prstGeom prst="rect">
            <a:avLst/>
          </a:prstGeom>
        </p:spPr>
        <p:txBody>
          <a:bodyPr vert="horz" wrap="square" lIns="0" tIns="180593" rIns="0" bIns="0" rtlCol="0">
            <a:spAutoFit/>
          </a:bodyPr>
          <a:lstStyle/>
          <a:p>
            <a:pPr marL="92075">
              <a:lnSpc>
                <a:spcPct val="100000"/>
              </a:lnSpc>
            </a:pPr>
            <a:r>
              <a:rPr lang="ky-KG" sz="2400" spc="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sz="2400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lang="ky-KG" sz="2400" spc="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иностранных</a:t>
            </a:r>
            <a:r>
              <a:rPr sz="2400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6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400" spc="14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400" spc="-10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400" spc="17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2400" spc="5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400" spc="16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sz="2400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spc="18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2400" spc="18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400" spc="18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spc="18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ky-KG" sz="2400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y-KG"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ыргызской </a:t>
            </a:r>
            <a:r>
              <a:rPr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ky-KG" sz="24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еспублике</a:t>
            </a:r>
            <a:r>
              <a:rPr sz="2400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2400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7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400" spc="19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400" spc="14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</a:t>
            </a:r>
            <a:r>
              <a:rPr sz="2400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</a:t>
            </a:r>
            <a:r>
              <a:rPr sz="2400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4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СНГ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833500" y="1665347"/>
            <a:ext cx="2217800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201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9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-20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20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sz="1400" b="1" spc="-35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Всего</a:t>
            </a:r>
            <a:r>
              <a:rPr sz="1400" b="1" spc="-3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15</a:t>
            </a:r>
            <a:r>
              <a:rPr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547 </a:t>
            </a:r>
            <a:r>
              <a:rPr lang="ky-KG" sz="1400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человек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 Black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1850135" y="2190915"/>
            <a:ext cx="2300529" cy="288290"/>
          </a:xfrm>
          <a:custGeom>
            <a:avLst/>
            <a:gdLst/>
            <a:ahLst/>
            <a:cxnLst/>
            <a:rect l="l" t="t" r="r" b="b"/>
            <a:pathLst>
              <a:path w="2997200" h="288289">
                <a:moveTo>
                  <a:pt x="0" y="0"/>
                </a:moveTo>
                <a:lnTo>
                  <a:pt x="2996793" y="0"/>
                </a:lnTo>
                <a:lnTo>
                  <a:pt x="2996793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77358" y="1713456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677358" y="1822510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677358" y="732395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5795868" y="1665347"/>
            <a:ext cx="3208431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23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b="1" spc="-35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Всего</a:t>
            </a:r>
            <a:r>
              <a:rPr sz="1400" b="1" spc="-3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25</a:t>
            </a:r>
            <a:r>
              <a:rPr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774 </a:t>
            </a:r>
            <a:r>
              <a:rPr lang="ky-KG" sz="1400" spc="-1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человек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 Black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5808598" y="2182088"/>
            <a:ext cx="3707765" cy="303928"/>
          </a:xfrm>
          <a:custGeom>
            <a:avLst/>
            <a:gdLst/>
            <a:ahLst/>
            <a:cxnLst/>
            <a:rect l="l" t="t" r="r" b="b"/>
            <a:pathLst>
              <a:path w="3707765" h="112394">
                <a:moveTo>
                  <a:pt x="0" y="0"/>
                </a:moveTo>
                <a:lnTo>
                  <a:pt x="3707409" y="0"/>
                </a:lnTo>
                <a:lnTo>
                  <a:pt x="3707409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934101" y="2522139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4" h="51435">
                <a:moveTo>
                  <a:pt x="25475" y="0"/>
                </a:moveTo>
                <a:lnTo>
                  <a:pt x="19967" y="588"/>
                </a:lnTo>
                <a:lnTo>
                  <a:pt x="9245" y="6140"/>
                </a:lnTo>
                <a:lnTo>
                  <a:pt x="2090" y="17330"/>
                </a:lnTo>
                <a:lnTo>
                  <a:pt x="0" y="33894"/>
                </a:lnTo>
                <a:lnTo>
                  <a:pt x="6165" y="43638"/>
                </a:lnTo>
                <a:lnTo>
                  <a:pt x="17850" y="49849"/>
                </a:lnTo>
                <a:lnTo>
                  <a:pt x="35125" y="51132"/>
                </a:lnTo>
                <a:lnTo>
                  <a:pt x="43528" y="44135"/>
                </a:lnTo>
                <a:lnTo>
                  <a:pt x="48440" y="31722"/>
                </a:lnTo>
                <a:lnTo>
                  <a:pt x="48604" y="13501"/>
                </a:lnTo>
                <a:lnTo>
                  <a:pt x="39050" y="3728"/>
                </a:lnTo>
                <a:lnTo>
                  <a:pt x="254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5" name="Диаграмма 1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763553"/>
              </p:ext>
            </p:extLst>
          </p:nvPr>
        </p:nvGraphicFramePr>
        <p:xfrm>
          <a:off x="712229" y="2724394"/>
          <a:ext cx="45720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6" name="Диаграмма 1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9855814"/>
              </p:ext>
            </p:extLst>
          </p:nvPr>
        </p:nvGraphicFramePr>
        <p:xfrm>
          <a:off x="5687127" y="2638425"/>
          <a:ext cx="4408798" cy="4040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2900" y="1800225"/>
            <a:ext cx="8625110" cy="68580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ВНИМАНИЕ!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7" y="220695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364" y="3140832"/>
            <a:ext cx="4824536" cy="246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80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6272</TotalTime>
  <Words>434</Words>
  <Application>Microsoft Office PowerPoint</Application>
  <PresentationFormat>Произвольный</PresentationFormat>
  <Paragraphs>136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Century Gothic</vt:lpstr>
      <vt:lpstr>Palatino Linotype</vt:lpstr>
      <vt:lpstr>Times New Roman</vt:lpstr>
      <vt:lpstr>Office Theme</vt:lpstr>
      <vt:lpstr>Национальный статистический комитет Кыргызской Республики</vt:lpstr>
      <vt:lpstr>Основные тенденции в сфере образования за истекшие пять лет характеризовались:  </vt:lpstr>
      <vt:lpstr>Презентация PowerPoint</vt:lpstr>
      <vt:lpstr>Презентация PowerPoint</vt:lpstr>
      <vt:lpstr>Презентация PowerPoint</vt:lpstr>
      <vt:lpstr>Распределение численности принятых в СПУЗы по специальностям</vt:lpstr>
      <vt:lpstr>Презентация PowerPoint</vt:lpstr>
      <vt:lpstr>Распределение численности принятых в ВПУЗы  по специальностям</vt:lpstr>
      <vt:lpstr>     Численность иностранных студентов      в Кыргызской Республике из стран СНГ</vt:lpstr>
      <vt:lpstr>       Численность иностранных студентов         в Кыргызской Республике из стран вне СНГ</vt:lpstr>
      <vt:lpstr>     СПАСИБО ЗА ВНИМАНИЕ!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Инфографика для Нацстаткома2</dc:title>
  <cp:lastModifiedBy>rahmanova</cp:lastModifiedBy>
  <cp:revision>249</cp:revision>
  <cp:lastPrinted>2024-02-29T10:49:59Z</cp:lastPrinted>
  <dcterms:created xsi:type="dcterms:W3CDTF">2020-02-10T14:23:22Z</dcterms:created>
  <dcterms:modified xsi:type="dcterms:W3CDTF">2024-03-12T02:53:30Z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2020-02-10T00:00:00Z</vt:filetime>
  </property>
  <property fmtid="{D5CDD505-2E9C-101B-9397-08002B2CF9AE}" pid="3" name="LastSaved">
    <vt:filetime>2020-02-10T00:00:00Z</vt:filetime>
  </property>
</Properties>
</file>