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7.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1"/>
  </p:sldMasterIdLst>
  <p:notesMasterIdLst>
    <p:notesMasterId r:id="rId12"/>
  </p:notesMasterIdLst>
  <p:handoutMasterIdLst>
    <p:handoutMasterId r:id="rId13"/>
  </p:handoutMasterIdLst>
  <p:sldIdLst>
    <p:sldId id="256" r:id="rId2"/>
    <p:sldId id="291" r:id="rId3"/>
    <p:sldId id="299" r:id="rId4"/>
    <p:sldId id="294" r:id="rId5"/>
    <p:sldId id="300" r:id="rId6"/>
    <p:sldId id="293" r:id="rId7"/>
    <p:sldId id="272" r:id="rId8"/>
    <p:sldId id="301" r:id="rId9"/>
    <p:sldId id="286" r:id="rId10"/>
    <p:sldId id="270" r:id="rId11"/>
  </p:sldIdLst>
  <p:sldSz cx="12192000" cy="6858000"/>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Ysabekova" initials="B" lastIdx="1" clrIdx="0">
    <p:extLst>
      <p:ext uri="{19B8F6BF-5375-455C-9EA6-DF929625EA0E}">
        <p15:presenceInfo xmlns:p15="http://schemas.microsoft.com/office/powerpoint/2012/main" userId="S-1-5-21-379961216-2183780427-2185431998-16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434" autoAdjust="0"/>
  </p:normalViewPr>
  <p:slideViewPr>
    <p:cSldViewPr>
      <p:cViewPr varScale="1">
        <p:scale>
          <a:sx n="78" d="100"/>
          <a:sy n="78" d="100"/>
        </p:scale>
        <p:origin x="183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_____Microsoft_Excel2.xlsx"/></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_____Microsoft_Excel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_____Microsoft_Excel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_____Microsoft_Excel6.xlsx"/></Relationships>
</file>

<file path=ppt/charts/_rels/chart7.xml.rels><?xml version="1.0" encoding="UTF-8" standalone="yes"?>
<Relationships xmlns="http://schemas.openxmlformats.org/package/2006/relationships"><Relationship Id="rId3" Type="http://schemas.openxmlformats.org/officeDocument/2006/relationships/package" Target="../embeddings/_____Microsoft_Excel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_____Microsoft_Excel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_____Microsoft_Excel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_____Microsoft_Excel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_____Microsoft_Excel11.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_____Microsoft_Excel12.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_____Microsoft_Excel13.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dPt>
          <c:dPt>
            <c:idx val="1"/>
            <c:bubble3D val="0"/>
            <c:spPr>
              <a:solidFill>
                <a:schemeClr val="accent3"/>
              </a:solidFill>
              <a:ln w="19050">
                <a:solidFill>
                  <a:schemeClr val="lt1"/>
                </a:solidFill>
              </a:ln>
              <a:effectLst/>
            </c:spPr>
          </c:dPt>
          <c:dPt>
            <c:idx val="2"/>
            <c:bubble3D val="0"/>
            <c:spPr>
              <a:solidFill>
                <a:schemeClr val="accent5"/>
              </a:solidFill>
              <a:ln w="19050">
                <a:solidFill>
                  <a:schemeClr val="lt1"/>
                </a:solidFill>
              </a:ln>
              <a:effectLst/>
            </c:spPr>
          </c:dPt>
          <c:dPt>
            <c:idx val="3"/>
            <c:bubble3D val="0"/>
            <c:explosion val="5"/>
            <c:spPr>
              <a:solidFill>
                <a:schemeClr val="accent1">
                  <a:lumMod val="60000"/>
                </a:schemeClr>
              </a:solidFill>
              <a:ln w="19050">
                <a:solidFill>
                  <a:schemeClr val="lt1"/>
                </a:solidFill>
              </a:ln>
              <a:effectLst/>
            </c:spPr>
          </c:dPt>
          <c:dLbls>
            <c:dLbl>
              <c:idx val="0"/>
              <c:layout>
                <c:manualLayout>
                  <c:x val="9.7857433537469854E-2"/>
                  <c:y val="-6.2111543870166243E-2"/>
                </c:manualLayout>
              </c:layout>
              <c:spPr>
                <a:solidFill>
                  <a:schemeClr val="bg1"/>
                </a:solid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0"/>
              <c:showCatName val="1"/>
              <c:showSerName val="0"/>
              <c:showPercent val="1"/>
              <c:showBubbleSize val="0"/>
              <c:extLst>
                <c:ext xmlns:c15="http://schemas.microsoft.com/office/drawing/2012/chart" uri="{CE6537A1-D6FC-4f65-9D91-7224C49458BB}">
                  <c15:layout>
                    <c:manualLayout>
                      <c:w val="0.20743809158404727"/>
                      <c:h val="0.10502172765629503"/>
                    </c:manualLayout>
                  </c15:layout>
                </c:ext>
              </c:extLst>
            </c:dLbl>
            <c:dLbl>
              <c:idx val="1"/>
              <c:layout>
                <c:manualLayout>
                  <c:x val="0.13269603499613736"/>
                  <c:y val="-7.6914189666385288E-2"/>
                </c:manualLayout>
              </c:layout>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5172013051181449"/>
                  <c:y val="-0.14423706007974424"/>
                </c:manualLayout>
              </c:layout>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6.0449835470090862E-2"/>
                  <c:y val="-0.10903716106045613"/>
                </c:manualLayout>
              </c:layout>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0"/>
              <c:showCatName val="1"/>
              <c:showSerName val="0"/>
              <c:showPercent val="1"/>
              <c:showBubbleSize val="0"/>
              <c:extLst>
                <c:ext xmlns:c15="http://schemas.microsoft.com/office/drawing/2012/chart" uri="{CE6537A1-D6FC-4f65-9D91-7224C49458BB}">
                  <c15:layout>
                    <c:manualLayout>
                      <c:w val="0.2325353778486661"/>
                      <c:h val="0.13134577004567333"/>
                    </c:manualLayout>
                  </c15:layout>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 пашня</c:v>
                </c:pt>
                <c:pt idx="1">
                  <c:v> сенокосы</c:v>
                </c:pt>
                <c:pt idx="2">
                  <c:v> пастбища</c:v>
                </c:pt>
                <c:pt idx="3">
                  <c:v>другие угодья</c:v>
                </c:pt>
              </c:strCache>
            </c:strRef>
          </c:cat>
          <c:val>
            <c:numRef>
              <c:f>Лист1!$B$2:$B$5</c:f>
              <c:numCache>
                <c:formatCode>0%</c:formatCode>
                <c:ptCount val="4"/>
                <c:pt idx="0">
                  <c:v>0.12</c:v>
                </c:pt>
                <c:pt idx="1">
                  <c:v>0.02</c:v>
                </c:pt>
                <c:pt idx="2">
                  <c:v>0.85</c:v>
                </c:pt>
                <c:pt idx="3">
                  <c:v>0.01</c:v>
                </c:pt>
              </c:numCache>
            </c:numRef>
          </c:val>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Lbls>
            <c:dLbl>
              <c:idx val="2"/>
              <c:layout>
                <c:manualLayout>
                  <c:x val="2.414113277623027E-2"/>
                  <c:y val="4.5977011494252873E-2"/>
                </c:manualLayout>
              </c:layout>
              <c:showLegendKey val="0"/>
              <c:showVal val="0"/>
              <c:showCatName val="0"/>
              <c:showSerName val="0"/>
              <c:showPercent val="1"/>
              <c:showBubbleSize val="0"/>
              <c:extLst>
                <c:ext xmlns:c15="http://schemas.microsoft.com/office/drawing/2012/chart" uri="{CE6537A1-D6FC-4f65-9D91-7224C49458BB}">
                  <c15:layout/>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Лист1!$F$18:$F$24</c:f>
              <c:strCache>
                <c:ptCount val="7"/>
                <c:pt idx="0">
                  <c:v>земли сельскохозяйственного назначения</c:v>
                </c:pt>
                <c:pt idx="1">
                  <c:v>земли населенных пунктов</c:v>
                </c:pt>
                <c:pt idx="2">
                  <c:v>земли промышленности, транспорта, обороны, связи и иного назначения</c:v>
                </c:pt>
                <c:pt idx="3">
                  <c:v>земли особо охраняемых природных территорий</c:v>
                </c:pt>
                <c:pt idx="4">
                  <c:v>земли лесного фонда</c:v>
                </c:pt>
                <c:pt idx="5">
                  <c:v>земли водного фонда</c:v>
                </c:pt>
                <c:pt idx="6">
                  <c:v>   земли запаса</c:v>
                </c:pt>
              </c:strCache>
            </c:strRef>
          </c:cat>
          <c:val>
            <c:numRef>
              <c:f>Лист1!$G$18:$G$24</c:f>
              <c:numCache>
                <c:formatCode>General</c:formatCode>
                <c:ptCount val="7"/>
                <c:pt idx="0">
                  <c:v>33.799999999999997</c:v>
                </c:pt>
                <c:pt idx="1">
                  <c:v>1.4</c:v>
                </c:pt>
                <c:pt idx="2">
                  <c:v>1.2</c:v>
                </c:pt>
                <c:pt idx="3">
                  <c:v>5.9</c:v>
                </c:pt>
                <c:pt idx="4">
                  <c:v>12.7</c:v>
                </c:pt>
                <c:pt idx="5">
                  <c:v>3.8</c:v>
                </c:pt>
                <c:pt idx="6">
                  <c:v>41.2</c:v>
                </c:pt>
              </c:numCache>
            </c:numRef>
          </c:val>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manualLayout>
          <c:xMode val="edge"/>
          <c:yMode val="edge"/>
          <c:x val="0.65429688900146477"/>
          <c:y val="0.20328064970139603"/>
          <c:w val="0.33621945216412613"/>
          <c:h val="0.68522595001711739"/>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a:pPr>
      <a:endParaRPr lang="ru-RU"/>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736962880429823E-2"/>
          <c:y val="0.10954754329545353"/>
          <c:w val="0.96631624601137955"/>
          <c:h val="0.84686077520097747"/>
        </c:manualLayout>
      </c:layout>
      <c:pieChart>
        <c:varyColors val="1"/>
        <c:ser>
          <c:idx val="0"/>
          <c:order val="0"/>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05A2-4D95-A37F-A807CC02DBFC}"/>
              </c:ext>
            </c:extLst>
          </c:dPt>
          <c:dPt>
            <c:idx val="1"/>
            <c:bubble3D val="0"/>
            <c:explosion val="26"/>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05A2-4D95-A37F-A807CC02DBFC}"/>
              </c:ext>
            </c:extLst>
          </c:dPt>
          <c:dPt>
            <c:idx val="2"/>
            <c:bubble3D val="0"/>
            <c:explosion val="54"/>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05A2-4D95-A37F-A807CC02DBFC}"/>
              </c:ext>
            </c:extLst>
          </c:dPt>
          <c:dPt>
            <c:idx val="3"/>
            <c:bubble3D val="0"/>
            <c:spPr>
              <a:solidFill>
                <a:schemeClr val="accent4"/>
              </a:solidFill>
              <a:ln w="19050">
                <a:solidFill>
                  <a:schemeClr val="lt1"/>
                </a:solidFill>
              </a:ln>
              <a:effectLst/>
            </c:spPr>
          </c:dPt>
          <c:dLbls>
            <c:dLbl>
              <c:idx val="0"/>
              <c:layout>
                <c:manualLayout>
                  <c:x val="-0.23891251312212475"/>
                  <c:y val="-0.11725756930736586"/>
                </c:manualLayout>
              </c:layout>
              <c:spPr>
                <a:noFill/>
                <a:ln>
                  <a:solidFill>
                    <a:schemeClr val="dk1">
                      <a:lumMod val="25000"/>
                      <a:lumOff val="75000"/>
                    </a:scheme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05A2-4D95-A37F-A807CC02DBFC}"/>
                </c:ext>
                <c:ext xmlns:c15="http://schemas.microsoft.com/office/drawing/2012/chart" uri="{CE6537A1-D6FC-4f65-9D91-7224C49458BB}">
                  <c15:spPr xmlns:c15="http://schemas.microsoft.com/office/drawing/2012/chart">
                    <a:prstGeom prst="rect">
                      <a:avLst/>
                    </a:prstGeom>
                    <a:noFill/>
                    <a:ln>
                      <a:noFill/>
                    </a:ln>
                  </c15:spPr>
                  <c15:layout/>
                </c:ext>
              </c:extLst>
            </c:dLbl>
            <c:dLbl>
              <c:idx val="1"/>
              <c:layout>
                <c:manualLayout>
                  <c:x val="-3.1225272021929536E-2"/>
                  <c:y val="4.5231319451540179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05A2-4D95-A37F-A807CC02DBFC}"/>
                </c:ext>
                <c:ext xmlns:c15="http://schemas.microsoft.com/office/drawing/2012/chart" uri="{CE6537A1-D6FC-4f65-9D91-7224C49458BB}">
                  <c15:layout/>
                </c:ext>
              </c:extLst>
            </c:dLbl>
            <c:dLbl>
              <c:idx val="2"/>
              <c:layout>
                <c:manualLayout>
                  <c:x val="0.1539803400529193"/>
                  <c:y val="3.9206070178626165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05A2-4D95-A37F-A807CC02DBFC}"/>
                </c:ext>
                <c:ext xmlns:c15="http://schemas.microsoft.com/office/drawing/2012/chart" uri="{CE6537A1-D6FC-4f65-9D91-7224C49458BB}">
                  <c15:layout/>
                </c:ext>
              </c:extLst>
            </c:dLbl>
            <c:dLbl>
              <c:idx val="3"/>
              <c:layout>
                <c:manualLayout>
                  <c:x val="2.6995299841967673E-2"/>
                  <c:y val="-2.0892697627463278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Лист4!$C$11:$C$14</c:f>
              <c:strCache>
                <c:ptCount val="4"/>
                <c:pt idx="0">
                  <c:v>на орошение и сельскохозяйственное водоснабжение</c:v>
                </c:pt>
                <c:pt idx="1">
                  <c:v>на хозяйственно-питьевые нужды</c:v>
                </c:pt>
                <c:pt idx="2">
                  <c:v>на производственные нужды</c:v>
                </c:pt>
                <c:pt idx="3">
                  <c:v>другие</c:v>
                </c:pt>
              </c:strCache>
            </c:strRef>
          </c:cat>
          <c:val>
            <c:numRef>
              <c:f>Лист4!$D$11:$D$14</c:f>
              <c:numCache>
                <c:formatCode>General</c:formatCode>
                <c:ptCount val="4"/>
                <c:pt idx="0" formatCode="#,##0.00">
                  <c:v>4821.6000000000004</c:v>
                </c:pt>
                <c:pt idx="1">
                  <c:v>157</c:v>
                </c:pt>
                <c:pt idx="2">
                  <c:v>69.099999999999994</c:v>
                </c:pt>
                <c:pt idx="3">
                  <c:v>24.6</c:v>
                </c:pt>
              </c:numCache>
            </c:numRef>
          </c:val>
          <c:extLst xmlns:c16r2="http://schemas.microsoft.com/office/drawing/2015/06/chart">
            <c:ext xmlns:c16="http://schemas.microsoft.com/office/drawing/2014/chart" uri="{C3380CC4-5D6E-409C-BE32-E72D297353CC}">
              <c16:uniqueId val="{00000006-05A2-4D95-A37F-A807CC02DBFC}"/>
            </c:ext>
          </c:extLst>
        </c:ser>
        <c:dLbls>
          <c:dLblPos val="out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Лист1!$F$39:$F$47</c:f>
              <c:strCache>
                <c:ptCount val="9"/>
                <c:pt idx="0">
                  <c:v>Баткенская область</c:v>
                </c:pt>
                <c:pt idx="1">
                  <c:v>Джалал-Абадская область</c:v>
                </c:pt>
                <c:pt idx="2">
                  <c:v>Иссык-Кульская область</c:v>
                </c:pt>
                <c:pt idx="3">
                  <c:v>Нарынская область</c:v>
                </c:pt>
                <c:pt idx="4">
                  <c:v>Ошская область</c:v>
                </c:pt>
                <c:pt idx="5">
                  <c:v>Таласская область</c:v>
                </c:pt>
                <c:pt idx="6">
                  <c:v>Чуйская область</c:v>
                </c:pt>
                <c:pt idx="7">
                  <c:v>г. Бишкек</c:v>
                </c:pt>
                <c:pt idx="8">
                  <c:v>г. Ош</c:v>
                </c:pt>
              </c:strCache>
            </c:strRef>
          </c:cat>
          <c:val>
            <c:numRef>
              <c:f>Лист1!$G$39:$G$47</c:f>
              <c:numCache>
                <c:formatCode>General</c:formatCode>
                <c:ptCount val="9"/>
                <c:pt idx="0">
                  <c:v>632.79999999999995</c:v>
                </c:pt>
                <c:pt idx="1">
                  <c:v>936.2</c:v>
                </c:pt>
                <c:pt idx="2">
                  <c:v>623.70000000000005</c:v>
                </c:pt>
                <c:pt idx="3">
                  <c:v>614.79999999999995</c:v>
                </c:pt>
                <c:pt idx="4" formatCode="#,##0.00">
                  <c:v>1183.5</c:v>
                </c:pt>
                <c:pt idx="5">
                  <c:v>991.6</c:v>
                </c:pt>
                <c:pt idx="6" formatCode="#,##0.00">
                  <c:v>2500.5</c:v>
                </c:pt>
                <c:pt idx="7">
                  <c:v>117.7</c:v>
                </c:pt>
                <c:pt idx="8">
                  <c:v>57</c:v>
                </c:pt>
              </c:numCache>
            </c:numRef>
          </c:val>
        </c:ser>
        <c:dLbls>
          <c:showLegendKey val="0"/>
          <c:showVal val="1"/>
          <c:showCatName val="0"/>
          <c:showSerName val="0"/>
          <c:showPercent val="0"/>
          <c:showBubbleSize val="0"/>
        </c:dLbls>
        <c:gapWidth val="75"/>
        <c:axId val="213577072"/>
        <c:axId val="213573152"/>
      </c:barChart>
      <c:catAx>
        <c:axId val="213577072"/>
        <c:scaling>
          <c:orientation val="minMax"/>
        </c:scaling>
        <c:delete val="0"/>
        <c:axPos val="l"/>
        <c:numFmt formatCode="General" sourceLinked="1"/>
        <c:majorTickMark val="none"/>
        <c:minorTickMark val="none"/>
        <c:tickLblPos val="nextTo"/>
        <c:spPr>
          <a:noFill/>
          <a:ln w="635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crossAx val="213573152"/>
        <c:crosses val="autoZero"/>
        <c:auto val="1"/>
        <c:lblAlgn val="ctr"/>
        <c:lblOffset val="100"/>
        <c:noMultiLvlLbl val="0"/>
      </c:catAx>
      <c:valAx>
        <c:axId val="2135731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crossAx val="2135770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Лист1!$F$58</c:f>
              <c:strCache>
                <c:ptCount val="1"/>
                <c:pt idx="0">
                  <c:v>Лесовосстановление по территории</c:v>
                </c:pt>
              </c:strCache>
            </c:strRef>
          </c:tx>
          <c:spPr>
            <a:ln w="28575" cap="rnd">
              <a:solidFill>
                <a:schemeClr val="accent1"/>
              </a:solidFill>
              <a:round/>
            </a:ln>
            <a:effectLst/>
          </c:spPr>
          <c:marker>
            <c:symbol val="none"/>
          </c:marker>
          <c:cat>
            <c:numRef>
              <c:f>Лист1!$G$57:$K$57</c:f>
              <c:numCache>
                <c:formatCode>General</c:formatCode>
                <c:ptCount val="5"/>
                <c:pt idx="0">
                  <c:v>2013</c:v>
                </c:pt>
                <c:pt idx="1">
                  <c:v>2014</c:v>
                </c:pt>
                <c:pt idx="2">
                  <c:v>2015</c:v>
                </c:pt>
                <c:pt idx="3">
                  <c:v>2016</c:v>
                </c:pt>
                <c:pt idx="4">
                  <c:v>2017</c:v>
                </c:pt>
              </c:numCache>
            </c:numRef>
          </c:cat>
          <c:val>
            <c:numRef>
              <c:f>Лист1!$G$58:$K$58</c:f>
              <c:numCache>
                <c:formatCode>#,##0.00</c:formatCode>
                <c:ptCount val="5"/>
                <c:pt idx="0">
                  <c:v>8777.7999999999993</c:v>
                </c:pt>
                <c:pt idx="1">
                  <c:v>8058.2</c:v>
                </c:pt>
                <c:pt idx="2">
                  <c:v>9359.7000000000007</c:v>
                </c:pt>
                <c:pt idx="3">
                  <c:v>10935.9</c:v>
                </c:pt>
                <c:pt idx="4">
                  <c:v>9494.6</c:v>
                </c:pt>
              </c:numCache>
            </c:numRef>
          </c:val>
          <c:smooth val="0"/>
        </c:ser>
        <c:ser>
          <c:idx val="1"/>
          <c:order val="1"/>
          <c:tx>
            <c:strRef>
              <c:f>Лист1!$F$59</c:f>
              <c:strCache>
                <c:ptCount val="1"/>
                <c:pt idx="0">
                  <c:v>Ввод молодых насаждений в категорию ценных лесных насаждений по территории</c:v>
                </c:pt>
              </c:strCache>
            </c:strRef>
          </c:tx>
          <c:spPr>
            <a:ln w="28575" cap="rnd">
              <a:solidFill>
                <a:schemeClr val="accent2"/>
              </a:solidFill>
              <a:round/>
            </a:ln>
            <a:effectLst/>
          </c:spPr>
          <c:marker>
            <c:symbol val="none"/>
          </c:marker>
          <c:cat>
            <c:numRef>
              <c:f>Лист1!$G$57:$K$57</c:f>
              <c:numCache>
                <c:formatCode>General</c:formatCode>
                <c:ptCount val="5"/>
                <c:pt idx="0">
                  <c:v>2013</c:v>
                </c:pt>
                <c:pt idx="1">
                  <c:v>2014</c:v>
                </c:pt>
                <c:pt idx="2">
                  <c:v>2015</c:v>
                </c:pt>
                <c:pt idx="3">
                  <c:v>2016</c:v>
                </c:pt>
                <c:pt idx="4">
                  <c:v>2017</c:v>
                </c:pt>
              </c:numCache>
            </c:numRef>
          </c:cat>
          <c:val>
            <c:numRef>
              <c:f>Лист1!$G$59:$K$59</c:f>
              <c:numCache>
                <c:formatCode>General</c:formatCode>
                <c:ptCount val="5"/>
                <c:pt idx="0">
                  <c:v>485</c:v>
                </c:pt>
                <c:pt idx="1">
                  <c:v>421.7</c:v>
                </c:pt>
                <c:pt idx="2">
                  <c:v>488.2</c:v>
                </c:pt>
                <c:pt idx="3">
                  <c:v>210.4</c:v>
                </c:pt>
                <c:pt idx="4">
                  <c:v>399.7</c:v>
                </c:pt>
              </c:numCache>
            </c:numRef>
          </c:val>
          <c:smooth val="0"/>
        </c:ser>
        <c:ser>
          <c:idx val="2"/>
          <c:order val="2"/>
          <c:tx>
            <c:strRef>
              <c:f>Лист1!$F$60</c:f>
              <c:strCache>
                <c:ptCount val="1"/>
                <c:pt idx="0">
                  <c:v>Рубки ухода и выборочно-санитарные рубки леса</c:v>
                </c:pt>
              </c:strCache>
            </c:strRef>
          </c:tx>
          <c:spPr>
            <a:ln w="28575" cap="rnd">
              <a:solidFill>
                <a:schemeClr val="accent3"/>
              </a:solidFill>
              <a:round/>
            </a:ln>
            <a:effectLst/>
          </c:spPr>
          <c:marker>
            <c:symbol val="none"/>
          </c:marker>
          <c:cat>
            <c:numRef>
              <c:f>Лист1!$G$57:$K$57</c:f>
              <c:numCache>
                <c:formatCode>General</c:formatCode>
                <c:ptCount val="5"/>
                <c:pt idx="0">
                  <c:v>2013</c:v>
                </c:pt>
                <c:pt idx="1">
                  <c:v>2014</c:v>
                </c:pt>
                <c:pt idx="2">
                  <c:v>2015</c:v>
                </c:pt>
                <c:pt idx="3">
                  <c:v>2016</c:v>
                </c:pt>
                <c:pt idx="4">
                  <c:v>2017</c:v>
                </c:pt>
              </c:numCache>
            </c:numRef>
          </c:cat>
          <c:val>
            <c:numRef>
              <c:f>Лист1!$G$60:$K$60</c:f>
              <c:numCache>
                <c:formatCode>#,##0.00</c:formatCode>
                <c:ptCount val="5"/>
                <c:pt idx="0">
                  <c:v>4786.8</c:v>
                </c:pt>
                <c:pt idx="1">
                  <c:v>9077.1</c:v>
                </c:pt>
                <c:pt idx="2">
                  <c:v>26807.9</c:v>
                </c:pt>
                <c:pt idx="3">
                  <c:v>51804.2</c:v>
                </c:pt>
                <c:pt idx="4">
                  <c:v>35327.4</c:v>
                </c:pt>
              </c:numCache>
            </c:numRef>
          </c:val>
          <c:smooth val="0"/>
        </c:ser>
        <c:dLbls>
          <c:showLegendKey val="0"/>
          <c:showVal val="0"/>
          <c:showCatName val="0"/>
          <c:showSerName val="0"/>
          <c:showPercent val="0"/>
          <c:showBubbleSize val="0"/>
        </c:dLbls>
        <c:smooth val="0"/>
        <c:axId val="213579424"/>
        <c:axId val="213575504"/>
      </c:lineChart>
      <c:catAx>
        <c:axId val="21357942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crossAx val="213575504"/>
        <c:crosses val="autoZero"/>
        <c:auto val="1"/>
        <c:lblAlgn val="ctr"/>
        <c:lblOffset val="100"/>
        <c:noMultiLvlLbl val="0"/>
      </c:catAx>
      <c:valAx>
        <c:axId val="213575504"/>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crossAx val="2135794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sz="2000" b="1" dirty="0" smtClean="0">
                <a:solidFill>
                  <a:srgbClr val="002060"/>
                </a:solidFill>
                <a:latin typeface="Times New Roman" panose="02020603050405020304" pitchFamily="18" charset="0"/>
                <a:cs typeface="Times New Roman" panose="02020603050405020304" pitchFamily="18" charset="0"/>
              </a:rPr>
              <a:t>Выбросы загрязняющих атмосферу веществ, отходящих  от стационарных источников в 2017 г.</a:t>
            </a:r>
          </a:p>
          <a:p>
            <a:pPr>
              <a:defRPr/>
            </a:pPr>
            <a:r>
              <a:rPr lang="ru-RU" sz="1600" dirty="0" smtClean="0">
                <a:latin typeface="Times New Roman" panose="02020603050405020304" pitchFamily="18" charset="0"/>
                <a:cs typeface="Times New Roman" panose="02020603050405020304" pitchFamily="18" charset="0"/>
              </a:rPr>
              <a:t>(в расчете на одного человека, килограммов)</a:t>
            </a:r>
            <a:endParaRPr lang="ru-RU" sz="1600" dirty="0">
              <a:latin typeface="Times New Roman" panose="02020603050405020304" pitchFamily="18" charset="0"/>
              <a:cs typeface="Times New Roman" panose="02020603050405020304" pitchFamily="18" charset="0"/>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Лист2!$C$61:$C$69</c:f>
              <c:strCache>
                <c:ptCount val="9"/>
                <c:pt idx="0">
                  <c:v>Баткенская область</c:v>
                </c:pt>
                <c:pt idx="1">
                  <c:v>Джалал-Абадская область</c:v>
                </c:pt>
                <c:pt idx="2">
                  <c:v>Иссык-Кульская область</c:v>
                </c:pt>
                <c:pt idx="3">
                  <c:v>Нарынская область</c:v>
                </c:pt>
                <c:pt idx="4">
                  <c:v>Ошская область</c:v>
                </c:pt>
                <c:pt idx="5">
                  <c:v>Таласская область</c:v>
                </c:pt>
                <c:pt idx="6">
                  <c:v>Чуйская область</c:v>
                </c:pt>
                <c:pt idx="7">
                  <c:v>г. Бишкек</c:v>
                </c:pt>
                <c:pt idx="8">
                  <c:v>г. Ош</c:v>
                </c:pt>
              </c:strCache>
            </c:strRef>
          </c:cat>
          <c:val>
            <c:numRef>
              <c:f>Лист2!$D$61:$D$69</c:f>
              <c:numCache>
                <c:formatCode>General</c:formatCode>
                <c:ptCount val="9"/>
                <c:pt idx="0">
                  <c:v>10.7</c:v>
                </c:pt>
                <c:pt idx="1">
                  <c:v>2.4</c:v>
                </c:pt>
                <c:pt idx="2">
                  <c:v>5</c:v>
                </c:pt>
                <c:pt idx="3">
                  <c:v>4.3</c:v>
                </c:pt>
                <c:pt idx="4">
                  <c:v>1.4</c:v>
                </c:pt>
                <c:pt idx="5">
                  <c:v>0.8</c:v>
                </c:pt>
                <c:pt idx="6">
                  <c:v>13.5</c:v>
                </c:pt>
                <c:pt idx="7">
                  <c:v>22.2</c:v>
                </c:pt>
                <c:pt idx="8">
                  <c:v>6.4</c:v>
                </c:pt>
              </c:numCache>
            </c:numRef>
          </c:val>
          <c:extLst xmlns:c16r2="http://schemas.microsoft.com/office/drawing/2015/06/chart">
            <c:ext xmlns:c16="http://schemas.microsoft.com/office/drawing/2014/chart" uri="{C3380CC4-5D6E-409C-BE32-E72D297353CC}">
              <c16:uniqueId val="{00000000-1E41-4314-A29E-9EDCA44CC830}"/>
            </c:ext>
          </c:extLst>
        </c:ser>
        <c:dLbls>
          <c:showLegendKey val="0"/>
          <c:showVal val="1"/>
          <c:showCatName val="0"/>
          <c:showSerName val="0"/>
          <c:showPercent val="0"/>
          <c:showBubbleSize val="0"/>
        </c:dLbls>
        <c:gapWidth val="75"/>
        <c:axId val="210684608"/>
        <c:axId val="210692840"/>
      </c:barChart>
      <c:catAx>
        <c:axId val="2106846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crossAx val="210692840"/>
        <c:crosses val="autoZero"/>
        <c:auto val="1"/>
        <c:lblAlgn val="ctr"/>
        <c:lblOffset val="100"/>
        <c:noMultiLvlLbl val="0"/>
      </c:catAx>
      <c:valAx>
        <c:axId val="210692840"/>
        <c:scaling>
          <c:orientation val="minMax"/>
        </c:scaling>
        <c:delete val="1"/>
        <c:axPos val="b"/>
        <c:numFmt formatCode="General" sourceLinked="1"/>
        <c:majorTickMark val="none"/>
        <c:minorTickMark val="none"/>
        <c:tickLblPos val="nextTo"/>
        <c:crossAx val="2106846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916184407032792"/>
          <c:y val="0.23691412296452233"/>
          <c:w val="0.51245275590551176"/>
          <c:h val="0.78177228063712734"/>
        </c:manualLayout>
      </c:layout>
      <c:doughnut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1-CF3F-4B8B-9031-3A8FC351C205}"/>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3-CF3F-4B8B-9031-3A8FC351C205}"/>
              </c:ext>
            </c:extLst>
          </c:dPt>
          <c:dLbls>
            <c:dLbl>
              <c:idx val="0"/>
              <c:layout>
                <c:manualLayout>
                  <c:x val="0.14975340041582683"/>
                  <c:y val="-0.27358574821385889"/>
                </c:manualLayout>
              </c:layout>
              <c:tx>
                <c:rich>
                  <a:bodyPr/>
                  <a:lstStyle/>
                  <a:p>
                    <a:fld id="{1FCBA13F-E6F7-43C5-ADCA-BA376F4638C0}" type="CATEGORYNAME">
                      <a:rPr lang="ru-RU"/>
                      <a:pPr/>
                      <a:t>[ИМЯ КАТЕГОРИИ]</a:t>
                    </a:fld>
                    <a:r>
                      <a:rPr lang="ru-RU"/>
                      <a:t>
</a:t>
                    </a:r>
                    <a:fld id="{7CC9F6C8-8475-441F-9669-B9EECDB3FF7E}" type="PERCENTAGE">
                      <a:rPr lang="ru-RU"/>
                      <a:pPr/>
                      <a:t>[ПРОЦЕНТ]</a:t>
                    </a:fld>
                    <a:endParaRPr lang="ru-RU"/>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CF3F-4B8B-9031-3A8FC351C205}"/>
                </c:ext>
                <c:ext xmlns:c15="http://schemas.microsoft.com/office/drawing/2012/chart" uri="{CE6537A1-D6FC-4f65-9D91-7224C49458BB}">
                  <c15:layout>
                    <c:manualLayout>
                      <c:w val="0.23123442633358199"/>
                      <c:h val="0.21320740047279738"/>
                    </c:manualLayout>
                  </c15:layout>
                  <c15:dlblFieldTable/>
                  <c15:showDataLabelsRange val="0"/>
                </c:ext>
              </c:extLst>
            </c:dLbl>
            <c:dLbl>
              <c:idx val="1"/>
              <c:layout>
                <c:manualLayout>
                  <c:x val="-3.4722233243925323E-2"/>
                  <c:y val="-0.28528472327999649"/>
                </c:manualLayout>
              </c:layout>
              <c:tx>
                <c:rich>
                  <a:bodyPr/>
                  <a:lstStyle/>
                  <a:p>
                    <a:fld id="{DA1DB382-D519-494E-8D15-856827FDEA4F}" type="CATEGORYNAME">
                      <a:rPr lang="ru-RU"/>
                      <a:pPr/>
                      <a:t>[ИМЯ КАТЕГОРИИ]</a:t>
                    </a:fld>
                    <a:r>
                      <a:rPr lang="ru-RU"/>
                      <a:t>
</a:t>
                    </a:r>
                    <a:fld id="{538AF276-BD15-4549-959D-8B515E5369EB}" type="PERCENTAGE">
                      <a:rPr lang="ru-RU"/>
                      <a:pPr/>
                      <a:t>[ПРОЦЕНТ]</a:t>
                    </a:fld>
                    <a:endParaRPr lang="ru-RU"/>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CF3F-4B8B-9031-3A8FC351C205}"/>
                </c:ext>
                <c:ext xmlns:c15="http://schemas.microsoft.com/office/drawing/2012/chart" uri="{CE6537A1-D6FC-4f65-9D91-7224C49458BB}">
                  <c15:layout>
                    <c:manualLayout>
                      <c:w val="0.15595822397200351"/>
                      <c:h val="0.12742579794404449"/>
                    </c:manualLayout>
                  </c15:layout>
                  <c15:dlblFieldTable/>
                  <c15:showDataLabelsRange val="0"/>
                </c:ext>
              </c:extLst>
            </c:dLbl>
            <c:spPr>
              <a:noFill/>
              <a:ln>
                <a:noFill/>
              </a:ln>
              <a:effectLst/>
            </c:spPr>
            <c:txPr>
              <a:bodyPr rot="0" spcFirstLastPara="1" vertOverflow="ellipsis" vert="horz" wrap="square" anchor="ctr" anchorCtr="1"/>
              <a:lstStyle/>
              <a:p>
                <a:pPr>
                  <a:defRPr sz="900" b="1" i="0" u="none" strike="noStrike" kern="1200" baseline="0">
                    <a:solidFill>
                      <a:schemeClr val="lt1"/>
                    </a:solidFill>
                    <a:latin typeface="Times New Roman" panose="02020603050405020304" pitchFamily="18" charset="0"/>
                    <a:ea typeface="+mn-ea"/>
                    <a:cs typeface="Times New Roman" panose="02020603050405020304" pitchFamily="18" charset="0"/>
                  </a:defRPr>
                </a:pPr>
                <a:endParaRPr lang="ru-RU"/>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Лист2!$C$8:$C$9</c:f>
              <c:strCache>
                <c:ptCount val="2"/>
                <c:pt idx="0">
                  <c:v>газообразных и жидких</c:v>
                </c:pt>
                <c:pt idx="1">
                  <c:v>твердых</c:v>
                </c:pt>
              </c:strCache>
            </c:strRef>
          </c:cat>
          <c:val>
            <c:numRef>
              <c:f>Лист2!$D$8:$D$9</c:f>
              <c:numCache>
                <c:formatCode>General</c:formatCode>
                <c:ptCount val="2"/>
                <c:pt idx="0">
                  <c:v>25.2</c:v>
                </c:pt>
                <c:pt idx="1">
                  <c:v>24.4</c:v>
                </c:pt>
              </c:numCache>
            </c:numRef>
          </c:val>
          <c:extLst xmlns:c16r2="http://schemas.microsoft.com/office/drawing/2015/06/chart">
            <c:ext xmlns:c16="http://schemas.microsoft.com/office/drawing/2014/chart" uri="{C3380CC4-5D6E-409C-BE32-E72D297353CC}">
              <c16:uniqueId val="{00000004-CF3F-4B8B-9031-3A8FC351C205}"/>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1-38FA-4E62-B8DE-F8377522CD71}"/>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3-38FA-4E62-B8DE-F8377522CD71}"/>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5-38FA-4E62-B8DE-F8377522CD71}"/>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7-38FA-4E62-B8DE-F8377522CD71}"/>
              </c:ext>
            </c:extLst>
          </c:dPt>
          <c:dLbls>
            <c:dLbl>
              <c:idx val="0"/>
              <c:layout>
                <c:manualLayout>
                  <c:x val="0.13985457817651401"/>
                  <c:y val="0.1086281139085923"/>
                </c:manualLayout>
              </c:layou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38FA-4E62-B8DE-F8377522CD71}"/>
                </c:ext>
                <c:ext xmlns:c15="http://schemas.microsoft.com/office/drawing/2012/chart" uri="{CE6537A1-D6FC-4f65-9D91-7224C49458BB}">
                  <c15:layout>
                    <c:manualLayout>
                      <c:w val="0.22381111389231342"/>
                      <c:h val="0.48205521515936739"/>
                    </c:manualLayout>
                  </c15:layout>
                </c:ext>
              </c:extLst>
            </c:dLbl>
            <c:dLbl>
              <c:idx val="1"/>
              <c:layout>
                <c:manualLayout>
                  <c:x val="-8.5275390049193323E-2"/>
                  <c:y val="0.16220390973198717"/>
                </c:manualLayout>
              </c:layout>
              <c:spPr>
                <a:noFill/>
                <a:ln>
                  <a:noFill/>
                </a:ln>
                <a:effectLst/>
              </c:spPr>
              <c:txPr>
                <a:bodyPr rot="0" spcFirstLastPara="1" vertOverflow="ellipsis" vert="horz" wrap="square" lIns="38100" tIns="19050" rIns="38100" bIns="19050" anchor="ctr" anchorCtr="1">
                  <a:noAutofit/>
                </a:bodyPr>
                <a:lstStyle/>
                <a:p>
                  <a:pPr>
                    <a:defRPr sz="11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38FA-4E62-B8DE-F8377522CD71}"/>
                </c:ext>
                <c:ext xmlns:c15="http://schemas.microsoft.com/office/drawing/2012/chart" uri="{CE6537A1-D6FC-4f65-9D91-7224C49458BB}">
                  <c15:layout>
                    <c:manualLayout>
                      <c:w val="0.34805167642705453"/>
                      <c:h val="0.27567337541531867"/>
                    </c:manualLayout>
                  </c15:layout>
                </c:ext>
              </c:extLst>
            </c:dLbl>
            <c:dLbl>
              <c:idx val="2"/>
              <c:layout>
                <c:manualLayout>
                  <c:x val="-0.12973784281648565"/>
                  <c:y val="-6.0986392309186725E-2"/>
                </c:manualLayout>
              </c:layout>
              <c:spPr>
                <a:noFill/>
                <a:ln>
                  <a:noFill/>
                </a:ln>
                <a:effectLst/>
              </c:spPr>
              <c:txPr>
                <a:bodyPr rot="0" spcFirstLastPara="1" vertOverflow="ellipsis" vert="horz" wrap="square" lIns="38100" tIns="19050" rIns="38100" bIns="19050" anchor="ctr" anchorCtr="1">
                  <a:noAutofit/>
                </a:bodyPr>
                <a:lstStyle/>
                <a:p>
                  <a:pPr>
                    <a:defRPr sz="11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38FA-4E62-B8DE-F8377522CD71}"/>
                </c:ext>
                <c:ext xmlns:c15="http://schemas.microsoft.com/office/drawing/2012/chart" uri="{CE6537A1-D6FC-4f65-9D91-7224C49458BB}">
                  <c15:layout>
                    <c:manualLayout>
                      <c:w val="0.43120833363126942"/>
                      <c:h val="0.31436304416723754"/>
                    </c:manualLayout>
                  </c15:layout>
                </c:ext>
              </c:extLst>
            </c:dLbl>
            <c:dLbl>
              <c:idx val="3"/>
              <c:layout>
                <c:manualLayout>
                  <c:x val="0.30717871162880495"/>
                  <c:y val="-4.0440963127590594E-2"/>
                </c:manualLayout>
              </c:layout>
              <c:spPr>
                <a:noFill/>
                <a:ln>
                  <a:noFill/>
                </a:ln>
                <a:effectLst/>
              </c:spPr>
              <c:txPr>
                <a:bodyPr rot="0" spcFirstLastPara="1" vertOverflow="ellipsis" vert="horz" wrap="square" lIns="38100" tIns="19050" rIns="38100" bIns="19050" anchor="ctr" anchorCtr="1">
                  <a:noAutofit/>
                </a:bodyPr>
                <a:lstStyle/>
                <a:p>
                  <a:pPr>
                    <a:defRPr sz="11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38FA-4E62-B8DE-F8377522CD71}"/>
                </c:ext>
                <c:ext xmlns:c15="http://schemas.microsoft.com/office/drawing/2012/chart" uri="{CE6537A1-D6FC-4f65-9D91-7224C49458BB}">
                  <c15:layout>
                    <c:manualLayout>
                      <c:w val="0.39599496368754367"/>
                      <c:h val="0.31667776828257582"/>
                    </c:manualLayout>
                  </c15:layout>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Лист2!$C$12:$C$15</c:f>
              <c:strCache>
                <c:ptCount val="4"/>
                <c:pt idx="0">
                  <c:v> сернистого ангидрида</c:v>
                </c:pt>
                <c:pt idx="1">
                  <c:v> окиси углерода</c:v>
                </c:pt>
                <c:pt idx="2">
                  <c:v> окислов азота</c:v>
                </c:pt>
                <c:pt idx="3">
                  <c:v> прочих газообразных и жидких</c:v>
                </c:pt>
              </c:strCache>
            </c:strRef>
          </c:cat>
          <c:val>
            <c:numRef>
              <c:f>Лист2!$D$12:$D$15</c:f>
              <c:numCache>
                <c:formatCode>General</c:formatCode>
                <c:ptCount val="4"/>
                <c:pt idx="0">
                  <c:v>16.100000000000001</c:v>
                </c:pt>
                <c:pt idx="1">
                  <c:v>9.4</c:v>
                </c:pt>
                <c:pt idx="2">
                  <c:v>4.4000000000000004</c:v>
                </c:pt>
                <c:pt idx="3">
                  <c:v>0.3</c:v>
                </c:pt>
              </c:numCache>
            </c:numRef>
          </c:val>
          <c:extLst xmlns:c16r2="http://schemas.microsoft.com/office/drawing/2015/06/chart">
            <c:ext xmlns:c16="http://schemas.microsoft.com/office/drawing/2014/chart" uri="{C3380CC4-5D6E-409C-BE32-E72D297353CC}">
              <c16:uniqueId val="{00000008-38FA-4E62-B8DE-F8377522CD71}"/>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sz="1800" b="1" i="0" dirty="0">
                <a:solidFill>
                  <a:srgbClr val="002060"/>
                </a:solidFill>
                <a:latin typeface="Times New Roman" panose="02020603050405020304" pitchFamily="18" charset="0"/>
                <a:cs typeface="Times New Roman" panose="02020603050405020304" pitchFamily="18" charset="0"/>
              </a:rPr>
              <a:t>Выбросы загрязняющих атмосферу веществ, отходящих  от стационарных </a:t>
            </a:r>
            <a:r>
              <a:rPr lang="ru-RU" sz="1800" b="1" i="0" dirty="0" smtClean="0">
                <a:solidFill>
                  <a:srgbClr val="002060"/>
                </a:solidFill>
                <a:latin typeface="Times New Roman" panose="02020603050405020304" pitchFamily="18" charset="0"/>
                <a:cs typeface="Times New Roman" panose="02020603050405020304" pitchFamily="18" charset="0"/>
              </a:rPr>
              <a:t>источников </a:t>
            </a:r>
            <a:r>
              <a:rPr lang="ru-RU" sz="1800" b="1" i="0" dirty="0">
                <a:solidFill>
                  <a:srgbClr val="002060"/>
                </a:solidFill>
                <a:latin typeface="Times New Roman" panose="02020603050405020304" pitchFamily="18" charset="0"/>
                <a:cs typeface="Times New Roman" panose="02020603050405020304" pitchFamily="18" charset="0"/>
              </a:rPr>
              <a:t>(тыс. тонн)</a:t>
            </a:r>
          </a:p>
        </c:rich>
      </c:tx>
      <c:layout>
        <c:manualLayout>
          <c:xMode val="edge"/>
          <c:yMode val="edge"/>
          <c:x val="0.13065266841644793"/>
          <c:y val="2.777777777777777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Лист2!$C$22</c:f>
              <c:strCache>
                <c:ptCount val="1"/>
                <c:pt idx="0">
                  <c:v>Кыргызская Республика</c:v>
                </c:pt>
              </c:strCache>
            </c:strRef>
          </c:tx>
          <c:spPr>
            <a:solidFill>
              <a:schemeClr val="accent6"/>
            </a:solidFill>
            <a:ln>
              <a:noFill/>
            </a:ln>
            <a:effectLst/>
          </c:spPr>
          <c:invertIfNegative val="0"/>
          <c:dLbls>
            <c:dLbl>
              <c:idx val="2"/>
              <c:layout/>
              <c:tx>
                <c:rich>
                  <a:bodyPr/>
                  <a:lstStyle/>
                  <a:p>
                    <a:r>
                      <a:rPr lang="en-US" smtClean="0"/>
                      <a:t>61,0</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Лист2!$D$21:$G$21</c:f>
              <c:numCache>
                <c:formatCode>General</c:formatCode>
                <c:ptCount val="4"/>
                <c:pt idx="0">
                  <c:v>2013</c:v>
                </c:pt>
                <c:pt idx="1">
                  <c:v>2014</c:v>
                </c:pt>
                <c:pt idx="2">
                  <c:v>2015</c:v>
                </c:pt>
                <c:pt idx="3">
                  <c:v>2016</c:v>
                </c:pt>
              </c:numCache>
            </c:numRef>
          </c:cat>
          <c:val>
            <c:numRef>
              <c:f>Лист2!$D$22:$H$22</c:f>
              <c:numCache>
                <c:formatCode>General</c:formatCode>
                <c:ptCount val="5"/>
                <c:pt idx="0">
                  <c:v>45.1</c:v>
                </c:pt>
                <c:pt idx="1">
                  <c:v>60.5</c:v>
                </c:pt>
                <c:pt idx="2">
                  <c:v>61</c:v>
                </c:pt>
                <c:pt idx="3">
                  <c:v>52.8</c:v>
                </c:pt>
                <c:pt idx="4">
                  <c:v>49.6</c:v>
                </c:pt>
              </c:numCache>
            </c:numRef>
          </c:val>
          <c:extLst xmlns:c16r2="http://schemas.microsoft.com/office/drawing/2015/06/chart">
            <c:ext xmlns:c16="http://schemas.microsoft.com/office/drawing/2014/chart" uri="{C3380CC4-5D6E-409C-BE32-E72D297353CC}">
              <c16:uniqueId val="{00000000-1A04-45E3-B54F-5C634DF471E2}"/>
            </c:ext>
          </c:extLst>
        </c:ser>
        <c:dLbls>
          <c:showLegendKey val="0"/>
          <c:showVal val="1"/>
          <c:showCatName val="0"/>
          <c:showSerName val="0"/>
          <c:showPercent val="0"/>
          <c:showBubbleSize val="0"/>
        </c:dLbls>
        <c:gapWidth val="75"/>
        <c:axId val="210685784"/>
        <c:axId val="210695976"/>
      </c:barChart>
      <c:catAx>
        <c:axId val="21068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crossAx val="210695976"/>
        <c:crosses val="autoZero"/>
        <c:auto val="1"/>
        <c:lblAlgn val="ctr"/>
        <c:lblOffset val="100"/>
        <c:noMultiLvlLbl val="0"/>
      </c:catAx>
      <c:valAx>
        <c:axId val="210695976"/>
        <c:scaling>
          <c:orientation val="minMax"/>
        </c:scaling>
        <c:delete val="1"/>
        <c:axPos val="l"/>
        <c:numFmt formatCode="General" sourceLinked="1"/>
        <c:majorTickMark val="none"/>
        <c:minorTickMark val="none"/>
        <c:tickLblPos val="nextTo"/>
        <c:crossAx val="2106857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ru-RU" sz="1600" i="1" dirty="0">
                <a:solidFill>
                  <a:srgbClr val="002060"/>
                </a:solidFill>
                <a:latin typeface="Times New Roman" panose="02020603050405020304" pitchFamily="18" charset="0"/>
                <a:cs typeface="Times New Roman" panose="02020603050405020304" pitchFamily="18" charset="0"/>
              </a:rPr>
              <a:t>Образование отходов производства и потребления </a:t>
            </a:r>
            <a:endParaRPr lang="ru-RU" sz="1600" i="1" dirty="0" smtClean="0">
              <a:solidFill>
                <a:srgbClr val="002060"/>
              </a:solidFill>
              <a:latin typeface="Times New Roman" panose="02020603050405020304" pitchFamily="18" charset="0"/>
              <a:cs typeface="Times New Roman" panose="02020603050405020304" pitchFamily="18" charset="0"/>
            </a:endParaRPr>
          </a:p>
          <a:p>
            <a:pPr>
              <a:defRPr/>
            </a:pPr>
            <a:r>
              <a:rPr lang="ru-RU" sz="1600" i="1" dirty="0" smtClean="0">
                <a:solidFill>
                  <a:srgbClr val="002060"/>
                </a:solidFill>
                <a:latin typeface="Times New Roman" panose="02020603050405020304" pitchFamily="18" charset="0"/>
                <a:cs typeface="Times New Roman" panose="02020603050405020304" pitchFamily="18" charset="0"/>
              </a:rPr>
              <a:t>(</a:t>
            </a:r>
            <a:r>
              <a:rPr lang="ru-RU" sz="1600" i="1" dirty="0">
                <a:solidFill>
                  <a:srgbClr val="002060"/>
                </a:solidFill>
                <a:latin typeface="Times New Roman" panose="02020603050405020304" pitchFamily="18" charset="0"/>
                <a:cs typeface="Times New Roman" panose="02020603050405020304" pitchFamily="18" charset="0"/>
              </a:rPr>
              <a:t>тыс. тонн/год)</a:t>
            </a:r>
          </a:p>
        </c:rich>
      </c:tx>
      <c:layout>
        <c:manualLayout>
          <c:xMode val="edge"/>
          <c:yMode val="edge"/>
          <c:x val="0.20784982224197313"/>
          <c:y val="4.3419482783391875E-2"/>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ru-RU"/>
        </a:p>
      </c:txPr>
    </c:title>
    <c:autoTitleDeleted val="0"/>
    <c:plotArea>
      <c:layout>
        <c:manualLayout>
          <c:layoutTarget val="inner"/>
          <c:xMode val="edge"/>
          <c:yMode val="edge"/>
          <c:x val="2.7989821882951654E-2"/>
          <c:y val="0.30245370370370372"/>
          <c:w val="0.94402035623409675"/>
          <c:h val="0.56555555555555559"/>
        </c:manualLayout>
      </c:layout>
      <c:barChart>
        <c:barDir val="col"/>
        <c:grouping val="clustered"/>
        <c:varyColors val="0"/>
        <c:ser>
          <c:idx val="0"/>
          <c:order val="0"/>
          <c:tx>
            <c:strRef>
              <c:f>Лист3!$C$6</c:f>
              <c:strCache>
                <c:ptCount val="1"/>
                <c:pt idx="0">
                  <c:v>Кыргызская Республика</c:v>
                </c:pt>
              </c:strCache>
            </c:strRef>
          </c:tx>
          <c:spPr>
            <a:gradFill rotWithShape="1">
              <a:gsLst>
                <a:gs pos="0">
                  <a:schemeClr val="dk1">
                    <a:tint val="88500"/>
                    <a:satMod val="103000"/>
                    <a:lumMod val="102000"/>
                    <a:tint val="94000"/>
                  </a:schemeClr>
                </a:gs>
                <a:gs pos="50000">
                  <a:schemeClr val="dk1">
                    <a:tint val="88500"/>
                    <a:satMod val="110000"/>
                    <a:lumMod val="100000"/>
                    <a:shade val="100000"/>
                  </a:schemeClr>
                </a:gs>
                <a:gs pos="100000">
                  <a:schemeClr val="dk1">
                    <a:tint val="88500"/>
                    <a:lumMod val="99000"/>
                    <a:satMod val="120000"/>
                    <a:shade val="78000"/>
                  </a:schemeClr>
                </a:gs>
              </a:gsLst>
              <a:lin ang="5400000" scaled="0"/>
            </a:gra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Лист3!$D$5:$H$5</c:f>
              <c:numCache>
                <c:formatCode>General</c:formatCode>
                <c:ptCount val="5"/>
                <c:pt idx="0">
                  <c:v>2013</c:v>
                </c:pt>
                <c:pt idx="1">
                  <c:v>2014</c:v>
                </c:pt>
                <c:pt idx="2">
                  <c:v>2015</c:v>
                </c:pt>
                <c:pt idx="3">
                  <c:v>2016</c:v>
                </c:pt>
                <c:pt idx="4">
                  <c:v>2017</c:v>
                </c:pt>
              </c:numCache>
            </c:numRef>
          </c:cat>
          <c:val>
            <c:numRef>
              <c:f>Лист3!$D$6:$H$6</c:f>
              <c:numCache>
                <c:formatCode>#,##0.00</c:formatCode>
                <c:ptCount val="5"/>
                <c:pt idx="0">
                  <c:v>7957.3</c:v>
                </c:pt>
                <c:pt idx="1">
                  <c:v>10223</c:v>
                </c:pt>
                <c:pt idx="2">
                  <c:v>10498.9</c:v>
                </c:pt>
                <c:pt idx="3">
                  <c:v>12377.5</c:v>
                </c:pt>
                <c:pt idx="4">
                  <c:v>12653.7</c:v>
                </c:pt>
              </c:numCache>
            </c:numRef>
          </c:val>
          <c:extLst xmlns:c16r2="http://schemas.microsoft.com/office/drawing/2015/06/chart">
            <c:ext xmlns:c16="http://schemas.microsoft.com/office/drawing/2014/chart" uri="{C3380CC4-5D6E-409C-BE32-E72D297353CC}">
              <c16:uniqueId val="{00000000-D715-47CF-A4FB-44FAA70181ED}"/>
            </c:ext>
          </c:extLst>
        </c:ser>
        <c:dLbls>
          <c:dLblPos val="inEnd"/>
          <c:showLegendKey val="0"/>
          <c:showVal val="1"/>
          <c:showCatName val="0"/>
          <c:showSerName val="0"/>
          <c:showPercent val="0"/>
          <c:showBubbleSize val="0"/>
        </c:dLbls>
        <c:gapWidth val="100"/>
        <c:overlap val="-24"/>
        <c:axId val="215146488"/>
        <c:axId val="215151192"/>
      </c:barChart>
      <c:catAx>
        <c:axId val="2151464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crossAx val="215151192"/>
        <c:crosses val="autoZero"/>
        <c:auto val="1"/>
        <c:lblAlgn val="ctr"/>
        <c:lblOffset val="100"/>
        <c:noMultiLvlLbl val="0"/>
      </c:catAx>
      <c:valAx>
        <c:axId val="215151192"/>
        <c:scaling>
          <c:orientation val="minMax"/>
        </c:scaling>
        <c:delete val="1"/>
        <c:axPos val="l"/>
        <c:numFmt formatCode="#,##0.00" sourceLinked="1"/>
        <c:majorTickMark val="none"/>
        <c:minorTickMark val="none"/>
        <c:tickLblPos val="nextTo"/>
        <c:crossAx val="2151464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1"/>
              </a:solidFill>
              <a:ln w="19050">
                <a:solidFill>
                  <a:schemeClr val="lt1"/>
                </a:solidFill>
              </a:ln>
              <a:effectLst/>
            </c:spPr>
          </c:dPt>
          <c:dPt>
            <c:idx val="1"/>
            <c:bubble3D val="0"/>
            <c:spPr>
              <a:solidFill>
                <a:schemeClr val="accent3"/>
              </a:solidFill>
              <a:ln w="19050">
                <a:solidFill>
                  <a:schemeClr val="lt1"/>
                </a:solidFill>
              </a:ln>
              <a:effectLst/>
            </c:spPr>
          </c:dPt>
          <c:dPt>
            <c:idx val="2"/>
            <c:bubble3D val="0"/>
            <c:spPr>
              <a:solidFill>
                <a:schemeClr val="accent5"/>
              </a:solidFill>
              <a:ln w="19050">
                <a:solidFill>
                  <a:schemeClr val="lt1"/>
                </a:solidFill>
              </a:ln>
              <a:effectLst/>
            </c:spPr>
          </c:dPt>
          <c:dPt>
            <c:idx val="3"/>
            <c:bubble3D val="0"/>
            <c:spPr>
              <a:solidFill>
                <a:schemeClr val="accent1">
                  <a:lumMod val="60000"/>
                </a:schemeClr>
              </a:solidFill>
              <a:ln w="19050">
                <a:solidFill>
                  <a:schemeClr val="lt1"/>
                </a:solidFill>
              </a:ln>
              <a:effectLst/>
            </c:spPr>
          </c:dPt>
          <c:dPt>
            <c:idx val="4"/>
            <c:bubble3D val="0"/>
            <c:spPr>
              <a:solidFill>
                <a:schemeClr val="accent3">
                  <a:lumMod val="60000"/>
                </a:schemeClr>
              </a:solidFill>
              <a:ln w="19050">
                <a:solidFill>
                  <a:schemeClr val="lt1"/>
                </a:solidFill>
              </a:ln>
              <a:effectLst/>
            </c:spPr>
          </c:dPt>
          <c:dLbls>
            <c:dLbl>
              <c:idx val="0"/>
              <c:layout>
                <c:manualLayout>
                  <c:x val="3.8888888888888841E-2"/>
                  <c:y val="-0.11985020746286615"/>
                </c:manualLayout>
              </c:layou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14234568408350493"/>
                  <c:y val="3.3567131996671572E-2"/>
                </c:manualLayout>
              </c:layou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8.6527247114215264E-2"/>
                  <c:y val="8.0453078909599615E-2"/>
                </c:manualLayout>
              </c:layou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0.11011873096850049"/>
                  <c:y val="7.521839976964011E-4"/>
                </c:manualLayout>
              </c:layout>
              <c:showLegendKey val="0"/>
              <c:showVal val="0"/>
              <c:showCatName val="1"/>
              <c:showSerName val="0"/>
              <c:showPercent val="1"/>
              <c:showBubbleSize val="0"/>
              <c:extLst>
                <c:ext xmlns:c15="http://schemas.microsoft.com/office/drawing/2012/chart" uri="{CE6537A1-D6FC-4f65-9D91-7224C49458BB}">
                  <c15:layout/>
                </c:ext>
              </c:extLst>
            </c:dLbl>
            <c:dLbl>
              <c:idx val="4"/>
              <c:layout>
                <c:manualLayout>
                  <c:x val="-0.13678320016053461"/>
                  <c:y val="-7.2766291273758693E-2"/>
                </c:manualLayout>
              </c:layou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Лист2!$E$19:$E$23</c:f>
              <c:strCache>
                <c:ptCount val="5"/>
                <c:pt idx="0">
                  <c:v>Мусоропровод</c:v>
                </c:pt>
                <c:pt idx="1">
                  <c:v>Сбор грузовиком, контейнером</c:v>
                </c:pt>
                <c:pt idx="2">
                  <c:v>Сброс в мусорные кучи</c:v>
                </c:pt>
                <c:pt idx="3">
                  <c:v>Сжигание</c:v>
                </c:pt>
                <c:pt idx="4">
                  <c:v>Закапывание</c:v>
                </c:pt>
              </c:strCache>
            </c:strRef>
          </c:cat>
          <c:val>
            <c:numRef>
              <c:f>Лист2!$F$19:$F$23</c:f>
              <c:numCache>
                <c:formatCode>General</c:formatCode>
                <c:ptCount val="5"/>
                <c:pt idx="0">
                  <c:v>0.1</c:v>
                </c:pt>
                <c:pt idx="1">
                  <c:v>38.799999999999997</c:v>
                </c:pt>
                <c:pt idx="2">
                  <c:v>21.8</c:v>
                </c:pt>
                <c:pt idx="3">
                  <c:v>28.6</c:v>
                </c:pt>
                <c:pt idx="4">
                  <c:v>10.9</c:v>
                </c:pt>
              </c:numCache>
            </c:numRef>
          </c:val>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b="1" i="1" dirty="0" smtClean="0">
                <a:solidFill>
                  <a:schemeClr val="tx1"/>
                </a:solidFill>
                <a:latin typeface="Times New Roman" panose="02020603050405020304" pitchFamily="18" charset="0"/>
                <a:cs typeface="Times New Roman" panose="02020603050405020304" pitchFamily="18" charset="0"/>
              </a:rPr>
              <a:t>Расходы государственного бюджета на охрану окружающей среды (</a:t>
            </a:r>
            <a:r>
              <a:rPr lang="ru-RU" b="1" i="1" dirty="0" err="1" smtClean="0">
                <a:solidFill>
                  <a:schemeClr val="tx1"/>
                </a:solidFill>
                <a:latin typeface="Times New Roman" panose="02020603050405020304" pitchFamily="18" charset="0"/>
                <a:cs typeface="Times New Roman" panose="02020603050405020304" pitchFamily="18" charset="0"/>
              </a:rPr>
              <a:t>млн.сомов</a:t>
            </a:r>
            <a:r>
              <a:rPr lang="ru-RU" b="1" i="1" dirty="0" smtClean="0">
                <a:solidFill>
                  <a:schemeClr val="tx1"/>
                </a:solidFill>
                <a:latin typeface="Times New Roman" panose="02020603050405020304" pitchFamily="18" charset="0"/>
                <a:cs typeface="Times New Roman" panose="02020603050405020304" pitchFamily="18" charset="0"/>
              </a:rPr>
              <a:t>)</a:t>
            </a:r>
            <a:endParaRPr lang="ru-RU" b="1" i="1" dirty="0">
              <a:solidFill>
                <a:schemeClr val="tx1"/>
              </a:solidFill>
              <a:latin typeface="Times New Roman" panose="02020603050405020304" pitchFamily="18" charset="0"/>
              <a:cs typeface="Times New Roman" panose="02020603050405020304" pitchFamily="18" charset="0"/>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Лист2!$E$34</c:f>
              <c:strCache>
                <c:ptCount val="1"/>
                <c:pt idx="0">
                  <c:v>Всего</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dispRSqr val="0"/>
            <c:dispEq val="0"/>
          </c:trendline>
          <c:cat>
            <c:numRef>
              <c:f>Лист2!$F$33:$J$33</c:f>
              <c:numCache>
                <c:formatCode>General</c:formatCode>
                <c:ptCount val="5"/>
                <c:pt idx="0">
                  <c:v>2013</c:v>
                </c:pt>
                <c:pt idx="1">
                  <c:v>2014</c:v>
                </c:pt>
                <c:pt idx="2">
                  <c:v>2015</c:v>
                </c:pt>
                <c:pt idx="3">
                  <c:v>2016</c:v>
                </c:pt>
                <c:pt idx="4">
                  <c:v>2017</c:v>
                </c:pt>
              </c:numCache>
            </c:numRef>
          </c:cat>
          <c:val>
            <c:numRef>
              <c:f>Лист2!$F$34:$J$34</c:f>
              <c:numCache>
                <c:formatCode>General</c:formatCode>
                <c:ptCount val="5"/>
                <c:pt idx="0">
                  <c:v>562</c:v>
                </c:pt>
                <c:pt idx="1">
                  <c:v>665.9</c:v>
                </c:pt>
                <c:pt idx="2">
                  <c:v>810.1</c:v>
                </c:pt>
                <c:pt idx="3">
                  <c:v>934.5</c:v>
                </c:pt>
                <c:pt idx="4">
                  <c:v>921.5</c:v>
                </c:pt>
              </c:numCache>
            </c:numRef>
          </c:val>
        </c:ser>
        <c:dLbls>
          <c:showLegendKey val="0"/>
          <c:showVal val="1"/>
          <c:showCatName val="0"/>
          <c:showSerName val="0"/>
          <c:showPercent val="0"/>
          <c:showBubbleSize val="0"/>
        </c:dLbls>
        <c:gapWidth val="75"/>
        <c:axId val="207159744"/>
        <c:axId val="207166408"/>
      </c:barChart>
      <c:catAx>
        <c:axId val="20715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crossAx val="207166408"/>
        <c:crosses val="autoZero"/>
        <c:auto val="1"/>
        <c:lblAlgn val="ctr"/>
        <c:lblOffset val="100"/>
        <c:noMultiLvlLbl val="0"/>
      </c:catAx>
      <c:valAx>
        <c:axId val="2071664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crossAx val="2071597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b="1" i="1">
                <a:solidFill>
                  <a:sysClr val="windowText" lastClr="000000"/>
                </a:solidFill>
                <a:latin typeface="Times New Roman" panose="02020603050405020304" pitchFamily="18" charset="0"/>
                <a:cs typeface="Times New Roman" panose="02020603050405020304" pitchFamily="18" charset="0"/>
              </a:rPr>
              <a:t>Инвестиции  предприятий  </a:t>
            </a:r>
            <a:r>
              <a:rPr lang="ru-RU" b="1" i="1" baseline="0">
                <a:solidFill>
                  <a:sysClr val="windowText" lastClr="000000"/>
                </a:solidFill>
                <a:latin typeface="Times New Roman" panose="02020603050405020304" pitchFamily="18" charset="0"/>
                <a:cs typeface="Times New Roman" panose="02020603050405020304" pitchFamily="18" charset="0"/>
              </a:rPr>
              <a:t> и органиащзций на охрану окружающей среды</a:t>
            </a:r>
            <a:endParaRPr lang="ru-RU" b="1" i="1">
              <a:solidFill>
                <a:sysClr val="windowText" lastClr="000000"/>
              </a:solidFill>
              <a:latin typeface="Times New Roman" panose="02020603050405020304" pitchFamily="18" charset="0"/>
              <a:cs typeface="Times New Roman" panose="02020603050405020304" pitchFamily="18" charset="0"/>
            </a:endParaRPr>
          </a:p>
        </c:rich>
      </c:tx>
      <c:layout>
        <c:manualLayout>
          <c:xMode val="edge"/>
          <c:yMode val="edge"/>
          <c:x val="0.10338888888888889"/>
          <c:y val="2.314814814814814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doughnut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Lbl>
              <c:idx val="0"/>
              <c:layout>
                <c:manualLayout>
                  <c:x val="0.15833333333333333"/>
                  <c:y val="-2.7777777777777776E-2"/>
                </c:manualLayout>
              </c:layou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14166666666666669"/>
                  <c:y val="5.5555555555555469E-2"/>
                </c:manualLayout>
              </c:layou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12777777777777777"/>
                  <c:y val="-7.407407407407407E-2"/>
                </c:manualLayout>
              </c:layou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3.6111111111111108E-2"/>
                  <c:y val="-0.11574074074074074"/>
                </c:manualLayout>
              </c:layout>
              <c:showLegendKey val="0"/>
              <c:showVal val="0"/>
              <c:showCatName val="1"/>
              <c:showSerName val="0"/>
              <c:showPercent val="1"/>
              <c:showBubbleSize val="0"/>
              <c:extLst>
                <c:ext xmlns:c15="http://schemas.microsoft.com/office/drawing/2012/chart" uri="{CE6537A1-D6FC-4f65-9D91-7224C49458BB}">
                  <c15:layout/>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Лист2!$E$45:$E$48</c:f>
              <c:strCache>
                <c:ptCount val="4"/>
                <c:pt idx="0">
                  <c:v>охрану атмосферного воздуха и климата</c:v>
                </c:pt>
                <c:pt idx="1">
                  <c:v>очистка сточных вод</c:v>
                </c:pt>
                <c:pt idx="2">
                  <c:v>охрану и рациональное использование земель</c:v>
                </c:pt>
                <c:pt idx="3">
                  <c:v>прочие</c:v>
                </c:pt>
              </c:strCache>
            </c:strRef>
          </c:cat>
          <c:val>
            <c:numRef>
              <c:f>Лист2!$F$45:$F$48</c:f>
              <c:numCache>
                <c:formatCode>General</c:formatCode>
                <c:ptCount val="4"/>
                <c:pt idx="0" formatCode="#,##0.00">
                  <c:v>2998.5</c:v>
                </c:pt>
                <c:pt idx="1">
                  <c:v>143.19999999999999</c:v>
                </c:pt>
                <c:pt idx="2" formatCode="#,##0.00">
                  <c:v>1142</c:v>
                </c:pt>
                <c:pt idx="3">
                  <c:v>1.6</c:v>
                </c:pt>
              </c:numCache>
            </c:numRef>
          </c:val>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5">
  <a:schemeClr val="accent2"/>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withinLinear" id="14">
  <a:schemeClr val="accent1"/>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7.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A6B398-00A2-4FE0-82D8-7A881A218924}" type="doc">
      <dgm:prSet loTypeId="urn:microsoft.com/office/officeart/2005/8/layout/cycle2" loCatId="cycle" qsTypeId="urn:microsoft.com/office/officeart/2005/8/quickstyle/simple1" qsCatId="simple" csTypeId="urn:microsoft.com/office/officeart/2005/8/colors/colorful2" csCatId="colorful" phldr="1"/>
      <dgm:spPr/>
      <dgm:t>
        <a:bodyPr/>
        <a:lstStyle/>
        <a:p>
          <a:endParaRPr lang="ru-RU"/>
        </a:p>
      </dgm:t>
    </dgm:pt>
    <dgm:pt modelId="{30B0BAF0-C25C-469B-AF29-9D0D3CA37BA8}">
      <dgm:prSet custT="1"/>
      <dgm:spPr>
        <a:blipFill rotWithShape="0">
          <a:blip xmlns:r="http://schemas.openxmlformats.org/officeDocument/2006/relationships" r:embed="rId1"/>
          <a:stretch>
            <a:fillRect/>
          </a:stretch>
        </a:blipFill>
      </dgm:spPr>
      <dgm:t>
        <a:bodyPr/>
        <a:lstStyle/>
        <a:p>
          <a:endParaRPr lang="ru-RU" sz="1400" dirty="0"/>
        </a:p>
      </dgm:t>
    </dgm:pt>
    <dgm:pt modelId="{0E6CAED1-DB4C-4E28-93D4-EC3F4F775720}" type="parTrans" cxnId="{217825E0-40B6-4DA7-851F-B681E06C0AA5}">
      <dgm:prSet/>
      <dgm:spPr/>
      <dgm:t>
        <a:bodyPr/>
        <a:lstStyle/>
        <a:p>
          <a:endParaRPr lang="ru-RU"/>
        </a:p>
      </dgm:t>
    </dgm:pt>
    <dgm:pt modelId="{0BB69AC4-1D76-4E9A-B50F-FBC2AC855C3E}" type="sibTrans" cxnId="{217825E0-40B6-4DA7-851F-B681E06C0AA5}">
      <dgm:prSet/>
      <dgm:spPr/>
      <dgm:t>
        <a:bodyPr/>
        <a:lstStyle/>
        <a:p>
          <a:endParaRPr lang="ru-RU"/>
        </a:p>
      </dgm:t>
    </dgm:pt>
    <dgm:pt modelId="{61041C6C-6B8A-44D0-8157-ECA59A4ADC7B}">
      <dgm:prSet/>
      <dgm:spPr>
        <a:blipFill rotWithShape="0">
          <a:blip xmlns:r="http://schemas.openxmlformats.org/officeDocument/2006/relationships" r:embed="rId2"/>
          <a:stretch>
            <a:fillRect/>
          </a:stretch>
        </a:blipFill>
      </dgm:spPr>
      <dgm:t>
        <a:bodyPr/>
        <a:lstStyle/>
        <a:p>
          <a:endParaRPr lang="ru-RU" dirty="0"/>
        </a:p>
      </dgm:t>
    </dgm:pt>
    <dgm:pt modelId="{9D87D8BF-6A7A-46F7-A8C0-4A06E15F488C}" type="parTrans" cxnId="{D41726C9-BE2F-4F3D-A607-536C58E264A6}">
      <dgm:prSet/>
      <dgm:spPr/>
      <dgm:t>
        <a:bodyPr/>
        <a:lstStyle/>
        <a:p>
          <a:endParaRPr lang="ru-RU"/>
        </a:p>
      </dgm:t>
    </dgm:pt>
    <dgm:pt modelId="{C492DBBD-7EB8-4848-8DE5-67C17D0BEE19}" type="sibTrans" cxnId="{D41726C9-BE2F-4F3D-A607-536C58E264A6}">
      <dgm:prSet/>
      <dgm:spPr/>
      <dgm:t>
        <a:bodyPr/>
        <a:lstStyle/>
        <a:p>
          <a:endParaRPr lang="ru-RU"/>
        </a:p>
      </dgm:t>
    </dgm:pt>
    <dgm:pt modelId="{B2753778-FF89-4246-AFE2-A5A49E7E20E1}">
      <dgm:prSet/>
      <dgm:spPr>
        <a:blipFill rotWithShape="0">
          <a:blip xmlns:r="http://schemas.openxmlformats.org/officeDocument/2006/relationships" r:embed="rId3"/>
          <a:stretch>
            <a:fillRect/>
          </a:stretch>
        </a:blipFill>
      </dgm:spPr>
      <dgm:t>
        <a:bodyPr/>
        <a:lstStyle/>
        <a:p>
          <a:endParaRPr lang="ru-RU" dirty="0"/>
        </a:p>
      </dgm:t>
    </dgm:pt>
    <dgm:pt modelId="{505381A8-FD89-47E8-B624-2750300D331F}" type="parTrans" cxnId="{CB263B64-7AFD-4C3D-9C3B-A7340865ABFD}">
      <dgm:prSet/>
      <dgm:spPr/>
      <dgm:t>
        <a:bodyPr/>
        <a:lstStyle/>
        <a:p>
          <a:endParaRPr lang="ru-RU"/>
        </a:p>
      </dgm:t>
    </dgm:pt>
    <dgm:pt modelId="{40735B62-ABA3-4CA7-92CE-DBA4DA54E1EC}" type="sibTrans" cxnId="{CB263B64-7AFD-4C3D-9C3B-A7340865ABFD}">
      <dgm:prSet/>
      <dgm:spPr/>
      <dgm:t>
        <a:bodyPr/>
        <a:lstStyle/>
        <a:p>
          <a:endParaRPr lang="ru-RU"/>
        </a:p>
      </dgm:t>
    </dgm:pt>
    <dgm:pt modelId="{E1106DCB-D14B-4492-AB00-4497A1250F15}">
      <dgm:prSet/>
      <dgm:spPr>
        <a:blipFill rotWithShape="0">
          <a:blip xmlns:r="http://schemas.openxmlformats.org/officeDocument/2006/relationships" r:embed="rId4"/>
          <a:stretch>
            <a:fillRect/>
          </a:stretch>
        </a:blipFill>
      </dgm:spPr>
      <dgm:t>
        <a:bodyPr/>
        <a:lstStyle/>
        <a:p>
          <a:endParaRPr lang="ru-RU" dirty="0"/>
        </a:p>
      </dgm:t>
    </dgm:pt>
    <dgm:pt modelId="{13CDA6BA-7701-48A8-9BCF-7C99C05C7494}" type="parTrans" cxnId="{DD373CBE-14D6-4F50-99A5-40C73CA6CB28}">
      <dgm:prSet/>
      <dgm:spPr/>
      <dgm:t>
        <a:bodyPr/>
        <a:lstStyle/>
        <a:p>
          <a:endParaRPr lang="ru-RU"/>
        </a:p>
      </dgm:t>
    </dgm:pt>
    <dgm:pt modelId="{BECA705A-2D93-467F-9327-7842CB7FAC74}" type="sibTrans" cxnId="{DD373CBE-14D6-4F50-99A5-40C73CA6CB28}">
      <dgm:prSet/>
      <dgm:spPr/>
      <dgm:t>
        <a:bodyPr/>
        <a:lstStyle/>
        <a:p>
          <a:endParaRPr lang="ru-RU"/>
        </a:p>
      </dgm:t>
    </dgm:pt>
    <dgm:pt modelId="{6E52F3E8-7C9A-45C4-9949-84839FDCBC6B}">
      <dgm:prSet/>
      <dgm:spPr>
        <a:blipFill rotWithShape="0">
          <a:blip xmlns:r="http://schemas.openxmlformats.org/officeDocument/2006/relationships" r:embed="rId5"/>
          <a:stretch>
            <a:fillRect/>
          </a:stretch>
        </a:blipFill>
      </dgm:spPr>
      <dgm:t>
        <a:bodyPr/>
        <a:lstStyle/>
        <a:p>
          <a:endParaRPr lang="ru-RU"/>
        </a:p>
      </dgm:t>
    </dgm:pt>
    <dgm:pt modelId="{C79D3E9D-0014-4D14-AC62-7CC7B2E25A7D}" type="parTrans" cxnId="{352E22A4-6802-4BDF-BAED-C261AEADC76A}">
      <dgm:prSet/>
      <dgm:spPr/>
      <dgm:t>
        <a:bodyPr/>
        <a:lstStyle/>
        <a:p>
          <a:endParaRPr lang="ru-RU"/>
        </a:p>
      </dgm:t>
    </dgm:pt>
    <dgm:pt modelId="{5D0100B1-C7D4-4DE5-8D47-DE282D443529}" type="sibTrans" cxnId="{352E22A4-6802-4BDF-BAED-C261AEADC76A}">
      <dgm:prSet/>
      <dgm:spPr/>
      <dgm:t>
        <a:bodyPr/>
        <a:lstStyle/>
        <a:p>
          <a:endParaRPr lang="ru-RU"/>
        </a:p>
      </dgm:t>
    </dgm:pt>
    <dgm:pt modelId="{6B8FE8B3-D690-4C92-9908-E98302CFCD66}">
      <dgm:prSet/>
      <dgm:spPr>
        <a:blipFill dpi="0" rotWithShape="0">
          <a:blip xmlns:r="http://schemas.openxmlformats.org/officeDocument/2006/relationships" r:embed="rId6"/>
          <a:srcRect/>
          <a:stretch>
            <a:fillRect l="-268" t="-3997" r="268" b="3997"/>
          </a:stretch>
        </a:blipFill>
      </dgm:spPr>
      <dgm:t>
        <a:bodyPr/>
        <a:lstStyle/>
        <a:p>
          <a:endParaRPr lang="ru-RU" dirty="0"/>
        </a:p>
      </dgm:t>
    </dgm:pt>
    <dgm:pt modelId="{9010FD97-109A-4B68-95D1-BFBFA6D6E0B4}" type="sibTrans" cxnId="{10BB0359-2C7E-4504-8C81-14D14915B3F4}">
      <dgm:prSet/>
      <dgm:spPr/>
      <dgm:t>
        <a:bodyPr/>
        <a:lstStyle/>
        <a:p>
          <a:endParaRPr lang="ru-RU"/>
        </a:p>
      </dgm:t>
    </dgm:pt>
    <dgm:pt modelId="{FFDD58E5-25E7-415F-97B3-5B4887696164}" type="parTrans" cxnId="{10BB0359-2C7E-4504-8C81-14D14915B3F4}">
      <dgm:prSet/>
      <dgm:spPr/>
      <dgm:t>
        <a:bodyPr/>
        <a:lstStyle/>
        <a:p>
          <a:endParaRPr lang="ru-RU"/>
        </a:p>
      </dgm:t>
    </dgm:pt>
    <dgm:pt modelId="{350D018D-28EF-44AA-BCF4-8F830F61CBD2}" type="pres">
      <dgm:prSet presAssocID="{E0A6B398-00A2-4FE0-82D8-7A881A218924}" presName="cycle" presStyleCnt="0">
        <dgm:presLayoutVars>
          <dgm:dir/>
          <dgm:resizeHandles val="exact"/>
        </dgm:presLayoutVars>
      </dgm:prSet>
      <dgm:spPr/>
      <dgm:t>
        <a:bodyPr/>
        <a:lstStyle/>
        <a:p>
          <a:endParaRPr lang="ru-RU"/>
        </a:p>
      </dgm:t>
    </dgm:pt>
    <dgm:pt modelId="{8A4A9CA7-351C-4221-ABCB-7B70B83396A7}" type="pres">
      <dgm:prSet presAssocID="{30B0BAF0-C25C-469B-AF29-9D0D3CA37BA8}" presName="node" presStyleLbl="node1" presStyleIdx="0" presStyleCnt="6">
        <dgm:presLayoutVars>
          <dgm:bulletEnabled val="1"/>
        </dgm:presLayoutVars>
      </dgm:prSet>
      <dgm:spPr/>
      <dgm:t>
        <a:bodyPr/>
        <a:lstStyle/>
        <a:p>
          <a:endParaRPr lang="ru-RU"/>
        </a:p>
      </dgm:t>
    </dgm:pt>
    <dgm:pt modelId="{5540E153-A95F-4F22-8B3A-5B4869A1818B}" type="pres">
      <dgm:prSet presAssocID="{0BB69AC4-1D76-4E9A-B50F-FBC2AC855C3E}" presName="sibTrans" presStyleLbl="sibTrans2D1" presStyleIdx="0" presStyleCnt="6"/>
      <dgm:spPr/>
      <dgm:t>
        <a:bodyPr/>
        <a:lstStyle/>
        <a:p>
          <a:endParaRPr lang="ru-RU"/>
        </a:p>
      </dgm:t>
    </dgm:pt>
    <dgm:pt modelId="{746554F2-6CCE-4DF7-A8F8-7BB1D9669366}" type="pres">
      <dgm:prSet presAssocID="{0BB69AC4-1D76-4E9A-B50F-FBC2AC855C3E}" presName="connectorText" presStyleLbl="sibTrans2D1" presStyleIdx="0" presStyleCnt="6"/>
      <dgm:spPr/>
      <dgm:t>
        <a:bodyPr/>
        <a:lstStyle/>
        <a:p>
          <a:endParaRPr lang="ru-RU"/>
        </a:p>
      </dgm:t>
    </dgm:pt>
    <dgm:pt modelId="{B0C29123-4956-44F7-AB76-01FC591A30CE}" type="pres">
      <dgm:prSet presAssocID="{6E52F3E8-7C9A-45C4-9949-84839FDCBC6B}" presName="node" presStyleLbl="node1" presStyleIdx="1" presStyleCnt="6">
        <dgm:presLayoutVars>
          <dgm:bulletEnabled val="1"/>
        </dgm:presLayoutVars>
      </dgm:prSet>
      <dgm:spPr/>
      <dgm:t>
        <a:bodyPr/>
        <a:lstStyle/>
        <a:p>
          <a:endParaRPr lang="ru-RU"/>
        </a:p>
      </dgm:t>
    </dgm:pt>
    <dgm:pt modelId="{10D4D38B-A58C-4F60-9564-389122BDC413}" type="pres">
      <dgm:prSet presAssocID="{5D0100B1-C7D4-4DE5-8D47-DE282D443529}" presName="sibTrans" presStyleLbl="sibTrans2D1" presStyleIdx="1" presStyleCnt="6"/>
      <dgm:spPr/>
      <dgm:t>
        <a:bodyPr/>
        <a:lstStyle/>
        <a:p>
          <a:endParaRPr lang="ru-RU"/>
        </a:p>
      </dgm:t>
    </dgm:pt>
    <dgm:pt modelId="{74BF3DCF-3763-4F02-A228-90433F39EB47}" type="pres">
      <dgm:prSet presAssocID="{5D0100B1-C7D4-4DE5-8D47-DE282D443529}" presName="connectorText" presStyleLbl="sibTrans2D1" presStyleIdx="1" presStyleCnt="6"/>
      <dgm:spPr/>
      <dgm:t>
        <a:bodyPr/>
        <a:lstStyle/>
        <a:p>
          <a:endParaRPr lang="ru-RU"/>
        </a:p>
      </dgm:t>
    </dgm:pt>
    <dgm:pt modelId="{CF5598C1-597E-4186-9DBE-A3B776DDEF46}" type="pres">
      <dgm:prSet presAssocID="{6B8FE8B3-D690-4C92-9908-E98302CFCD66}" presName="node" presStyleLbl="node1" presStyleIdx="2" presStyleCnt="6">
        <dgm:presLayoutVars>
          <dgm:bulletEnabled val="1"/>
        </dgm:presLayoutVars>
      </dgm:prSet>
      <dgm:spPr/>
      <dgm:t>
        <a:bodyPr/>
        <a:lstStyle/>
        <a:p>
          <a:endParaRPr lang="ru-RU"/>
        </a:p>
      </dgm:t>
    </dgm:pt>
    <dgm:pt modelId="{5A95944E-96F3-4F48-873F-4FFE60C903DA}" type="pres">
      <dgm:prSet presAssocID="{9010FD97-109A-4B68-95D1-BFBFA6D6E0B4}" presName="sibTrans" presStyleLbl="sibTrans2D1" presStyleIdx="2" presStyleCnt="6"/>
      <dgm:spPr/>
      <dgm:t>
        <a:bodyPr/>
        <a:lstStyle/>
        <a:p>
          <a:endParaRPr lang="ru-RU"/>
        </a:p>
      </dgm:t>
    </dgm:pt>
    <dgm:pt modelId="{A2CC25AF-4909-42CE-B141-CC97F3B542D7}" type="pres">
      <dgm:prSet presAssocID="{9010FD97-109A-4B68-95D1-BFBFA6D6E0B4}" presName="connectorText" presStyleLbl="sibTrans2D1" presStyleIdx="2" presStyleCnt="6"/>
      <dgm:spPr/>
      <dgm:t>
        <a:bodyPr/>
        <a:lstStyle/>
        <a:p>
          <a:endParaRPr lang="ru-RU"/>
        </a:p>
      </dgm:t>
    </dgm:pt>
    <dgm:pt modelId="{ED6EA1A1-99F2-4D38-8477-9396D24A1D26}" type="pres">
      <dgm:prSet presAssocID="{61041C6C-6B8A-44D0-8157-ECA59A4ADC7B}" presName="node" presStyleLbl="node1" presStyleIdx="3" presStyleCnt="6">
        <dgm:presLayoutVars>
          <dgm:bulletEnabled val="1"/>
        </dgm:presLayoutVars>
      </dgm:prSet>
      <dgm:spPr/>
      <dgm:t>
        <a:bodyPr/>
        <a:lstStyle/>
        <a:p>
          <a:endParaRPr lang="ru-RU"/>
        </a:p>
      </dgm:t>
    </dgm:pt>
    <dgm:pt modelId="{01014B44-AFE8-43D4-87FA-325BFD5F16CD}" type="pres">
      <dgm:prSet presAssocID="{C492DBBD-7EB8-4848-8DE5-67C17D0BEE19}" presName="sibTrans" presStyleLbl="sibTrans2D1" presStyleIdx="3" presStyleCnt="6"/>
      <dgm:spPr/>
      <dgm:t>
        <a:bodyPr/>
        <a:lstStyle/>
        <a:p>
          <a:endParaRPr lang="ru-RU"/>
        </a:p>
      </dgm:t>
    </dgm:pt>
    <dgm:pt modelId="{EE931788-EDB2-43AF-9140-6B667AF3B740}" type="pres">
      <dgm:prSet presAssocID="{C492DBBD-7EB8-4848-8DE5-67C17D0BEE19}" presName="connectorText" presStyleLbl="sibTrans2D1" presStyleIdx="3" presStyleCnt="6"/>
      <dgm:spPr/>
      <dgm:t>
        <a:bodyPr/>
        <a:lstStyle/>
        <a:p>
          <a:endParaRPr lang="ru-RU"/>
        </a:p>
      </dgm:t>
    </dgm:pt>
    <dgm:pt modelId="{6D355703-8621-437A-95A0-ED30C7725460}" type="pres">
      <dgm:prSet presAssocID="{B2753778-FF89-4246-AFE2-A5A49E7E20E1}" presName="node" presStyleLbl="node1" presStyleIdx="4" presStyleCnt="6">
        <dgm:presLayoutVars>
          <dgm:bulletEnabled val="1"/>
        </dgm:presLayoutVars>
      </dgm:prSet>
      <dgm:spPr/>
      <dgm:t>
        <a:bodyPr/>
        <a:lstStyle/>
        <a:p>
          <a:endParaRPr lang="ru-RU"/>
        </a:p>
      </dgm:t>
    </dgm:pt>
    <dgm:pt modelId="{6890A6F0-E1E9-430B-8C04-FEDD71D5F09C}" type="pres">
      <dgm:prSet presAssocID="{40735B62-ABA3-4CA7-92CE-DBA4DA54E1EC}" presName="sibTrans" presStyleLbl="sibTrans2D1" presStyleIdx="4" presStyleCnt="6"/>
      <dgm:spPr/>
      <dgm:t>
        <a:bodyPr/>
        <a:lstStyle/>
        <a:p>
          <a:endParaRPr lang="ru-RU"/>
        </a:p>
      </dgm:t>
    </dgm:pt>
    <dgm:pt modelId="{0D190C0E-2366-4274-8FF8-E06AF05521E3}" type="pres">
      <dgm:prSet presAssocID="{40735B62-ABA3-4CA7-92CE-DBA4DA54E1EC}" presName="connectorText" presStyleLbl="sibTrans2D1" presStyleIdx="4" presStyleCnt="6"/>
      <dgm:spPr/>
      <dgm:t>
        <a:bodyPr/>
        <a:lstStyle/>
        <a:p>
          <a:endParaRPr lang="ru-RU"/>
        </a:p>
      </dgm:t>
    </dgm:pt>
    <dgm:pt modelId="{9C784F4A-9EC4-4BF8-8149-E2F6FCC6F90D}" type="pres">
      <dgm:prSet presAssocID="{E1106DCB-D14B-4492-AB00-4497A1250F15}" presName="node" presStyleLbl="node1" presStyleIdx="5" presStyleCnt="6">
        <dgm:presLayoutVars>
          <dgm:bulletEnabled val="1"/>
        </dgm:presLayoutVars>
      </dgm:prSet>
      <dgm:spPr/>
      <dgm:t>
        <a:bodyPr/>
        <a:lstStyle/>
        <a:p>
          <a:endParaRPr lang="ru-RU"/>
        </a:p>
      </dgm:t>
    </dgm:pt>
    <dgm:pt modelId="{5275A6EA-F962-477C-A817-ADE9E2DAE863}" type="pres">
      <dgm:prSet presAssocID="{BECA705A-2D93-467F-9327-7842CB7FAC74}" presName="sibTrans" presStyleLbl="sibTrans2D1" presStyleIdx="5" presStyleCnt="6" custScaleX="93383"/>
      <dgm:spPr/>
      <dgm:t>
        <a:bodyPr/>
        <a:lstStyle/>
        <a:p>
          <a:endParaRPr lang="ru-RU"/>
        </a:p>
      </dgm:t>
    </dgm:pt>
    <dgm:pt modelId="{DBD9E359-108E-4AC7-A253-86B849E0C9C4}" type="pres">
      <dgm:prSet presAssocID="{BECA705A-2D93-467F-9327-7842CB7FAC74}" presName="connectorText" presStyleLbl="sibTrans2D1" presStyleIdx="5" presStyleCnt="6"/>
      <dgm:spPr/>
      <dgm:t>
        <a:bodyPr/>
        <a:lstStyle/>
        <a:p>
          <a:endParaRPr lang="ru-RU"/>
        </a:p>
      </dgm:t>
    </dgm:pt>
  </dgm:ptLst>
  <dgm:cxnLst>
    <dgm:cxn modelId="{45E9CCC8-E1D9-4D6C-9A0E-3E3D31DBC68D}" type="presOf" srcId="{40735B62-ABA3-4CA7-92CE-DBA4DA54E1EC}" destId="{6890A6F0-E1E9-430B-8C04-FEDD71D5F09C}" srcOrd="0" destOrd="0" presId="urn:microsoft.com/office/officeart/2005/8/layout/cycle2"/>
    <dgm:cxn modelId="{09241E22-BDC7-49F5-9A90-5D3DC45D7739}" type="presOf" srcId="{C492DBBD-7EB8-4848-8DE5-67C17D0BEE19}" destId="{01014B44-AFE8-43D4-87FA-325BFD5F16CD}" srcOrd="0" destOrd="0" presId="urn:microsoft.com/office/officeart/2005/8/layout/cycle2"/>
    <dgm:cxn modelId="{B61ACD07-E8D1-4B50-8E74-96F9600A6FD7}" type="presOf" srcId="{0BB69AC4-1D76-4E9A-B50F-FBC2AC855C3E}" destId="{746554F2-6CCE-4DF7-A8F8-7BB1D9669366}" srcOrd="1" destOrd="0" presId="urn:microsoft.com/office/officeart/2005/8/layout/cycle2"/>
    <dgm:cxn modelId="{11D541F5-DD5D-4994-8AB5-B1AE3D4680C6}" type="presOf" srcId="{BECA705A-2D93-467F-9327-7842CB7FAC74}" destId="{DBD9E359-108E-4AC7-A253-86B849E0C9C4}" srcOrd="1" destOrd="0" presId="urn:microsoft.com/office/officeart/2005/8/layout/cycle2"/>
    <dgm:cxn modelId="{CB263B64-7AFD-4C3D-9C3B-A7340865ABFD}" srcId="{E0A6B398-00A2-4FE0-82D8-7A881A218924}" destId="{B2753778-FF89-4246-AFE2-A5A49E7E20E1}" srcOrd="4" destOrd="0" parTransId="{505381A8-FD89-47E8-B624-2750300D331F}" sibTransId="{40735B62-ABA3-4CA7-92CE-DBA4DA54E1EC}"/>
    <dgm:cxn modelId="{64526DE8-90B6-4103-9DB1-BCCB352EC975}" type="presOf" srcId="{BECA705A-2D93-467F-9327-7842CB7FAC74}" destId="{5275A6EA-F962-477C-A817-ADE9E2DAE863}" srcOrd="0" destOrd="0" presId="urn:microsoft.com/office/officeart/2005/8/layout/cycle2"/>
    <dgm:cxn modelId="{10BB0359-2C7E-4504-8C81-14D14915B3F4}" srcId="{E0A6B398-00A2-4FE0-82D8-7A881A218924}" destId="{6B8FE8B3-D690-4C92-9908-E98302CFCD66}" srcOrd="2" destOrd="0" parTransId="{FFDD58E5-25E7-415F-97B3-5B4887696164}" sibTransId="{9010FD97-109A-4B68-95D1-BFBFA6D6E0B4}"/>
    <dgm:cxn modelId="{7DBABC02-D026-493D-B005-0BEB4F60632D}" type="presOf" srcId="{B2753778-FF89-4246-AFE2-A5A49E7E20E1}" destId="{6D355703-8621-437A-95A0-ED30C7725460}" srcOrd="0" destOrd="0" presId="urn:microsoft.com/office/officeart/2005/8/layout/cycle2"/>
    <dgm:cxn modelId="{AEC4CCAC-86A1-47F7-9776-F3053771711F}" type="presOf" srcId="{40735B62-ABA3-4CA7-92CE-DBA4DA54E1EC}" destId="{0D190C0E-2366-4274-8FF8-E06AF05521E3}" srcOrd="1" destOrd="0" presId="urn:microsoft.com/office/officeart/2005/8/layout/cycle2"/>
    <dgm:cxn modelId="{BEB7C4FC-8DD9-477E-9025-6BF311127DB6}" type="presOf" srcId="{30B0BAF0-C25C-469B-AF29-9D0D3CA37BA8}" destId="{8A4A9CA7-351C-4221-ABCB-7B70B83396A7}" srcOrd="0" destOrd="0" presId="urn:microsoft.com/office/officeart/2005/8/layout/cycle2"/>
    <dgm:cxn modelId="{3065A0C1-8E2A-4E62-87EF-EDE757B5D213}" type="presOf" srcId="{E0A6B398-00A2-4FE0-82D8-7A881A218924}" destId="{350D018D-28EF-44AA-BCF4-8F830F61CBD2}" srcOrd="0" destOrd="0" presId="urn:microsoft.com/office/officeart/2005/8/layout/cycle2"/>
    <dgm:cxn modelId="{217825E0-40B6-4DA7-851F-B681E06C0AA5}" srcId="{E0A6B398-00A2-4FE0-82D8-7A881A218924}" destId="{30B0BAF0-C25C-469B-AF29-9D0D3CA37BA8}" srcOrd="0" destOrd="0" parTransId="{0E6CAED1-DB4C-4E28-93D4-EC3F4F775720}" sibTransId="{0BB69AC4-1D76-4E9A-B50F-FBC2AC855C3E}"/>
    <dgm:cxn modelId="{A5A4C302-79B6-46C4-915C-C54CAD978958}" type="presOf" srcId="{5D0100B1-C7D4-4DE5-8D47-DE282D443529}" destId="{10D4D38B-A58C-4F60-9564-389122BDC413}" srcOrd="0" destOrd="0" presId="urn:microsoft.com/office/officeart/2005/8/layout/cycle2"/>
    <dgm:cxn modelId="{C4295608-880B-4F7D-90DF-808658BF03B9}" type="presOf" srcId="{9010FD97-109A-4B68-95D1-BFBFA6D6E0B4}" destId="{5A95944E-96F3-4F48-873F-4FFE60C903DA}" srcOrd="0" destOrd="0" presId="urn:microsoft.com/office/officeart/2005/8/layout/cycle2"/>
    <dgm:cxn modelId="{D41726C9-BE2F-4F3D-A607-536C58E264A6}" srcId="{E0A6B398-00A2-4FE0-82D8-7A881A218924}" destId="{61041C6C-6B8A-44D0-8157-ECA59A4ADC7B}" srcOrd="3" destOrd="0" parTransId="{9D87D8BF-6A7A-46F7-A8C0-4A06E15F488C}" sibTransId="{C492DBBD-7EB8-4848-8DE5-67C17D0BEE19}"/>
    <dgm:cxn modelId="{DD373CBE-14D6-4F50-99A5-40C73CA6CB28}" srcId="{E0A6B398-00A2-4FE0-82D8-7A881A218924}" destId="{E1106DCB-D14B-4492-AB00-4497A1250F15}" srcOrd="5" destOrd="0" parTransId="{13CDA6BA-7701-48A8-9BCF-7C99C05C7494}" sibTransId="{BECA705A-2D93-467F-9327-7842CB7FAC74}"/>
    <dgm:cxn modelId="{AA2684FC-4111-4A2F-B995-9246ADEEDBAF}" type="presOf" srcId="{6E52F3E8-7C9A-45C4-9949-84839FDCBC6B}" destId="{B0C29123-4956-44F7-AB76-01FC591A30CE}" srcOrd="0" destOrd="0" presId="urn:microsoft.com/office/officeart/2005/8/layout/cycle2"/>
    <dgm:cxn modelId="{352E22A4-6802-4BDF-BAED-C261AEADC76A}" srcId="{E0A6B398-00A2-4FE0-82D8-7A881A218924}" destId="{6E52F3E8-7C9A-45C4-9949-84839FDCBC6B}" srcOrd="1" destOrd="0" parTransId="{C79D3E9D-0014-4D14-AC62-7CC7B2E25A7D}" sibTransId="{5D0100B1-C7D4-4DE5-8D47-DE282D443529}"/>
    <dgm:cxn modelId="{D95A3507-692C-4671-B1FA-2F09C37CF18D}" type="presOf" srcId="{C492DBBD-7EB8-4848-8DE5-67C17D0BEE19}" destId="{EE931788-EDB2-43AF-9140-6B667AF3B740}" srcOrd="1" destOrd="0" presId="urn:microsoft.com/office/officeart/2005/8/layout/cycle2"/>
    <dgm:cxn modelId="{E25FA167-3EC8-4F5A-AAC7-8CA48EE75AE2}" type="presOf" srcId="{0BB69AC4-1D76-4E9A-B50F-FBC2AC855C3E}" destId="{5540E153-A95F-4F22-8B3A-5B4869A1818B}" srcOrd="0" destOrd="0" presId="urn:microsoft.com/office/officeart/2005/8/layout/cycle2"/>
    <dgm:cxn modelId="{9D315AC6-F590-45BA-9E44-D78CB2B8313E}" type="presOf" srcId="{61041C6C-6B8A-44D0-8157-ECA59A4ADC7B}" destId="{ED6EA1A1-99F2-4D38-8477-9396D24A1D26}" srcOrd="0" destOrd="0" presId="urn:microsoft.com/office/officeart/2005/8/layout/cycle2"/>
    <dgm:cxn modelId="{71E29F32-12D4-40FA-80BF-1E96D7F6D7E1}" type="presOf" srcId="{6B8FE8B3-D690-4C92-9908-E98302CFCD66}" destId="{CF5598C1-597E-4186-9DBE-A3B776DDEF46}" srcOrd="0" destOrd="0" presId="urn:microsoft.com/office/officeart/2005/8/layout/cycle2"/>
    <dgm:cxn modelId="{CFBEBC11-6D23-44E3-BDAC-B617BCFA5A54}" type="presOf" srcId="{9010FD97-109A-4B68-95D1-BFBFA6D6E0B4}" destId="{A2CC25AF-4909-42CE-B141-CC97F3B542D7}" srcOrd="1" destOrd="0" presId="urn:microsoft.com/office/officeart/2005/8/layout/cycle2"/>
    <dgm:cxn modelId="{790FB9C6-4AC1-4516-B641-D337456D6636}" type="presOf" srcId="{5D0100B1-C7D4-4DE5-8D47-DE282D443529}" destId="{74BF3DCF-3763-4F02-A228-90433F39EB47}" srcOrd="1" destOrd="0" presId="urn:microsoft.com/office/officeart/2005/8/layout/cycle2"/>
    <dgm:cxn modelId="{DA63B6F6-6523-42AA-94AD-58F7AAC250D0}" type="presOf" srcId="{E1106DCB-D14B-4492-AB00-4497A1250F15}" destId="{9C784F4A-9EC4-4BF8-8149-E2F6FCC6F90D}" srcOrd="0" destOrd="0" presId="urn:microsoft.com/office/officeart/2005/8/layout/cycle2"/>
    <dgm:cxn modelId="{BF6B23B6-0718-4A9E-9E64-B0BA1474A114}" type="presParOf" srcId="{350D018D-28EF-44AA-BCF4-8F830F61CBD2}" destId="{8A4A9CA7-351C-4221-ABCB-7B70B83396A7}" srcOrd="0" destOrd="0" presId="urn:microsoft.com/office/officeart/2005/8/layout/cycle2"/>
    <dgm:cxn modelId="{8FC383FF-499C-4826-9A9C-F352C1F49CB0}" type="presParOf" srcId="{350D018D-28EF-44AA-BCF4-8F830F61CBD2}" destId="{5540E153-A95F-4F22-8B3A-5B4869A1818B}" srcOrd="1" destOrd="0" presId="urn:microsoft.com/office/officeart/2005/8/layout/cycle2"/>
    <dgm:cxn modelId="{7BA51062-42C5-4D32-85BB-9ACDC6C2EB56}" type="presParOf" srcId="{5540E153-A95F-4F22-8B3A-5B4869A1818B}" destId="{746554F2-6CCE-4DF7-A8F8-7BB1D9669366}" srcOrd="0" destOrd="0" presId="urn:microsoft.com/office/officeart/2005/8/layout/cycle2"/>
    <dgm:cxn modelId="{BDB0BD8E-6B79-4B29-A531-17583B8A0D38}" type="presParOf" srcId="{350D018D-28EF-44AA-BCF4-8F830F61CBD2}" destId="{B0C29123-4956-44F7-AB76-01FC591A30CE}" srcOrd="2" destOrd="0" presId="urn:microsoft.com/office/officeart/2005/8/layout/cycle2"/>
    <dgm:cxn modelId="{78859786-1D31-463B-9059-495C9508477E}" type="presParOf" srcId="{350D018D-28EF-44AA-BCF4-8F830F61CBD2}" destId="{10D4D38B-A58C-4F60-9564-389122BDC413}" srcOrd="3" destOrd="0" presId="urn:microsoft.com/office/officeart/2005/8/layout/cycle2"/>
    <dgm:cxn modelId="{DC10342E-E108-4775-880D-8CB3D6997080}" type="presParOf" srcId="{10D4D38B-A58C-4F60-9564-389122BDC413}" destId="{74BF3DCF-3763-4F02-A228-90433F39EB47}" srcOrd="0" destOrd="0" presId="urn:microsoft.com/office/officeart/2005/8/layout/cycle2"/>
    <dgm:cxn modelId="{5068D063-9BD0-4654-A0EE-81358B2AC13F}" type="presParOf" srcId="{350D018D-28EF-44AA-BCF4-8F830F61CBD2}" destId="{CF5598C1-597E-4186-9DBE-A3B776DDEF46}" srcOrd="4" destOrd="0" presId="urn:microsoft.com/office/officeart/2005/8/layout/cycle2"/>
    <dgm:cxn modelId="{0BD28BD0-714C-4D0A-B2B2-C3F0D292E67E}" type="presParOf" srcId="{350D018D-28EF-44AA-BCF4-8F830F61CBD2}" destId="{5A95944E-96F3-4F48-873F-4FFE60C903DA}" srcOrd="5" destOrd="0" presId="urn:microsoft.com/office/officeart/2005/8/layout/cycle2"/>
    <dgm:cxn modelId="{E6358990-888A-4020-9FB7-3626C2FFEC8C}" type="presParOf" srcId="{5A95944E-96F3-4F48-873F-4FFE60C903DA}" destId="{A2CC25AF-4909-42CE-B141-CC97F3B542D7}" srcOrd="0" destOrd="0" presId="urn:microsoft.com/office/officeart/2005/8/layout/cycle2"/>
    <dgm:cxn modelId="{BFF5ECF0-5E35-4EC7-8B4B-F805096D8B2C}" type="presParOf" srcId="{350D018D-28EF-44AA-BCF4-8F830F61CBD2}" destId="{ED6EA1A1-99F2-4D38-8477-9396D24A1D26}" srcOrd="6" destOrd="0" presId="urn:microsoft.com/office/officeart/2005/8/layout/cycle2"/>
    <dgm:cxn modelId="{062B22E6-C1E2-406C-84E6-67EDD94E3CFA}" type="presParOf" srcId="{350D018D-28EF-44AA-BCF4-8F830F61CBD2}" destId="{01014B44-AFE8-43D4-87FA-325BFD5F16CD}" srcOrd="7" destOrd="0" presId="urn:microsoft.com/office/officeart/2005/8/layout/cycle2"/>
    <dgm:cxn modelId="{D9066769-28DD-432A-ABDA-2D0CCCCC9C62}" type="presParOf" srcId="{01014B44-AFE8-43D4-87FA-325BFD5F16CD}" destId="{EE931788-EDB2-43AF-9140-6B667AF3B740}" srcOrd="0" destOrd="0" presId="urn:microsoft.com/office/officeart/2005/8/layout/cycle2"/>
    <dgm:cxn modelId="{2FDA6E31-D984-4350-87B3-CFF5495F2798}" type="presParOf" srcId="{350D018D-28EF-44AA-BCF4-8F830F61CBD2}" destId="{6D355703-8621-437A-95A0-ED30C7725460}" srcOrd="8" destOrd="0" presId="urn:microsoft.com/office/officeart/2005/8/layout/cycle2"/>
    <dgm:cxn modelId="{5C7A270D-EFF2-4989-9299-5A2AD5D99E9D}" type="presParOf" srcId="{350D018D-28EF-44AA-BCF4-8F830F61CBD2}" destId="{6890A6F0-E1E9-430B-8C04-FEDD71D5F09C}" srcOrd="9" destOrd="0" presId="urn:microsoft.com/office/officeart/2005/8/layout/cycle2"/>
    <dgm:cxn modelId="{EC34E755-8775-4E47-9067-C00A4A1ED79A}" type="presParOf" srcId="{6890A6F0-E1E9-430B-8C04-FEDD71D5F09C}" destId="{0D190C0E-2366-4274-8FF8-E06AF05521E3}" srcOrd="0" destOrd="0" presId="urn:microsoft.com/office/officeart/2005/8/layout/cycle2"/>
    <dgm:cxn modelId="{F244B050-38A6-4F50-9303-9CDCE016B759}" type="presParOf" srcId="{350D018D-28EF-44AA-BCF4-8F830F61CBD2}" destId="{9C784F4A-9EC4-4BF8-8149-E2F6FCC6F90D}" srcOrd="10" destOrd="0" presId="urn:microsoft.com/office/officeart/2005/8/layout/cycle2"/>
    <dgm:cxn modelId="{4C9BB08A-5440-4D6B-A888-DE2791C66762}" type="presParOf" srcId="{350D018D-28EF-44AA-BCF4-8F830F61CBD2}" destId="{5275A6EA-F962-477C-A817-ADE9E2DAE863}" srcOrd="11" destOrd="0" presId="urn:microsoft.com/office/officeart/2005/8/layout/cycle2"/>
    <dgm:cxn modelId="{543298D0-FD60-45C6-9911-73C0BD3CD13E}" type="presParOf" srcId="{5275A6EA-F962-477C-A817-ADE9E2DAE863}" destId="{DBD9E359-108E-4AC7-A253-86B849E0C9C4}"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DB20E3-EB7B-473E-B64F-C81485C39EE2}" type="doc">
      <dgm:prSet loTypeId="urn:microsoft.com/office/officeart/2005/8/layout/venn1" loCatId="relationship" qsTypeId="urn:microsoft.com/office/officeart/2005/8/quickstyle/simple1" qsCatId="simple" csTypeId="urn:microsoft.com/office/officeart/2005/8/colors/accent5_2" csCatId="accent5" phldr="1"/>
      <dgm:spPr/>
      <dgm:t>
        <a:bodyPr/>
        <a:lstStyle/>
        <a:p>
          <a:endParaRPr lang="ru-RU"/>
        </a:p>
      </dgm:t>
    </dgm:pt>
    <dgm:pt modelId="{6E9EEF50-682A-4415-9CB1-0CD729866B3B}">
      <dgm:prSet/>
      <dgm:spPr/>
      <dgm:t>
        <a:bodyPr/>
        <a:lstStyle/>
        <a:p>
          <a:pPr rtl="0"/>
          <a:r>
            <a:rPr lang="ru-RU" dirty="0" smtClean="0">
              <a:latin typeface="Times New Roman" panose="02020603050405020304" pitchFamily="18" charset="0"/>
              <a:cs typeface="Times New Roman" panose="02020603050405020304" pitchFamily="18" charset="0"/>
            </a:rPr>
            <a:t>Общая </a:t>
          </a:r>
          <a:r>
            <a:rPr lang="ru-RU" dirty="0" err="1" smtClean="0">
              <a:latin typeface="Times New Roman" panose="02020603050405020304" pitchFamily="18" charset="0"/>
              <a:cs typeface="Times New Roman" panose="02020603050405020304" pitchFamily="18" charset="0"/>
            </a:rPr>
            <a:t>площаль</a:t>
          </a:r>
          <a:r>
            <a:rPr lang="ru-RU" dirty="0" smtClean="0">
              <a:latin typeface="Times New Roman" panose="02020603050405020304" pitchFamily="18" charset="0"/>
              <a:cs typeface="Times New Roman" panose="02020603050405020304" pitchFamily="18" charset="0"/>
            </a:rPr>
            <a:t> лесного фонда- 2,6 </a:t>
          </a:r>
          <a:r>
            <a:rPr lang="ru-RU" dirty="0" err="1" smtClean="0">
              <a:latin typeface="Times New Roman" panose="02020603050405020304" pitchFamily="18" charset="0"/>
              <a:cs typeface="Times New Roman" panose="02020603050405020304" pitchFamily="18" charset="0"/>
            </a:rPr>
            <a:t>млн.г</a:t>
          </a:r>
          <a:r>
            <a:rPr lang="ru-RU" dirty="0" err="1" smtClean="0"/>
            <a:t>а</a:t>
          </a:r>
          <a:endParaRPr lang="ru-RU" dirty="0"/>
        </a:p>
      </dgm:t>
    </dgm:pt>
    <dgm:pt modelId="{BB84202E-2ED6-4307-A2C4-646AA932C2E7}" type="parTrans" cxnId="{52A6026D-CE26-4E2E-B1FB-7A50220A25F0}">
      <dgm:prSet/>
      <dgm:spPr/>
      <dgm:t>
        <a:bodyPr/>
        <a:lstStyle/>
        <a:p>
          <a:endParaRPr lang="ru-RU"/>
        </a:p>
      </dgm:t>
    </dgm:pt>
    <dgm:pt modelId="{D8B261C7-9482-4740-9BF2-74186319776A}" type="sibTrans" cxnId="{52A6026D-CE26-4E2E-B1FB-7A50220A25F0}">
      <dgm:prSet/>
      <dgm:spPr/>
      <dgm:t>
        <a:bodyPr/>
        <a:lstStyle/>
        <a:p>
          <a:endParaRPr lang="ru-RU"/>
        </a:p>
      </dgm:t>
    </dgm:pt>
    <dgm:pt modelId="{C8FD4085-8579-427F-A68A-CA31BD32C169}">
      <dgm:prSet/>
      <dgm:spPr/>
      <dgm:t>
        <a:bodyPr/>
        <a:lstStyle/>
        <a:p>
          <a:pPr rtl="0"/>
          <a:r>
            <a:rPr lang="ru-RU" dirty="0" smtClean="0">
              <a:latin typeface="Times New Roman" panose="02020603050405020304" pitchFamily="18" charset="0"/>
              <a:cs typeface="Times New Roman" panose="02020603050405020304" pitchFamily="18" charset="0"/>
            </a:rPr>
            <a:t>Общая площадь заповедников природных парков </a:t>
          </a:r>
          <a:r>
            <a:rPr lang="ru-RU" smtClean="0">
              <a:latin typeface="Times New Roman" panose="02020603050405020304" pitchFamily="18" charset="0"/>
              <a:cs typeface="Times New Roman" panose="02020603050405020304" pitchFamily="18" charset="0"/>
            </a:rPr>
            <a:t>-1,3 млн.га</a:t>
          </a:r>
          <a:endParaRPr lang="ru-RU" dirty="0">
            <a:latin typeface="Times New Roman" panose="02020603050405020304" pitchFamily="18" charset="0"/>
            <a:cs typeface="Times New Roman" panose="02020603050405020304" pitchFamily="18" charset="0"/>
          </a:endParaRPr>
        </a:p>
      </dgm:t>
    </dgm:pt>
    <dgm:pt modelId="{282A5F52-EC2B-4C3B-917C-C318E9A8936E}" type="parTrans" cxnId="{9789B699-AAEA-4BF2-9BC3-E5AF85700D11}">
      <dgm:prSet/>
      <dgm:spPr/>
      <dgm:t>
        <a:bodyPr/>
        <a:lstStyle/>
        <a:p>
          <a:endParaRPr lang="ru-RU"/>
        </a:p>
      </dgm:t>
    </dgm:pt>
    <dgm:pt modelId="{6FA31D20-1577-4F20-B525-EBB31110DFAB}" type="sibTrans" cxnId="{9789B699-AAEA-4BF2-9BC3-E5AF85700D11}">
      <dgm:prSet/>
      <dgm:spPr/>
      <dgm:t>
        <a:bodyPr/>
        <a:lstStyle/>
        <a:p>
          <a:endParaRPr lang="ru-RU"/>
        </a:p>
      </dgm:t>
    </dgm:pt>
    <dgm:pt modelId="{0221CDB1-79CD-4D99-8A96-8DE86FC691D8}" type="pres">
      <dgm:prSet presAssocID="{7EDB20E3-EB7B-473E-B64F-C81485C39EE2}" presName="compositeShape" presStyleCnt="0">
        <dgm:presLayoutVars>
          <dgm:chMax val="7"/>
          <dgm:dir/>
          <dgm:resizeHandles val="exact"/>
        </dgm:presLayoutVars>
      </dgm:prSet>
      <dgm:spPr/>
      <dgm:t>
        <a:bodyPr/>
        <a:lstStyle/>
        <a:p>
          <a:endParaRPr lang="ru-RU"/>
        </a:p>
      </dgm:t>
    </dgm:pt>
    <dgm:pt modelId="{5F3E0D6E-0623-46C0-B229-B2ACF18667B0}" type="pres">
      <dgm:prSet presAssocID="{6E9EEF50-682A-4415-9CB1-0CD729866B3B}" presName="circ1" presStyleLbl="vennNode1" presStyleIdx="0" presStyleCnt="2" custLinFactNeighborX="-2059" custLinFactNeighborY="586"/>
      <dgm:spPr/>
      <dgm:t>
        <a:bodyPr/>
        <a:lstStyle/>
        <a:p>
          <a:endParaRPr lang="ru-RU"/>
        </a:p>
      </dgm:t>
    </dgm:pt>
    <dgm:pt modelId="{B556DEC7-6084-458D-AB69-6E821E4E4799}" type="pres">
      <dgm:prSet presAssocID="{6E9EEF50-682A-4415-9CB1-0CD729866B3B}" presName="circ1Tx" presStyleLbl="revTx" presStyleIdx="0" presStyleCnt="0">
        <dgm:presLayoutVars>
          <dgm:chMax val="0"/>
          <dgm:chPref val="0"/>
          <dgm:bulletEnabled val="1"/>
        </dgm:presLayoutVars>
      </dgm:prSet>
      <dgm:spPr/>
      <dgm:t>
        <a:bodyPr/>
        <a:lstStyle/>
        <a:p>
          <a:endParaRPr lang="ru-RU"/>
        </a:p>
      </dgm:t>
    </dgm:pt>
    <dgm:pt modelId="{8166A3AE-41F4-48A3-B0F6-F0519C84146E}" type="pres">
      <dgm:prSet presAssocID="{C8FD4085-8579-427F-A68A-CA31BD32C169}" presName="circ2" presStyleLbl="vennNode1" presStyleIdx="1" presStyleCnt="2"/>
      <dgm:spPr/>
      <dgm:t>
        <a:bodyPr/>
        <a:lstStyle/>
        <a:p>
          <a:endParaRPr lang="ru-RU"/>
        </a:p>
      </dgm:t>
    </dgm:pt>
    <dgm:pt modelId="{8B89C01F-DF32-45EA-9849-5AA4D13A048B}" type="pres">
      <dgm:prSet presAssocID="{C8FD4085-8579-427F-A68A-CA31BD32C169}" presName="circ2Tx" presStyleLbl="revTx" presStyleIdx="0" presStyleCnt="0">
        <dgm:presLayoutVars>
          <dgm:chMax val="0"/>
          <dgm:chPref val="0"/>
          <dgm:bulletEnabled val="1"/>
        </dgm:presLayoutVars>
      </dgm:prSet>
      <dgm:spPr/>
      <dgm:t>
        <a:bodyPr/>
        <a:lstStyle/>
        <a:p>
          <a:endParaRPr lang="ru-RU"/>
        </a:p>
      </dgm:t>
    </dgm:pt>
  </dgm:ptLst>
  <dgm:cxnLst>
    <dgm:cxn modelId="{E2BBA45F-4B99-4EC1-9132-FE5C8D9BA2D8}" type="presOf" srcId="{6E9EEF50-682A-4415-9CB1-0CD729866B3B}" destId="{5F3E0D6E-0623-46C0-B229-B2ACF18667B0}" srcOrd="0" destOrd="0" presId="urn:microsoft.com/office/officeart/2005/8/layout/venn1"/>
    <dgm:cxn modelId="{FB2BC400-D563-4667-B257-98CD8A8C90D8}" type="presOf" srcId="{7EDB20E3-EB7B-473E-B64F-C81485C39EE2}" destId="{0221CDB1-79CD-4D99-8A96-8DE86FC691D8}" srcOrd="0" destOrd="0" presId="urn:microsoft.com/office/officeart/2005/8/layout/venn1"/>
    <dgm:cxn modelId="{AFF3F64F-07DC-4665-B97C-17A8C00B1019}" type="presOf" srcId="{C8FD4085-8579-427F-A68A-CA31BD32C169}" destId="{8B89C01F-DF32-45EA-9849-5AA4D13A048B}" srcOrd="1" destOrd="0" presId="urn:microsoft.com/office/officeart/2005/8/layout/venn1"/>
    <dgm:cxn modelId="{BE5F36B0-3374-46FF-A97B-E4FE57C520D8}" type="presOf" srcId="{C8FD4085-8579-427F-A68A-CA31BD32C169}" destId="{8166A3AE-41F4-48A3-B0F6-F0519C84146E}" srcOrd="0" destOrd="0" presId="urn:microsoft.com/office/officeart/2005/8/layout/venn1"/>
    <dgm:cxn modelId="{9789B699-AAEA-4BF2-9BC3-E5AF85700D11}" srcId="{7EDB20E3-EB7B-473E-B64F-C81485C39EE2}" destId="{C8FD4085-8579-427F-A68A-CA31BD32C169}" srcOrd="1" destOrd="0" parTransId="{282A5F52-EC2B-4C3B-917C-C318E9A8936E}" sibTransId="{6FA31D20-1577-4F20-B525-EBB31110DFAB}"/>
    <dgm:cxn modelId="{52A6026D-CE26-4E2E-B1FB-7A50220A25F0}" srcId="{7EDB20E3-EB7B-473E-B64F-C81485C39EE2}" destId="{6E9EEF50-682A-4415-9CB1-0CD729866B3B}" srcOrd="0" destOrd="0" parTransId="{BB84202E-2ED6-4307-A2C4-646AA932C2E7}" sibTransId="{D8B261C7-9482-4740-9BF2-74186319776A}"/>
    <dgm:cxn modelId="{8BF542FE-BD75-4072-A5BF-485A3DA977A8}" type="presOf" srcId="{6E9EEF50-682A-4415-9CB1-0CD729866B3B}" destId="{B556DEC7-6084-458D-AB69-6E821E4E4799}" srcOrd="1" destOrd="0" presId="urn:microsoft.com/office/officeart/2005/8/layout/venn1"/>
    <dgm:cxn modelId="{B8D27D06-CA8D-4A8E-AAD9-BBE12D54E03B}" type="presParOf" srcId="{0221CDB1-79CD-4D99-8A96-8DE86FC691D8}" destId="{5F3E0D6E-0623-46C0-B229-B2ACF18667B0}" srcOrd="0" destOrd="0" presId="urn:microsoft.com/office/officeart/2005/8/layout/venn1"/>
    <dgm:cxn modelId="{C19C771E-DDFE-44EB-8AB5-1531E23797D8}" type="presParOf" srcId="{0221CDB1-79CD-4D99-8A96-8DE86FC691D8}" destId="{B556DEC7-6084-458D-AB69-6E821E4E4799}" srcOrd="1" destOrd="0" presId="urn:microsoft.com/office/officeart/2005/8/layout/venn1"/>
    <dgm:cxn modelId="{98A104EC-4CC4-42AF-8CFC-5656444299F7}" type="presParOf" srcId="{0221CDB1-79CD-4D99-8A96-8DE86FC691D8}" destId="{8166A3AE-41F4-48A3-B0F6-F0519C84146E}" srcOrd="2" destOrd="0" presId="urn:microsoft.com/office/officeart/2005/8/layout/venn1"/>
    <dgm:cxn modelId="{C5424384-C1AF-4612-B252-4412DAB7C6CF}" type="presParOf" srcId="{0221CDB1-79CD-4D99-8A96-8DE86FC691D8}" destId="{8B89C01F-DF32-45EA-9849-5AA4D13A048B}"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5F226F-FFFC-4997-9D3F-78E81F99A632}"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ru-RU"/>
        </a:p>
      </dgm:t>
    </dgm:pt>
    <dgm:pt modelId="{531D5AD8-52F7-4D94-ACA4-20ADC7380B13}">
      <dgm:prSet phldrT="[Текст]"/>
      <dgm:spPr/>
      <dgm:t>
        <a:bodyPr/>
        <a:lstStyle/>
        <a:p>
          <a:r>
            <a:rPr lang="ru-RU" dirty="0" smtClean="0">
              <a:latin typeface="Times New Roman" panose="02020603050405020304" pitchFamily="18" charset="0"/>
              <a:cs typeface="Times New Roman" panose="02020603050405020304" pitchFamily="18" charset="0"/>
            </a:rPr>
            <a:t>1</a:t>
          </a:r>
          <a:r>
            <a:rPr lang="ru-RU" dirty="0" smtClean="0"/>
            <a:t> </a:t>
          </a:r>
          <a:r>
            <a:rPr lang="ru-RU" dirty="0" smtClean="0">
              <a:latin typeface="Times New Roman" panose="02020603050405020304" pitchFamily="18" charset="0"/>
              <a:cs typeface="Times New Roman" panose="02020603050405020304" pitchFamily="18" charset="0"/>
            </a:rPr>
            <a:t>класс</a:t>
          </a:r>
          <a:endParaRPr lang="ru-RU" dirty="0">
            <a:latin typeface="Times New Roman" panose="02020603050405020304" pitchFamily="18" charset="0"/>
            <a:cs typeface="Times New Roman" panose="02020603050405020304" pitchFamily="18" charset="0"/>
          </a:endParaRPr>
        </a:p>
      </dgm:t>
    </dgm:pt>
    <dgm:pt modelId="{E0F96278-CB64-4D96-9DBE-A7D701E20B73}" type="parTrans" cxnId="{6B7CE76E-B12E-4054-B1BF-F5DA24B091C3}">
      <dgm:prSet/>
      <dgm:spPr/>
      <dgm:t>
        <a:bodyPr/>
        <a:lstStyle/>
        <a:p>
          <a:endParaRPr lang="ru-RU"/>
        </a:p>
      </dgm:t>
    </dgm:pt>
    <dgm:pt modelId="{B519B43C-35F6-4452-B3E2-46135D29FD9E}" type="sibTrans" cxnId="{6B7CE76E-B12E-4054-B1BF-F5DA24B091C3}">
      <dgm:prSet/>
      <dgm:spPr/>
      <dgm:t>
        <a:bodyPr/>
        <a:lstStyle/>
        <a:p>
          <a:endParaRPr lang="ru-RU"/>
        </a:p>
      </dgm:t>
    </dgm:pt>
    <dgm:pt modelId="{616D4D8F-3E3E-433B-B413-64137C2AC7E1}">
      <dgm:prSet phldrT="[Текст]"/>
      <dgm:spPr/>
      <dgm:t>
        <a:bodyPr/>
        <a:lstStyle/>
        <a:p>
          <a:r>
            <a:rPr lang="ru-RU" dirty="0" smtClean="0">
              <a:latin typeface="Times New Roman" panose="02020603050405020304" pitchFamily="18" charset="0"/>
              <a:cs typeface="Times New Roman" panose="02020603050405020304" pitchFamily="18" charset="0"/>
            </a:rPr>
            <a:t>0,3</a:t>
          </a:r>
          <a:r>
            <a:rPr lang="ru-RU" dirty="0" smtClean="0"/>
            <a:t> </a:t>
          </a:r>
          <a:r>
            <a:rPr lang="ru-RU" dirty="0" err="1" smtClean="0">
              <a:latin typeface="Times New Roman" panose="02020603050405020304" pitchFamily="18" charset="0"/>
              <a:cs typeface="Times New Roman" panose="02020603050405020304" pitchFamily="18" charset="0"/>
            </a:rPr>
            <a:t>тыс.тонн</a:t>
          </a:r>
          <a:endParaRPr lang="ru-RU" dirty="0">
            <a:latin typeface="Times New Roman" panose="02020603050405020304" pitchFamily="18" charset="0"/>
            <a:cs typeface="Times New Roman" panose="02020603050405020304" pitchFamily="18" charset="0"/>
          </a:endParaRPr>
        </a:p>
      </dgm:t>
    </dgm:pt>
    <dgm:pt modelId="{087744AC-F873-4774-ADBF-BC9EBCC423FF}" type="parTrans" cxnId="{C6E86BCB-E974-4D72-8CF5-AFFB6B17886A}">
      <dgm:prSet/>
      <dgm:spPr/>
      <dgm:t>
        <a:bodyPr/>
        <a:lstStyle/>
        <a:p>
          <a:endParaRPr lang="ru-RU"/>
        </a:p>
      </dgm:t>
    </dgm:pt>
    <dgm:pt modelId="{E274DBD6-B316-42A0-92AA-14AEEE44E9A0}" type="sibTrans" cxnId="{C6E86BCB-E974-4D72-8CF5-AFFB6B17886A}">
      <dgm:prSet/>
      <dgm:spPr/>
      <dgm:t>
        <a:bodyPr/>
        <a:lstStyle/>
        <a:p>
          <a:endParaRPr lang="ru-RU"/>
        </a:p>
      </dgm:t>
    </dgm:pt>
    <dgm:pt modelId="{A0994805-2B40-407F-A7A6-87E028183E02}">
      <dgm:prSet phldrT="[Текст]"/>
      <dgm:spPr/>
      <dgm:t>
        <a:bodyPr/>
        <a:lstStyle/>
        <a:p>
          <a:r>
            <a:rPr lang="ru-RU" dirty="0" smtClean="0">
              <a:latin typeface="Times New Roman" panose="02020603050405020304" pitchFamily="18" charset="0"/>
              <a:cs typeface="Times New Roman" panose="02020603050405020304" pitchFamily="18" charset="0"/>
            </a:rPr>
            <a:t>2</a:t>
          </a:r>
          <a:r>
            <a:rPr lang="ru-RU" dirty="0" smtClean="0"/>
            <a:t> </a:t>
          </a:r>
          <a:r>
            <a:rPr lang="ru-RU" dirty="0" smtClean="0">
              <a:latin typeface="Times New Roman" panose="02020603050405020304" pitchFamily="18" charset="0"/>
              <a:cs typeface="Times New Roman" panose="02020603050405020304" pitchFamily="18" charset="0"/>
            </a:rPr>
            <a:t>класс</a:t>
          </a:r>
          <a:endParaRPr lang="ru-RU" dirty="0">
            <a:latin typeface="Times New Roman" panose="02020603050405020304" pitchFamily="18" charset="0"/>
            <a:cs typeface="Times New Roman" panose="02020603050405020304" pitchFamily="18" charset="0"/>
          </a:endParaRPr>
        </a:p>
      </dgm:t>
    </dgm:pt>
    <dgm:pt modelId="{6E4137D5-336E-42AB-8385-5FE9190C8EF9}" type="parTrans" cxnId="{1D30DDD4-A69F-4BD7-8ABC-3D12E5CDDE54}">
      <dgm:prSet/>
      <dgm:spPr/>
      <dgm:t>
        <a:bodyPr/>
        <a:lstStyle/>
        <a:p>
          <a:endParaRPr lang="ru-RU"/>
        </a:p>
      </dgm:t>
    </dgm:pt>
    <dgm:pt modelId="{A1F3E1BA-4137-4D49-8662-43AA94090560}" type="sibTrans" cxnId="{1D30DDD4-A69F-4BD7-8ABC-3D12E5CDDE54}">
      <dgm:prSet/>
      <dgm:spPr/>
      <dgm:t>
        <a:bodyPr/>
        <a:lstStyle/>
        <a:p>
          <a:endParaRPr lang="ru-RU"/>
        </a:p>
      </dgm:t>
    </dgm:pt>
    <dgm:pt modelId="{ED0726D2-4C7A-43F1-8BE1-E34CD34388CB}">
      <dgm:prSet phldrT="[Текст]"/>
      <dgm:spPr/>
      <dgm:t>
        <a:bodyPr/>
        <a:lstStyle/>
        <a:p>
          <a:r>
            <a:rPr lang="ru-RU" dirty="0" smtClean="0">
              <a:latin typeface="Times New Roman" panose="02020603050405020304" pitchFamily="18" charset="0"/>
              <a:cs typeface="Times New Roman" panose="02020603050405020304" pitchFamily="18" charset="0"/>
            </a:rPr>
            <a:t>111 360,6  </a:t>
          </a:r>
          <a:r>
            <a:rPr lang="ru-RU" dirty="0" err="1" smtClean="0">
              <a:latin typeface="Times New Roman" panose="02020603050405020304" pitchFamily="18" charset="0"/>
              <a:cs typeface="Times New Roman" panose="02020603050405020304" pitchFamily="18" charset="0"/>
            </a:rPr>
            <a:t>тыс.тонн</a:t>
          </a:r>
          <a:endParaRPr lang="ru-RU" dirty="0">
            <a:latin typeface="Times New Roman" panose="02020603050405020304" pitchFamily="18" charset="0"/>
            <a:cs typeface="Times New Roman" panose="02020603050405020304" pitchFamily="18" charset="0"/>
          </a:endParaRPr>
        </a:p>
      </dgm:t>
    </dgm:pt>
    <dgm:pt modelId="{92D6F428-3EF3-4362-8F74-5E2BAE113D03}" type="parTrans" cxnId="{F668CB43-05E0-428E-8AC8-45E6E91DCDF0}">
      <dgm:prSet/>
      <dgm:spPr/>
      <dgm:t>
        <a:bodyPr/>
        <a:lstStyle/>
        <a:p>
          <a:endParaRPr lang="ru-RU"/>
        </a:p>
      </dgm:t>
    </dgm:pt>
    <dgm:pt modelId="{1CCF6FE5-ED7F-4E96-B86D-E290D42B03C7}" type="sibTrans" cxnId="{F668CB43-05E0-428E-8AC8-45E6E91DCDF0}">
      <dgm:prSet/>
      <dgm:spPr/>
      <dgm:t>
        <a:bodyPr/>
        <a:lstStyle/>
        <a:p>
          <a:endParaRPr lang="ru-RU"/>
        </a:p>
      </dgm:t>
    </dgm:pt>
    <dgm:pt modelId="{82145891-9DE9-47DC-B097-4EB3FF561D59}">
      <dgm:prSet phldrT="[Текст]"/>
      <dgm:spPr/>
      <dgm:t>
        <a:bodyPr/>
        <a:lstStyle/>
        <a:p>
          <a:r>
            <a:rPr lang="ru-RU" dirty="0" smtClean="0">
              <a:latin typeface="Times New Roman" panose="02020603050405020304" pitchFamily="18" charset="0"/>
              <a:cs typeface="Times New Roman" panose="02020603050405020304" pitchFamily="18" charset="0"/>
            </a:rPr>
            <a:t>3</a:t>
          </a:r>
          <a:r>
            <a:rPr lang="ru-RU" dirty="0" smtClean="0"/>
            <a:t> </a:t>
          </a:r>
          <a:r>
            <a:rPr lang="ru-RU" dirty="0" smtClean="0">
              <a:latin typeface="Times New Roman" panose="02020603050405020304" pitchFamily="18" charset="0"/>
              <a:cs typeface="Times New Roman" panose="02020603050405020304" pitchFamily="18" charset="0"/>
            </a:rPr>
            <a:t>класс</a:t>
          </a:r>
          <a:endParaRPr lang="ru-RU" dirty="0">
            <a:latin typeface="Times New Roman" panose="02020603050405020304" pitchFamily="18" charset="0"/>
            <a:cs typeface="Times New Roman" panose="02020603050405020304" pitchFamily="18" charset="0"/>
          </a:endParaRPr>
        </a:p>
      </dgm:t>
    </dgm:pt>
    <dgm:pt modelId="{7D9DFEBC-92E7-42FF-BEAA-0748DD1F3805}" type="parTrans" cxnId="{8A3A8E55-28CD-48EC-9C3C-C8FF94B18B8C}">
      <dgm:prSet/>
      <dgm:spPr/>
      <dgm:t>
        <a:bodyPr/>
        <a:lstStyle/>
        <a:p>
          <a:endParaRPr lang="ru-RU"/>
        </a:p>
      </dgm:t>
    </dgm:pt>
    <dgm:pt modelId="{26B91A3C-EFAA-4DA3-9ED9-FB19F502233E}" type="sibTrans" cxnId="{8A3A8E55-28CD-48EC-9C3C-C8FF94B18B8C}">
      <dgm:prSet/>
      <dgm:spPr/>
      <dgm:t>
        <a:bodyPr/>
        <a:lstStyle/>
        <a:p>
          <a:endParaRPr lang="ru-RU"/>
        </a:p>
      </dgm:t>
    </dgm:pt>
    <dgm:pt modelId="{D8B55B32-BEA4-401A-8122-809448941E12}">
      <dgm:prSet phldrT="[Текст]"/>
      <dgm:spPr/>
      <dgm:t>
        <a:bodyPr/>
        <a:lstStyle/>
        <a:p>
          <a:r>
            <a:rPr lang="ru-RU" dirty="0" smtClean="0">
              <a:latin typeface="Times New Roman" panose="02020603050405020304" pitchFamily="18" charset="0"/>
              <a:cs typeface="Times New Roman" panose="02020603050405020304" pitchFamily="18" charset="0"/>
            </a:rPr>
            <a:t>4</a:t>
          </a:r>
          <a:r>
            <a:rPr lang="ru-RU" dirty="0" smtClean="0"/>
            <a:t> </a:t>
          </a:r>
          <a:r>
            <a:rPr lang="ru-RU" dirty="0" smtClean="0">
              <a:latin typeface="Times New Roman" panose="02020603050405020304" pitchFamily="18" charset="0"/>
              <a:cs typeface="Times New Roman" panose="02020603050405020304" pitchFamily="18" charset="0"/>
            </a:rPr>
            <a:t>класс</a:t>
          </a:r>
          <a:endParaRPr lang="ru-RU" dirty="0">
            <a:latin typeface="Times New Roman" panose="02020603050405020304" pitchFamily="18" charset="0"/>
            <a:cs typeface="Times New Roman" panose="02020603050405020304" pitchFamily="18" charset="0"/>
          </a:endParaRPr>
        </a:p>
      </dgm:t>
    </dgm:pt>
    <dgm:pt modelId="{A852D1D7-6410-499D-B73D-AFD09F03A211}" type="sibTrans" cxnId="{0BE4C924-C7C5-4AD6-9538-2AD43AAA10B4}">
      <dgm:prSet/>
      <dgm:spPr/>
      <dgm:t>
        <a:bodyPr/>
        <a:lstStyle/>
        <a:p>
          <a:endParaRPr lang="ru-RU"/>
        </a:p>
      </dgm:t>
    </dgm:pt>
    <dgm:pt modelId="{1754E7FC-B767-4116-BB81-C763F7076BEB}" type="parTrans" cxnId="{0BE4C924-C7C5-4AD6-9538-2AD43AAA10B4}">
      <dgm:prSet/>
      <dgm:spPr/>
      <dgm:t>
        <a:bodyPr/>
        <a:lstStyle/>
        <a:p>
          <a:endParaRPr lang="ru-RU"/>
        </a:p>
      </dgm:t>
    </dgm:pt>
    <dgm:pt modelId="{D39ADE8D-8C69-4DED-9B7B-7C5603F9DD21}">
      <dgm:prSet/>
      <dgm:spPr/>
      <dgm:t>
        <a:bodyPr/>
        <a:lstStyle/>
        <a:p>
          <a:r>
            <a:rPr lang="ru-RU" dirty="0" smtClean="0">
              <a:latin typeface="Times New Roman" panose="02020603050405020304" pitchFamily="18" charset="0"/>
              <a:cs typeface="Times New Roman" panose="02020603050405020304" pitchFamily="18" charset="0"/>
            </a:rPr>
            <a:t>25,8 </a:t>
          </a:r>
          <a:r>
            <a:rPr lang="ru-RU" dirty="0" err="1" smtClean="0">
              <a:latin typeface="Times New Roman" panose="02020603050405020304" pitchFamily="18" charset="0"/>
              <a:cs typeface="Times New Roman" panose="02020603050405020304" pitchFamily="18" charset="0"/>
            </a:rPr>
            <a:t>тыс.тонн</a:t>
          </a:r>
          <a:endParaRPr lang="ru-RU" dirty="0">
            <a:latin typeface="Times New Roman" panose="02020603050405020304" pitchFamily="18" charset="0"/>
            <a:cs typeface="Times New Roman" panose="02020603050405020304" pitchFamily="18" charset="0"/>
          </a:endParaRPr>
        </a:p>
      </dgm:t>
    </dgm:pt>
    <dgm:pt modelId="{054988B8-2837-47E0-B107-CB4322C74AE3}" type="parTrans" cxnId="{388D7A4F-556F-469F-92C3-F80D8DBAB269}">
      <dgm:prSet/>
      <dgm:spPr/>
      <dgm:t>
        <a:bodyPr/>
        <a:lstStyle/>
        <a:p>
          <a:endParaRPr lang="ru-RU"/>
        </a:p>
      </dgm:t>
    </dgm:pt>
    <dgm:pt modelId="{2E09F3DC-5F54-4AEA-AEFF-661F1991D873}" type="sibTrans" cxnId="{388D7A4F-556F-469F-92C3-F80D8DBAB269}">
      <dgm:prSet/>
      <dgm:spPr/>
      <dgm:t>
        <a:bodyPr/>
        <a:lstStyle/>
        <a:p>
          <a:endParaRPr lang="ru-RU"/>
        </a:p>
      </dgm:t>
    </dgm:pt>
    <dgm:pt modelId="{93FB343B-7F74-4840-AB14-F438E8CFD6C8}">
      <dgm:prSet/>
      <dgm:spPr/>
      <dgm:t>
        <a:bodyPr/>
        <a:lstStyle/>
        <a:p>
          <a:r>
            <a:rPr lang="ru-RU" dirty="0" smtClean="0">
              <a:latin typeface="Times New Roman" panose="02020603050405020304" pitchFamily="18" charset="0"/>
              <a:cs typeface="Times New Roman" panose="02020603050405020304" pitchFamily="18" charset="0"/>
            </a:rPr>
            <a:t>1540,4 </a:t>
          </a:r>
          <a:r>
            <a:rPr lang="ru-RU" dirty="0" err="1" smtClean="0">
              <a:latin typeface="Times New Roman" panose="02020603050405020304" pitchFamily="18" charset="0"/>
              <a:cs typeface="Times New Roman" panose="02020603050405020304" pitchFamily="18" charset="0"/>
            </a:rPr>
            <a:t>тыс.тонн</a:t>
          </a:r>
          <a:endParaRPr lang="ru-RU" dirty="0">
            <a:latin typeface="Times New Roman" panose="02020603050405020304" pitchFamily="18" charset="0"/>
            <a:cs typeface="Times New Roman" panose="02020603050405020304" pitchFamily="18" charset="0"/>
          </a:endParaRPr>
        </a:p>
      </dgm:t>
    </dgm:pt>
    <dgm:pt modelId="{12286360-7E5E-467B-A9D2-F291D7A50375}" type="parTrans" cxnId="{DE217026-D182-4B45-9C68-FB4A1EF9D73A}">
      <dgm:prSet/>
      <dgm:spPr/>
      <dgm:t>
        <a:bodyPr/>
        <a:lstStyle/>
        <a:p>
          <a:endParaRPr lang="ru-RU"/>
        </a:p>
      </dgm:t>
    </dgm:pt>
    <dgm:pt modelId="{42AF7290-D9EF-4251-BD3D-7DA17DA1FCCD}" type="sibTrans" cxnId="{DE217026-D182-4B45-9C68-FB4A1EF9D73A}">
      <dgm:prSet/>
      <dgm:spPr/>
      <dgm:t>
        <a:bodyPr/>
        <a:lstStyle/>
        <a:p>
          <a:endParaRPr lang="ru-RU"/>
        </a:p>
      </dgm:t>
    </dgm:pt>
    <dgm:pt modelId="{630E67FB-CFE5-44D1-95A5-FDE40AE58B41}" type="pres">
      <dgm:prSet presAssocID="{D05F226F-FFFC-4997-9D3F-78E81F99A632}" presName="linearFlow" presStyleCnt="0">
        <dgm:presLayoutVars>
          <dgm:dir/>
          <dgm:animLvl val="lvl"/>
          <dgm:resizeHandles val="exact"/>
        </dgm:presLayoutVars>
      </dgm:prSet>
      <dgm:spPr/>
      <dgm:t>
        <a:bodyPr/>
        <a:lstStyle/>
        <a:p>
          <a:endParaRPr lang="ru-RU"/>
        </a:p>
      </dgm:t>
    </dgm:pt>
    <dgm:pt modelId="{A1426992-9B3A-48CC-A2A0-4E9542CA89E7}" type="pres">
      <dgm:prSet presAssocID="{531D5AD8-52F7-4D94-ACA4-20ADC7380B13}" presName="composite" presStyleCnt="0"/>
      <dgm:spPr/>
    </dgm:pt>
    <dgm:pt modelId="{76FD5C5F-20EF-493F-875E-AE4C2F94B55D}" type="pres">
      <dgm:prSet presAssocID="{531D5AD8-52F7-4D94-ACA4-20ADC7380B13}" presName="parTx" presStyleLbl="node1" presStyleIdx="0" presStyleCnt="4">
        <dgm:presLayoutVars>
          <dgm:chMax val="0"/>
          <dgm:chPref val="0"/>
          <dgm:bulletEnabled val="1"/>
        </dgm:presLayoutVars>
      </dgm:prSet>
      <dgm:spPr/>
      <dgm:t>
        <a:bodyPr/>
        <a:lstStyle/>
        <a:p>
          <a:endParaRPr lang="ru-RU"/>
        </a:p>
      </dgm:t>
    </dgm:pt>
    <dgm:pt modelId="{1BA4D085-4020-4964-8898-056515E18BDF}" type="pres">
      <dgm:prSet presAssocID="{531D5AD8-52F7-4D94-ACA4-20ADC7380B13}" presName="parSh" presStyleLbl="node1" presStyleIdx="0" presStyleCnt="4"/>
      <dgm:spPr/>
      <dgm:t>
        <a:bodyPr/>
        <a:lstStyle/>
        <a:p>
          <a:endParaRPr lang="ru-RU"/>
        </a:p>
      </dgm:t>
    </dgm:pt>
    <dgm:pt modelId="{46DD131D-4B53-43A9-98E8-56DEE519EBF6}" type="pres">
      <dgm:prSet presAssocID="{531D5AD8-52F7-4D94-ACA4-20ADC7380B13}" presName="desTx" presStyleLbl="fgAcc1" presStyleIdx="0" presStyleCnt="4">
        <dgm:presLayoutVars>
          <dgm:bulletEnabled val="1"/>
        </dgm:presLayoutVars>
      </dgm:prSet>
      <dgm:spPr/>
      <dgm:t>
        <a:bodyPr/>
        <a:lstStyle/>
        <a:p>
          <a:endParaRPr lang="ru-RU"/>
        </a:p>
      </dgm:t>
    </dgm:pt>
    <dgm:pt modelId="{CBE1F230-248D-45E5-8F60-286F58967E88}" type="pres">
      <dgm:prSet presAssocID="{B519B43C-35F6-4452-B3E2-46135D29FD9E}" presName="sibTrans" presStyleLbl="sibTrans2D1" presStyleIdx="0" presStyleCnt="3"/>
      <dgm:spPr/>
      <dgm:t>
        <a:bodyPr/>
        <a:lstStyle/>
        <a:p>
          <a:endParaRPr lang="ru-RU"/>
        </a:p>
      </dgm:t>
    </dgm:pt>
    <dgm:pt modelId="{CE809E6F-40E3-454B-94B7-07F76A9AA983}" type="pres">
      <dgm:prSet presAssocID="{B519B43C-35F6-4452-B3E2-46135D29FD9E}" presName="connTx" presStyleLbl="sibTrans2D1" presStyleIdx="0" presStyleCnt="3"/>
      <dgm:spPr/>
      <dgm:t>
        <a:bodyPr/>
        <a:lstStyle/>
        <a:p>
          <a:endParaRPr lang="ru-RU"/>
        </a:p>
      </dgm:t>
    </dgm:pt>
    <dgm:pt modelId="{585323B6-B2F8-4ADE-A471-3EEC783EDD2C}" type="pres">
      <dgm:prSet presAssocID="{A0994805-2B40-407F-A7A6-87E028183E02}" presName="composite" presStyleCnt="0"/>
      <dgm:spPr/>
    </dgm:pt>
    <dgm:pt modelId="{54E54156-8D91-4663-8893-50A12AA8E436}" type="pres">
      <dgm:prSet presAssocID="{A0994805-2B40-407F-A7A6-87E028183E02}" presName="parTx" presStyleLbl="node1" presStyleIdx="0" presStyleCnt="4">
        <dgm:presLayoutVars>
          <dgm:chMax val="0"/>
          <dgm:chPref val="0"/>
          <dgm:bulletEnabled val="1"/>
        </dgm:presLayoutVars>
      </dgm:prSet>
      <dgm:spPr/>
      <dgm:t>
        <a:bodyPr/>
        <a:lstStyle/>
        <a:p>
          <a:endParaRPr lang="ru-RU"/>
        </a:p>
      </dgm:t>
    </dgm:pt>
    <dgm:pt modelId="{7EC1B826-6661-4A8A-94BB-F3B039EB9559}" type="pres">
      <dgm:prSet presAssocID="{A0994805-2B40-407F-A7A6-87E028183E02}" presName="parSh" presStyleLbl="node1" presStyleIdx="1" presStyleCnt="4"/>
      <dgm:spPr/>
      <dgm:t>
        <a:bodyPr/>
        <a:lstStyle/>
        <a:p>
          <a:endParaRPr lang="ru-RU"/>
        </a:p>
      </dgm:t>
    </dgm:pt>
    <dgm:pt modelId="{51999727-8237-478C-9095-14DD2CE673D0}" type="pres">
      <dgm:prSet presAssocID="{A0994805-2B40-407F-A7A6-87E028183E02}" presName="desTx" presStyleLbl="fgAcc1" presStyleIdx="1" presStyleCnt="4">
        <dgm:presLayoutVars>
          <dgm:bulletEnabled val="1"/>
        </dgm:presLayoutVars>
      </dgm:prSet>
      <dgm:spPr/>
      <dgm:t>
        <a:bodyPr/>
        <a:lstStyle/>
        <a:p>
          <a:endParaRPr lang="ru-RU"/>
        </a:p>
      </dgm:t>
    </dgm:pt>
    <dgm:pt modelId="{6E944C2A-8894-4CF1-8B22-EC6630E41E80}" type="pres">
      <dgm:prSet presAssocID="{A1F3E1BA-4137-4D49-8662-43AA94090560}" presName="sibTrans" presStyleLbl="sibTrans2D1" presStyleIdx="1" presStyleCnt="3"/>
      <dgm:spPr/>
      <dgm:t>
        <a:bodyPr/>
        <a:lstStyle/>
        <a:p>
          <a:endParaRPr lang="ru-RU"/>
        </a:p>
      </dgm:t>
    </dgm:pt>
    <dgm:pt modelId="{F2452894-4770-493F-BCFE-CDDBA6457DDC}" type="pres">
      <dgm:prSet presAssocID="{A1F3E1BA-4137-4D49-8662-43AA94090560}" presName="connTx" presStyleLbl="sibTrans2D1" presStyleIdx="1" presStyleCnt="3"/>
      <dgm:spPr/>
      <dgm:t>
        <a:bodyPr/>
        <a:lstStyle/>
        <a:p>
          <a:endParaRPr lang="ru-RU"/>
        </a:p>
      </dgm:t>
    </dgm:pt>
    <dgm:pt modelId="{1561DB12-8CBD-4D6F-8BEC-81B57FC9B8CD}" type="pres">
      <dgm:prSet presAssocID="{82145891-9DE9-47DC-B097-4EB3FF561D59}" presName="composite" presStyleCnt="0"/>
      <dgm:spPr/>
    </dgm:pt>
    <dgm:pt modelId="{E8D80C60-9871-4B8F-8875-DCC605E2D557}" type="pres">
      <dgm:prSet presAssocID="{82145891-9DE9-47DC-B097-4EB3FF561D59}" presName="parTx" presStyleLbl="node1" presStyleIdx="1" presStyleCnt="4">
        <dgm:presLayoutVars>
          <dgm:chMax val="0"/>
          <dgm:chPref val="0"/>
          <dgm:bulletEnabled val="1"/>
        </dgm:presLayoutVars>
      </dgm:prSet>
      <dgm:spPr/>
      <dgm:t>
        <a:bodyPr/>
        <a:lstStyle/>
        <a:p>
          <a:endParaRPr lang="ru-RU"/>
        </a:p>
      </dgm:t>
    </dgm:pt>
    <dgm:pt modelId="{6F4FB925-3FA2-4182-8979-84C1C57DF634}" type="pres">
      <dgm:prSet presAssocID="{82145891-9DE9-47DC-B097-4EB3FF561D59}" presName="parSh" presStyleLbl="node1" presStyleIdx="2" presStyleCnt="4"/>
      <dgm:spPr/>
      <dgm:t>
        <a:bodyPr/>
        <a:lstStyle/>
        <a:p>
          <a:endParaRPr lang="ru-RU"/>
        </a:p>
      </dgm:t>
    </dgm:pt>
    <dgm:pt modelId="{436FC95E-205D-4367-AB28-3879301DA6C5}" type="pres">
      <dgm:prSet presAssocID="{82145891-9DE9-47DC-B097-4EB3FF561D59}" presName="desTx" presStyleLbl="fgAcc1" presStyleIdx="2" presStyleCnt="4">
        <dgm:presLayoutVars>
          <dgm:bulletEnabled val="1"/>
        </dgm:presLayoutVars>
      </dgm:prSet>
      <dgm:spPr/>
      <dgm:t>
        <a:bodyPr/>
        <a:lstStyle/>
        <a:p>
          <a:endParaRPr lang="ru-RU"/>
        </a:p>
      </dgm:t>
    </dgm:pt>
    <dgm:pt modelId="{864EDF6B-9FFD-4169-9BB1-BA5232A1CCAC}" type="pres">
      <dgm:prSet presAssocID="{26B91A3C-EFAA-4DA3-9ED9-FB19F502233E}" presName="sibTrans" presStyleLbl="sibTrans2D1" presStyleIdx="2" presStyleCnt="3"/>
      <dgm:spPr/>
      <dgm:t>
        <a:bodyPr/>
        <a:lstStyle/>
        <a:p>
          <a:endParaRPr lang="ru-RU"/>
        </a:p>
      </dgm:t>
    </dgm:pt>
    <dgm:pt modelId="{0BA28D63-D0E8-4051-8913-0544405D2522}" type="pres">
      <dgm:prSet presAssocID="{26B91A3C-EFAA-4DA3-9ED9-FB19F502233E}" presName="connTx" presStyleLbl="sibTrans2D1" presStyleIdx="2" presStyleCnt="3"/>
      <dgm:spPr/>
      <dgm:t>
        <a:bodyPr/>
        <a:lstStyle/>
        <a:p>
          <a:endParaRPr lang="ru-RU"/>
        </a:p>
      </dgm:t>
    </dgm:pt>
    <dgm:pt modelId="{99858A3C-A898-4B22-A407-0E74F87CE759}" type="pres">
      <dgm:prSet presAssocID="{D8B55B32-BEA4-401A-8122-809448941E12}" presName="composite" presStyleCnt="0"/>
      <dgm:spPr/>
    </dgm:pt>
    <dgm:pt modelId="{1A968103-1E3E-411B-A5FA-11535DAA2549}" type="pres">
      <dgm:prSet presAssocID="{D8B55B32-BEA4-401A-8122-809448941E12}" presName="parTx" presStyleLbl="node1" presStyleIdx="2" presStyleCnt="4">
        <dgm:presLayoutVars>
          <dgm:chMax val="0"/>
          <dgm:chPref val="0"/>
          <dgm:bulletEnabled val="1"/>
        </dgm:presLayoutVars>
      </dgm:prSet>
      <dgm:spPr/>
      <dgm:t>
        <a:bodyPr/>
        <a:lstStyle/>
        <a:p>
          <a:endParaRPr lang="ru-RU"/>
        </a:p>
      </dgm:t>
    </dgm:pt>
    <dgm:pt modelId="{D6AC8C93-1873-4CC9-B49F-7F13E55722CB}" type="pres">
      <dgm:prSet presAssocID="{D8B55B32-BEA4-401A-8122-809448941E12}" presName="parSh" presStyleLbl="node1" presStyleIdx="3" presStyleCnt="4"/>
      <dgm:spPr/>
      <dgm:t>
        <a:bodyPr/>
        <a:lstStyle/>
        <a:p>
          <a:endParaRPr lang="ru-RU"/>
        </a:p>
      </dgm:t>
    </dgm:pt>
    <dgm:pt modelId="{062C8C53-BEFD-406B-AE85-81176A14D4AE}" type="pres">
      <dgm:prSet presAssocID="{D8B55B32-BEA4-401A-8122-809448941E12}" presName="desTx" presStyleLbl="fgAcc1" presStyleIdx="3" presStyleCnt="4">
        <dgm:presLayoutVars>
          <dgm:bulletEnabled val="1"/>
        </dgm:presLayoutVars>
      </dgm:prSet>
      <dgm:spPr/>
      <dgm:t>
        <a:bodyPr/>
        <a:lstStyle/>
        <a:p>
          <a:endParaRPr lang="ru-RU"/>
        </a:p>
      </dgm:t>
    </dgm:pt>
  </dgm:ptLst>
  <dgm:cxnLst>
    <dgm:cxn modelId="{DABBB492-ACD4-4392-A7B9-14EEC1617D9B}" type="presOf" srcId="{531D5AD8-52F7-4D94-ACA4-20ADC7380B13}" destId="{1BA4D085-4020-4964-8898-056515E18BDF}" srcOrd="1" destOrd="0" presId="urn:microsoft.com/office/officeart/2005/8/layout/process3"/>
    <dgm:cxn modelId="{6B7CE76E-B12E-4054-B1BF-F5DA24B091C3}" srcId="{D05F226F-FFFC-4997-9D3F-78E81F99A632}" destId="{531D5AD8-52F7-4D94-ACA4-20ADC7380B13}" srcOrd="0" destOrd="0" parTransId="{E0F96278-CB64-4D96-9DBE-A7D701E20B73}" sibTransId="{B519B43C-35F6-4452-B3E2-46135D29FD9E}"/>
    <dgm:cxn modelId="{DE217026-D182-4B45-9C68-FB4A1EF9D73A}" srcId="{D8B55B32-BEA4-401A-8122-809448941E12}" destId="{93FB343B-7F74-4840-AB14-F438E8CFD6C8}" srcOrd="0" destOrd="0" parTransId="{12286360-7E5E-467B-A9D2-F291D7A50375}" sibTransId="{42AF7290-D9EF-4251-BD3D-7DA17DA1FCCD}"/>
    <dgm:cxn modelId="{C6E86BCB-E974-4D72-8CF5-AFFB6B17886A}" srcId="{531D5AD8-52F7-4D94-ACA4-20ADC7380B13}" destId="{616D4D8F-3E3E-433B-B413-64137C2AC7E1}" srcOrd="0" destOrd="0" parTransId="{087744AC-F873-4774-ADBF-BC9EBCC423FF}" sibTransId="{E274DBD6-B316-42A0-92AA-14AEEE44E9A0}"/>
    <dgm:cxn modelId="{F668CB43-05E0-428E-8AC8-45E6E91DCDF0}" srcId="{A0994805-2B40-407F-A7A6-87E028183E02}" destId="{ED0726D2-4C7A-43F1-8BE1-E34CD34388CB}" srcOrd="0" destOrd="0" parTransId="{92D6F428-3EF3-4362-8F74-5E2BAE113D03}" sibTransId="{1CCF6FE5-ED7F-4E96-B86D-E290D42B03C7}"/>
    <dgm:cxn modelId="{F0009A89-EF8D-45DF-A0D8-A53F502BDBF9}" type="presOf" srcId="{A0994805-2B40-407F-A7A6-87E028183E02}" destId="{54E54156-8D91-4663-8893-50A12AA8E436}" srcOrd="0" destOrd="0" presId="urn:microsoft.com/office/officeart/2005/8/layout/process3"/>
    <dgm:cxn modelId="{F89B13BC-AFC9-4C67-B6B7-0DA64426DBD2}" type="presOf" srcId="{D8B55B32-BEA4-401A-8122-809448941E12}" destId="{D6AC8C93-1873-4CC9-B49F-7F13E55722CB}" srcOrd="1" destOrd="0" presId="urn:microsoft.com/office/officeart/2005/8/layout/process3"/>
    <dgm:cxn modelId="{C42EDAE5-ED2E-4B14-A25D-3255C643257B}" type="presOf" srcId="{B519B43C-35F6-4452-B3E2-46135D29FD9E}" destId="{CBE1F230-248D-45E5-8F60-286F58967E88}" srcOrd="0" destOrd="0" presId="urn:microsoft.com/office/officeart/2005/8/layout/process3"/>
    <dgm:cxn modelId="{69FE940E-47AC-4EDB-B475-3C449D91A588}" type="presOf" srcId="{B519B43C-35F6-4452-B3E2-46135D29FD9E}" destId="{CE809E6F-40E3-454B-94B7-07F76A9AA983}" srcOrd="1" destOrd="0" presId="urn:microsoft.com/office/officeart/2005/8/layout/process3"/>
    <dgm:cxn modelId="{FB2EAA64-16B4-44C0-90C1-C55534108E74}" type="presOf" srcId="{ED0726D2-4C7A-43F1-8BE1-E34CD34388CB}" destId="{51999727-8237-478C-9095-14DD2CE673D0}" srcOrd="0" destOrd="0" presId="urn:microsoft.com/office/officeart/2005/8/layout/process3"/>
    <dgm:cxn modelId="{8A3A8E55-28CD-48EC-9C3C-C8FF94B18B8C}" srcId="{D05F226F-FFFC-4997-9D3F-78E81F99A632}" destId="{82145891-9DE9-47DC-B097-4EB3FF561D59}" srcOrd="2" destOrd="0" parTransId="{7D9DFEBC-92E7-42FF-BEAA-0748DD1F3805}" sibTransId="{26B91A3C-EFAA-4DA3-9ED9-FB19F502233E}"/>
    <dgm:cxn modelId="{9C4F38C0-BDB5-4707-A8C2-136285612B42}" type="presOf" srcId="{616D4D8F-3E3E-433B-B413-64137C2AC7E1}" destId="{46DD131D-4B53-43A9-98E8-56DEE519EBF6}" srcOrd="0" destOrd="0" presId="urn:microsoft.com/office/officeart/2005/8/layout/process3"/>
    <dgm:cxn modelId="{B5BF6019-F6EF-486E-8EE6-F9D5DCE28DD8}" type="presOf" srcId="{A1F3E1BA-4137-4D49-8662-43AA94090560}" destId="{F2452894-4770-493F-BCFE-CDDBA6457DDC}" srcOrd="1" destOrd="0" presId="urn:microsoft.com/office/officeart/2005/8/layout/process3"/>
    <dgm:cxn modelId="{E3D1B5FE-D250-4ECA-B8D9-6246AAC2B712}" type="presOf" srcId="{A0994805-2B40-407F-A7A6-87E028183E02}" destId="{7EC1B826-6661-4A8A-94BB-F3B039EB9559}" srcOrd="1" destOrd="0" presId="urn:microsoft.com/office/officeart/2005/8/layout/process3"/>
    <dgm:cxn modelId="{7BD6497D-A147-445D-8E3A-345CFCA27D28}" type="presOf" srcId="{D05F226F-FFFC-4997-9D3F-78E81F99A632}" destId="{630E67FB-CFE5-44D1-95A5-FDE40AE58B41}" srcOrd="0" destOrd="0" presId="urn:microsoft.com/office/officeart/2005/8/layout/process3"/>
    <dgm:cxn modelId="{14A36B69-91BB-4963-8451-368F9431E696}" type="presOf" srcId="{82145891-9DE9-47DC-B097-4EB3FF561D59}" destId="{6F4FB925-3FA2-4182-8979-84C1C57DF634}" srcOrd="1" destOrd="0" presId="urn:microsoft.com/office/officeart/2005/8/layout/process3"/>
    <dgm:cxn modelId="{F6B516B8-757B-4AE3-A70A-98BE3192CF45}" type="presOf" srcId="{D8B55B32-BEA4-401A-8122-809448941E12}" destId="{1A968103-1E3E-411B-A5FA-11535DAA2549}" srcOrd="0" destOrd="0" presId="urn:microsoft.com/office/officeart/2005/8/layout/process3"/>
    <dgm:cxn modelId="{1D30DDD4-A69F-4BD7-8ABC-3D12E5CDDE54}" srcId="{D05F226F-FFFC-4997-9D3F-78E81F99A632}" destId="{A0994805-2B40-407F-A7A6-87E028183E02}" srcOrd="1" destOrd="0" parTransId="{6E4137D5-336E-42AB-8385-5FE9190C8EF9}" sibTransId="{A1F3E1BA-4137-4D49-8662-43AA94090560}"/>
    <dgm:cxn modelId="{49354161-F931-4495-B8C5-E5773F6C8064}" type="presOf" srcId="{26B91A3C-EFAA-4DA3-9ED9-FB19F502233E}" destId="{864EDF6B-9FFD-4169-9BB1-BA5232A1CCAC}" srcOrd="0" destOrd="0" presId="urn:microsoft.com/office/officeart/2005/8/layout/process3"/>
    <dgm:cxn modelId="{BBDECDED-D406-4877-8DC9-BBC614519D2F}" type="presOf" srcId="{82145891-9DE9-47DC-B097-4EB3FF561D59}" destId="{E8D80C60-9871-4B8F-8875-DCC605E2D557}" srcOrd="0" destOrd="0" presId="urn:microsoft.com/office/officeart/2005/8/layout/process3"/>
    <dgm:cxn modelId="{57647D2E-A656-4402-96B9-796E0DF62E63}" type="presOf" srcId="{A1F3E1BA-4137-4D49-8662-43AA94090560}" destId="{6E944C2A-8894-4CF1-8B22-EC6630E41E80}" srcOrd="0" destOrd="0" presId="urn:microsoft.com/office/officeart/2005/8/layout/process3"/>
    <dgm:cxn modelId="{95DC60B3-D037-4958-948B-6B1173C5C953}" type="presOf" srcId="{93FB343B-7F74-4840-AB14-F438E8CFD6C8}" destId="{062C8C53-BEFD-406B-AE85-81176A14D4AE}" srcOrd="0" destOrd="0" presId="urn:microsoft.com/office/officeart/2005/8/layout/process3"/>
    <dgm:cxn modelId="{388D7A4F-556F-469F-92C3-F80D8DBAB269}" srcId="{82145891-9DE9-47DC-B097-4EB3FF561D59}" destId="{D39ADE8D-8C69-4DED-9B7B-7C5603F9DD21}" srcOrd="0" destOrd="0" parTransId="{054988B8-2837-47E0-B107-CB4322C74AE3}" sibTransId="{2E09F3DC-5F54-4AEA-AEFF-661F1991D873}"/>
    <dgm:cxn modelId="{8E804570-A32C-4A9B-8378-0CD12F9EB4A3}" type="presOf" srcId="{D39ADE8D-8C69-4DED-9B7B-7C5603F9DD21}" destId="{436FC95E-205D-4367-AB28-3879301DA6C5}" srcOrd="0" destOrd="0" presId="urn:microsoft.com/office/officeart/2005/8/layout/process3"/>
    <dgm:cxn modelId="{F49B832B-495A-475F-A3C2-B2635900114A}" type="presOf" srcId="{531D5AD8-52F7-4D94-ACA4-20ADC7380B13}" destId="{76FD5C5F-20EF-493F-875E-AE4C2F94B55D}" srcOrd="0" destOrd="0" presId="urn:microsoft.com/office/officeart/2005/8/layout/process3"/>
    <dgm:cxn modelId="{BBDA3537-DD51-45D3-8C13-7869260DF143}" type="presOf" srcId="{26B91A3C-EFAA-4DA3-9ED9-FB19F502233E}" destId="{0BA28D63-D0E8-4051-8913-0544405D2522}" srcOrd="1" destOrd="0" presId="urn:microsoft.com/office/officeart/2005/8/layout/process3"/>
    <dgm:cxn modelId="{0BE4C924-C7C5-4AD6-9538-2AD43AAA10B4}" srcId="{D05F226F-FFFC-4997-9D3F-78E81F99A632}" destId="{D8B55B32-BEA4-401A-8122-809448941E12}" srcOrd="3" destOrd="0" parTransId="{1754E7FC-B767-4116-BB81-C763F7076BEB}" sibTransId="{A852D1D7-6410-499D-B73D-AFD09F03A211}"/>
    <dgm:cxn modelId="{F90F3B6A-5269-4862-832A-68745C87CAA7}" type="presParOf" srcId="{630E67FB-CFE5-44D1-95A5-FDE40AE58B41}" destId="{A1426992-9B3A-48CC-A2A0-4E9542CA89E7}" srcOrd="0" destOrd="0" presId="urn:microsoft.com/office/officeart/2005/8/layout/process3"/>
    <dgm:cxn modelId="{83CFFADC-8EEC-47DA-A716-FB8D64E8D9AA}" type="presParOf" srcId="{A1426992-9B3A-48CC-A2A0-4E9542CA89E7}" destId="{76FD5C5F-20EF-493F-875E-AE4C2F94B55D}" srcOrd="0" destOrd="0" presId="urn:microsoft.com/office/officeart/2005/8/layout/process3"/>
    <dgm:cxn modelId="{0C66B044-214E-4DC5-B34E-5269870C7AEE}" type="presParOf" srcId="{A1426992-9B3A-48CC-A2A0-4E9542CA89E7}" destId="{1BA4D085-4020-4964-8898-056515E18BDF}" srcOrd="1" destOrd="0" presId="urn:microsoft.com/office/officeart/2005/8/layout/process3"/>
    <dgm:cxn modelId="{17617617-3610-4FE3-BDFE-3CA5DB189CDE}" type="presParOf" srcId="{A1426992-9B3A-48CC-A2A0-4E9542CA89E7}" destId="{46DD131D-4B53-43A9-98E8-56DEE519EBF6}" srcOrd="2" destOrd="0" presId="urn:microsoft.com/office/officeart/2005/8/layout/process3"/>
    <dgm:cxn modelId="{1E488302-18BC-49EE-B136-829B100E23B6}" type="presParOf" srcId="{630E67FB-CFE5-44D1-95A5-FDE40AE58B41}" destId="{CBE1F230-248D-45E5-8F60-286F58967E88}" srcOrd="1" destOrd="0" presId="urn:microsoft.com/office/officeart/2005/8/layout/process3"/>
    <dgm:cxn modelId="{3CDFEA1B-B880-4FC4-881F-78DB883399DF}" type="presParOf" srcId="{CBE1F230-248D-45E5-8F60-286F58967E88}" destId="{CE809E6F-40E3-454B-94B7-07F76A9AA983}" srcOrd="0" destOrd="0" presId="urn:microsoft.com/office/officeart/2005/8/layout/process3"/>
    <dgm:cxn modelId="{E64E14FA-C68B-483F-B9F3-72CA24B3E945}" type="presParOf" srcId="{630E67FB-CFE5-44D1-95A5-FDE40AE58B41}" destId="{585323B6-B2F8-4ADE-A471-3EEC783EDD2C}" srcOrd="2" destOrd="0" presId="urn:microsoft.com/office/officeart/2005/8/layout/process3"/>
    <dgm:cxn modelId="{B240B7FC-D754-421E-8BA2-B7B770987B61}" type="presParOf" srcId="{585323B6-B2F8-4ADE-A471-3EEC783EDD2C}" destId="{54E54156-8D91-4663-8893-50A12AA8E436}" srcOrd="0" destOrd="0" presId="urn:microsoft.com/office/officeart/2005/8/layout/process3"/>
    <dgm:cxn modelId="{C85892CE-06C4-4A5D-96F5-2C8DBE390C38}" type="presParOf" srcId="{585323B6-B2F8-4ADE-A471-3EEC783EDD2C}" destId="{7EC1B826-6661-4A8A-94BB-F3B039EB9559}" srcOrd="1" destOrd="0" presId="urn:microsoft.com/office/officeart/2005/8/layout/process3"/>
    <dgm:cxn modelId="{278B8F07-29E2-4548-AE69-2E16FEBE88F0}" type="presParOf" srcId="{585323B6-B2F8-4ADE-A471-3EEC783EDD2C}" destId="{51999727-8237-478C-9095-14DD2CE673D0}" srcOrd="2" destOrd="0" presId="urn:microsoft.com/office/officeart/2005/8/layout/process3"/>
    <dgm:cxn modelId="{9D15A5FD-1BD9-48B3-9579-7E6BDC95139F}" type="presParOf" srcId="{630E67FB-CFE5-44D1-95A5-FDE40AE58B41}" destId="{6E944C2A-8894-4CF1-8B22-EC6630E41E80}" srcOrd="3" destOrd="0" presId="urn:microsoft.com/office/officeart/2005/8/layout/process3"/>
    <dgm:cxn modelId="{3BE2A2DC-3632-4F3A-804B-76248D57AF5A}" type="presParOf" srcId="{6E944C2A-8894-4CF1-8B22-EC6630E41E80}" destId="{F2452894-4770-493F-BCFE-CDDBA6457DDC}" srcOrd="0" destOrd="0" presId="urn:microsoft.com/office/officeart/2005/8/layout/process3"/>
    <dgm:cxn modelId="{B84FEDD4-8AB3-49B6-ADFA-1AA9AFB0DA1F}" type="presParOf" srcId="{630E67FB-CFE5-44D1-95A5-FDE40AE58B41}" destId="{1561DB12-8CBD-4D6F-8BEC-81B57FC9B8CD}" srcOrd="4" destOrd="0" presId="urn:microsoft.com/office/officeart/2005/8/layout/process3"/>
    <dgm:cxn modelId="{AC7DFE02-6AD7-43A4-A001-A5FEF6F49857}" type="presParOf" srcId="{1561DB12-8CBD-4D6F-8BEC-81B57FC9B8CD}" destId="{E8D80C60-9871-4B8F-8875-DCC605E2D557}" srcOrd="0" destOrd="0" presId="urn:microsoft.com/office/officeart/2005/8/layout/process3"/>
    <dgm:cxn modelId="{15D61380-D3BD-43FD-89B2-3B64B4F70DA8}" type="presParOf" srcId="{1561DB12-8CBD-4D6F-8BEC-81B57FC9B8CD}" destId="{6F4FB925-3FA2-4182-8979-84C1C57DF634}" srcOrd="1" destOrd="0" presId="urn:microsoft.com/office/officeart/2005/8/layout/process3"/>
    <dgm:cxn modelId="{09B70F25-D241-4095-9B93-C793212F7C42}" type="presParOf" srcId="{1561DB12-8CBD-4D6F-8BEC-81B57FC9B8CD}" destId="{436FC95E-205D-4367-AB28-3879301DA6C5}" srcOrd="2" destOrd="0" presId="urn:microsoft.com/office/officeart/2005/8/layout/process3"/>
    <dgm:cxn modelId="{1791C58D-A78D-48AE-A669-DCD5D578A764}" type="presParOf" srcId="{630E67FB-CFE5-44D1-95A5-FDE40AE58B41}" destId="{864EDF6B-9FFD-4169-9BB1-BA5232A1CCAC}" srcOrd="5" destOrd="0" presId="urn:microsoft.com/office/officeart/2005/8/layout/process3"/>
    <dgm:cxn modelId="{34900379-8251-4B4A-8C38-CA810F8D457E}" type="presParOf" srcId="{864EDF6B-9FFD-4169-9BB1-BA5232A1CCAC}" destId="{0BA28D63-D0E8-4051-8913-0544405D2522}" srcOrd="0" destOrd="0" presId="urn:microsoft.com/office/officeart/2005/8/layout/process3"/>
    <dgm:cxn modelId="{53B13E34-2672-445D-A9CF-181CDAA23A54}" type="presParOf" srcId="{630E67FB-CFE5-44D1-95A5-FDE40AE58B41}" destId="{99858A3C-A898-4B22-A407-0E74F87CE759}" srcOrd="6" destOrd="0" presId="urn:microsoft.com/office/officeart/2005/8/layout/process3"/>
    <dgm:cxn modelId="{B0B32F68-79F6-4905-975D-953A5673C4FF}" type="presParOf" srcId="{99858A3C-A898-4B22-A407-0E74F87CE759}" destId="{1A968103-1E3E-411B-A5FA-11535DAA2549}" srcOrd="0" destOrd="0" presId="urn:microsoft.com/office/officeart/2005/8/layout/process3"/>
    <dgm:cxn modelId="{3D9D3123-3C8D-4CD6-9409-CD98B1212EC0}" type="presParOf" srcId="{99858A3C-A898-4B22-A407-0E74F87CE759}" destId="{D6AC8C93-1873-4CC9-B49F-7F13E55722CB}" srcOrd="1" destOrd="0" presId="urn:microsoft.com/office/officeart/2005/8/layout/process3"/>
    <dgm:cxn modelId="{06EF673A-244F-40C7-95E9-A493C5DEC49F}" type="presParOf" srcId="{99858A3C-A898-4B22-A407-0E74F87CE759}" destId="{062C8C53-BEFD-406B-AE85-81176A14D4AE}" srcOrd="2" destOrd="0" presId="urn:microsoft.com/office/officeart/2005/8/layout/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4A9CA7-351C-4221-ABCB-7B70B83396A7}">
      <dsp:nvSpPr>
        <dsp:cNvPr id="0" name=""/>
        <dsp:cNvSpPr/>
      </dsp:nvSpPr>
      <dsp:spPr>
        <a:xfrm>
          <a:off x="5044805" y="2159"/>
          <a:ext cx="1647692" cy="1647692"/>
        </a:xfrm>
        <a:prstGeom prst="ellipse">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ru-RU" sz="1400" kern="1200" dirty="0"/>
        </a:p>
      </dsp:txBody>
      <dsp:txXfrm>
        <a:off x="5286104" y="243458"/>
        <a:ext cx="1165094" cy="1165094"/>
      </dsp:txXfrm>
    </dsp:sp>
    <dsp:sp modelId="{5540E153-A95F-4F22-8B3A-5B4869A1818B}">
      <dsp:nvSpPr>
        <dsp:cNvPr id="0" name=""/>
        <dsp:cNvSpPr/>
      </dsp:nvSpPr>
      <dsp:spPr>
        <a:xfrm rot="1800000">
          <a:off x="6710013" y="1159937"/>
          <a:ext cx="437237" cy="55609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ru-RU" sz="2300" kern="1200"/>
        </a:p>
      </dsp:txBody>
      <dsp:txXfrm>
        <a:off x="6718800" y="1238363"/>
        <a:ext cx="306066" cy="333658"/>
      </dsp:txXfrm>
    </dsp:sp>
    <dsp:sp modelId="{B0C29123-4956-44F7-AB76-01FC591A30CE}">
      <dsp:nvSpPr>
        <dsp:cNvPr id="0" name=""/>
        <dsp:cNvSpPr/>
      </dsp:nvSpPr>
      <dsp:spPr>
        <a:xfrm>
          <a:off x="7186200" y="1238494"/>
          <a:ext cx="1647692" cy="1647692"/>
        </a:xfrm>
        <a:prstGeom prst="ellipse">
          <a:avLst/>
        </a:prstGeom>
        <a:blipFill rotWithShape="0">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ru-RU" sz="6500" kern="1200"/>
        </a:p>
      </dsp:txBody>
      <dsp:txXfrm>
        <a:off x="7427499" y="1479793"/>
        <a:ext cx="1165094" cy="1165094"/>
      </dsp:txXfrm>
    </dsp:sp>
    <dsp:sp modelId="{10D4D38B-A58C-4F60-9564-389122BDC413}">
      <dsp:nvSpPr>
        <dsp:cNvPr id="0" name=""/>
        <dsp:cNvSpPr/>
      </dsp:nvSpPr>
      <dsp:spPr>
        <a:xfrm rot="5400000">
          <a:off x="7791427" y="3008252"/>
          <a:ext cx="437237" cy="556096"/>
        </a:xfrm>
        <a:prstGeom prst="rightArrow">
          <a:avLst>
            <a:gd name="adj1" fmla="val 60000"/>
            <a:gd name="adj2" fmla="val 50000"/>
          </a:avLst>
        </a:prstGeom>
        <a:solidFill>
          <a:schemeClr val="accent2">
            <a:hueOff val="-167625"/>
            <a:satOff val="-1932"/>
            <a:lumOff val="43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ru-RU" sz="2300" kern="1200"/>
        </a:p>
      </dsp:txBody>
      <dsp:txXfrm>
        <a:off x="7857013" y="3053886"/>
        <a:ext cx="306066" cy="333658"/>
      </dsp:txXfrm>
    </dsp:sp>
    <dsp:sp modelId="{CF5598C1-597E-4186-9DBE-A3B776DDEF46}">
      <dsp:nvSpPr>
        <dsp:cNvPr id="0" name=""/>
        <dsp:cNvSpPr/>
      </dsp:nvSpPr>
      <dsp:spPr>
        <a:xfrm>
          <a:off x="7186200" y="3711163"/>
          <a:ext cx="1647692" cy="1647692"/>
        </a:xfrm>
        <a:prstGeom prst="ellipse">
          <a:avLst/>
        </a:prstGeom>
        <a:blipFill dpi="0" rotWithShape="0">
          <a:blip xmlns:r="http://schemas.openxmlformats.org/officeDocument/2006/relationships" r:embed="rId3"/>
          <a:srcRect/>
          <a:stretch>
            <a:fillRect l="-268" t="-3997" r="268" b="3997"/>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ru-RU" sz="6500" kern="1200" dirty="0"/>
        </a:p>
      </dsp:txBody>
      <dsp:txXfrm>
        <a:off x="7427499" y="3952462"/>
        <a:ext cx="1165094" cy="1165094"/>
      </dsp:txXfrm>
    </dsp:sp>
    <dsp:sp modelId="{5A95944E-96F3-4F48-873F-4FFE60C903DA}">
      <dsp:nvSpPr>
        <dsp:cNvPr id="0" name=""/>
        <dsp:cNvSpPr/>
      </dsp:nvSpPr>
      <dsp:spPr>
        <a:xfrm rot="9000000">
          <a:off x="6731447" y="4868942"/>
          <a:ext cx="437237" cy="556096"/>
        </a:xfrm>
        <a:prstGeom prst="rightArrow">
          <a:avLst>
            <a:gd name="adj1" fmla="val 60000"/>
            <a:gd name="adj2" fmla="val 50000"/>
          </a:avLst>
        </a:prstGeom>
        <a:solidFill>
          <a:schemeClr val="accent2">
            <a:hueOff val="-335249"/>
            <a:satOff val="-3863"/>
            <a:lumOff val="86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ru-RU" sz="2300" kern="1200"/>
        </a:p>
      </dsp:txBody>
      <dsp:txXfrm rot="10800000">
        <a:off x="6853831" y="4947368"/>
        <a:ext cx="306066" cy="333658"/>
      </dsp:txXfrm>
    </dsp:sp>
    <dsp:sp modelId="{ED6EA1A1-99F2-4D38-8477-9396D24A1D26}">
      <dsp:nvSpPr>
        <dsp:cNvPr id="0" name=""/>
        <dsp:cNvSpPr/>
      </dsp:nvSpPr>
      <dsp:spPr>
        <a:xfrm>
          <a:off x="5044805" y="4947498"/>
          <a:ext cx="1647692" cy="1647692"/>
        </a:xfrm>
        <a:prstGeom prst="ellipse">
          <a:avLst/>
        </a:prstGeom>
        <a:blipFill rotWithShape="0">
          <a:blip xmlns:r="http://schemas.openxmlformats.org/officeDocument/2006/relationships" r:embed="rId4"/>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ru-RU" sz="6500" kern="1200" dirty="0"/>
        </a:p>
      </dsp:txBody>
      <dsp:txXfrm>
        <a:off x="5286104" y="5188797"/>
        <a:ext cx="1165094" cy="1165094"/>
      </dsp:txXfrm>
    </dsp:sp>
    <dsp:sp modelId="{01014B44-AFE8-43D4-87FA-325BFD5F16CD}">
      <dsp:nvSpPr>
        <dsp:cNvPr id="0" name=""/>
        <dsp:cNvSpPr/>
      </dsp:nvSpPr>
      <dsp:spPr>
        <a:xfrm rot="12600000">
          <a:off x="4590052" y="4881316"/>
          <a:ext cx="437237" cy="556096"/>
        </a:xfrm>
        <a:prstGeom prst="rightArrow">
          <a:avLst>
            <a:gd name="adj1" fmla="val 60000"/>
            <a:gd name="adj2" fmla="val 50000"/>
          </a:avLst>
        </a:prstGeom>
        <a:solidFill>
          <a:schemeClr val="accent2">
            <a:hueOff val="-502874"/>
            <a:satOff val="-5795"/>
            <a:lumOff val="129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ru-RU" sz="2300" kern="1200"/>
        </a:p>
      </dsp:txBody>
      <dsp:txXfrm rot="10800000">
        <a:off x="4712436" y="5025328"/>
        <a:ext cx="306066" cy="333658"/>
      </dsp:txXfrm>
    </dsp:sp>
    <dsp:sp modelId="{6D355703-8621-437A-95A0-ED30C7725460}">
      <dsp:nvSpPr>
        <dsp:cNvPr id="0" name=""/>
        <dsp:cNvSpPr/>
      </dsp:nvSpPr>
      <dsp:spPr>
        <a:xfrm>
          <a:off x="2903410" y="3711163"/>
          <a:ext cx="1647692" cy="1647692"/>
        </a:xfrm>
        <a:prstGeom prst="ellipse">
          <a:avLst/>
        </a:prstGeom>
        <a:blipFill rotWithShape="0">
          <a:blip xmlns:r="http://schemas.openxmlformats.org/officeDocument/2006/relationships" r:embed="rId5"/>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ru-RU" sz="6500" kern="1200" dirty="0"/>
        </a:p>
      </dsp:txBody>
      <dsp:txXfrm>
        <a:off x="3144709" y="3952462"/>
        <a:ext cx="1165094" cy="1165094"/>
      </dsp:txXfrm>
    </dsp:sp>
    <dsp:sp modelId="{6890A6F0-E1E9-430B-8C04-FEDD71D5F09C}">
      <dsp:nvSpPr>
        <dsp:cNvPr id="0" name=""/>
        <dsp:cNvSpPr/>
      </dsp:nvSpPr>
      <dsp:spPr>
        <a:xfrm rot="16200000">
          <a:off x="3508638" y="3033001"/>
          <a:ext cx="437237" cy="556096"/>
        </a:xfrm>
        <a:prstGeom prst="rightArrow">
          <a:avLst>
            <a:gd name="adj1" fmla="val 60000"/>
            <a:gd name="adj2" fmla="val 50000"/>
          </a:avLst>
        </a:prstGeom>
        <a:solidFill>
          <a:schemeClr val="accent2">
            <a:hueOff val="-670499"/>
            <a:satOff val="-7726"/>
            <a:lumOff val="172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ru-RU" sz="2300" kern="1200"/>
        </a:p>
      </dsp:txBody>
      <dsp:txXfrm>
        <a:off x="3574224" y="3209806"/>
        <a:ext cx="306066" cy="333658"/>
      </dsp:txXfrm>
    </dsp:sp>
    <dsp:sp modelId="{9C784F4A-9EC4-4BF8-8149-E2F6FCC6F90D}">
      <dsp:nvSpPr>
        <dsp:cNvPr id="0" name=""/>
        <dsp:cNvSpPr/>
      </dsp:nvSpPr>
      <dsp:spPr>
        <a:xfrm>
          <a:off x="2903410" y="1238494"/>
          <a:ext cx="1647692" cy="1647692"/>
        </a:xfrm>
        <a:prstGeom prst="ellipse">
          <a:avLst/>
        </a:prstGeom>
        <a:blipFill rotWithShape="0">
          <a:blip xmlns:r="http://schemas.openxmlformats.org/officeDocument/2006/relationships" r:embed="rId6"/>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ru-RU" sz="6500" kern="1200" dirty="0"/>
        </a:p>
      </dsp:txBody>
      <dsp:txXfrm>
        <a:off x="3144709" y="1479793"/>
        <a:ext cx="1165094" cy="1165094"/>
      </dsp:txXfrm>
    </dsp:sp>
    <dsp:sp modelId="{5275A6EA-F962-477C-A817-ADE9E2DAE863}">
      <dsp:nvSpPr>
        <dsp:cNvPr id="0" name=""/>
        <dsp:cNvSpPr/>
      </dsp:nvSpPr>
      <dsp:spPr>
        <a:xfrm rot="19800000">
          <a:off x="4583085" y="1172312"/>
          <a:ext cx="408305" cy="556096"/>
        </a:xfrm>
        <a:prstGeom prst="rightArrow">
          <a:avLst>
            <a:gd name="adj1" fmla="val 60000"/>
            <a:gd name="adj2" fmla="val 50000"/>
          </a:avLst>
        </a:prstGeom>
        <a:solidFill>
          <a:schemeClr val="accent2">
            <a:hueOff val="-838123"/>
            <a:satOff val="-9658"/>
            <a:lumOff val="215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ru-RU" sz="2300" kern="1200"/>
        </a:p>
      </dsp:txBody>
      <dsp:txXfrm>
        <a:off x="4591290" y="1314154"/>
        <a:ext cx="285814" cy="3336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3E0D6E-0623-46C0-B229-B2ACF18667B0}">
      <dsp:nvSpPr>
        <dsp:cNvPr id="0" name=""/>
        <dsp:cNvSpPr/>
      </dsp:nvSpPr>
      <dsp:spPr>
        <a:xfrm>
          <a:off x="55014" y="885063"/>
          <a:ext cx="2757546" cy="2757546"/>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rtl="0">
            <a:lnSpc>
              <a:spcPct val="90000"/>
            </a:lnSpc>
            <a:spcBef>
              <a:spcPct val="0"/>
            </a:spcBef>
            <a:spcAft>
              <a:spcPct val="35000"/>
            </a:spcAft>
          </a:pPr>
          <a:r>
            <a:rPr lang="ru-RU" sz="2100" kern="1200" dirty="0" smtClean="0">
              <a:latin typeface="Times New Roman" panose="02020603050405020304" pitchFamily="18" charset="0"/>
              <a:cs typeface="Times New Roman" panose="02020603050405020304" pitchFamily="18" charset="0"/>
            </a:rPr>
            <a:t>Общая </a:t>
          </a:r>
          <a:r>
            <a:rPr lang="ru-RU" sz="2100" kern="1200" dirty="0" err="1" smtClean="0">
              <a:latin typeface="Times New Roman" panose="02020603050405020304" pitchFamily="18" charset="0"/>
              <a:cs typeface="Times New Roman" panose="02020603050405020304" pitchFamily="18" charset="0"/>
            </a:rPr>
            <a:t>площаль</a:t>
          </a:r>
          <a:r>
            <a:rPr lang="ru-RU" sz="2100" kern="1200" dirty="0" smtClean="0">
              <a:latin typeface="Times New Roman" panose="02020603050405020304" pitchFamily="18" charset="0"/>
              <a:cs typeface="Times New Roman" panose="02020603050405020304" pitchFamily="18" charset="0"/>
            </a:rPr>
            <a:t> лесного фонда- 2,6 </a:t>
          </a:r>
          <a:r>
            <a:rPr lang="ru-RU" sz="2100" kern="1200" dirty="0" err="1" smtClean="0">
              <a:latin typeface="Times New Roman" panose="02020603050405020304" pitchFamily="18" charset="0"/>
              <a:cs typeface="Times New Roman" panose="02020603050405020304" pitchFamily="18" charset="0"/>
            </a:rPr>
            <a:t>млн.г</a:t>
          </a:r>
          <a:r>
            <a:rPr lang="ru-RU" sz="2100" kern="1200" dirty="0" err="1" smtClean="0"/>
            <a:t>а</a:t>
          </a:r>
          <a:endParaRPr lang="ru-RU" sz="2100" kern="1200" dirty="0"/>
        </a:p>
      </dsp:txBody>
      <dsp:txXfrm>
        <a:off x="440077" y="1210237"/>
        <a:ext cx="1589936" cy="2107198"/>
      </dsp:txXfrm>
    </dsp:sp>
    <dsp:sp modelId="{8166A3AE-41F4-48A3-B0F6-F0519C84146E}">
      <dsp:nvSpPr>
        <dsp:cNvPr id="0" name=""/>
        <dsp:cNvSpPr/>
      </dsp:nvSpPr>
      <dsp:spPr>
        <a:xfrm>
          <a:off x="2099213" y="868903"/>
          <a:ext cx="2757546" cy="2757546"/>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rtl="0">
            <a:lnSpc>
              <a:spcPct val="90000"/>
            </a:lnSpc>
            <a:spcBef>
              <a:spcPct val="0"/>
            </a:spcBef>
            <a:spcAft>
              <a:spcPct val="35000"/>
            </a:spcAft>
          </a:pPr>
          <a:r>
            <a:rPr lang="ru-RU" sz="2100" kern="1200" dirty="0" smtClean="0">
              <a:latin typeface="Times New Roman" panose="02020603050405020304" pitchFamily="18" charset="0"/>
              <a:cs typeface="Times New Roman" panose="02020603050405020304" pitchFamily="18" charset="0"/>
            </a:rPr>
            <a:t>Общая площадь заповедников природных парков </a:t>
          </a:r>
          <a:r>
            <a:rPr lang="ru-RU" sz="2100" kern="1200" smtClean="0">
              <a:latin typeface="Times New Roman" panose="02020603050405020304" pitchFamily="18" charset="0"/>
              <a:cs typeface="Times New Roman" panose="02020603050405020304" pitchFamily="18" charset="0"/>
            </a:rPr>
            <a:t>-1,3 млн.га</a:t>
          </a:r>
          <a:endParaRPr lang="ru-RU" sz="2100" kern="1200" dirty="0">
            <a:latin typeface="Times New Roman" panose="02020603050405020304" pitchFamily="18" charset="0"/>
            <a:cs typeface="Times New Roman" panose="02020603050405020304" pitchFamily="18" charset="0"/>
          </a:endParaRPr>
        </a:p>
      </dsp:txBody>
      <dsp:txXfrm>
        <a:off x="2881760" y="1194077"/>
        <a:ext cx="1589936" cy="21071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4D085-4020-4964-8898-056515E18BDF}">
      <dsp:nvSpPr>
        <dsp:cNvPr id="0" name=""/>
        <dsp:cNvSpPr/>
      </dsp:nvSpPr>
      <dsp:spPr>
        <a:xfrm>
          <a:off x="1426" y="21707"/>
          <a:ext cx="1792561" cy="9504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lvl="0" algn="l" defTabSz="977900">
            <a:lnSpc>
              <a:spcPct val="90000"/>
            </a:lnSpc>
            <a:spcBef>
              <a:spcPct val="0"/>
            </a:spcBef>
            <a:spcAft>
              <a:spcPct val="35000"/>
            </a:spcAft>
          </a:pPr>
          <a:r>
            <a:rPr lang="ru-RU" sz="2200" kern="1200" dirty="0" smtClean="0">
              <a:latin typeface="Times New Roman" panose="02020603050405020304" pitchFamily="18" charset="0"/>
              <a:cs typeface="Times New Roman" panose="02020603050405020304" pitchFamily="18" charset="0"/>
            </a:rPr>
            <a:t>1</a:t>
          </a:r>
          <a:r>
            <a:rPr lang="ru-RU" sz="2200" kern="1200" dirty="0" smtClean="0"/>
            <a:t> </a:t>
          </a:r>
          <a:r>
            <a:rPr lang="ru-RU" sz="2200" kern="1200" dirty="0" smtClean="0">
              <a:latin typeface="Times New Roman" panose="02020603050405020304" pitchFamily="18" charset="0"/>
              <a:cs typeface="Times New Roman" panose="02020603050405020304" pitchFamily="18" charset="0"/>
            </a:rPr>
            <a:t>класс</a:t>
          </a:r>
          <a:endParaRPr lang="ru-RU" sz="2200" kern="1200" dirty="0">
            <a:latin typeface="Times New Roman" panose="02020603050405020304" pitchFamily="18" charset="0"/>
            <a:cs typeface="Times New Roman" panose="02020603050405020304" pitchFamily="18" charset="0"/>
          </a:endParaRPr>
        </a:p>
      </dsp:txBody>
      <dsp:txXfrm>
        <a:off x="1426" y="21707"/>
        <a:ext cx="1792561" cy="633600"/>
      </dsp:txXfrm>
    </dsp:sp>
    <dsp:sp modelId="{46DD131D-4B53-43A9-98E8-56DEE519EBF6}">
      <dsp:nvSpPr>
        <dsp:cNvPr id="0" name=""/>
        <dsp:cNvSpPr/>
      </dsp:nvSpPr>
      <dsp:spPr>
        <a:xfrm>
          <a:off x="368577" y="655307"/>
          <a:ext cx="1792561" cy="12672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228600" lvl="1" indent="-228600" algn="l" defTabSz="977900">
            <a:lnSpc>
              <a:spcPct val="90000"/>
            </a:lnSpc>
            <a:spcBef>
              <a:spcPct val="0"/>
            </a:spcBef>
            <a:spcAft>
              <a:spcPct val="15000"/>
            </a:spcAft>
            <a:buChar char="••"/>
          </a:pPr>
          <a:r>
            <a:rPr lang="ru-RU" sz="2200" kern="1200" dirty="0" smtClean="0">
              <a:latin typeface="Times New Roman" panose="02020603050405020304" pitchFamily="18" charset="0"/>
              <a:cs typeface="Times New Roman" panose="02020603050405020304" pitchFamily="18" charset="0"/>
            </a:rPr>
            <a:t>0,3</a:t>
          </a:r>
          <a:r>
            <a:rPr lang="ru-RU" sz="2200" kern="1200" dirty="0" smtClean="0"/>
            <a:t> </a:t>
          </a:r>
          <a:r>
            <a:rPr lang="ru-RU" sz="2200" kern="1200" dirty="0" err="1" smtClean="0">
              <a:latin typeface="Times New Roman" panose="02020603050405020304" pitchFamily="18" charset="0"/>
              <a:cs typeface="Times New Roman" panose="02020603050405020304" pitchFamily="18" charset="0"/>
            </a:rPr>
            <a:t>тыс.тонн</a:t>
          </a:r>
          <a:endParaRPr lang="ru-RU" sz="2200" kern="1200" dirty="0">
            <a:latin typeface="Times New Roman" panose="02020603050405020304" pitchFamily="18" charset="0"/>
            <a:cs typeface="Times New Roman" panose="02020603050405020304" pitchFamily="18" charset="0"/>
          </a:endParaRPr>
        </a:p>
      </dsp:txBody>
      <dsp:txXfrm>
        <a:off x="405692" y="692422"/>
        <a:ext cx="1718331" cy="1192970"/>
      </dsp:txXfrm>
    </dsp:sp>
    <dsp:sp modelId="{CBE1F230-248D-45E5-8F60-286F58967E88}">
      <dsp:nvSpPr>
        <dsp:cNvPr id="0" name=""/>
        <dsp:cNvSpPr/>
      </dsp:nvSpPr>
      <dsp:spPr>
        <a:xfrm>
          <a:off x="2065733" y="115360"/>
          <a:ext cx="576101" cy="4462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a:off x="2065733" y="204619"/>
        <a:ext cx="442213" cy="267777"/>
      </dsp:txXfrm>
    </dsp:sp>
    <dsp:sp modelId="{7EC1B826-6661-4A8A-94BB-F3B039EB9559}">
      <dsp:nvSpPr>
        <dsp:cNvPr id="0" name=""/>
        <dsp:cNvSpPr/>
      </dsp:nvSpPr>
      <dsp:spPr>
        <a:xfrm>
          <a:off x="2880971" y="21707"/>
          <a:ext cx="1792561" cy="9504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lvl="0" algn="l" defTabSz="977900">
            <a:lnSpc>
              <a:spcPct val="90000"/>
            </a:lnSpc>
            <a:spcBef>
              <a:spcPct val="0"/>
            </a:spcBef>
            <a:spcAft>
              <a:spcPct val="35000"/>
            </a:spcAft>
          </a:pPr>
          <a:r>
            <a:rPr lang="ru-RU" sz="2200" kern="1200" dirty="0" smtClean="0">
              <a:latin typeface="Times New Roman" panose="02020603050405020304" pitchFamily="18" charset="0"/>
              <a:cs typeface="Times New Roman" panose="02020603050405020304" pitchFamily="18" charset="0"/>
            </a:rPr>
            <a:t>2</a:t>
          </a:r>
          <a:r>
            <a:rPr lang="ru-RU" sz="2200" kern="1200" dirty="0" smtClean="0"/>
            <a:t> </a:t>
          </a:r>
          <a:r>
            <a:rPr lang="ru-RU" sz="2200" kern="1200" dirty="0" smtClean="0">
              <a:latin typeface="Times New Roman" panose="02020603050405020304" pitchFamily="18" charset="0"/>
              <a:cs typeface="Times New Roman" panose="02020603050405020304" pitchFamily="18" charset="0"/>
            </a:rPr>
            <a:t>класс</a:t>
          </a:r>
          <a:endParaRPr lang="ru-RU" sz="2200" kern="1200" dirty="0">
            <a:latin typeface="Times New Roman" panose="02020603050405020304" pitchFamily="18" charset="0"/>
            <a:cs typeface="Times New Roman" panose="02020603050405020304" pitchFamily="18" charset="0"/>
          </a:endParaRPr>
        </a:p>
      </dsp:txBody>
      <dsp:txXfrm>
        <a:off x="2880971" y="21707"/>
        <a:ext cx="1792561" cy="633600"/>
      </dsp:txXfrm>
    </dsp:sp>
    <dsp:sp modelId="{51999727-8237-478C-9095-14DD2CE673D0}">
      <dsp:nvSpPr>
        <dsp:cNvPr id="0" name=""/>
        <dsp:cNvSpPr/>
      </dsp:nvSpPr>
      <dsp:spPr>
        <a:xfrm>
          <a:off x="3248122" y="655307"/>
          <a:ext cx="1792561" cy="12672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228600" lvl="1" indent="-228600" algn="l" defTabSz="977900">
            <a:lnSpc>
              <a:spcPct val="90000"/>
            </a:lnSpc>
            <a:spcBef>
              <a:spcPct val="0"/>
            </a:spcBef>
            <a:spcAft>
              <a:spcPct val="15000"/>
            </a:spcAft>
            <a:buChar char="••"/>
          </a:pPr>
          <a:r>
            <a:rPr lang="ru-RU" sz="2200" kern="1200" dirty="0" smtClean="0">
              <a:latin typeface="Times New Roman" panose="02020603050405020304" pitchFamily="18" charset="0"/>
              <a:cs typeface="Times New Roman" panose="02020603050405020304" pitchFamily="18" charset="0"/>
            </a:rPr>
            <a:t>111 360,6  </a:t>
          </a:r>
          <a:r>
            <a:rPr lang="ru-RU" sz="2200" kern="1200" dirty="0" err="1" smtClean="0">
              <a:latin typeface="Times New Roman" panose="02020603050405020304" pitchFamily="18" charset="0"/>
              <a:cs typeface="Times New Roman" panose="02020603050405020304" pitchFamily="18" charset="0"/>
            </a:rPr>
            <a:t>тыс.тонн</a:t>
          </a:r>
          <a:endParaRPr lang="ru-RU" sz="2200" kern="1200" dirty="0">
            <a:latin typeface="Times New Roman" panose="02020603050405020304" pitchFamily="18" charset="0"/>
            <a:cs typeface="Times New Roman" panose="02020603050405020304" pitchFamily="18" charset="0"/>
          </a:endParaRPr>
        </a:p>
      </dsp:txBody>
      <dsp:txXfrm>
        <a:off x="3285237" y="692422"/>
        <a:ext cx="1718331" cy="1192970"/>
      </dsp:txXfrm>
    </dsp:sp>
    <dsp:sp modelId="{6E944C2A-8894-4CF1-8B22-EC6630E41E80}">
      <dsp:nvSpPr>
        <dsp:cNvPr id="0" name=""/>
        <dsp:cNvSpPr/>
      </dsp:nvSpPr>
      <dsp:spPr>
        <a:xfrm>
          <a:off x="4945278" y="115360"/>
          <a:ext cx="576101" cy="4462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a:off x="4945278" y="204619"/>
        <a:ext cx="442213" cy="267777"/>
      </dsp:txXfrm>
    </dsp:sp>
    <dsp:sp modelId="{6F4FB925-3FA2-4182-8979-84C1C57DF634}">
      <dsp:nvSpPr>
        <dsp:cNvPr id="0" name=""/>
        <dsp:cNvSpPr/>
      </dsp:nvSpPr>
      <dsp:spPr>
        <a:xfrm>
          <a:off x="5760516" y="21707"/>
          <a:ext cx="1792561" cy="9504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lvl="0" algn="l" defTabSz="977900">
            <a:lnSpc>
              <a:spcPct val="90000"/>
            </a:lnSpc>
            <a:spcBef>
              <a:spcPct val="0"/>
            </a:spcBef>
            <a:spcAft>
              <a:spcPct val="35000"/>
            </a:spcAft>
          </a:pPr>
          <a:r>
            <a:rPr lang="ru-RU" sz="2200" kern="1200" dirty="0" smtClean="0">
              <a:latin typeface="Times New Roman" panose="02020603050405020304" pitchFamily="18" charset="0"/>
              <a:cs typeface="Times New Roman" panose="02020603050405020304" pitchFamily="18" charset="0"/>
            </a:rPr>
            <a:t>3</a:t>
          </a:r>
          <a:r>
            <a:rPr lang="ru-RU" sz="2200" kern="1200" dirty="0" smtClean="0"/>
            <a:t> </a:t>
          </a:r>
          <a:r>
            <a:rPr lang="ru-RU" sz="2200" kern="1200" dirty="0" smtClean="0">
              <a:latin typeface="Times New Roman" panose="02020603050405020304" pitchFamily="18" charset="0"/>
              <a:cs typeface="Times New Roman" panose="02020603050405020304" pitchFamily="18" charset="0"/>
            </a:rPr>
            <a:t>класс</a:t>
          </a:r>
          <a:endParaRPr lang="ru-RU" sz="2200" kern="1200" dirty="0">
            <a:latin typeface="Times New Roman" panose="02020603050405020304" pitchFamily="18" charset="0"/>
            <a:cs typeface="Times New Roman" panose="02020603050405020304" pitchFamily="18" charset="0"/>
          </a:endParaRPr>
        </a:p>
      </dsp:txBody>
      <dsp:txXfrm>
        <a:off x="5760516" y="21707"/>
        <a:ext cx="1792561" cy="633600"/>
      </dsp:txXfrm>
    </dsp:sp>
    <dsp:sp modelId="{436FC95E-205D-4367-AB28-3879301DA6C5}">
      <dsp:nvSpPr>
        <dsp:cNvPr id="0" name=""/>
        <dsp:cNvSpPr/>
      </dsp:nvSpPr>
      <dsp:spPr>
        <a:xfrm>
          <a:off x="6127667" y="655307"/>
          <a:ext cx="1792561" cy="12672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228600" lvl="1" indent="-228600" algn="l" defTabSz="977900">
            <a:lnSpc>
              <a:spcPct val="90000"/>
            </a:lnSpc>
            <a:spcBef>
              <a:spcPct val="0"/>
            </a:spcBef>
            <a:spcAft>
              <a:spcPct val="15000"/>
            </a:spcAft>
            <a:buChar char="••"/>
          </a:pPr>
          <a:r>
            <a:rPr lang="ru-RU" sz="2200" kern="1200" dirty="0" smtClean="0">
              <a:latin typeface="Times New Roman" panose="02020603050405020304" pitchFamily="18" charset="0"/>
              <a:cs typeface="Times New Roman" panose="02020603050405020304" pitchFamily="18" charset="0"/>
            </a:rPr>
            <a:t>25,8 </a:t>
          </a:r>
          <a:r>
            <a:rPr lang="ru-RU" sz="2200" kern="1200" dirty="0" err="1" smtClean="0">
              <a:latin typeface="Times New Roman" panose="02020603050405020304" pitchFamily="18" charset="0"/>
              <a:cs typeface="Times New Roman" panose="02020603050405020304" pitchFamily="18" charset="0"/>
            </a:rPr>
            <a:t>тыс.тонн</a:t>
          </a:r>
          <a:endParaRPr lang="ru-RU" sz="2200" kern="1200" dirty="0">
            <a:latin typeface="Times New Roman" panose="02020603050405020304" pitchFamily="18" charset="0"/>
            <a:cs typeface="Times New Roman" panose="02020603050405020304" pitchFamily="18" charset="0"/>
          </a:endParaRPr>
        </a:p>
      </dsp:txBody>
      <dsp:txXfrm>
        <a:off x="6164782" y="692422"/>
        <a:ext cx="1718331" cy="1192970"/>
      </dsp:txXfrm>
    </dsp:sp>
    <dsp:sp modelId="{864EDF6B-9FFD-4169-9BB1-BA5232A1CCAC}">
      <dsp:nvSpPr>
        <dsp:cNvPr id="0" name=""/>
        <dsp:cNvSpPr/>
      </dsp:nvSpPr>
      <dsp:spPr>
        <a:xfrm>
          <a:off x="7824823" y="115360"/>
          <a:ext cx="576101" cy="4462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a:off x="7824823" y="204619"/>
        <a:ext cx="442213" cy="267777"/>
      </dsp:txXfrm>
    </dsp:sp>
    <dsp:sp modelId="{D6AC8C93-1873-4CC9-B49F-7F13E55722CB}">
      <dsp:nvSpPr>
        <dsp:cNvPr id="0" name=""/>
        <dsp:cNvSpPr/>
      </dsp:nvSpPr>
      <dsp:spPr>
        <a:xfrm>
          <a:off x="8640060" y="21707"/>
          <a:ext cx="1792561" cy="9504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lvl="0" algn="l" defTabSz="977900">
            <a:lnSpc>
              <a:spcPct val="90000"/>
            </a:lnSpc>
            <a:spcBef>
              <a:spcPct val="0"/>
            </a:spcBef>
            <a:spcAft>
              <a:spcPct val="35000"/>
            </a:spcAft>
          </a:pPr>
          <a:r>
            <a:rPr lang="ru-RU" sz="2200" kern="1200" dirty="0" smtClean="0">
              <a:latin typeface="Times New Roman" panose="02020603050405020304" pitchFamily="18" charset="0"/>
              <a:cs typeface="Times New Roman" panose="02020603050405020304" pitchFamily="18" charset="0"/>
            </a:rPr>
            <a:t>4</a:t>
          </a:r>
          <a:r>
            <a:rPr lang="ru-RU" sz="2200" kern="1200" dirty="0" smtClean="0"/>
            <a:t> </a:t>
          </a:r>
          <a:r>
            <a:rPr lang="ru-RU" sz="2200" kern="1200" dirty="0" smtClean="0">
              <a:latin typeface="Times New Roman" panose="02020603050405020304" pitchFamily="18" charset="0"/>
              <a:cs typeface="Times New Roman" panose="02020603050405020304" pitchFamily="18" charset="0"/>
            </a:rPr>
            <a:t>класс</a:t>
          </a:r>
          <a:endParaRPr lang="ru-RU" sz="2200" kern="1200" dirty="0">
            <a:latin typeface="Times New Roman" panose="02020603050405020304" pitchFamily="18" charset="0"/>
            <a:cs typeface="Times New Roman" panose="02020603050405020304" pitchFamily="18" charset="0"/>
          </a:endParaRPr>
        </a:p>
      </dsp:txBody>
      <dsp:txXfrm>
        <a:off x="8640060" y="21707"/>
        <a:ext cx="1792561" cy="633600"/>
      </dsp:txXfrm>
    </dsp:sp>
    <dsp:sp modelId="{062C8C53-BEFD-406B-AE85-81176A14D4AE}">
      <dsp:nvSpPr>
        <dsp:cNvPr id="0" name=""/>
        <dsp:cNvSpPr/>
      </dsp:nvSpPr>
      <dsp:spPr>
        <a:xfrm>
          <a:off x="9007212" y="655307"/>
          <a:ext cx="1792561" cy="12672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228600" lvl="1" indent="-228600" algn="l" defTabSz="977900">
            <a:lnSpc>
              <a:spcPct val="90000"/>
            </a:lnSpc>
            <a:spcBef>
              <a:spcPct val="0"/>
            </a:spcBef>
            <a:spcAft>
              <a:spcPct val="15000"/>
            </a:spcAft>
            <a:buChar char="••"/>
          </a:pPr>
          <a:r>
            <a:rPr lang="ru-RU" sz="2200" kern="1200" dirty="0" smtClean="0">
              <a:latin typeface="Times New Roman" panose="02020603050405020304" pitchFamily="18" charset="0"/>
              <a:cs typeface="Times New Roman" panose="02020603050405020304" pitchFamily="18" charset="0"/>
            </a:rPr>
            <a:t>1540,4 </a:t>
          </a:r>
          <a:r>
            <a:rPr lang="ru-RU" sz="2200" kern="1200" dirty="0" err="1" smtClean="0">
              <a:latin typeface="Times New Roman" panose="02020603050405020304" pitchFamily="18" charset="0"/>
              <a:cs typeface="Times New Roman" panose="02020603050405020304" pitchFamily="18" charset="0"/>
            </a:rPr>
            <a:t>тыс.тонн</a:t>
          </a:r>
          <a:endParaRPr lang="ru-RU" sz="2200" kern="1200" dirty="0">
            <a:latin typeface="Times New Roman" panose="02020603050405020304" pitchFamily="18" charset="0"/>
            <a:cs typeface="Times New Roman" panose="02020603050405020304" pitchFamily="18" charset="0"/>
          </a:endParaRPr>
        </a:p>
      </dsp:txBody>
      <dsp:txXfrm>
        <a:off x="9044327" y="692422"/>
        <a:ext cx="1718331" cy="1192970"/>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60" cy="496332"/>
          </a:xfrm>
          <a:prstGeom prst="rect">
            <a:avLst/>
          </a:prstGeom>
        </p:spPr>
        <p:txBody>
          <a:bodyPr vert="horz" lIns="92108" tIns="46054" rIns="92108" bIns="46054" rtlCol="0"/>
          <a:lstStyle>
            <a:lvl1pPr algn="l">
              <a:defRPr sz="1200"/>
            </a:lvl1pPr>
          </a:lstStyle>
          <a:p>
            <a:endParaRPr lang="ru-RU"/>
          </a:p>
        </p:txBody>
      </p:sp>
      <p:sp>
        <p:nvSpPr>
          <p:cNvPr id="3" name="Дата 2"/>
          <p:cNvSpPr>
            <a:spLocks noGrp="1"/>
          </p:cNvSpPr>
          <p:nvPr>
            <p:ph type="dt" sz="quarter" idx="1"/>
          </p:nvPr>
        </p:nvSpPr>
        <p:spPr>
          <a:xfrm>
            <a:off x="3850442" y="0"/>
            <a:ext cx="2945660" cy="496332"/>
          </a:xfrm>
          <a:prstGeom prst="rect">
            <a:avLst/>
          </a:prstGeom>
        </p:spPr>
        <p:txBody>
          <a:bodyPr vert="horz" lIns="92108" tIns="46054" rIns="92108" bIns="46054" rtlCol="0"/>
          <a:lstStyle>
            <a:lvl1pPr algn="r">
              <a:defRPr sz="1200"/>
            </a:lvl1pPr>
          </a:lstStyle>
          <a:p>
            <a:fld id="{05991400-C81F-49B3-A816-9DF5C6264A06}" type="datetimeFigureOut">
              <a:rPr lang="ru-RU" smtClean="0"/>
              <a:pPr/>
              <a:t>15.11.2018</a:t>
            </a:fld>
            <a:endParaRPr lang="ru-RU"/>
          </a:p>
        </p:txBody>
      </p:sp>
      <p:sp>
        <p:nvSpPr>
          <p:cNvPr id="4" name="Нижний колонтитул 3"/>
          <p:cNvSpPr>
            <a:spLocks noGrp="1"/>
          </p:cNvSpPr>
          <p:nvPr>
            <p:ph type="ftr" sz="quarter" idx="2"/>
          </p:nvPr>
        </p:nvSpPr>
        <p:spPr>
          <a:xfrm>
            <a:off x="0" y="9428583"/>
            <a:ext cx="2945660" cy="496332"/>
          </a:xfrm>
          <a:prstGeom prst="rect">
            <a:avLst/>
          </a:prstGeom>
        </p:spPr>
        <p:txBody>
          <a:bodyPr vert="horz" lIns="92108" tIns="46054" rIns="92108" bIns="46054" rtlCol="0" anchor="b"/>
          <a:lstStyle>
            <a:lvl1pPr algn="l">
              <a:defRPr sz="1200"/>
            </a:lvl1pPr>
          </a:lstStyle>
          <a:p>
            <a:endParaRPr lang="ru-RU"/>
          </a:p>
        </p:txBody>
      </p:sp>
      <p:sp>
        <p:nvSpPr>
          <p:cNvPr id="5" name="Номер слайда 4"/>
          <p:cNvSpPr>
            <a:spLocks noGrp="1"/>
          </p:cNvSpPr>
          <p:nvPr>
            <p:ph type="sldNum" sz="quarter" idx="3"/>
          </p:nvPr>
        </p:nvSpPr>
        <p:spPr>
          <a:xfrm>
            <a:off x="3850442" y="9428583"/>
            <a:ext cx="2945660" cy="496332"/>
          </a:xfrm>
          <a:prstGeom prst="rect">
            <a:avLst/>
          </a:prstGeom>
        </p:spPr>
        <p:txBody>
          <a:bodyPr vert="horz" lIns="92108" tIns="46054" rIns="92108" bIns="46054" rtlCol="0" anchor="b"/>
          <a:lstStyle>
            <a:lvl1pPr algn="r">
              <a:defRPr sz="1200"/>
            </a:lvl1pPr>
          </a:lstStyle>
          <a:p>
            <a:fld id="{D3CBDF41-14D5-4251-8846-F14985C3C7B6}" type="slidenum">
              <a:rPr lang="ru-RU" smtClean="0"/>
              <a:pPr/>
              <a:t>‹#›</a:t>
            </a:fld>
            <a:endParaRPr lang="ru-RU"/>
          </a:p>
        </p:txBody>
      </p:sp>
    </p:spTree>
    <p:extLst>
      <p:ext uri="{BB962C8B-B14F-4D97-AF65-F5344CB8AC3E}">
        <p14:creationId xmlns:p14="http://schemas.microsoft.com/office/powerpoint/2010/main" val="9276072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60" cy="496332"/>
          </a:xfrm>
          <a:prstGeom prst="rect">
            <a:avLst/>
          </a:prstGeom>
        </p:spPr>
        <p:txBody>
          <a:bodyPr vert="horz" lIns="92108" tIns="46054" rIns="92108" bIns="46054" rtlCol="0"/>
          <a:lstStyle>
            <a:lvl1pPr algn="l">
              <a:defRPr sz="1200"/>
            </a:lvl1pPr>
          </a:lstStyle>
          <a:p>
            <a:endParaRPr lang="ru-RU"/>
          </a:p>
        </p:txBody>
      </p:sp>
      <p:sp>
        <p:nvSpPr>
          <p:cNvPr id="3" name="Дата 2"/>
          <p:cNvSpPr>
            <a:spLocks noGrp="1"/>
          </p:cNvSpPr>
          <p:nvPr>
            <p:ph type="dt" idx="1"/>
          </p:nvPr>
        </p:nvSpPr>
        <p:spPr>
          <a:xfrm>
            <a:off x="3850442" y="0"/>
            <a:ext cx="2945660" cy="496332"/>
          </a:xfrm>
          <a:prstGeom prst="rect">
            <a:avLst/>
          </a:prstGeom>
        </p:spPr>
        <p:txBody>
          <a:bodyPr vert="horz" lIns="92108" tIns="46054" rIns="92108" bIns="46054" rtlCol="0"/>
          <a:lstStyle>
            <a:lvl1pPr algn="r">
              <a:defRPr sz="1200"/>
            </a:lvl1pPr>
          </a:lstStyle>
          <a:p>
            <a:fld id="{3D71186A-2587-4661-B1DB-8EC72BBF1C49}" type="datetimeFigureOut">
              <a:rPr lang="ru-RU" smtClean="0"/>
              <a:pPr/>
              <a:t>15.11.2018</a:t>
            </a:fld>
            <a:endParaRPr lang="ru-RU"/>
          </a:p>
        </p:txBody>
      </p:sp>
      <p:sp>
        <p:nvSpPr>
          <p:cNvPr id="4" name="Образ слайда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2108" tIns="46054" rIns="92108" bIns="46054" rtlCol="0" anchor="ctr"/>
          <a:lstStyle/>
          <a:p>
            <a:endParaRPr lang="ru-RU"/>
          </a:p>
        </p:txBody>
      </p:sp>
      <p:sp>
        <p:nvSpPr>
          <p:cNvPr id="5" name="Заметки 4"/>
          <p:cNvSpPr>
            <a:spLocks noGrp="1"/>
          </p:cNvSpPr>
          <p:nvPr>
            <p:ph type="body" sz="quarter" idx="3"/>
          </p:nvPr>
        </p:nvSpPr>
        <p:spPr>
          <a:xfrm>
            <a:off x="679768" y="4715154"/>
            <a:ext cx="5438140" cy="4466987"/>
          </a:xfrm>
          <a:prstGeom prst="rect">
            <a:avLst/>
          </a:prstGeom>
        </p:spPr>
        <p:txBody>
          <a:bodyPr vert="horz" lIns="92108" tIns="46054" rIns="92108" bIns="46054"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583"/>
            <a:ext cx="2945660" cy="496332"/>
          </a:xfrm>
          <a:prstGeom prst="rect">
            <a:avLst/>
          </a:prstGeom>
        </p:spPr>
        <p:txBody>
          <a:bodyPr vert="horz" lIns="92108" tIns="46054" rIns="92108" bIns="46054" rtlCol="0" anchor="b"/>
          <a:lstStyle>
            <a:lvl1pPr algn="l">
              <a:defRPr sz="1200"/>
            </a:lvl1pPr>
          </a:lstStyle>
          <a:p>
            <a:endParaRPr lang="ru-RU"/>
          </a:p>
        </p:txBody>
      </p:sp>
      <p:sp>
        <p:nvSpPr>
          <p:cNvPr id="7" name="Номер слайда 6"/>
          <p:cNvSpPr>
            <a:spLocks noGrp="1"/>
          </p:cNvSpPr>
          <p:nvPr>
            <p:ph type="sldNum" sz="quarter" idx="5"/>
          </p:nvPr>
        </p:nvSpPr>
        <p:spPr>
          <a:xfrm>
            <a:off x="3850442" y="9428583"/>
            <a:ext cx="2945660" cy="496332"/>
          </a:xfrm>
          <a:prstGeom prst="rect">
            <a:avLst/>
          </a:prstGeom>
        </p:spPr>
        <p:txBody>
          <a:bodyPr vert="horz" lIns="92108" tIns="46054" rIns="92108" bIns="46054" rtlCol="0" anchor="b"/>
          <a:lstStyle>
            <a:lvl1pPr algn="r">
              <a:defRPr sz="1200"/>
            </a:lvl1pPr>
          </a:lstStyle>
          <a:p>
            <a:fld id="{B216E449-9ABD-4B81-A9E6-C639D5CAC77B}" type="slidenum">
              <a:rPr lang="ru-RU" smtClean="0"/>
              <a:pPr/>
              <a:t>‹#›</a:t>
            </a:fld>
            <a:endParaRPr lang="ru-RU"/>
          </a:p>
        </p:txBody>
      </p:sp>
    </p:spTree>
    <p:extLst>
      <p:ext uri="{BB962C8B-B14F-4D97-AF65-F5344CB8AC3E}">
        <p14:creationId xmlns:p14="http://schemas.microsoft.com/office/powerpoint/2010/main" val="1683038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216E449-9ABD-4B81-A9E6-C639D5CAC77B}" type="slidenum">
              <a:rPr lang="ru-RU" smtClean="0"/>
              <a:pPr/>
              <a:t>1</a:t>
            </a:fld>
            <a:endParaRPr lang="ru-RU"/>
          </a:p>
        </p:txBody>
      </p:sp>
    </p:spTree>
    <p:extLst>
      <p:ext uri="{BB962C8B-B14F-4D97-AF65-F5344CB8AC3E}">
        <p14:creationId xmlns:p14="http://schemas.microsoft.com/office/powerpoint/2010/main" val="1968517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Национальный статистический комитет Кыргызской Республики, осуществляет подготовку статистических данных </a:t>
            </a:r>
          </a:p>
          <a:p>
            <a:r>
              <a:rPr lang="ru-RU" dirty="0" smtClean="0"/>
              <a:t>о земельных, водных ресурсах и их использовании, </a:t>
            </a:r>
          </a:p>
          <a:p>
            <a:r>
              <a:rPr lang="ru-RU" dirty="0" smtClean="0"/>
              <a:t>видовом разнообразии флоры и фауны, зарегистрированных на территории республики,</a:t>
            </a:r>
          </a:p>
          <a:p>
            <a:r>
              <a:rPr lang="ru-RU" dirty="0" smtClean="0"/>
              <a:t> состоянии атмосферного воздуха, </a:t>
            </a:r>
          </a:p>
          <a:p>
            <a:r>
              <a:rPr lang="ru-RU" dirty="0" smtClean="0"/>
              <a:t>отходах производства и потребления </a:t>
            </a:r>
            <a:r>
              <a:rPr lang="ru-RU" baseline="0" dirty="0" smtClean="0"/>
              <a:t>и </a:t>
            </a:r>
            <a:r>
              <a:rPr lang="ru-RU" dirty="0" smtClean="0"/>
              <a:t>мероприятиях по их утилизации, </a:t>
            </a:r>
          </a:p>
          <a:p>
            <a:r>
              <a:rPr lang="ru-RU" dirty="0" smtClean="0"/>
              <a:t>затратах на охрану окружающей среды и других данных.</a:t>
            </a:r>
            <a:endParaRPr lang="ru-RU" dirty="0"/>
          </a:p>
        </p:txBody>
      </p:sp>
      <p:sp>
        <p:nvSpPr>
          <p:cNvPr id="4" name="Номер слайда 3"/>
          <p:cNvSpPr>
            <a:spLocks noGrp="1"/>
          </p:cNvSpPr>
          <p:nvPr>
            <p:ph type="sldNum" sz="quarter" idx="10"/>
          </p:nvPr>
        </p:nvSpPr>
        <p:spPr/>
        <p:txBody>
          <a:bodyPr/>
          <a:lstStyle/>
          <a:p>
            <a:fld id="{6DBFB4BF-5B80-492E-ADE5-B7835F0ED33E}" type="slidenum">
              <a:rPr lang="ru-RU" smtClean="0"/>
              <a:t>2</a:t>
            </a:fld>
            <a:endParaRPr lang="ru-RU"/>
          </a:p>
        </p:txBody>
      </p:sp>
    </p:spTree>
    <p:extLst>
      <p:ext uri="{BB962C8B-B14F-4D97-AF65-F5344CB8AC3E}">
        <p14:creationId xmlns:p14="http://schemas.microsoft.com/office/powerpoint/2010/main" val="375883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Территория Кыргызской Республики на 1 января 2018г., по данным Государственной регистрационной службы при Правительстве Кыргызской Республики, составила 199,9 тыс. квадратных километров. Наибольшая доля земельной площади (более 41 процента) приходится на земли запаса, земли сельскохозяйственного назначения составили около 34 процентов и земли лесного фонда – около 13 процентов. Из земель сельскохозяйственных угодий наибольшая доля более 85 процентов занимают пастбища.</a:t>
            </a:r>
            <a:endParaRPr lang="ru-RU" dirty="0"/>
          </a:p>
        </p:txBody>
      </p:sp>
      <p:sp>
        <p:nvSpPr>
          <p:cNvPr id="4" name="Номер слайда 3"/>
          <p:cNvSpPr>
            <a:spLocks noGrp="1"/>
          </p:cNvSpPr>
          <p:nvPr>
            <p:ph type="sldNum" sz="quarter" idx="10"/>
          </p:nvPr>
        </p:nvSpPr>
        <p:spPr/>
        <p:txBody>
          <a:bodyPr/>
          <a:lstStyle/>
          <a:p>
            <a:fld id="{B216E449-9ABD-4B81-A9E6-C639D5CAC77B}" type="slidenum">
              <a:rPr lang="ru-RU" smtClean="0"/>
              <a:pPr/>
              <a:t>3</a:t>
            </a:fld>
            <a:endParaRPr lang="ru-RU"/>
          </a:p>
        </p:txBody>
      </p:sp>
    </p:spTree>
    <p:extLst>
      <p:ext uri="{BB962C8B-B14F-4D97-AF65-F5344CB8AC3E}">
        <p14:creationId xmlns:p14="http://schemas.microsoft.com/office/powerpoint/2010/main" val="4066001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Республика обладает значительными водными ресурсами.  По данным Департамента водного хозяйства и мелиорации Министерства сельского хозяйства, пищевой промышленности и мелиорации Кыргызской Республики, из природных источников, включая подземные пресные воды, в 2017г. забрано около 8 млрд. кубических метров воды.</a:t>
            </a:r>
          </a:p>
          <a:p>
            <a:r>
              <a:rPr lang="ru-RU" dirty="0" smtClean="0"/>
              <a:t>В 2017г. объем водопотребления составил 5,1 млрд. кубических метров воды. Наиболее крупными потребителями воды, направленной в 2017г. на орошение и </a:t>
            </a:r>
            <a:r>
              <a:rPr lang="ru-RU" dirty="0" err="1" smtClean="0"/>
              <a:t>сельскохозяйстенное</a:t>
            </a:r>
            <a:r>
              <a:rPr lang="ru-RU" dirty="0" smtClean="0"/>
              <a:t> водоснабжение, являются Чуйская (25 процентов) и </a:t>
            </a:r>
            <a:r>
              <a:rPr lang="ru-RU" dirty="0" err="1" smtClean="0"/>
              <a:t>Ошская</a:t>
            </a:r>
            <a:r>
              <a:rPr lang="ru-RU" dirty="0" smtClean="0"/>
              <a:t> (18 процента) области. Что касается использования воды на хозяйственно-питьевые нужды, то здесь наибольшая доля пришлась на </a:t>
            </a:r>
            <a:r>
              <a:rPr lang="ru-RU" dirty="0" err="1" smtClean="0"/>
              <a:t>г.Бишкек</a:t>
            </a:r>
            <a:r>
              <a:rPr lang="ru-RU" dirty="0" smtClean="0"/>
              <a:t> (более 35 процентов) и </a:t>
            </a:r>
            <a:r>
              <a:rPr lang="ru-RU" dirty="0" err="1" smtClean="0"/>
              <a:t>г.Ош</a:t>
            </a:r>
            <a:r>
              <a:rPr lang="ru-RU" dirty="0" smtClean="0"/>
              <a:t> (26 процентов).</a:t>
            </a:r>
          </a:p>
          <a:p>
            <a:r>
              <a:rPr lang="ru-RU" dirty="0" smtClean="0"/>
              <a:t>Из общего объема водопотребления значительная доля (95 процентов) использована на орошение и сельскохозяйственное водоснабжение. Около 28 процентов забранной воды в 2017 году, из-за неудовлетворительного состояния ирригационных систем, потеряно при транспортировке.</a:t>
            </a:r>
          </a:p>
          <a:p>
            <a:endParaRPr lang="ru-RU" dirty="0"/>
          </a:p>
        </p:txBody>
      </p:sp>
      <p:sp>
        <p:nvSpPr>
          <p:cNvPr id="4" name="Номер слайда 3"/>
          <p:cNvSpPr>
            <a:spLocks noGrp="1"/>
          </p:cNvSpPr>
          <p:nvPr>
            <p:ph type="sldNum" sz="quarter" idx="10"/>
          </p:nvPr>
        </p:nvSpPr>
        <p:spPr/>
        <p:txBody>
          <a:bodyPr/>
          <a:lstStyle/>
          <a:p>
            <a:fld id="{B216E449-9ABD-4B81-A9E6-C639D5CAC77B}" type="slidenum">
              <a:rPr lang="ru-RU" smtClean="0"/>
              <a:pPr/>
              <a:t>4</a:t>
            </a:fld>
            <a:endParaRPr lang="ru-RU"/>
          </a:p>
        </p:txBody>
      </p:sp>
    </p:spTree>
    <p:extLst>
      <p:ext uri="{BB962C8B-B14F-4D97-AF65-F5344CB8AC3E}">
        <p14:creationId xmlns:p14="http://schemas.microsoft.com/office/powerpoint/2010/main" val="3326005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Согласно национальной инвентаризации лесов, общая площадь лесного фонда в 2017 году составила 2,6 </a:t>
            </a:r>
            <a:r>
              <a:rPr lang="ru-RU" dirty="0" err="1" smtClean="0"/>
              <a:t>млн.гектаров</a:t>
            </a:r>
            <a:r>
              <a:rPr lang="ru-RU" dirty="0" smtClean="0"/>
              <a:t>. На территории Кыргызской Республики в 2017 году зарегистрированы 10 государственных природных заповедников и 13 государственных природных парков, общей площадью 1,3 млн. гектаров. На территории ООПТ зафиксировано 59,8 </a:t>
            </a:r>
            <a:r>
              <a:rPr lang="ru-RU" dirty="0" err="1" smtClean="0"/>
              <a:t>тыс.видов</a:t>
            </a:r>
            <a:r>
              <a:rPr lang="ru-RU" dirty="0" smtClean="0"/>
              <a:t> зверей в том числе более 17 тыс. видов зверей из </a:t>
            </a:r>
            <a:r>
              <a:rPr lang="ru-RU" dirty="0" err="1" smtClean="0"/>
              <a:t>краснокнижного</a:t>
            </a:r>
            <a:r>
              <a:rPr lang="ru-RU" dirty="0" smtClean="0"/>
              <a:t> списка, около 84 тыс. видов птиц, 10 тыс. видов растений. </a:t>
            </a:r>
            <a:endParaRPr lang="ru-RU" dirty="0"/>
          </a:p>
        </p:txBody>
      </p:sp>
      <p:sp>
        <p:nvSpPr>
          <p:cNvPr id="4" name="Номер слайда 3"/>
          <p:cNvSpPr>
            <a:spLocks noGrp="1"/>
          </p:cNvSpPr>
          <p:nvPr>
            <p:ph type="sldNum" sz="quarter" idx="10"/>
          </p:nvPr>
        </p:nvSpPr>
        <p:spPr/>
        <p:txBody>
          <a:bodyPr/>
          <a:lstStyle/>
          <a:p>
            <a:fld id="{B216E449-9ABD-4B81-A9E6-C639D5CAC77B}" type="slidenum">
              <a:rPr lang="ru-RU" smtClean="0"/>
              <a:pPr/>
              <a:t>5</a:t>
            </a:fld>
            <a:endParaRPr lang="ru-RU"/>
          </a:p>
        </p:txBody>
      </p:sp>
    </p:spTree>
    <p:extLst>
      <p:ext uri="{BB962C8B-B14F-4D97-AF65-F5344CB8AC3E}">
        <p14:creationId xmlns:p14="http://schemas.microsoft.com/office/powerpoint/2010/main" val="1999210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 2017г. объем выбросов загрязняющих веществ в атмосферный воздух от контролируемых стационарных источников составил около 50 тыс. тонн. Из которых более половины пришлось на сернистый ангидрид. Около половины выбросов загрязняющих атмосферу веществ (44 процента) приходится на </a:t>
            </a:r>
            <a:r>
              <a:rPr lang="ru-RU" dirty="0" err="1" smtClean="0"/>
              <a:t>г.Бишкек</a:t>
            </a:r>
            <a:r>
              <a:rPr lang="ru-RU" dirty="0" smtClean="0"/>
              <a:t>. </a:t>
            </a:r>
            <a:endParaRPr lang="ru-RU" dirty="0"/>
          </a:p>
        </p:txBody>
      </p:sp>
      <p:sp>
        <p:nvSpPr>
          <p:cNvPr id="4" name="Номер слайда 3"/>
          <p:cNvSpPr>
            <a:spLocks noGrp="1"/>
          </p:cNvSpPr>
          <p:nvPr>
            <p:ph type="sldNum" sz="quarter" idx="10"/>
          </p:nvPr>
        </p:nvSpPr>
        <p:spPr/>
        <p:txBody>
          <a:bodyPr/>
          <a:lstStyle/>
          <a:p>
            <a:fld id="{B216E449-9ABD-4B81-A9E6-C639D5CAC77B}" type="slidenum">
              <a:rPr lang="ru-RU" smtClean="0"/>
              <a:pPr/>
              <a:t>6</a:t>
            </a:fld>
            <a:endParaRPr lang="ru-RU"/>
          </a:p>
        </p:txBody>
      </p:sp>
    </p:spTree>
    <p:extLst>
      <p:ext uri="{BB962C8B-B14F-4D97-AF65-F5344CB8AC3E}">
        <p14:creationId xmlns:p14="http://schemas.microsoft.com/office/powerpoint/2010/main" val="739846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На конец 2017г. на территории республики насчитывалось более 128 млн. тонн отходов производства и потребления, около 99 процентов приходится на отходы второго класса. В 2017 году образовано 12 653,7 </a:t>
            </a:r>
            <a:r>
              <a:rPr lang="ru-RU" dirty="0" err="1" smtClean="0"/>
              <a:t>тыс.тонн</a:t>
            </a:r>
            <a:r>
              <a:rPr lang="ru-RU" dirty="0" smtClean="0"/>
              <a:t> отходов производства и потребления, что  на 2,5 процента больше, чем в 2016 году, а по сравнению с 2013 годом на 37,1 процента больше.</a:t>
            </a:r>
          </a:p>
          <a:p>
            <a:r>
              <a:rPr lang="ru-RU" dirty="0" smtClean="0"/>
              <a:t>Необходимо отметить, что способы избавления от бытового мусора напрямую зависят от доступа к услугам, предоставляемым коммунальным хозяйством. В 2017г. домохозяйства избавлялись от мусора путем использования контейнеров, мусоропроводов, сбрасывания в мусорные кучи, сжигания и закапывания.</a:t>
            </a:r>
          </a:p>
          <a:p>
            <a:r>
              <a:rPr lang="ru-RU" dirty="0" smtClean="0"/>
              <a:t>В городской местности наибольшая доля домохозяйств (79,8 процента) избавлялась от мусора путем использования контейнеров и сбрасывания его в мусорные кучи (16,7 процента). В сельской местности 46,5 процента домохозяйств сжигали мусор и 25,2 процента сбрасывали в мусорные кучи. </a:t>
            </a:r>
          </a:p>
          <a:p>
            <a:endParaRPr lang="ru-RU" dirty="0"/>
          </a:p>
        </p:txBody>
      </p:sp>
      <p:sp>
        <p:nvSpPr>
          <p:cNvPr id="4" name="Номер слайда 3"/>
          <p:cNvSpPr>
            <a:spLocks noGrp="1"/>
          </p:cNvSpPr>
          <p:nvPr>
            <p:ph type="sldNum" sz="quarter" idx="10"/>
          </p:nvPr>
        </p:nvSpPr>
        <p:spPr/>
        <p:txBody>
          <a:bodyPr/>
          <a:lstStyle/>
          <a:p>
            <a:fld id="{B216E449-9ABD-4B81-A9E6-C639D5CAC77B}" type="slidenum">
              <a:rPr lang="ru-RU" smtClean="0"/>
              <a:pPr/>
              <a:t>7</a:t>
            </a:fld>
            <a:endParaRPr lang="ru-RU"/>
          </a:p>
        </p:txBody>
      </p:sp>
    </p:spTree>
    <p:extLst>
      <p:ext uri="{BB962C8B-B14F-4D97-AF65-F5344CB8AC3E}">
        <p14:creationId xmlns:p14="http://schemas.microsoft.com/office/powerpoint/2010/main" val="1702334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 2017 году из государственного бюджета выделено 921,5 </a:t>
            </a:r>
            <a:r>
              <a:rPr lang="ru-RU" dirty="0" err="1" smtClean="0"/>
              <a:t>млн.сом</a:t>
            </a:r>
            <a:r>
              <a:rPr lang="ru-RU" dirty="0" smtClean="0"/>
              <a:t> на покрытие расходов на окружающую среду, что по сравнению с 2013 годом больше почти на 64 процента (а по сравнению с предыдущим годом на 1,4 процента меньше). Основная доля расходов было направлено на расходы по защите биоразнообразия и охране ландшафта- (около 25 процентов), расходы ООПТ– (14,3 процента), ветеринарную диагностику - (14,6 процента).</a:t>
            </a:r>
          </a:p>
          <a:p>
            <a:r>
              <a:rPr lang="ru-RU" dirty="0" smtClean="0"/>
              <a:t>В 2017 году было выделено 4,3 </a:t>
            </a:r>
            <a:r>
              <a:rPr lang="ru-RU" dirty="0" err="1" smtClean="0"/>
              <a:t>млрд.сомов</a:t>
            </a:r>
            <a:r>
              <a:rPr lang="ru-RU" dirty="0" smtClean="0"/>
              <a:t> инвестиций предприятий и организаций на охрану окружающей среды, что по сравнению с 2013 годом в 5,7 раза  больше. Основная доля инвестиционных средств направлена на охрану атмосферного воздуха и климата около 3 </a:t>
            </a:r>
            <a:r>
              <a:rPr lang="ru-RU" dirty="0" err="1" smtClean="0"/>
              <a:t>млрд.сомов</a:t>
            </a:r>
            <a:r>
              <a:rPr lang="ru-RU" dirty="0" smtClean="0"/>
              <a:t> или 70 процентов, охрану и рациональное использование земель 1,1 </a:t>
            </a:r>
            <a:r>
              <a:rPr lang="ru-RU" dirty="0" err="1" smtClean="0"/>
              <a:t>млрд.сомов</a:t>
            </a:r>
            <a:r>
              <a:rPr lang="ru-RU" dirty="0" smtClean="0"/>
              <a:t> или 26,6 процента. </a:t>
            </a:r>
          </a:p>
          <a:p>
            <a:endParaRPr lang="ru-RU" dirty="0"/>
          </a:p>
        </p:txBody>
      </p:sp>
      <p:sp>
        <p:nvSpPr>
          <p:cNvPr id="4" name="Номер слайда 3"/>
          <p:cNvSpPr>
            <a:spLocks noGrp="1"/>
          </p:cNvSpPr>
          <p:nvPr>
            <p:ph type="sldNum" sz="quarter" idx="10"/>
          </p:nvPr>
        </p:nvSpPr>
        <p:spPr/>
        <p:txBody>
          <a:bodyPr/>
          <a:lstStyle/>
          <a:p>
            <a:fld id="{B216E449-9ABD-4B81-A9E6-C639D5CAC77B}" type="slidenum">
              <a:rPr lang="ru-RU" smtClean="0"/>
              <a:pPr/>
              <a:t>8</a:t>
            </a:fld>
            <a:endParaRPr lang="ru-RU"/>
          </a:p>
        </p:txBody>
      </p:sp>
    </p:spTree>
    <p:extLst>
      <p:ext uri="{BB962C8B-B14F-4D97-AF65-F5344CB8AC3E}">
        <p14:creationId xmlns:p14="http://schemas.microsoft.com/office/powerpoint/2010/main" val="2411904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раз слайда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Сборник</a:t>
            </a:r>
          </a:p>
          <a:p>
            <a:r>
              <a:rPr lang="ru-RU" altLang="ru-RU" dirty="0" smtClean="0"/>
              <a:t> официальный</a:t>
            </a:r>
            <a:r>
              <a:rPr lang="ru-RU" altLang="ru-RU" baseline="0" dirty="0" smtClean="0"/>
              <a:t> сайт НСК </a:t>
            </a:r>
            <a:r>
              <a:rPr lang="ru-RU" altLang="ru-RU" baseline="0" dirty="0" err="1" smtClean="0"/>
              <a:t>раздел«Окружающая</a:t>
            </a:r>
            <a:r>
              <a:rPr lang="ru-RU" altLang="ru-RU" baseline="0" dirty="0" smtClean="0"/>
              <a:t> среда»</a:t>
            </a:r>
          </a:p>
          <a:p>
            <a:r>
              <a:rPr lang="ru-RU" altLang="ru-RU" baseline="0" dirty="0" smtClean="0"/>
              <a:t>-мобильное приложение НСК</a:t>
            </a:r>
          </a:p>
          <a:p>
            <a:endParaRPr lang="en-US" altLang="ru-RU" dirty="0" smtClean="0"/>
          </a:p>
        </p:txBody>
      </p:sp>
      <p:sp>
        <p:nvSpPr>
          <p:cNvPr id="40964" name="Номер слайда 3"/>
          <p:cNvSpPr txBox="1">
            <a:spLocks noGrp="1"/>
          </p:cNvSpPr>
          <p:nvPr/>
        </p:nvSpPr>
        <p:spPr bwMode="auto">
          <a:xfrm>
            <a:off x="3899724" y="9560679"/>
            <a:ext cx="2984695" cy="50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70" tIns="46335" rIns="92670" bIns="46335"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fontAlgn="base">
              <a:spcBef>
                <a:spcPct val="0"/>
              </a:spcBef>
              <a:spcAft>
                <a:spcPct val="0"/>
              </a:spcAft>
            </a:pPr>
            <a:fld id="{671183B4-8397-4BE3-BC96-A252D3C906F0}" type="slidenum">
              <a:rPr lang="ru-RU" altLang="ru-RU">
                <a:solidFill>
                  <a:srgbClr val="000000"/>
                </a:solidFill>
              </a:rPr>
              <a:pPr algn="r" fontAlgn="base">
                <a:spcBef>
                  <a:spcPct val="0"/>
                </a:spcBef>
                <a:spcAft>
                  <a:spcPct val="0"/>
                </a:spcAft>
              </a:pPr>
              <a:t>9</a:t>
            </a:fld>
            <a:endParaRPr lang="ru-RU" altLang="ru-RU">
              <a:solidFill>
                <a:srgbClr val="000000"/>
              </a:solidFill>
            </a:endParaRPr>
          </a:p>
        </p:txBody>
      </p:sp>
    </p:spTree>
    <p:extLst>
      <p:ext uri="{BB962C8B-B14F-4D97-AF65-F5344CB8AC3E}">
        <p14:creationId xmlns:p14="http://schemas.microsoft.com/office/powerpoint/2010/main" val="619346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71450" indent="-171450">
              <a:buFontTx/>
              <a:buChar char="-"/>
            </a:pPr>
            <a:endParaRPr lang="ru-RU" dirty="0"/>
          </a:p>
        </p:txBody>
      </p:sp>
      <p:sp>
        <p:nvSpPr>
          <p:cNvPr id="4" name="Номер слайда 3"/>
          <p:cNvSpPr>
            <a:spLocks noGrp="1"/>
          </p:cNvSpPr>
          <p:nvPr>
            <p:ph type="sldNum" sz="quarter" idx="10"/>
          </p:nvPr>
        </p:nvSpPr>
        <p:spPr/>
        <p:txBody>
          <a:bodyPr/>
          <a:lstStyle/>
          <a:p>
            <a:fld id="{B216E449-9ABD-4B81-A9E6-C639D5CAC77B}" type="slidenum">
              <a:rPr lang="ru-RU" smtClean="0"/>
              <a:pPr/>
              <a:t>10</a:t>
            </a:fld>
            <a:endParaRPr lang="ru-RU"/>
          </a:p>
        </p:txBody>
      </p:sp>
    </p:spTree>
    <p:extLst>
      <p:ext uri="{BB962C8B-B14F-4D97-AF65-F5344CB8AC3E}">
        <p14:creationId xmlns:p14="http://schemas.microsoft.com/office/powerpoint/2010/main" val="1524081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81253C0-74C5-4FC7-8B6F-FC1C814A9711}" type="datetimeFigureOut">
              <a:rPr lang="ru-RU" smtClean="0">
                <a:solidFill>
                  <a:prstClr val="black">
                    <a:tint val="75000"/>
                  </a:prstClr>
                </a:solidFill>
              </a:rPr>
              <a:pPr/>
              <a:t>15.11.2018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294D9CD-A781-469D-908A-6F409C3647F4}" type="slidenum">
              <a:rPr lang="ru-RU" smtClean="0"/>
              <a:pPr/>
              <a:t>‹#›</a:t>
            </a:fld>
            <a:endParaRPr lang="ru-RU"/>
          </a:p>
        </p:txBody>
      </p:sp>
    </p:spTree>
    <p:extLst>
      <p:ext uri="{BB962C8B-B14F-4D97-AF65-F5344CB8AC3E}">
        <p14:creationId xmlns:p14="http://schemas.microsoft.com/office/powerpoint/2010/main" val="1995801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81253C0-74C5-4FC7-8B6F-FC1C814A9711}" type="datetimeFigureOut">
              <a:rPr lang="ru-RU" smtClean="0">
                <a:solidFill>
                  <a:prstClr val="black">
                    <a:tint val="75000"/>
                  </a:prstClr>
                </a:solidFill>
              </a:rPr>
              <a:pPr/>
              <a:t>15.11.2018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294D9CD-A781-469D-908A-6F409C3647F4}" type="slidenum">
              <a:rPr lang="ru-RU" smtClean="0"/>
              <a:pPr/>
              <a:t>‹#›</a:t>
            </a:fld>
            <a:endParaRPr lang="ru-RU"/>
          </a:p>
        </p:txBody>
      </p:sp>
    </p:spTree>
    <p:extLst>
      <p:ext uri="{BB962C8B-B14F-4D97-AF65-F5344CB8AC3E}">
        <p14:creationId xmlns:p14="http://schemas.microsoft.com/office/powerpoint/2010/main" val="3188184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81253C0-74C5-4FC7-8B6F-FC1C814A9711}" type="datetimeFigureOut">
              <a:rPr lang="ru-RU" smtClean="0">
                <a:solidFill>
                  <a:prstClr val="black">
                    <a:tint val="75000"/>
                  </a:prstClr>
                </a:solidFill>
              </a:rPr>
              <a:pPr/>
              <a:t>15.11.2018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294D9CD-A781-469D-908A-6F409C3647F4}" type="slidenum">
              <a:rPr lang="ru-RU" smtClean="0"/>
              <a:pPr/>
              <a:t>‹#›</a:t>
            </a:fld>
            <a:endParaRPr lang="ru-RU"/>
          </a:p>
        </p:txBody>
      </p:sp>
    </p:spTree>
    <p:extLst>
      <p:ext uri="{BB962C8B-B14F-4D97-AF65-F5344CB8AC3E}">
        <p14:creationId xmlns:p14="http://schemas.microsoft.com/office/powerpoint/2010/main" val="1163857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81253C0-74C5-4FC7-8B6F-FC1C814A9711}" type="datetimeFigureOut">
              <a:rPr lang="ru-RU" smtClean="0">
                <a:solidFill>
                  <a:prstClr val="black">
                    <a:tint val="75000"/>
                  </a:prstClr>
                </a:solidFill>
              </a:rPr>
              <a:pPr/>
              <a:t>15.11.2018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294D9CD-A781-469D-908A-6F409C3647F4}" type="slidenum">
              <a:rPr lang="ru-RU" smtClean="0"/>
              <a:pPr/>
              <a:t>‹#›</a:t>
            </a:fld>
            <a:endParaRPr lang="ru-RU"/>
          </a:p>
        </p:txBody>
      </p:sp>
    </p:spTree>
    <p:extLst>
      <p:ext uri="{BB962C8B-B14F-4D97-AF65-F5344CB8AC3E}">
        <p14:creationId xmlns:p14="http://schemas.microsoft.com/office/powerpoint/2010/main" val="3186333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81253C0-74C5-4FC7-8B6F-FC1C814A9711}" type="datetimeFigureOut">
              <a:rPr lang="ru-RU" smtClean="0">
                <a:solidFill>
                  <a:prstClr val="black">
                    <a:tint val="75000"/>
                  </a:prstClr>
                </a:solidFill>
              </a:rPr>
              <a:pPr/>
              <a:t>15.11.2018</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F294D9CD-A781-469D-908A-6F409C3647F4}" type="slidenum">
              <a:rPr lang="ru-RU" smtClean="0"/>
              <a:pPr/>
              <a:t>‹#›</a:t>
            </a:fld>
            <a:endParaRPr lang="ru-RU"/>
          </a:p>
        </p:txBody>
      </p:sp>
    </p:spTree>
    <p:extLst>
      <p:ext uri="{BB962C8B-B14F-4D97-AF65-F5344CB8AC3E}">
        <p14:creationId xmlns:p14="http://schemas.microsoft.com/office/powerpoint/2010/main" val="4289951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81253C0-74C5-4FC7-8B6F-FC1C814A9711}" type="datetimeFigureOut">
              <a:rPr lang="ru-RU" smtClean="0">
                <a:solidFill>
                  <a:prstClr val="black">
                    <a:tint val="75000"/>
                  </a:prstClr>
                </a:solidFill>
              </a:rPr>
              <a:pPr/>
              <a:t>15.11.2018</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F294D9CD-A781-469D-908A-6F409C3647F4}" type="slidenum">
              <a:rPr lang="ru-RU" smtClean="0"/>
              <a:pPr/>
              <a:t>‹#›</a:t>
            </a:fld>
            <a:endParaRPr lang="ru-RU"/>
          </a:p>
        </p:txBody>
      </p:sp>
    </p:spTree>
    <p:extLst>
      <p:ext uri="{BB962C8B-B14F-4D97-AF65-F5344CB8AC3E}">
        <p14:creationId xmlns:p14="http://schemas.microsoft.com/office/powerpoint/2010/main" val="2301760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81253C0-74C5-4FC7-8B6F-FC1C814A9711}" type="datetimeFigureOut">
              <a:rPr lang="ru-RU" smtClean="0">
                <a:solidFill>
                  <a:prstClr val="black">
                    <a:tint val="75000"/>
                  </a:prstClr>
                </a:solidFill>
              </a:rPr>
              <a:pPr/>
              <a:t>15.11.2018</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F294D9CD-A781-469D-908A-6F409C3647F4}" type="slidenum">
              <a:rPr lang="ru-RU" smtClean="0"/>
              <a:pPr/>
              <a:t>‹#›</a:t>
            </a:fld>
            <a:endParaRPr lang="ru-RU"/>
          </a:p>
        </p:txBody>
      </p:sp>
    </p:spTree>
    <p:extLst>
      <p:ext uri="{BB962C8B-B14F-4D97-AF65-F5344CB8AC3E}">
        <p14:creationId xmlns:p14="http://schemas.microsoft.com/office/powerpoint/2010/main" val="2743125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81253C0-74C5-4FC7-8B6F-FC1C814A9711}" type="datetimeFigureOut">
              <a:rPr lang="ru-RU" smtClean="0">
                <a:solidFill>
                  <a:prstClr val="black">
                    <a:tint val="75000"/>
                  </a:prstClr>
                </a:solidFill>
              </a:rPr>
              <a:pPr/>
              <a:t>15.11.2018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294D9CD-A781-469D-908A-6F409C3647F4}" type="slidenum">
              <a:rPr lang="ru-RU" smtClean="0"/>
              <a:pPr/>
              <a:t>‹#›</a:t>
            </a:fld>
            <a:endParaRPr lang="ru-RU"/>
          </a:p>
        </p:txBody>
      </p:sp>
    </p:spTree>
    <p:extLst>
      <p:ext uri="{BB962C8B-B14F-4D97-AF65-F5344CB8AC3E}">
        <p14:creationId xmlns:p14="http://schemas.microsoft.com/office/powerpoint/2010/main" val="3788775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81253C0-74C5-4FC7-8B6F-FC1C814A9711}" type="datetimeFigureOut">
              <a:rPr lang="ru-RU" smtClean="0">
                <a:solidFill>
                  <a:prstClr val="black">
                    <a:tint val="75000"/>
                  </a:prstClr>
                </a:solidFill>
              </a:rPr>
              <a:pPr/>
              <a:t>15.11.2018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294D9CD-A781-469D-908A-6F409C3647F4}" type="slidenum">
              <a:rPr lang="ru-RU" smtClean="0"/>
              <a:pPr/>
              <a:t>‹#›</a:t>
            </a:fld>
            <a:endParaRPr lang="ru-RU"/>
          </a:p>
        </p:txBody>
      </p:sp>
    </p:spTree>
    <p:extLst>
      <p:ext uri="{BB962C8B-B14F-4D97-AF65-F5344CB8AC3E}">
        <p14:creationId xmlns:p14="http://schemas.microsoft.com/office/powerpoint/2010/main" val="1057970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81253C0-74C5-4FC7-8B6F-FC1C814A9711}" type="datetimeFigureOut">
              <a:rPr lang="ru-RU" smtClean="0">
                <a:solidFill>
                  <a:prstClr val="black">
                    <a:tint val="75000"/>
                  </a:prstClr>
                </a:solidFill>
              </a:rPr>
              <a:pPr/>
              <a:t>15.11.2018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294D9CD-A781-469D-908A-6F409C3647F4}" type="slidenum">
              <a:rPr lang="ru-RU" smtClean="0"/>
              <a:pPr/>
              <a:t>‹#›</a:t>
            </a:fld>
            <a:endParaRPr lang="ru-RU"/>
          </a:p>
        </p:txBody>
      </p:sp>
    </p:spTree>
    <p:extLst>
      <p:ext uri="{BB962C8B-B14F-4D97-AF65-F5344CB8AC3E}">
        <p14:creationId xmlns:p14="http://schemas.microsoft.com/office/powerpoint/2010/main" val="1752634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81253C0-74C5-4FC7-8B6F-FC1C814A9711}" type="datetimeFigureOut">
              <a:rPr lang="ru-RU" smtClean="0">
                <a:solidFill>
                  <a:prstClr val="black">
                    <a:tint val="75000"/>
                  </a:prstClr>
                </a:solidFill>
              </a:rPr>
              <a:pPr/>
              <a:t>15.11.2018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294D9CD-A781-469D-908A-6F409C3647F4}" type="slidenum">
              <a:rPr lang="ru-RU" smtClean="0"/>
              <a:pPr/>
              <a:t>‹#›</a:t>
            </a:fld>
            <a:endParaRPr lang="ru-RU"/>
          </a:p>
        </p:txBody>
      </p:sp>
    </p:spTree>
    <p:extLst>
      <p:ext uri="{BB962C8B-B14F-4D97-AF65-F5344CB8AC3E}">
        <p14:creationId xmlns:p14="http://schemas.microsoft.com/office/powerpoint/2010/main" val="679567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919530"/>
            <a:ext cx="10972800" cy="571951"/>
          </a:xfrm>
        </p:spPr>
        <p:txBody>
          <a:bodyPr/>
          <a:lstStyle/>
          <a:p>
            <a:r>
              <a:rPr lang="en-GB" smtClean="0"/>
              <a:t>Click to edit Master title style</a:t>
            </a:r>
            <a:endParaRPr lang="en-US"/>
          </a:p>
        </p:txBody>
      </p:sp>
    </p:spTree>
    <p:extLst>
      <p:ext uri="{BB962C8B-B14F-4D97-AF65-F5344CB8AC3E}">
        <p14:creationId xmlns:p14="http://schemas.microsoft.com/office/powerpoint/2010/main" val="1281895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919530"/>
            <a:ext cx="10972800" cy="571951"/>
          </a:xfrm>
        </p:spPr>
        <p:txBody>
          <a:bodyPr/>
          <a:lstStyle/>
          <a:p>
            <a:r>
              <a:rPr lang="en-GB" smtClean="0"/>
              <a:t>Click to edit Master title style</a:t>
            </a:r>
            <a:endParaRPr lang="en-US"/>
          </a:p>
        </p:txBody>
      </p:sp>
    </p:spTree>
    <p:extLst>
      <p:ext uri="{BB962C8B-B14F-4D97-AF65-F5344CB8AC3E}">
        <p14:creationId xmlns:p14="http://schemas.microsoft.com/office/powerpoint/2010/main" val="4004579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7" name="Rectangle 6"/>
          <p:cNvSpPr/>
          <p:nvPr userDrawn="1"/>
        </p:nvSpPr>
        <p:spPr>
          <a:xfrm>
            <a:off x="0" y="0"/>
            <a:ext cx="12192000" cy="438912"/>
          </a:xfrm>
          <a:prstGeom prst="rect">
            <a:avLst/>
          </a:prstGeom>
          <a:solidFill>
            <a:srgbClr val="004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8" name="TextBox 7"/>
          <p:cNvSpPr txBox="1"/>
          <p:nvPr userDrawn="1"/>
        </p:nvSpPr>
        <p:spPr>
          <a:xfrm>
            <a:off x="736870" y="65569"/>
            <a:ext cx="2066591" cy="253916"/>
          </a:xfrm>
          <a:prstGeom prst="rect">
            <a:avLst/>
          </a:prstGeom>
          <a:noFill/>
        </p:spPr>
        <p:txBody>
          <a:bodyPr wrap="none" rtlCol="0">
            <a:spAutoFit/>
          </a:bodyPr>
          <a:lstStyle/>
          <a:p>
            <a:r>
              <a:rPr lang="en-US" sz="1050" b="1" dirty="0" smtClean="0">
                <a:solidFill>
                  <a:prstClr val="white"/>
                </a:solidFill>
                <a:cs typeface="Arial" pitchFamily="34" charset="0"/>
              </a:rPr>
              <a:t>SEEA</a:t>
            </a:r>
            <a:r>
              <a:rPr lang="en-US" sz="1050" dirty="0" smtClean="0">
                <a:solidFill>
                  <a:prstClr val="white"/>
                </a:solidFill>
                <a:cs typeface="Arial" pitchFamily="34" charset="0"/>
              </a:rPr>
              <a:t> </a:t>
            </a:r>
            <a:r>
              <a:rPr lang="en-US" sz="1050" dirty="0" smtClean="0">
                <a:solidFill>
                  <a:prstClr val="black"/>
                </a:solidFill>
                <a:cs typeface="Arial" pitchFamily="34" charset="0"/>
              </a:rPr>
              <a:t> </a:t>
            </a:r>
            <a:r>
              <a:rPr lang="en-US" sz="1050" dirty="0" smtClean="0">
                <a:solidFill>
                  <a:srgbClr val="B0CB0B"/>
                </a:solidFill>
                <a:cs typeface="Arial" pitchFamily="34" charset="0"/>
              </a:rPr>
              <a:t>Online Training Module</a:t>
            </a:r>
            <a:endParaRPr lang="en-US" sz="1050" dirty="0">
              <a:solidFill>
                <a:srgbClr val="B0CB0B"/>
              </a:solidFill>
              <a:cs typeface="Arial" pitchFamily="34"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3522" y="36579"/>
            <a:ext cx="449025" cy="336769"/>
          </a:xfrm>
          <a:prstGeom prst="rect">
            <a:avLst/>
          </a:prstGeom>
        </p:spPr>
      </p:pic>
      <p:sp>
        <p:nvSpPr>
          <p:cNvPr id="10" name="Rectangle 9"/>
          <p:cNvSpPr/>
          <p:nvPr userDrawn="1"/>
        </p:nvSpPr>
        <p:spPr>
          <a:xfrm>
            <a:off x="0" y="6419088"/>
            <a:ext cx="12192000" cy="438912"/>
          </a:xfrm>
          <a:prstGeom prst="rect">
            <a:avLst/>
          </a:prstGeom>
          <a:solidFill>
            <a:srgbClr val="B0C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Tree>
    <p:extLst>
      <p:ext uri="{BB962C8B-B14F-4D97-AF65-F5344CB8AC3E}">
        <p14:creationId xmlns:p14="http://schemas.microsoft.com/office/powerpoint/2010/main" val="220912037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919530"/>
            <a:ext cx="10972800" cy="571951"/>
          </a:xfrm>
        </p:spPr>
        <p:txBody>
          <a:bodyPr/>
          <a:lstStyle/>
          <a:p>
            <a:r>
              <a:rPr lang="en-GB" smtClean="0"/>
              <a:t>Click to edit Master title style</a:t>
            </a:r>
            <a:endParaRPr lang="en-US"/>
          </a:p>
        </p:txBody>
      </p:sp>
    </p:spTree>
    <p:extLst>
      <p:ext uri="{BB962C8B-B14F-4D97-AF65-F5344CB8AC3E}">
        <p14:creationId xmlns:p14="http://schemas.microsoft.com/office/powerpoint/2010/main" val="559050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919530"/>
            <a:ext cx="10972800" cy="571951"/>
          </a:xfrm>
        </p:spPr>
        <p:txBody>
          <a:bodyPr/>
          <a:lstStyle/>
          <a:p>
            <a:r>
              <a:rPr lang="en-GB" smtClean="0"/>
              <a:t>Click to edit Master title style</a:t>
            </a:r>
            <a:endParaRPr lang="en-US"/>
          </a:p>
        </p:txBody>
      </p:sp>
    </p:spTree>
    <p:extLst>
      <p:ext uri="{BB962C8B-B14F-4D97-AF65-F5344CB8AC3E}">
        <p14:creationId xmlns:p14="http://schemas.microsoft.com/office/powerpoint/2010/main" val="1800786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
        <p:nvSpPr>
          <p:cNvPr id="7" name="Rectangle 6"/>
          <p:cNvSpPr/>
          <p:nvPr userDrawn="1"/>
        </p:nvSpPr>
        <p:spPr>
          <a:xfrm>
            <a:off x="0" y="0"/>
            <a:ext cx="12192000" cy="438912"/>
          </a:xfrm>
          <a:prstGeom prst="rect">
            <a:avLst/>
          </a:prstGeom>
          <a:solidFill>
            <a:srgbClr val="004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8" name="TextBox 7"/>
          <p:cNvSpPr txBox="1"/>
          <p:nvPr userDrawn="1"/>
        </p:nvSpPr>
        <p:spPr>
          <a:xfrm>
            <a:off x="736868" y="65571"/>
            <a:ext cx="2614498" cy="307777"/>
          </a:xfrm>
          <a:prstGeom prst="rect">
            <a:avLst/>
          </a:prstGeom>
          <a:noFill/>
        </p:spPr>
        <p:txBody>
          <a:bodyPr wrap="none" rtlCol="0">
            <a:spAutoFit/>
          </a:bodyPr>
          <a:lstStyle/>
          <a:p>
            <a:r>
              <a:rPr lang="en-US" sz="1400" b="1" dirty="0" smtClean="0">
                <a:solidFill>
                  <a:prstClr val="white"/>
                </a:solidFill>
                <a:latin typeface="Arial" pitchFamily="34" charset="0"/>
                <a:cs typeface="Arial" pitchFamily="34" charset="0"/>
              </a:rPr>
              <a:t>SEEA</a:t>
            </a:r>
            <a:r>
              <a:rPr lang="en-US" sz="1400" dirty="0" smtClean="0">
                <a:solidFill>
                  <a:prstClr val="white"/>
                </a:solidFill>
                <a:latin typeface="Arial" pitchFamily="34" charset="0"/>
                <a:cs typeface="Arial" pitchFamily="34" charset="0"/>
              </a:rPr>
              <a:t> </a:t>
            </a:r>
            <a:r>
              <a:rPr lang="en-US" sz="1400" dirty="0" smtClean="0">
                <a:solidFill>
                  <a:prstClr val="black"/>
                </a:solidFill>
                <a:latin typeface="Arial" pitchFamily="34" charset="0"/>
                <a:cs typeface="Arial" pitchFamily="34" charset="0"/>
              </a:rPr>
              <a:t> </a:t>
            </a:r>
            <a:r>
              <a:rPr lang="en-US" sz="1400" dirty="0" smtClean="0">
                <a:solidFill>
                  <a:srgbClr val="B0CB0B"/>
                </a:solidFill>
                <a:latin typeface="Arial" pitchFamily="34" charset="0"/>
                <a:cs typeface="Arial" pitchFamily="34" charset="0"/>
              </a:rPr>
              <a:t>Online Training Module</a:t>
            </a:r>
            <a:endParaRPr lang="en-US" sz="1400" dirty="0">
              <a:solidFill>
                <a:srgbClr val="B0CB0B"/>
              </a:solidFill>
              <a:latin typeface="Arial" pitchFamily="34" charset="0"/>
              <a:cs typeface="Arial" pitchFamily="34"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3522" y="36579"/>
            <a:ext cx="449025" cy="336769"/>
          </a:xfrm>
          <a:prstGeom prst="rect">
            <a:avLst/>
          </a:prstGeom>
        </p:spPr>
      </p:pic>
      <p:sp>
        <p:nvSpPr>
          <p:cNvPr id="10" name="Rectangle 9"/>
          <p:cNvSpPr/>
          <p:nvPr userDrawn="1"/>
        </p:nvSpPr>
        <p:spPr>
          <a:xfrm>
            <a:off x="0" y="6419088"/>
            <a:ext cx="12192000" cy="438912"/>
          </a:xfrm>
          <a:prstGeom prst="rect">
            <a:avLst/>
          </a:prstGeom>
          <a:solidFill>
            <a:srgbClr val="B0C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Tree>
    <p:extLst>
      <p:ext uri="{BB962C8B-B14F-4D97-AF65-F5344CB8AC3E}">
        <p14:creationId xmlns:p14="http://schemas.microsoft.com/office/powerpoint/2010/main" val="378888286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1253C0-74C5-4FC7-8B6F-FC1C814A9711}" type="datetimeFigureOut">
              <a:rPr lang="ru-RU" smtClean="0">
                <a:solidFill>
                  <a:prstClr val="black">
                    <a:tint val="75000"/>
                  </a:prstClr>
                </a:solidFill>
              </a:rPr>
              <a:pPr/>
              <a:t>15.11.2018</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4D9CD-A781-469D-908A-6F409C3647F4}" type="slidenum">
              <a:rPr lang="ru-RU" smtClean="0"/>
              <a:pPr/>
              <a:t>‹#›</a:t>
            </a:fld>
            <a:endParaRPr lang="ru-RU"/>
          </a:p>
        </p:txBody>
      </p:sp>
    </p:spTree>
    <p:extLst>
      <p:ext uri="{BB962C8B-B14F-4D97-AF65-F5344CB8AC3E}">
        <p14:creationId xmlns:p14="http://schemas.microsoft.com/office/powerpoint/2010/main" val="2908831724"/>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17" r:id="rId12"/>
    <p:sldLayoutId id="2147483718" r:id="rId13"/>
    <p:sldLayoutId id="2147483719" r:id="rId14"/>
    <p:sldLayoutId id="2147483697" r:id="rId15"/>
    <p:sldLayoutId id="2147483698" r:id="rId16"/>
    <p:sldLayoutId id="2147483699"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7" Type="http://schemas.openxmlformats.org/officeDocument/2006/relationships/chart" Target="../charts/chart9.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chart" Target="../charts/chart10.xml"/><Relationship Id="rId7"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chart" Target="../charts/chart11.xml"/><Relationship Id="rId9" Type="http://schemas.microsoft.com/office/2007/relationships/diagramDrawing" Target="../diagrams/drawing3.xml"/></Relationships>
</file>

<file path=ppt/slides/_rels/slide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www.stat.kg/" TargetMode="External"/><Relationship Id="rId5" Type="http://schemas.openxmlformats.org/officeDocument/2006/relationships/image" Target="../media/image17.png"/><Relationship Id="rId4" Type="http://schemas.openxmlformats.org/officeDocument/2006/relationships/image" Target="../media/image16.emf"/></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26072" y="2136284"/>
            <a:ext cx="9788624" cy="1777709"/>
          </a:xfrm>
        </p:spPr>
        <p:txBody>
          <a:bodyPr>
            <a:noAutofit/>
          </a:bodyPr>
          <a:lstStyle/>
          <a:p>
            <a:pPr algn="ctr"/>
            <a:r>
              <a:rPr lang="ru-RU" sz="5400" b="1" dirty="0" smtClean="0">
                <a:solidFill>
                  <a:srgbClr val="002060"/>
                </a:solidFill>
                <a:latin typeface="Times New Roman" panose="02020603050405020304" pitchFamily="18" charset="0"/>
                <a:cs typeface="Times New Roman" panose="02020603050405020304" pitchFamily="18" charset="0"/>
              </a:rPr>
              <a:t>Состояние окружающей среды Кыргызской Республики </a:t>
            </a:r>
            <a:endParaRPr lang="ru-RU" sz="5400" b="1" dirty="0">
              <a:solidFill>
                <a:srgbClr val="00206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2927648" y="5955993"/>
            <a:ext cx="7700392" cy="360040"/>
          </a:xfrm>
        </p:spPr>
        <p:txBody>
          <a:bodyPr>
            <a:normAutofit/>
          </a:bodyPr>
          <a:lstStyle/>
          <a:p>
            <a:r>
              <a:rPr lang="ru-RU" sz="1800" b="1" dirty="0" smtClean="0">
                <a:solidFill>
                  <a:schemeClr val="tx1"/>
                </a:solidFill>
                <a:latin typeface="Times New Roman" panose="02020603050405020304" pitchFamily="18" charset="0"/>
                <a:cs typeface="Times New Roman" panose="02020603050405020304" pitchFamily="18" charset="0"/>
              </a:rPr>
              <a:t>Национальный статистический комитет Кыргызской Республики</a:t>
            </a:r>
            <a:endParaRPr lang="ru-RU" sz="1800" b="1" dirty="0">
              <a:solidFill>
                <a:schemeClr val="tx1"/>
              </a:solidFill>
              <a:latin typeface="Times New Roman" panose="02020603050405020304" pitchFamily="18" charset="0"/>
              <a:cs typeface="Times New Roman" panose="02020603050405020304" pitchFamily="18" charset="0"/>
            </a:endParaRPr>
          </a:p>
        </p:txBody>
      </p:sp>
      <p:pic>
        <p:nvPicPr>
          <p:cNvPr id="6" name="Picture 3" descr="C:\Users\BYsabekova\Desktop\ima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7844" y="350998"/>
            <a:ext cx="2257672" cy="15598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7" descr="C:\Users\BYsabekova\Desktop\67703f49b4b4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3469" y="359140"/>
            <a:ext cx="2367914" cy="15517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8" descr="C:\Users\BYsabekova\Desktop\29095741.jpg"/>
          <p:cNvPicPr>
            <a:picLocks noChangeAspect="1" noChangeArrowheads="1"/>
          </p:cNvPicPr>
          <p:nvPr/>
        </p:nvPicPr>
        <p:blipFill rotWithShape="1">
          <a:blip r:embed="rId5">
            <a:extLst>
              <a:ext uri="{28A0092B-C50C-407E-A947-70E740481C1C}">
                <a14:useLocalDpi xmlns:a14="http://schemas.microsoft.com/office/drawing/2010/main" val="0"/>
              </a:ext>
            </a:extLst>
          </a:blip>
          <a:srcRect t="9323" b="14749"/>
          <a:stretch/>
        </p:blipFill>
        <p:spPr bwMode="auto">
          <a:xfrm>
            <a:off x="9552384" y="248397"/>
            <a:ext cx="1924606" cy="16936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ÐÑÑÐ³ÑÐ· Ð ÐµÑÐ¿ÑÐ±Ð»Ð¸ÐºÐ°ÑÑÐ½ÑÐ½ Ð£Ð»ÑÑÑÑÐº ÑÑÐ°ÑÐ¸ÑÑÐ¸ÐºÐ° ÐºÐ¾Ð¼Ð¸ÑÐµÑÐ¸"/>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7488" y="5661245"/>
            <a:ext cx="949535" cy="94953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297798" y="4247586"/>
            <a:ext cx="6096000" cy="1015663"/>
          </a:xfrm>
          <a:prstGeom prst="rect">
            <a:avLst/>
          </a:prstGeom>
        </p:spPr>
        <p:txBody>
          <a:bodyPr>
            <a:spAutoFit/>
          </a:bodyPr>
          <a:lstStyle/>
          <a:p>
            <a:pPr algn="ctr"/>
            <a:r>
              <a:rPr lang="ru-RU" sz="2000" b="1" i="1" dirty="0" err="1" smtClean="0">
                <a:latin typeface="Times New Roman" panose="02020603050405020304" pitchFamily="18" charset="0"/>
                <a:cs typeface="Times New Roman" panose="02020603050405020304" pitchFamily="18" charset="0"/>
              </a:rPr>
              <a:t>Керималиева</a:t>
            </a:r>
            <a:r>
              <a:rPr lang="ru-RU" sz="2000" b="1" i="1" dirty="0" smtClean="0">
                <a:latin typeface="Times New Roman" panose="02020603050405020304" pitchFamily="18" charset="0"/>
                <a:cs typeface="Times New Roman" panose="02020603050405020304" pitchFamily="18" charset="0"/>
              </a:rPr>
              <a:t> </a:t>
            </a:r>
            <a:r>
              <a:rPr lang="ru-RU" sz="2000" b="1" i="1" dirty="0" err="1" smtClean="0">
                <a:latin typeface="Times New Roman" panose="02020603050405020304" pitchFamily="18" charset="0"/>
                <a:cs typeface="Times New Roman" panose="02020603050405020304" pitchFamily="18" charset="0"/>
              </a:rPr>
              <a:t>Назира</a:t>
            </a:r>
            <a:r>
              <a:rPr lang="ru-RU" sz="2000" b="1" i="1" dirty="0" smtClean="0">
                <a:latin typeface="Times New Roman" panose="02020603050405020304" pitchFamily="18" charset="0"/>
                <a:cs typeface="Times New Roman" panose="02020603050405020304" pitchFamily="18" charset="0"/>
              </a:rPr>
              <a:t>, начальник управления статистики устойчивого развития и окружающей среды  </a:t>
            </a:r>
            <a:endParaRPr lang="ru-RU" sz="2000" b="1" i="1"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7"/>
          <a:stretch>
            <a:fillRect/>
          </a:stretch>
        </p:blipFill>
        <p:spPr>
          <a:xfrm>
            <a:off x="3731449" y="484135"/>
            <a:ext cx="2388935" cy="1343776"/>
          </a:xfrm>
          <a:prstGeom prst="rect">
            <a:avLst/>
          </a:prstGeom>
          <a:ln>
            <a:noFill/>
          </a:ln>
          <a:effectLst>
            <a:softEdge rad="112500"/>
          </a:effectLst>
        </p:spPr>
      </p:pic>
    </p:spTree>
    <p:extLst>
      <p:ext uri="{BB962C8B-B14F-4D97-AF65-F5344CB8AC3E}">
        <p14:creationId xmlns:p14="http://schemas.microsoft.com/office/powerpoint/2010/main" val="28293297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3352" y="465133"/>
            <a:ext cx="513524" cy="400110"/>
          </a:xfrm>
          <a:prstGeom prst="rect">
            <a:avLst/>
          </a:prstGeom>
          <a:noFill/>
        </p:spPr>
        <p:txBody>
          <a:bodyPr wrap="square" rtlCol="0">
            <a:spAutoFit/>
          </a:bodyPr>
          <a:lstStyle/>
          <a:p>
            <a:pPr algn="r" fontAlgn="base">
              <a:spcBef>
                <a:spcPct val="0"/>
              </a:spcBef>
              <a:spcAft>
                <a:spcPct val="0"/>
              </a:spcAft>
              <a:defRPr/>
            </a:pPr>
            <a:r>
              <a:rPr lang="ru-RU" sz="2000" b="1" dirty="0">
                <a:solidFill>
                  <a:srgbClr val="FEFFFF"/>
                </a:solidFill>
              </a:rPr>
              <a:t>3</a:t>
            </a:r>
          </a:p>
        </p:txBody>
      </p:sp>
      <p:graphicFrame>
        <p:nvGraphicFramePr>
          <p:cNvPr id="2" name="Схема 1"/>
          <p:cNvGraphicFramePr/>
          <p:nvPr>
            <p:extLst>
              <p:ext uri="{D42A27DB-BD31-4B8C-83A1-F6EECF244321}">
                <p14:modId xmlns:p14="http://schemas.microsoft.com/office/powerpoint/2010/main" val="2917524938"/>
              </p:ext>
            </p:extLst>
          </p:nvPr>
        </p:nvGraphicFramePr>
        <p:xfrm>
          <a:off x="654121" y="191299"/>
          <a:ext cx="11737304" cy="6597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Прямоугольник 5"/>
          <p:cNvSpPr/>
          <p:nvPr/>
        </p:nvSpPr>
        <p:spPr>
          <a:xfrm>
            <a:off x="7320136" y="120896"/>
            <a:ext cx="2126538" cy="646331"/>
          </a:xfrm>
          <a:prstGeom prst="rect">
            <a:avLst/>
          </a:prstGeom>
        </p:spPr>
        <p:txBody>
          <a:bodyPr wrap="square">
            <a:spAutoFit/>
          </a:bodyPr>
          <a:lstStyle/>
          <a:p>
            <a:pPr algn="ctr"/>
            <a:r>
              <a:rPr lang="ru-RU" b="1" i="1" dirty="0">
                <a:latin typeface="Times New Roman" panose="02020603050405020304" pitchFamily="18" charset="0"/>
                <a:cs typeface="Times New Roman" panose="02020603050405020304" pitchFamily="18" charset="0"/>
              </a:rPr>
              <a:t>Атмосферный </a:t>
            </a:r>
            <a:endParaRPr lang="en-US" b="1" i="1" dirty="0" smtClean="0">
              <a:latin typeface="Times New Roman" panose="02020603050405020304" pitchFamily="18" charset="0"/>
              <a:cs typeface="Times New Roman" panose="02020603050405020304" pitchFamily="18" charset="0"/>
            </a:endParaRPr>
          </a:p>
          <a:p>
            <a:pPr algn="ctr"/>
            <a:r>
              <a:rPr lang="ru-RU" b="1" i="1" dirty="0" smtClean="0">
                <a:latin typeface="Times New Roman" panose="02020603050405020304" pitchFamily="18" charset="0"/>
                <a:cs typeface="Times New Roman" panose="02020603050405020304" pitchFamily="18" charset="0"/>
              </a:rPr>
              <a:t>воздух</a:t>
            </a:r>
            <a:endParaRPr lang="ru-RU" b="1" i="1"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9741576" y="4735016"/>
            <a:ext cx="1920719" cy="369332"/>
          </a:xfrm>
          <a:prstGeom prst="rect">
            <a:avLst/>
          </a:prstGeom>
        </p:spPr>
        <p:txBody>
          <a:bodyPr wrap="none">
            <a:spAutoFit/>
          </a:bodyPr>
          <a:lstStyle/>
          <a:p>
            <a:r>
              <a:rPr lang="ru-RU" b="1" i="1" dirty="0">
                <a:latin typeface="Times New Roman" panose="02020603050405020304" pitchFamily="18" charset="0"/>
                <a:cs typeface="Times New Roman" panose="02020603050405020304" pitchFamily="18" charset="0"/>
              </a:rPr>
              <a:t>Биоразнообразие</a:t>
            </a:r>
          </a:p>
        </p:txBody>
      </p:sp>
      <p:sp>
        <p:nvSpPr>
          <p:cNvPr id="8" name="Прямоугольник 7"/>
          <p:cNvSpPr/>
          <p:nvPr/>
        </p:nvSpPr>
        <p:spPr>
          <a:xfrm>
            <a:off x="3791744" y="6093296"/>
            <a:ext cx="1872208" cy="646331"/>
          </a:xfrm>
          <a:prstGeom prst="rect">
            <a:avLst/>
          </a:prstGeom>
        </p:spPr>
        <p:txBody>
          <a:bodyPr wrap="square">
            <a:spAutoFit/>
          </a:bodyPr>
          <a:lstStyle/>
          <a:p>
            <a:pPr algn="ctr"/>
            <a:r>
              <a:rPr lang="ru-RU" b="1" i="1" dirty="0" smtClean="0">
                <a:latin typeface="Times New Roman" panose="02020603050405020304" pitchFamily="18" charset="0"/>
                <a:cs typeface="Times New Roman" panose="02020603050405020304" pitchFamily="18" charset="0"/>
              </a:rPr>
              <a:t>Земельные</a:t>
            </a:r>
            <a:endParaRPr lang="en-US" b="1" i="1" dirty="0" smtClean="0">
              <a:latin typeface="Times New Roman" panose="02020603050405020304" pitchFamily="18" charset="0"/>
              <a:cs typeface="Times New Roman" panose="02020603050405020304" pitchFamily="18" charset="0"/>
            </a:endParaRPr>
          </a:p>
          <a:p>
            <a:pPr algn="ctr"/>
            <a:r>
              <a:rPr lang="ru-RU" b="1" i="1" dirty="0" smtClean="0">
                <a:latin typeface="Times New Roman" panose="02020603050405020304" pitchFamily="18" charset="0"/>
                <a:cs typeface="Times New Roman" panose="02020603050405020304" pitchFamily="18" charset="0"/>
              </a:rPr>
              <a:t> ресурсы</a:t>
            </a:r>
            <a:endParaRPr lang="ru-RU" b="1" i="1"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063553" y="4581128"/>
            <a:ext cx="1432650" cy="369332"/>
          </a:xfrm>
          <a:prstGeom prst="rect">
            <a:avLst/>
          </a:prstGeom>
        </p:spPr>
        <p:txBody>
          <a:bodyPr wrap="square">
            <a:spAutoFit/>
          </a:bodyPr>
          <a:lstStyle/>
          <a:p>
            <a:r>
              <a:rPr lang="ru-RU" b="1" i="1" dirty="0">
                <a:latin typeface="Times New Roman" panose="02020603050405020304" pitchFamily="18" charset="0"/>
                <a:cs typeface="Times New Roman" panose="02020603050405020304" pitchFamily="18" charset="0"/>
              </a:rPr>
              <a:t>Отходы</a:t>
            </a:r>
            <a:endParaRPr lang="ru-RU" sz="1600" b="1" i="1" dirty="0">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1328878" y="1628800"/>
            <a:ext cx="1958810" cy="646331"/>
          </a:xfrm>
          <a:prstGeom prst="rect">
            <a:avLst/>
          </a:prstGeom>
        </p:spPr>
        <p:txBody>
          <a:bodyPr wrap="square">
            <a:spAutoFit/>
          </a:bodyPr>
          <a:lstStyle/>
          <a:p>
            <a:pPr algn="ctr"/>
            <a:r>
              <a:rPr lang="ru-RU" b="1" i="1" dirty="0" smtClean="0">
                <a:latin typeface="Times New Roman" panose="02020603050405020304" pitchFamily="18" charset="0"/>
                <a:cs typeface="Times New Roman" panose="02020603050405020304" pitchFamily="18" charset="0"/>
              </a:rPr>
              <a:t>Расходы</a:t>
            </a:r>
          </a:p>
          <a:p>
            <a:pPr algn="ctr"/>
            <a:r>
              <a:rPr lang="ru-RU" b="1" i="1" dirty="0" smtClean="0">
                <a:latin typeface="Times New Roman" panose="02020603050405020304" pitchFamily="18" charset="0"/>
                <a:cs typeface="Times New Roman" panose="02020603050405020304" pitchFamily="18" charset="0"/>
              </a:rPr>
              <a:t> </a:t>
            </a:r>
            <a:r>
              <a:rPr lang="ru-RU" b="1" i="1" dirty="0">
                <a:latin typeface="Times New Roman" panose="02020603050405020304" pitchFamily="18" charset="0"/>
                <a:cs typeface="Times New Roman" panose="02020603050405020304" pitchFamily="18" charset="0"/>
              </a:rPr>
              <a:t>на </a:t>
            </a:r>
            <a:r>
              <a:rPr lang="ru-RU" b="1" i="1" dirty="0" smtClean="0">
                <a:latin typeface="Times New Roman" panose="02020603050405020304" pitchFamily="18" charset="0"/>
                <a:cs typeface="Times New Roman" panose="02020603050405020304" pitchFamily="18" charset="0"/>
              </a:rPr>
              <a:t>охрану </a:t>
            </a:r>
            <a:r>
              <a:rPr lang="ky-KG" b="1" i="1" dirty="0" smtClean="0">
                <a:latin typeface="Times New Roman" panose="02020603050405020304" pitchFamily="18" charset="0"/>
                <a:cs typeface="Times New Roman" panose="02020603050405020304" pitchFamily="18" charset="0"/>
              </a:rPr>
              <a:t>ОС</a:t>
            </a:r>
            <a:endParaRPr lang="ru-RU" b="1" i="1"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9741576" y="1765162"/>
            <a:ext cx="1538999" cy="646331"/>
          </a:xfrm>
          <a:prstGeom prst="rect">
            <a:avLst/>
          </a:prstGeom>
        </p:spPr>
        <p:txBody>
          <a:bodyPr wrap="square">
            <a:spAutoFit/>
          </a:bodyPr>
          <a:lstStyle/>
          <a:p>
            <a:r>
              <a:rPr lang="ky-KG" b="1" i="1" dirty="0" smtClean="0">
                <a:latin typeface="Times New Roman" panose="02020603050405020304" pitchFamily="18" charset="0"/>
                <a:cs typeface="Times New Roman" panose="02020603050405020304" pitchFamily="18" charset="0"/>
              </a:rPr>
              <a:t>Водные </a:t>
            </a:r>
          </a:p>
          <a:p>
            <a:r>
              <a:rPr lang="ky-KG" b="1" i="1" dirty="0" smtClean="0">
                <a:latin typeface="Times New Roman" panose="02020603050405020304" pitchFamily="18" charset="0"/>
                <a:cs typeface="Times New Roman" panose="02020603050405020304" pitchFamily="18" charset="0"/>
              </a:rPr>
              <a:t>ресурсы</a:t>
            </a:r>
            <a:endParaRPr lang="ru-RU" b="1" i="1" dirty="0">
              <a:latin typeface="Times New Roman" panose="02020603050405020304" pitchFamily="18" charset="0"/>
              <a:cs typeface="Times New Roman" panose="02020603050405020304" pitchFamily="18" charset="0"/>
            </a:endParaRPr>
          </a:p>
        </p:txBody>
      </p:sp>
      <p:sp>
        <p:nvSpPr>
          <p:cNvPr id="13" name="Овал 12"/>
          <p:cNvSpPr/>
          <p:nvPr/>
        </p:nvSpPr>
        <p:spPr>
          <a:xfrm>
            <a:off x="5303912" y="2589875"/>
            <a:ext cx="2376264" cy="18002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ru-RU"/>
          </a:p>
        </p:txBody>
      </p:sp>
      <p:sp>
        <p:nvSpPr>
          <p:cNvPr id="15" name="Прямоугольник 14"/>
          <p:cNvSpPr/>
          <p:nvPr/>
        </p:nvSpPr>
        <p:spPr>
          <a:xfrm>
            <a:off x="5519936" y="3028310"/>
            <a:ext cx="1944216" cy="923330"/>
          </a:xfrm>
          <a:prstGeom prst="rect">
            <a:avLst/>
          </a:prstGeom>
        </p:spPr>
        <p:txBody>
          <a:bodyPr wrap="square">
            <a:spAutoFit/>
          </a:bodyPr>
          <a:lstStyle/>
          <a:p>
            <a:pPr algn="ctr"/>
            <a:r>
              <a:rPr lang="ru-RU" b="1" dirty="0" smtClean="0">
                <a:latin typeface="Times New Roman" panose="02020603050405020304" pitchFamily="18" charset="0"/>
                <a:cs typeface="Times New Roman" panose="02020603050405020304" pitchFamily="18" charset="0"/>
              </a:rPr>
              <a:t>Статистика окружающей среды</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31067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5440" y="260648"/>
            <a:ext cx="10992544" cy="787672"/>
          </a:xfrm>
        </p:spPr>
        <p:txBody>
          <a:bodyPr>
            <a:normAutofit/>
          </a:bodyPr>
          <a:lstStyle/>
          <a:p>
            <a:pPr algn="ctr"/>
            <a:r>
              <a:rPr lang="ru-RU" b="1" dirty="0" smtClean="0">
                <a:solidFill>
                  <a:srgbClr val="002060"/>
                </a:solidFill>
                <a:latin typeface="Times New Roman" panose="02020603050405020304" pitchFamily="18" charset="0"/>
                <a:cs typeface="Times New Roman" panose="02020603050405020304" pitchFamily="18" charset="0"/>
              </a:rPr>
              <a:t>Земельные ресурсы Кыргызской Республики в 2018 году</a:t>
            </a:r>
            <a:endParaRPr lang="ru-RU" b="1" dirty="0">
              <a:solidFill>
                <a:srgbClr val="002060"/>
              </a:solidFill>
              <a:latin typeface="Times New Roman" panose="02020603050405020304" pitchFamily="18" charset="0"/>
              <a:cs typeface="Times New Roman" panose="02020603050405020304" pitchFamily="18" charset="0"/>
            </a:endParaRPr>
          </a:p>
        </p:txBody>
      </p:sp>
      <p:graphicFrame>
        <p:nvGraphicFramePr>
          <p:cNvPr id="11" name="Объект 10"/>
          <p:cNvGraphicFramePr>
            <a:graphicFrameLocks noGrp="1"/>
          </p:cNvGraphicFramePr>
          <p:nvPr>
            <p:ph idx="1"/>
            <p:extLst>
              <p:ext uri="{D42A27DB-BD31-4B8C-83A1-F6EECF244321}">
                <p14:modId xmlns:p14="http://schemas.microsoft.com/office/powerpoint/2010/main" val="730137270"/>
              </p:ext>
            </p:extLst>
          </p:nvPr>
        </p:nvGraphicFramePr>
        <p:xfrm>
          <a:off x="6312024" y="1916832"/>
          <a:ext cx="5879976" cy="49411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Диаграмма 7"/>
          <p:cNvGraphicFramePr>
            <a:graphicFrameLocks/>
          </p:cNvGraphicFramePr>
          <p:nvPr>
            <p:extLst>
              <p:ext uri="{D42A27DB-BD31-4B8C-83A1-F6EECF244321}">
                <p14:modId xmlns:p14="http://schemas.microsoft.com/office/powerpoint/2010/main" val="1687872702"/>
              </p:ext>
            </p:extLst>
          </p:nvPr>
        </p:nvGraphicFramePr>
        <p:xfrm>
          <a:off x="191344" y="1556792"/>
          <a:ext cx="6768752" cy="5175285"/>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p:cNvSpPr txBox="1"/>
          <p:nvPr/>
        </p:nvSpPr>
        <p:spPr>
          <a:xfrm>
            <a:off x="7536160" y="1170909"/>
            <a:ext cx="3417987"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algn="ctr"/>
            <a:r>
              <a:rPr lang="ru-RU" b="1" dirty="0" smtClean="0">
                <a:latin typeface="Times New Roman" panose="02020603050405020304" pitchFamily="18" charset="0"/>
                <a:cs typeface="Times New Roman" panose="02020603050405020304" pitchFamily="18" charset="0"/>
              </a:rPr>
              <a:t>Сельскохозяйственные </a:t>
            </a:r>
            <a:r>
              <a:rPr lang="ru-RU" b="1" dirty="0" smtClean="0">
                <a:latin typeface="Times New Roman" panose="02020603050405020304" pitchFamily="18" charset="0"/>
                <a:cs typeface="Times New Roman" panose="02020603050405020304" pitchFamily="18" charset="0"/>
              </a:rPr>
              <a:t>угодья </a:t>
            </a:r>
            <a:endParaRPr lang="ru-RU" b="1"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839416" y="1170909"/>
            <a:ext cx="3951938"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ru-RU" b="1" dirty="0" smtClean="0">
                <a:latin typeface="Times New Roman" panose="02020603050405020304" pitchFamily="18" charset="0"/>
                <a:cs typeface="Times New Roman" panose="02020603050405020304" pitchFamily="18" charset="0"/>
              </a:rPr>
              <a:t>Земельные угодья</a:t>
            </a:r>
          </a:p>
        </p:txBody>
      </p:sp>
    </p:spTree>
    <p:extLst>
      <p:ext uri="{BB962C8B-B14F-4D97-AF65-F5344CB8AC3E}">
        <p14:creationId xmlns:p14="http://schemas.microsoft.com/office/powerpoint/2010/main" val="22693293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1384" y="219269"/>
            <a:ext cx="8911687" cy="1280890"/>
          </a:xfrm>
        </p:spPr>
        <p:txBody>
          <a:bodyPr>
            <a:normAutofit/>
          </a:bodyPr>
          <a:lstStyle/>
          <a:p>
            <a:r>
              <a:rPr lang="ru-RU" sz="4400" b="1" dirty="0" smtClean="0">
                <a:solidFill>
                  <a:srgbClr val="002060"/>
                </a:solidFill>
                <a:latin typeface="Times New Roman" panose="02020603050405020304" pitchFamily="18" charset="0"/>
                <a:cs typeface="Times New Roman" panose="02020603050405020304" pitchFamily="18" charset="0"/>
              </a:rPr>
              <a:t>Водные ресурсы </a:t>
            </a:r>
            <a:endParaRPr lang="ru-RU" sz="4400" b="1" dirty="0">
              <a:solidFill>
                <a:srgbClr val="002060"/>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184304105"/>
              </p:ext>
            </p:extLst>
          </p:nvPr>
        </p:nvGraphicFramePr>
        <p:xfrm>
          <a:off x="3704936" y="2361665"/>
          <a:ext cx="4320480" cy="4323276"/>
        </p:xfrm>
        <a:graphic>
          <a:graphicData uri="http://schemas.openxmlformats.org/drawingml/2006/chart">
            <c:chart xmlns:c="http://schemas.openxmlformats.org/drawingml/2006/chart" xmlns:r="http://schemas.openxmlformats.org/officeDocument/2006/relationships" r:id="rId3"/>
          </a:graphicData>
        </a:graphic>
      </p:graphicFrame>
      <p:pic>
        <p:nvPicPr>
          <p:cNvPr id="13" name="Рисунок 12"/>
          <p:cNvPicPr>
            <a:picLocks noChangeAspect="1"/>
          </p:cNvPicPr>
          <p:nvPr/>
        </p:nvPicPr>
        <p:blipFill rotWithShape="1">
          <a:blip r:embed="rId4"/>
          <a:srcRect b="9252"/>
          <a:stretch/>
        </p:blipFill>
        <p:spPr>
          <a:xfrm>
            <a:off x="7877587" y="2268743"/>
            <a:ext cx="4314413" cy="4509120"/>
          </a:xfrm>
          <a:prstGeom prst="rect">
            <a:avLst/>
          </a:prstGeom>
        </p:spPr>
      </p:pic>
      <p:sp>
        <p:nvSpPr>
          <p:cNvPr id="14" name="Прямоугольник 13"/>
          <p:cNvSpPr/>
          <p:nvPr/>
        </p:nvSpPr>
        <p:spPr>
          <a:xfrm>
            <a:off x="8061308" y="2996952"/>
            <a:ext cx="1199456" cy="2808312"/>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r>
              <a:rPr lang="ru-RU" sz="1600" dirty="0">
                <a:latin typeface="Times New Roman" panose="02020603050405020304" pitchFamily="18" charset="0"/>
                <a:cs typeface="Times New Roman" panose="02020603050405020304" pitchFamily="18" charset="0"/>
              </a:rPr>
              <a:t>О</a:t>
            </a:r>
            <a:r>
              <a:rPr lang="ru-RU" sz="1600" dirty="0" smtClean="0">
                <a:latin typeface="Times New Roman" panose="02020603050405020304" pitchFamily="18" charset="0"/>
                <a:cs typeface="Times New Roman" panose="02020603050405020304" pitchFamily="18" charset="0"/>
              </a:rPr>
              <a:t>коло</a:t>
            </a:r>
            <a:r>
              <a:rPr lang="ru-RU" sz="2000" dirty="0" smtClean="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28% </a:t>
            </a:r>
            <a:r>
              <a:rPr lang="ru-RU" sz="1600" dirty="0" smtClean="0">
                <a:latin typeface="Times New Roman" panose="02020603050405020304" pitchFamily="18" charset="0"/>
                <a:cs typeface="Times New Roman" panose="02020603050405020304" pitchFamily="18" charset="0"/>
              </a:rPr>
              <a:t>забранных вод потеряно при транспортировке </a:t>
            </a:r>
            <a:endParaRPr lang="ru-RU" sz="16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0962784" y="2369525"/>
            <a:ext cx="1235740" cy="46824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201</a:t>
            </a:r>
            <a:r>
              <a:rPr lang="en-US" b="1" dirty="0" smtClean="0">
                <a:latin typeface="Times New Roman" panose="02020603050405020304" pitchFamily="18" charset="0"/>
                <a:cs typeface="Times New Roman" panose="02020603050405020304" pitchFamily="18" charset="0"/>
              </a:rPr>
              <a:t>7</a:t>
            </a:r>
            <a:endParaRPr lang="ru-RU"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0560496" y="3717032"/>
            <a:ext cx="1512168" cy="482638"/>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Times New Roman" panose="02020603050405020304" pitchFamily="18" charset="0"/>
                <a:cs typeface="Times New Roman" panose="02020603050405020304" pitchFamily="18" charset="0"/>
              </a:rPr>
              <a:t>7</a:t>
            </a:r>
            <a:r>
              <a:rPr lang="ru-RU" sz="1600" dirty="0" smtClean="0">
                <a:solidFill>
                  <a:schemeClr val="tx1"/>
                </a:solidFill>
                <a:latin typeface="Times New Roman" panose="02020603050405020304" pitchFamily="18" charset="0"/>
                <a:cs typeface="Times New Roman" panose="02020603050405020304" pitchFamily="18" charset="0"/>
              </a:rPr>
              <a:t>,7 млрд.м3</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10643940" y="5563945"/>
            <a:ext cx="1512168" cy="482638"/>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1"/>
                </a:solidFill>
                <a:latin typeface="Times New Roman" panose="02020603050405020304" pitchFamily="18" charset="0"/>
                <a:cs typeface="Times New Roman" panose="02020603050405020304" pitchFamily="18" charset="0"/>
              </a:rPr>
              <a:t>2,1 млрд.м3</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515046" y="1632012"/>
            <a:ext cx="3096344" cy="615553"/>
          </a:xfrm>
          <a:prstGeom prst="rect">
            <a:avLst/>
          </a:prstGeom>
          <a:noFill/>
        </p:spPr>
        <p:txBody>
          <a:bodyPr wrap="square" rtlCol="0">
            <a:spAutoFit/>
          </a:bodyPr>
          <a:lstStyle/>
          <a:p>
            <a:pPr algn="ctr"/>
            <a:r>
              <a:rPr lang="ru-RU" b="1" dirty="0" smtClean="0">
                <a:latin typeface="Times New Roman" panose="02020603050405020304" pitchFamily="18" charset="0"/>
                <a:cs typeface="Times New Roman" panose="02020603050405020304" pitchFamily="18" charset="0"/>
              </a:rPr>
              <a:t>Использование воды </a:t>
            </a:r>
          </a:p>
          <a:p>
            <a:pPr algn="ctr"/>
            <a:r>
              <a:rPr lang="ru-RU" sz="1600" b="1" dirty="0" smtClean="0">
                <a:latin typeface="Times New Roman" panose="02020603050405020304" pitchFamily="18" charset="0"/>
                <a:cs typeface="Times New Roman" panose="02020603050405020304" pitchFamily="18" charset="0"/>
              </a:rPr>
              <a:t>(в процентах)</a:t>
            </a:r>
            <a:endParaRPr lang="ru-RU" sz="1600" b="1" dirty="0">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2641364065"/>
              </p:ext>
            </p:extLst>
          </p:nvPr>
        </p:nvGraphicFramePr>
        <p:xfrm>
          <a:off x="12700" y="2739842"/>
          <a:ext cx="4139084" cy="3322532"/>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p:cNvSpPr txBox="1"/>
          <p:nvPr/>
        </p:nvSpPr>
        <p:spPr>
          <a:xfrm>
            <a:off x="191344" y="1622412"/>
            <a:ext cx="4176464" cy="615553"/>
          </a:xfrm>
          <a:prstGeom prst="rect">
            <a:avLst/>
          </a:prstGeom>
          <a:noFill/>
        </p:spPr>
        <p:txBody>
          <a:bodyPr wrap="square" rtlCol="0">
            <a:spAutoFit/>
          </a:bodyPr>
          <a:lstStyle/>
          <a:p>
            <a:pPr algn="ctr"/>
            <a:r>
              <a:rPr lang="ru-RU" b="1" dirty="0" smtClean="0">
                <a:latin typeface="Times New Roman" panose="02020603050405020304" pitchFamily="18" charset="0"/>
                <a:cs typeface="Times New Roman" panose="02020603050405020304" pitchFamily="18" charset="0"/>
              </a:rPr>
              <a:t>Забор воды из водных объектов</a:t>
            </a:r>
          </a:p>
          <a:p>
            <a:pPr algn="ctr"/>
            <a:r>
              <a:rPr lang="ru-RU" sz="1600" b="1" dirty="0" smtClean="0">
                <a:latin typeface="Times New Roman" panose="02020603050405020304" pitchFamily="18" charset="0"/>
                <a:cs typeface="Times New Roman" panose="02020603050405020304" pitchFamily="18" charset="0"/>
              </a:rPr>
              <a:t>(</a:t>
            </a:r>
            <a:r>
              <a:rPr lang="ru-RU" sz="1600" b="1" dirty="0" err="1" smtClean="0">
                <a:latin typeface="Times New Roman" panose="02020603050405020304" pitchFamily="18" charset="0"/>
                <a:cs typeface="Times New Roman" panose="02020603050405020304" pitchFamily="18" charset="0"/>
              </a:rPr>
              <a:t>млн.куб.метров</a:t>
            </a:r>
            <a:r>
              <a:rPr lang="ru-RU" sz="1600" b="1" dirty="0" smtClean="0">
                <a:latin typeface="Times New Roman" panose="02020603050405020304" pitchFamily="18" charset="0"/>
                <a:cs typeface="Times New Roman" panose="02020603050405020304" pitchFamily="18" charset="0"/>
              </a:rPr>
              <a:t>)</a:t>
            </a:r>
            <a:endParaRPr lang="ru-RU" sz="1600" b="1"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7792110" y="1617126"/>
            <a:ext cx="4399890" cy="369332"/>
          </a:xfrm>
          <a:prstGeom prst="rect">
            <a:avLst/>
          </a:prstGeom>
          <a:noFill/>
        </p:spPr>
        <p:txBody>
          <a:bodyPr wrap="square" rtlCol="0">
            <a:spAutoFit/>
          </a:bodyPr>
          <a:lstStyle/>
          <a:p>
            <a:pPr algn="ctr"/>
            <a:r>
              <a:rPr lang="ru-RU" b="1" dirty="0" smtClean="0">
                <a:latin typeface="Times New Roman" panose="02020603050405020304" pitchFamily="18" charset="0"/>
                <a:cs typeface="Times New Roman" panose="02020603050405020304" pitchFamily="18" charset="0"/>
              </a:rPr>
              <a:t>Потери воды при транспортировке</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43159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5400" y="365125"/>
            <a:ext cx="10658400" cy="1325563"/>
          </a:xfrm>
        </p:spPr>
        <p:txBody>
          <a:bodyPr/>
          <a:lstStyle/>
          <a:p>
            <a:r>
              <a:rPr lang="ru-RU" b="1" dirty="0">
                <a:solidFill>
                  <a:srgbClr val="002060"/>
                </a:solidFill>
                <a:latin typeface="Times New Roman" panose="02020603050405020304" pitchFamily="18" charset="0"/>
                <a:cs typeface="Times New Roman" panose="02020603050405020304" pitchFamily="18" charset="0"/>
              </a:rPr>
              <a:t>Биоразнообразие</a:t>
            </a:r>
            <a:r>
              <a:rPr lang="ru-RU" dirty="0" smtClean="0">
                <a:solidFill>
                  <a:srgbClr val="002060"/>
                </a:solidFill>
              </a:rPr>
              <a:t> </a:t>
            </a:r>
            <a:endParaRPr lang="ru-RU" dirty="0">
              <a:solidFill>
                <a:srgbClr val="002060"/>
              </a:solidFill>
            </a:endParaRPr>
          </a:p>
        </p:txBody>
      </p:sp>
      <p:graphicFrame>
        <p:nvGraphicFramePr>
          <p:cNvPr id="9" name="Объект 8"/>
          <p:cNvGraphicFramePr>
            <a:graphicFrameLocks noGrp="1"/>
          </p:cNvGraphicFramePr>
          <p:nvPr>
            <p:ph idx="1"/>
            <p:extLst>
              <p:ext uri="{D42A27DB-BD31-4B8C-83A1-F6EECF244321}">
                <p14:modId xmlns:p14="http://schemas.microsoft.com/office/powerpoint/2010/main" val="1899386488"/>
              </p:ext>
            </p:extLst>
          </p:nvPr>
        </p:nvGraphicFramePr>
        <p:xfrm>
          <a:off x="191344" y="1772816"/>
          <a:ext cx="4968552" cy="44953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Объект 2"/>
          <p:cNvSpPr txBox="1">
            <a:spLocks/>
          </p:cNvSpPr>
          <p:nvPr/>
        </p:nvSpPr>
        <p:spPr>
          <a:xfrm>
            <a:off x="861145" y="4682331"/>
            <a:ext cx="532859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8"/>
            <a:endParaRPr lang="ru-RU" dirty="0" smtClean="0"/>
          </a:p>
          <a:p>
            <a:endParaRPr lang="ru-RU" dirty="0" smtClean="0"/>
          </a:p>
          <a:p>
            <a:endParaRPr lang="ru-RU" dirty="0" smtClean="0"/>
          </a:p>
        </p:txBody>
      </p:sp>
      <p:graphicFrame>
        <p:nvGraphicFramePr>
          <p:cNvPr id="6" name="Диаграмма 5"/>
          <p:cNvGraphicFramePr>
            <a:graphicFrameLocks/>
          </p:cNvGraphicFramePr>
          <p:nvPr>
            <p:extLst>
              <p:ext uri="{D42A27DB-BD31-4B8C-83A1-F6EECF244321}">
                <p14:modId xmlns:p14="http://schemas.microsoft.com/office/powerpoint/2010/main" val="1537193412"/>
              </p:ext>
            </p:extLst>
          </p:nvPr>
        </p:nvGraphicFramePr>
        <p:xfrm>
          <a:off x="5375920" y="1844824"/>
          <a:ext cx="6408712" cy="46494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814546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3432" y="188640"/>
            <a:ext cx="10488488" cy="1296144"/>
          </a:xfrm>
        </p:spPr>
        <p:txBody>
          <a:bodyPr>
            <a:noAutofit/>
          </a:bodyPr>
          <a:lstStyle/>
          <a:p>
            <a:r>
              <a:rPr lang="ru-RU" sz="3600" b="1" dirty="0" smtClean="0">
                <a:solidFill>
                  <a:srgbClr val="002060"/>
                </a:solidFill>
                <a:latin typeface="Times New Roman" panose="02020603050405020304" pitchFamily="18" charset="0"/>
                <a:cs typeface="Times New Roman" panose="02020603050405020304" pitchFamily="18" charset="0"/>
              </a:rPr>
              <a:t>Показатели загрязнения  атмосферного воздуха</a:t>
            </a:r>
            <a:endParaRPr lang="ru-RU" sz="3600" b="1" dirty="0">
              <a:solidFill>
                <a:srgbClr val="002060"/>
              </a:solidFill>
              <a:latin typeface="Times New Roman" panose="02020603050405020304" pitchFamily="18" charset="0"/>
              <a:cs typeface="Times New Roman" panose="02020603050405020304" pitchFamily="18" charset="0"/>
            </a:endParaRPr>
          </a:p>
        </p:txBody>
      </p:sp>
      <p:graphicFrame>
        <p:nvGraphicFramePr>
          <p:cNvPr id="4" name="Диаграмма 3"/>
          <p:cNvGraphicFramePr>
            <a:graphicFrameLocks/>
          </p:cNvGraphicFramePr>
          <p:nvPr>
            <p:extLst>
              <p:ext uri="{D42A27DB-BD31-4B8C-83A1-F6EECF244321}">
                <p14:modId xmlns:p14="http://schemas.microsoft.com/office/powerpoint/2010/main" val="1505488870"/>
              </p:ext>
            </p:extLst>
          </p:nvPr>
        </p:nvGraphicFramePr>
        <p:xfrm>
          <a:off x="839416" y="1700808"/>
          <a:ext cx="5506516" cy="3807364"/>
        </p:xfrm>
        <a:graphic>
          <a:graphicData uri="http://schemas.openxmlformats.org/drawingml/2006/chart">
            <c:chart xmlns:c="http://schemas.openxmlformats.org/drawingml/2006/chart" xmlns:r="http://schemas.openxmlformats.org/officeDocument/2006/relationships" r:id="rId3"/>
          </a:graphicData>
        </a:graphic>
      </p:graphicFrame>
      <p:pic>
        <p:nvPicPr>
          <p:cNvPr id="2050" name="Picture 2" descr="ÐÐ°ÑÑÐ¸Ð½ÐºÐ¸ Ð¿Ð¾ Ð·Ð°Ð¿ÑÐ¾ÑÑ ÑÐµÐ»Ð¾Ð²ÐµÐº png clip a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744" y="2880078"/>
            <a:ext cx="2758653" cy="254498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Диаграмма 7"/>
          <p:cNvGraphicFramePr>
            <a:graphicFrameLocks/>
          </p:cNvGraphicFramePr>
          <p:nvPr>
            <p:extLst>
              <p:ext uri="{D42A27DB-BD31-4B8C-83A1-F6EECF244321}">
                <p14:modId xmlns:p14="http://schemas.microsoft.com/office/powerpoint/2010/main" val="2559645970"/>
              </p:ext>
            </p:extLst>
          </p:nvPr>
        </p:nvGraphicFramePr>
        <p:xfrm>
          <a:off x="3147356" y="3370862"/>
          <a:ext cx="5040560" cy="345983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Диаграмма 8"/>
          <p:cNvGraphicFramePr>
            <a:graphicFrameLocks/>
          </p:cNvGraphicFramePr>
          <p:nvPr>
            <p:extLst>
              <p:ext uri="{D42A27DB-BD31-4B8C-83A1-F6EECF244321}">
                <p14:modId xmlns:p14="http://schemas.microsoft.com/office/powerpoint/2010/main" val="1545196486"/>
              </p:ext>
            </p:extLst>
          </p:nvPr>
        </p:nvGraphicFramePr>
        <p:xfrm>
          <a:off x="8040216" y="4365104"/>
          <a:ext cx="4151784" cy="2465591"/>
        </p:xfrm>
        <a:graphic>
          <a:graphicData uri="http://schemas.openxmlformats.org/drawingml/2006/chart">
            <c:chart xmlns:c="http://schemas.openxmlformats.org/drawingml/2006/chart" xmlns:r="http://schemas.openxmlformats.org/officeDocument/2006/relationships" r:id="rId6"/>
          </a:graphicData>
        </a:graphic>
      </p:graphicFrame>
      <p:sp>
        <p:nvSpPr>
          <p:cNvPr id="6" name="Стрелка вправо 5"/>
          <p:cNvSpPr/>
          <p:nvPr/>
        </p:nvSpPr>
        <p:spPr>
          <a:xfrm>
            <a:off x="7392144" y="5349929"/>
            <a:ext cx="1656184" cy="32382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1" name="Диаграмма 10"/>
          <p:cNvGraphicFramePr>
            <a:graphicFrameLocks/>
          </p:cNvGraphicFramePr>
          <p:nvPr>
            <p:extLst>
              <p:ext uri="{D42A27DB-BD31-4B8C-83A1-F6EECF244321}">
                <p14:modId xmlns:p14="http://schemas.microsoft.com/office/powerpoint/2010/main" val="3498305536"/>
              </p:ext>
            </p:extLst>
          </p:nvPr>
        </p:nvGraphicFramePr>
        <p:xfrm>
          <a:off x="6345932" y="1409329"/>
          <a:ext cx="5510708" cy="27432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003019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063552" y="332656"/>
            <a:ext cx="9793088" cy="1152128"/>
          </a:xfrm>
        </p:spPr>
        <p:txBody>
          <a:bodyPr>
            <a:noAutofit/>
          </a:bodyPr>
          <a:lstStyle/>
          <a:p>
            <a:r>
              <a:rPr lang="ru-RU" sz="4400" b="1" dirty="0" smtClean="0">
                <a:solidFill>
                  <a:srgbClr val="002060"/>
                </a:solidFill>
                <a:latin typeface="Times New Roman" panose="02020603050405020304" pitchFamily="18" charset="0"/>
                <a:cs typeface="Times New Roman" panose="02020603050405020304" pitchFamily="18" charset="0"/>
              </a:rPr>
              <a:t>Отходы производства и потребления</a:t>
            </a:r>
            <a:r>
              <a:rPr lang="ru-RU" sz="4400" b="1" dirty="0">
                <a:latin typeface="Times New Roman" panose="02020603050405020304" pitchFamily="18" charset="0"/>
                <a:cs typeface="Times New Roman" panose="02020603050405020304" pitchFamily="18" charset="0"/>
              </a:rPr>
              <a:t/>
            </a:r>
            <a:br>
              <a:rPr lang="ru-RU" sz="4400" b="1" dirty="0">
                <a:latin typeface="Times New Roman" panose="02020603050405020304" pitchFamily="18" charset="0"/>
                <a:cs typeface="Times New Roman" panose="02020603050405020304" pitchFamily="18" charset="0"/>
              </a:rPr>
            </a:br>
            <a:endParaRPr lang="ru-RU" sz="4400" b="1" dirty="0">
              <a:latin typeface="Times New Roman" panose="02020603050405020304" pitchFamily="18" charset="0"/>
              <a:cs typeface="Times New Roman" panose="02020603050405020304" pitchFamily="18" charset="0"/>
            </a:endParaRPr>
          </a:p>
        </p:txBody>
      </p:sp>
      <p:graphicFrame>
        <p:nvGraphicFramePr>
          <p:cNvPr id="4" name="Диаграмма 3"/>
          <p:cNvGraphicFramePr>
            <a:graphicFrameLocks/>
          </p:cNvGraphicFramePr>
          <p:nvPr>
            <p:extLst>
              <p:ext uri="{D42A27DB-BD31-4B8C-83A1-F6EECF244321}">
                <p14:modId xmlns:p14="http://schemas.microsoft.com/office/powerpoint/2010/main" val="4242865704"/>
              </p:ext>
            </p:extLst>
          </p:nvPr>
        </p:nvGraphicFramePr>
        <p:xfrm>
          <a:off x="5591944" y="1052736"/>
          <a:ext cx="5760640" cy="35010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Диаграмма 4"/>
          <p:cNvGraphicFramePr>
            <a:graphicFrameLocks/>
          </p:cNvGraphicFramePr>
          <p:nvPr>
            <p:extLst>
              <p:ext uri="{D42A27DB-BD31-4B8C-83A1-F6EECF244321}">
                <p14:modId xmlns:p14="http://schemas.microsoft.com/office/powerpoint/2010/main" val="2557671384"/>
              </p:ext>
            </p:extLst>
          </p:nvPr>
        </p:nvGraphicFramePr>
        <p:xfrm>
          <a:off x="-600744" y="1124744"/>
          <a:ext cx="5940152" cy="352839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Схема 1"/>
          <p:cNvGraphicFramePr/>
          <p:nvPr>
            <p:extLst>
              <p:ext uri="{D42A27DB-BD31-4B8C-83A1-F6EECF244321}">
                <p14:modId xmlns:p14="http://schemas.microsoft.com/office/powerpoint/2010/main" val="2449876033"/>
              </p:ext>
            </p:extLst>
          </p:nvPr>
        </p:nvGraphicFramePr>
        <p:xfrm>
          <a:off x="1271464" y="5013176"/>
          <a:ext cx="10801200" cy="194421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extBox 5"/>
          <p:cNvSpPr txBox="1"/>
          <p:nvPr/>
        </p:nvSpPr>
        <p:spPr>
          <a:xfrm>
            <a:off x="3951536" y="4509120"/>
            <a:ext cx="7920880"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ru-RU" b="1" dirty="0" smtClean="0">
                <a:latin typeface="Times New Roman" panose="02020603050405020304" pitchFamily="18" charset="0"/>
                <a:cs typeface="Times New Roman" panose="02020603050405020304" pitchFamily="18" charset="0"/>
              </a:rPr>
              <a:t>Наличие отходов по классам опасности</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88587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416" y="116632"/>
            <a:ext cx="10515600" cy="1325563"/>
          </a:xfrm>
        </p:spPr>
        <p:txBody>
          <a:bodyPr>
            <a:normAutofit/>
          </a:bodyPr>
          <a:lstStyle/>
          <a:p>
            <a:r>
              <a:rPr lang="ru-RU" sz="3600" b="1" dirty="0">
                <a:solidFill>
                  <a:srgbClr val="002060"/>
                </a:solidFill>
                <a:latin typeface="Times New Roman" panose="02020603050405020304" pitchFamily="18" charset="0"/>
                <a:cs typeface="Times New Roman" panose="02020603050405020304" pitchFamily="18" charset="0"/>
              </a:rPr>
              <a:t>Расходы и инвестиции на окружающую среду</a:t>
            </a:r>
          </a:p>
        </p:txBody>
      </p:sp>
      <p:graphicFrame>
        <p:nvGraphicFramePr>
          <p:cNvPr id="4" name="Диаграмма 3"/>
          <p:cNvGraphicFramePr>
            <a:graphicFrameLocks/>
          </p:cNvGraphicFramePr>
          <p:nvPr>
            <p:extLst>
              <p:ext uri="{D42A27DB-BD31-4B8C-83A1-F6EECF244321}">
                <p14:modId xmlns:p14="http://schemas.microsoft.com/office/powerpoint/2010/main" val="3879290609"/>
              </p:ext>
            </p:extLst>
          </p:nvPr>
        </p:nvGraphicFramePr>
        <p:xfrm>
          <a:off x="479376" y="1690688"/>
          <a:ext cx="5947246" cy="34665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Диаграмма 5"/>
          <p:cNvGraphicFramePr>
            <a:graphicFrameLocks/>
          </p:cNvGraphicFramePr>
          <p:nvPr>
            <p:extLst>
              <p:ext uri="{D42A27DB-BD31-4B8C-83A1-F6EECF244321}">
                <p14:modId xmlns:p14="http://schemas.microsoft.com/office/powerpoint/2010/main" val="125965703"/>
              </p:ext>
            </p:extLst>
          </p:nvPr>
        </p:nvGraphicFramePr>
        <p:xfrm>
          <a:off x="6384032" y="1690688"/>
          <a:ext cx="5400600" cy="36105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335052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Заголовок 7"/>
          <p:cNvSpPr>
            <a:spLocks noGrp="1"/>
          </p:cNvSpPr>
          <p:nvPr>
            <p:ph type="title" idx="4294967295"/>
          </p:nvPr>
        </p:nvSpPr>
        <p:spPr>
          <a:xfrm>
            <a:off x="4176713" y="407988"/>
            <a:ext cx="8015287" cy="341312"/>
          </a:xfrm>
        </p:spPr>
        <p:txBody>
          <a:bodyPr>
            <a:noAutofit/>
          </a:bodyPr>
          <a:lstStyle/>
          <a:p>
            <a:pPr algn="ctr"/>
            <a:r>
              <a:rPr lang="ru-RU" altLang="ru-RU" sz="4400" b="1" dirty="0" smtClean="0">
                <a:solidFill>
                  <a:srgbClr val="002060"/>
                </a:solidFill>
                <a:latin typeface="Times New Roman" panose="02020603050405020304" pitchFamily="18" charset="0"/>
                <a:cs typeface="Times New Roman" panose="02020603050405020304" pitchFamily="18" charset="0"/>
              </a:rPr>
              <a:t>Распространение данных</a:t>
            </a:r>
            <a:endParaRPr lang="ru-RU" altLang="ru-RU" sz="4400" b="1" dirty="0">
              <a:solidFill>
                <a:srgbClr val="002060"/>
              </a:solidFill>
              <a:latin typeface="Times New Roman" panose="02020603050405020304" pitchFamily="18" charset="0"/>
              <a:cs typeface="Times New Roman" panose="02020603050405020304" pitchFamily="18" charset="0"/>
            </a:endParaRPr>
          </a:p>
        </p:txBody>
      </p:sp>
      <p:pic>
        <p:nvPicPr>
          <p:cNvPr id="39943" name="Picture 2"/>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5603244" y="1449617"/>
            <a:ext cx="5621337" cy="4330700"/>
          </a:xfrm>
          <a:ln>
            <a:solidFill>
              <a:srgbClr val="DDEAF8"/>
            </a:solidFill>
          </a:ln>
        </p:spPr>
      </p:pic>
      <p:sp>
        <p:nvSpPr>
          <p:cNvPr id="39939" name="Slide Number Placeholder 17"/>
          <p:cNvSpPr txBox="1">
            <a:spLocks noGrp="1"/>
          </p:cNvSpPr>
          <p:nvPr/>
        </p:nvSpPr>
        <p:spPr bwMode="auto">
          <a:xfrm>
            <a:off x="8610600" y="5624514"/>
            <a:ext cx="5715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sz="2600">
                <a:solidFill>
                  <a:schemeClr val="tx1"/>
                </a:solidFill>
                <a:latin typeface="Constantia" pitchFamily="18" charset="0"/>
              </a:defRPr>
            </a:lvl1pPr>
            <a:lvl2pPr marL="742950" indent="-285750">
              <a:defRPr sz="2400">
                <a:solidFill>
                  <a:schemeClr val="tx1"/>
                </a:solidFill>
                <a:latin typeface="Constantia" pitchFamily="18" charset="0"/>
              </a:defRPr>
            </a:lvl2pPr>
            <a:lvl3pPr marL="1143000" indent="-228600">
              <a:defRPr sz="2100">
                <a:solidFill>
                  <a:schemeClr val="tx1"/>
                </a:solidFill>
                <a:latin typeface="Constantia" pitchFamily="18" charset="0"/>
              </a:defRPr>
            </a:lvl3pPr>
            <a:lvl4pPr marL="1600200" indent="-228600">
              <a:defRPr sz="2000">
                <a:solidFill>
                  <a:schemeClr val="tx1"/>
                </a:solidFill>
                <a:latin typeface="Constantia" pitchFamily="18" charset="0"/>
              </a:defRPr>
            </a:lvl4pPr>
            <a:lvl5pPr marL="2057400" indent="-228600">
              <a:defRPr sz="2000">
                <a:solidFill>
                  <a:schemeClr val="tx1"/>
                </a:solidFill>
                <a:latin typeface="Constantia" pitchFamily="18" charset="0"/>
              </a:defRPr>
            </a:lvl5pPr>
            <a:lvl6pPr marL="2514600" indent="-228600" eaLnBrk="0" fontAlgn="base" hangingPunct="0">
              <a:spcAft>
                <a:spcPct val="0"/>
              </a:spcAft>
              <a:buClr>
                <a:srgbClr val="10CF9B"/>
              </a:buClr>
              <a:buSzPct val="65000"/>
              <a:buFont typeface="Wingdings 2" pitchFamily="18" charset="2"/>
              <a:defRPr sz="2000">
                <a:solidFill>
                  <a:schemeClr val="tx1"/>
                </a:solidFill>
                <a:latin typeface="Constantia" pitchFamily="18" charset="0"/>
              </a:defRPr>
            </a:lvl6pPr>
            <a:lvl7pPr marL="2971800" indent="-228600" eaLnBrk="0" fontAlgn="base" hangingPunct="0">
              <a:spcAft>
                <a:spcPct val="0"/>
              </a:spcAft>
              <a:buClr>
                <a:srgbClr val="10CF9B"/>
              </a:buClr>
              <a:buSzPct val="65000"/>
              <a:buFont typeface="Wingdings 2" pitchFamily="18" charset="2"/>
              <a:defRPr sz="2000">
                <a:solidFill>
                  <a:schemeClr val="tx1"/>
                </a:solidFill>
                <a:latin typeface="Constantia" pitchFamily="18" charset="0"/>
              </a:defRPr>
            </a:lvl7pPr>
            <a:lvl8pPr marL="3429000" indent="-228600" eaLnBrk="0" fontAlgn="base" hangingPunct="0">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r" fontAlgn="base">
              <a:spcBef>
                <a:spcPct val="0"/>
              </a:spcBef>
              <a:spcAft>
                <a:spcPct val="0"/>
              </a:spcAft>
            </a:pPr>
            <a:fld id="{61214B14-705A-47C7-ABF5-C986EF84D528}" type="slidenum">
              <a:rPr lang="pl-PL" altLang="ru-RU" sz="900">
                <a:solidFill>
                  <a:srgbClr val="045C75"/>
                </a:solidFill>
              </a:rPr>
              <a:pPr algn="r" fontAlgn="base">
                <a:spcBef>
                  <a:spcPct val="0"/>
                </a:spcBef>
                <a:spcAft>
                  <a:spcPct val="0"/>
                </a:spcAft>
              </a:pPr>
              <a:t>9</a:t>
            </a:fld>
            <a:endParaRPr lang="pl-PL" altLang="ru-RU" sz="900">
              <a:solidFill>
                <a:srgbClr val="045C75"/>
              </a:solidFill>
            </a:endParaRPr>
          </a:p>
        </p:txBody>
      </p:sp>
      <p:sp>
        <p:nvSpPr>
          <p:cNvPr id="39942" name="Rectangle 5"/>
          <p:cNvSpPr>
            <a:spLocks noChangeArrowheads="1"/>
          </p:cNvSpPr>
          <p:nvPr/>
        </p:nvSpPr>
        <p:spPr bwMode="auto">
          <a:xfrm>
            <a:off x="3070623" y="1431136"/>
            <a:ext cx="6103144" cy="4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endParaRPr lang="ru-RU" altLang="ru-RU" sz="2400" b="1">
              <a:solidFill>
                <a:srgbClr val="55A839"/>
              </a:solidFill>
              <a:latin typeface="Arial" charset="0"/>
            </a:endParaRPr>
          </a:p>
        </p:txBody>
      </p:sp>
      <p:sp>
        <p:nvSpPr>
          <p:cNvPr id="4" name="Овал 3"/>
          <p:cNvSpPr/>
          <p:nvPr/>
        </p:nvSpPr>
        <p:spPr>
          <a:xfrm>
            <a:off x="7464152" y="2539937"/>
            <a:ext cx="864394" cy="1799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ru-RU">
              <a:solidFill>
                <a:prstClr val="white"/>
              </a:solidFill>
            </a:endParaRPr>
          </a:p>
        </p:txBody>
      </p:sp>
      <p:pic>
        <p:nvPicPr>
          <p:cNvPr id="399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8535" y="4115156"/>
            <a:ext cx="1224656" cy="2074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Рисунок 1"/>
          <p:cNvPicPr>
            <a:picLocks noChangeAspect="1"/>
          </p:cNvPicPr>
          <p:nvPr/>
        </p:nvPicPr>
        <p:blipFill>
          <a:blip r:embed="rId5"/>
          <a:stretch>
            <a:fillRect/>
          </a:stretch>
        </p:blipFill>
        <p:spPr>
          <a:xfrm>
            <a:off x="3057409" y="3969189"/>
            <a:ext cx="1390009" cy="2473667"/>
          </a:xfrm>
          <a:prstGeom prst="rect">
            <a:avLst/>
          </a:prstGeom>
        </p:spPr>
      </p:pic>
      <p:sp>
        <p:nvSpPr>
          <p:cNvPr id="6" name="Овал 5"/>
          <p:cNvSpPr/>
          <p:nvPr/>
        </p:nvSpPr>
        <p:spPr>
          <a:xfrm>
            <a:off x="3022870" y="4115156"/>
            <a:ext cx="995046" cy="162019"/>
          </a:xfrm>
          <a:prstGeom prst="ellipse">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endParaRPr>
          </a:p>
        </p:txBody>
      </p:sp>
      <p:sp>
        <p:nvSpPr>
          <p:cNvPr id="3" name="Прямоугольник 2"/>
          <p:cNvSpPr/>
          <p:nvPr/>
        </p:nvSpPr>
        <p:spPr>
          <a:xfrm>
            <a:off x="6173577" y="6004830"/>
            <a:ext cx="3235810" cy="369332"/>
          </a:xfrm>
          <a:prstGeom prst="rect">
            <a:avLst/>
          </a:prstGeom>
        </p:spPr>
        <p:txBody>
          <a:bodyPr wrap="square">
            <a:spAutoFit/>
          </a:bodyPr>
          <a:lstStyle/>
          <a:p>
            <a:r>
              <a:rPr lang="en-US" b="1" u="sng" dirty="0">
                <a:latin typeface="Times New Roman" panose="02020603050405020304" pitchFamily="18" charset="0"/>
                <a:ea typeface="Calibri" panose="020F0502020204030204" pitchFamily="34" charset="0"/>
                <a:cs typeface="Times New Roman" panose="02020603050405020304" pitchFamily="18" charset="0"/>
                <a:hlinkClick r:id="rId6"/>
              </a:rPr>
              <a:t>www.stat.kg</a:t>
            </a:r>
            <a:endParaRPr lang="ru-RU" dirty="0"/>
          </a:p>
        </p:txBody>
      </p:sp>
      <p:sp>
        <p:nvSpPr>
          <p:cNvPr id="13" name="Podtytuł 2"/>
          <p:cNvSpPr>
            <a:spLocks/>
          </p:cNvSpPr>
          <p:nvPr/>
        </p:nvSpPr>
        <p:spPr bwMode="auto">
          <a:xfrm>
            <a:off x="5807968" y="6480634"/>
            <a:ext cx="4680520" cy="26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13716"/>
          <a:lstStyle/>
          <a:p>
            <a:pPr algn="ctr" fontAlgn="base">
              <a:lnSpc>
                <a:spcPct val="90000"/>
              </a:lnSpc>
              <a:spcBef>
                <a:spcPct val="20000"/>
              </a:spcBef>
              <a:spcAft>
                <a:spcPct val="0"/>
              </a:spcAft>
              <a:buClr>
                <a:srgbClr val="0BD0D9"/>
              </a:buClr>
              <a:buSzPct val="95000"/>
              <a:buFont typeface="Wingdings 2" pitchFamily="18" charset="2"/>
              <a:buNone/>
            </a:pPr>
            <a:r>
              <a:rPr lang="ru-RU" altLang="ru-RU" sz="1200" b="1" dirty="0">
                <a:latin typeface="Times New Roman" pitchFamily="18" charset="0"/>
              </a:rPr>
              <a:t>Национальный статистический комитет Кыргызской Республики</a:t>
            </a:r>
            <a:endParaRPr lang="pl-PL" altLang="ru-RU" sz="1200" dirty="0">
              <a:latin typeface="Times New Roman" pitchFamily="18" charset="0"/>
            </a:endParaRPr>
          </a:p>
        </p:txBody>
      </p:sp>
      <p:pic>
        <p:nvPicPr>
          <p:cNvPr id="14" name="Picture 2" descr="logo NS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43872" y="6234115"/>
            <a:ext cx="648072"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rotWithShape="1">
          <a:blip r:embed="rId8"/>
          <a:srcRect l="34504" t="12593" r="36164" b="12595"/>
          <a:stretch/>
        </p:blipFill>
        <p:spPr>
          <a:xfrm>
            <a:off x="1725659" y="407464"/>
            <a:ext cx="2309939" cy="3312365"/>
          </a:xfrm>
          <a:prstGeom prst="rect">
            <a:avLst/>
          </a:prstGeom>
        </p:spPr>
      </p:pic>
    </p:spTree>
    <p:extLst>
      <p:ext uri="{BB962C8B-B14F-4D97-AF65-F5344CB8AC3E}">
        <p14:creationId xmlns:p14="http://schemas.microsoft.com/office/powerpoint/2010/main" val="733607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962350" y="1700808"/>
            <a:ext cx="8229600" cy="939560"/>
          </a:xfrm>
        </p:spPr>
        <p:txBody>
          <a:bodyPr>
            <a:normAutofit/>
          </a:bodyPr>
          <a:lstStyle/>
          <a:p>
            <a:pPr marL="109728" indent="0" algn="ctr">
              <a:buNone/>
            </a:pPr>
            <a:r>
              <a:rPr lang="ru-RU" sz="5400" b="1" dirty="0">
                <a:solidFill>
                  <a:srgbClr val="002060"/>
                </a:solidFill>
                <a:latin typeface="Times New Roman" panose="02020603050405020304" pitchFamily="18" charset="0"/>
                <a:cs typeface="Times New Roman" panose="02020603050405020304" pitchFamily="18" charset="0"/>
              </a:rPr>
              <a:t>Спасибо за внимание!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1784" y="2640368"/>
            <a:ext cx="3655293" cy="3655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201888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иний">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2196</TotalTime>
  <Words>920</Words>
  <Application>Microsoft Office PowerPoint</Application>
  <PresentationFormat>Широкоэкранный</PresentationFormat>
  <Paragraphs>111</Paragraphs>
  <Slides>10</Slides>
  <Notes>10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Arial</vt:lpstr>
      <vt:lpstr>Calibri</vt:lpstr>
      <vt:lpstr>Calibri Light</vt:lpstr>
      <vt:lpstr>Constantia</vt:lpstr>
      <vt:lpstr>Times New Roman</vt:lpstr>
      <vt:lpstr>Wingdings 2</vt:lpstr>
      <vt:lpstr>Тема Office</vt:lpstr>
      <vt:lpstr>Состояние окружающей среды Кыргызской Республики </vt:lpstr>
      <vt:lpstr>Презентация PowerPoint</vt:lpstr>
      <vt:lpstr>Земельные ресурсы Кыргызской Республики в 2018 году</vt:lpstr>
      <vt:lpstr>Водные ресурсы </vt:lpstr>
      <vt:lpstr>Биоразнообразие </vt:lpstr>
      <vt:lpstr>Показатели загрязнения  атмосферного воздуха</vt:lpstr>
      <vt:lpstr>Отходы производства и потребления </vt:lpstr>
      <vt:lpstr>Расходы и инвестиции на окружающую среду</vt:lpstr>
      <vt:lpstr>Распространение данных</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БИОРАЗНООБРАЗИЕ</dc:title>
  <dc:creator>Nazira</dc:creator>
  <cp:lastModifiedBy>Nkerimalieva</cp:lastModifiedBy>
  <cp:revision>143</cp:revision>
  <cp:lastPrinted>2018-11-14T13:38:46Z</cp:lastPrinted>
  <dcterms:created xsi:type="dcterms:W3CDTF">2016-11-01T15:44:40Z</dcterms:created>
  <dcterms:modified xsi:type="dcterms:W3CDTF">2018-11-15T03:08:37Z</dcterms:modified>
</cp:coreProperties>
</file>