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7" r:id="rId3"/>
  </p:sldMasterIdLst>
  <p:notesMasterIdLst>
    <p:notesMasterId r:id="rId19"/>
  </p:notesMasterIdLst>
  <p:handoutMasterIdLst>
    <p:handoutMasterId r:id="rId20"/>
  </p:handoutMasterIdLst>
  <p:sldIdLst>
    <p:sldId id="256" r:id="rId4"/>
    <p:sldId id="293" r:id="rId5"/>
    <p:sldId id="296" r:id="rId6"/>
    <p:sldId id="297" r:id="rId7"/>
    <p:sldId id="295" r:id="rId8"/>
    <p:sldId id="294" r:id="rId9"/>
    <p:sldId id="307" r:id="rId10"/>
    <p:sldId id="311" r:id="rId11"/>
    <p:sldId id="308" r:id="rId12"/>
    <p:sldId id="306" r:id="rId13"/>
    <p:sldId id="276" r:id="rId14"/>
    <p:sldId id="309" r:id="rId15"/>
    <p:sldId id="310" r:id="rId16"/>
    <p:sldId id="304" r:id="rId17"/>
    <p:sldId id="291" r:id="rId18"/>
  </p:sldIdLst>
  <p:sldSz cx="9144000" cy="6858000" type="screen4x3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818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3" autoAdjust="0"/>
    <p:restoredTop sz="94660"/>
  </p:normalViewPr>
  <p:slideViewPr>
    <p:cSldViewPr>
      <p:cViewPr>
        <p:scale>
          <a:sx n="73" d="100"/>
          <a:sy n="73" d="100"/>
        </p:scale>
        <p:origin x="-1068" y="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F5F6A-E367-4E33-8FDD-33B128BED919}" type="datetimeFigureOut">
              <a:rPr lang="en-AU" smtClean="0"/>
              <a:t>5/03/2020</a:t>
            </a:fld>
            <a:endParaRPr lang="en-A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272BA-182C-40B6-B487-5D3C167802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07545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08E5B0-FA7B-4D7F-8AC5-BCB4CEB1FDF7}" type="datetimeFigureOut">
              <a:rPr lang="en-AU" smtClean="0"/>
              <a:t>5/03/2020</a:t>
            </a:fld>
            <a:endParaRPr lang="en-A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A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DED9E3-DBDA-4DAD-8E48-54D714D5A4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01252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p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0801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p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902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p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3704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Методологической основой для определения границ областей планирования станет </a:t>
            </a:r>
            <a:r>
              <a:rPr lang="ru-RU" b="1" dirty="0" smtClean="0"/>
              <a:t>метод определения функциональных зон</a:t>
            </a:r>
            <a:r>
              <a:rPr lang="ru-RU" dirty="0" smtClean="0"/>
              <a:t>: экономических аспектов взаимодействия групп населения, их связи и потребности в отношении государственных и муниципальных услуг, а также особенности институционального взаимодействия между органами, исходя из следующих критериев:</a:t>
            </a:r>
          </a:p>
          <a:p>
            <a:pPr lvl="0"/>
            <a:r>
              <a:rPr lang="ru-RU" dirty="0" smtClean="0"/>
              <a:t>устойчивые внешние и внутренние связи;</a:t>
            </a:r>
          </a:p>
          <a:p>
            <a:pPr lvl="0"/>
            <a:r>
              <a:rPr lang="ru-RU" dirty="0" smtClean="0"/>
              <a:t>специализация региона в межрегиональной экономической интеграции;</a:t>
            </a:r>
          </a:p>
          <a:p>
            <a:pPr lvl="0"/>
            <a:r>
              <a:rPr lang="ru-RU" dirty="0" smtClean="0"/>
              <a:t>общая социальная и физическая инфраструктура;</a:t>
            </a:r>
          </a:p>
          <a:p>
            <a:pPr lvl="0"/>
            <a:r>
              <a:rPr lang="ru-RU" dirty="0" smtClean="0"/>
              <a:t>общее природно-климатическое и ситуационное местоположение, природная изолированность территории;</a:t>
            </a:r>
          </a:p>
          <a:p>
            <a:pPr lvl="0"/>
            <a:r>
              <a:rPr lang="ru-RU" dirty="0" smtClean="0"/>
              <a:t>экономический обмен, движение населения, доступ к услугам.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E5242-9C1A-4AA9-929D-3B936A383A6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9956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p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0801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f88252dc4_0_6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1f88252dc4_0_678:notes"/>
          <p:cNvSpPr txBox="1">
            <a:spLocks noGrp="1"/>
          </p:cNvSpPr>
          <p:nvPr>
            <p:ph type="body" idx="1"/>
          </p:nvPr>
        </p:nvSpPr>
        <p:spPr>
          <a:xfrm>
            <a:off x="673577" y="4686500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02641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62e0d3ed60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62e0d3ed60_0_82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1f88252dc4_0_15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1f88252dc4_0_1535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1994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A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A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86BA4-6DCF-4D37-A552-7E109E7C59D6}" type="datetimeFigureOut">
              <a:rPr lang="en-AU" smtClean="0"/>
              <a:t>5/03/2020</a:t>
            </a:fld>
            <a:endParaRPr lang="en-A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332B9-60EC-4F7B-95B4-2CE237A4F1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80807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A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A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86BA4-6DCF-4D37-A552-7E109E7C59D6}" type="datetimeFigureOut">
              <a:rPr lang="en-AU" smtClean="0"/>
              <a:t>5/03/2020</a:t>
            </a:fld>
            <a:endParaRPr lang="en-A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332B9-60EC-4F7B-95B4-2CE237A4F1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38217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A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86BA4-6DCF-4D37-A552-7E109E7C59D6}" type="datetimeFigureOut">
              <a:rPr lang="en-AU" smtClean="0"/>
              <a:t>5/03/2020</a:t>
            </a:fld>
            <a:endParaRPr lang="en-A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332B9-60EC-4F7B-95B4-2CE237A4F1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16345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A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A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A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86BA4-6DCF-4D37-A552-7E109E7C59D6}" type="datetimeFigureOut">
              <a:rPr lang="en-AU" smtClean="0"/>
              <a:t>5/03/2020</a:t>
            </a:fld>
            <a:endParaRPr lang="en-A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332B9-60EC-4F7B-95B4-2CE237A4F1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00684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A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A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A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86BA4-6DCF-4D37-A552-7E109E7C59D6}" type="datetimeFigureOut">
              <a:rPr lang="en-AU" smtClean="0"/>
              <a:t>5/03/2020</a:t>
            </a:fld>
            <a:endParaRPr lang="en-A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332B9-60EC-4F7B-95B4-2CE237A4F1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98072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A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86BA4-6DCF-4D37-A552-7E109E7C59D6}" type="datetimeFigureOut">
              <a:rPr lang="en-AU" smtClean="0"/>
              <a:t>5/03/2020</a:t>
            </a:fld>
            <a:endParaRPr lang="en-A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332B9-60EC-4F7B-95B4-2CE237A4F1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93260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86BA4-6DCF-4D37-A552-7E109E7C59D6}" type="datetimeFigureOut">
              <a:rPr lang="en-AU" smtClean="0"/>
              <a:t>5/03/2020</a:t>
            </a:fld>
            <a:endParaRPr lang="en-A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332B9-60EC-4F7B-95B4-2CE237A4F1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62761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A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A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86BA4-6DCF-4D37-A552-7E109E7C59D6}" type="datetimeFigureOut">
              <a:rPr lang="en-AU" smtClean="0"/>
              <a:t>5/03/2020</a:t>
            </a:fld>
            <a:endParaRPr lang="en-A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332B9-60EC-4F7B-95B4-2CE237A4F1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73819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A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86BA4-6DCF-4D37-A552-7E109E7C59D6}" type="datetimeFigureOut">
              <a:rPr lang="en-AU" smtClean="0"/>
              <a:t>5/03/2020</a:t>
            </a:fld>
            <a:endParaRPr lang="en-A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332B9-60EC-4F7B-95B4-2CE237A4F1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23706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A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A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86BA4-6DCF-4D37-A552-7E109E7C59D6}" type="datetimeFigureOut">
              <a:rPr lang="en-AU" smtClean="0"/>
              <a:t>5/03/2020</a:t>
            </a:fld>
            <a:endParaRPr lang="en-A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332B9-60EC-4F7B-95B4-2CE237A4F1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78602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A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A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86BA4-6DCF-4D37-A552-7E109E7C59D6}" type="datetimeFigureOut">
              <a:rPr lang="en-AU" smtClean="0"/>
              <a:t>5/03/2020</a:t>
            </a:fld>
            <a:endParaRPr lang="en-A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332B9-60EC-4F7B-95B4-2CE237A4F1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25329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dy only">
  <p:cSld name="Body 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"/>
          <p:cNvSpPr/>
          <p:nvPr/>
        </p:nvSpPr>
        <p:spPr>
          <a:xfrm>
            <a:off x="0" y="0"/>
            <a:ext cx="9144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6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59" name="Google Shape;59;p6">
            <a:hlinkClick r:id=""/>
          </p:cNvPr>
          <p:cNvSpPr/>
          <p:nvPr/>
        </p:nvSpPr>
        <p:spPr>
          <a:xfrm>
            <a:off x="8280450" y="0"/>
            <a:ext cx="863400" cy="605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0" name="Google Shape;60;p6">
            <a:hlinkClick r:id=""/>
          </p:cNvPr>
          <p:cNvCxnSpPr/>
          <p:nvPr/>
        </p:nvCxnSpPr>
        <p:spPr>
          <a:xfrm>
            <a:off x="8598817" y="2884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1" name="Google Shape;61;p6">
            <a:hlinkClick r:id=""/>
          </p:cNvPr>
          <p:cNvCxnSpPr/>
          <p:nvPr/>
        </p:nvCxnSpPr>
        <p:spPr>
          <a:xfrm>
            <a:off x="8598817" y="33351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2" name="Google Shape;62;p6">
            <a:hlinkClick r:id=""/>
          </p:cNvPr>
          <p:cNvCxnSpPr/>
          <p:nvPr/>
        </p:nvCxnSpPr>
        <p:spPr>
          <a:xfrm>
            <a:off x="8598817" y="3785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3" name="Google Shape;63;p6"/>
          <p:cNvSpPr txBox="1">
            <a:spLocks noGrp="1"/>
          </p:cNvSpPr>
          <p:nvPr>
            <p:ph type="body" idx="1"/>
          </p:nvPr>
        </p:nvSpPr>
        <p:spPr>
          <a:xfrm>
            <a:off x="729450" y="1424867"/>
            <a:ext cx="7688700" cy="1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957409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0"/>
          <p:cNvSpPr/>
          <p:nvPr/>
        </p:nvSpPr>
        <p:spPr>
          <a:xfrm>
            <a:off x="0" y="0"/>
            <a:ext cx="9144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9" name="Google Shape;99;p10"/>
          <p:cNvGrpSpPr/>
          <p:nvPr/>
        </p:nvGrpSpPr>
        <p:grpSpPr>
          <a:xfrm>
            <a:off x="830392" y="1588342"/>
            <a:ext cx="745763" cy="61101"/>
            <a:chOff x="4580561" y="2589004"/>
            <a:chExt cx="1064464" cy="25200"/>
          </a:xfrm>
        </p:grpSpPr>
        <p:sp>
          <p:nvSpPr>
            <p:cNvPr id="100" name="Google Shape;100;p10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0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" name="Google Shape;102;p10"/>
          <p:cNvSpPr txBox="1">
            <a:spLocks noGrp="1"/>
          </p:cNvSpPr>
          <p:nvPr>
            <p:ph type="title"/>
          </p:nvPr>
        </p:nvSpPr>
        <p:spPr>
          <a:xfrm>
            <a:off x="730000" y="1758200"/>
            <a:ext cx="3300900" cy="18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3" name="Google Shape;103;p10"/>
          <p:cNvSpPr txBox="1">
            <a:spLocks noGrp="1"/>
          </p:cNvSpPr>
          <p:nvPr>
            <p:ph type="body" idx="1"/>
          </p:nvPr>
        </p:nvSpPr>
        <p:spPr>
          <a:xfrm>
            <a:off x="721225" y="3708967"/>
            <a:ext cx="3300900" cy="21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4" name="Google Shape;104;p10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05" name="Google Shape;105;p10">
            <a:hlinkClick r:id=""/>
          </p:cNvPr>
          <p:cNvSpPr/>
          <p:nvPr/>
        </p:nvSpPr>
        <p:spPr>
          <a:xfrm>
            <a:off x="8280450" y="0"/>
            <a:ext cx="863400" cy="605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06" name="Google Shape;106;p10">
            <a:hlinkClick r:id=""/>
          </p:cNvPr>
          <p:cNvCxnSpPr/>
          <p:nvPr/>
        </p:nvCxnSpPr>
        <p:spPr>
          <a:xfrm>
            <a:off x="8598817" y="2884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7" name="Google Shape;107;p10">
            <a:hlinkClick r:id=""/>
          </p:cNvPr>
          <p:cNvCxnSpPr/>
          <p:nvPr/>
        </p:nvCxnSpPr>
        <p:spPr>
          <a:xfrm>
            <a:off x="8598817" y="33351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8" name="Google Shape;108;p10">
            <a:hlinkClick r:id=""/>
          </p:cNvPr>
          <p:cNvCxnSpPr/>
          <p:nvPr/>
        </p:nvCxnSpPr>
        <p:spPr>
          <a:xfrm>
            <a:off x="8598817" y="3785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8229054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 descr="shutterstock_429987889_edited.jpg"/>
          <p:cNvPicPr preferRelativeResize="0"/>
          <p:nvPr/>
        </p:nvPicPr>
        <p:blipFill rotWithShape="1">
          <a:blip r:embed="rId2">
            <a:alphaModFix/>
          </a:blip>
          <a:srcRect t="21799" b="23591"/>
          <a:stretch/>
        </p:blipFill>
        <p:spPr>
          <a:xfrm>
            <a:off x="0" y="650433"/>
            <a:ext cx="9144000" cy="620756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/>
          <p:nvPr/>
        </p:nvSpPr>
        <p:spPr>
          <a:xfrm>
            <a:off x="0" y="0"/>
            <a:ext cx="9144000" cy="650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12" name="Google Shape;12;p2"/>
          <p:cNvGrpSpPr/>
          <p:nvPr/>
        </p:nvGrpSpPr>
        <p:grpSpPr>
          <a:xfrm>
            <a:off x="830393" y="1588342"/>
            <a:ext cx="745763" cy="61101"/>
            <a:chOff x="4580561" y="2589004"/>
            <a:chExt cx="1064464" cy="25200"/>
          </a:xfrm>
        </p:grpSpPr>
        <p:sp>
          <p:nvSpPr>
            <p:cNvPr id="13" name="Google Shape;13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729450" y="1763267"/>
            <a:ext cx="7688100" cy="22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729627" y="4230533"/>
            <a:ext cx="7688100" cy="7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226550" y="104667"/>
            <a:ext cx="998100" cy="4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" sz="600" ker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Конфиденциально</a:t>
            </a:r>
            <a:endParaRPr sz="600" b="1" kern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2"/>
          <p:cNvSpPr txBox="1"/>
          <p:nvPr/>
        </p:nvSpPr>
        <p:spPr>
          <a:xfrm>
            <a:off x="1296767" y="104667"/>
            <a:ext cx="2100600" cy="4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" sz="600" ker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Создано для компании </a:t>
            </a:r>
            <a:r>
              <a:rPr lang="ru" sz="600" b="1" ker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[Название компании]</a:t>
            </a:r>
            <a:endParaRPr sz="600" kern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" name="Google Shape;20;p2"/>
          <p:cNvSpPr txBox="1"/>
          <p:nvPr/>
        </p:nvSpPr>
        <p:spPr>
          <a:xfrm>
            <a:off x="8213935" y="104667"/>
            <a:ext cx="705900" cy="4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>
              <a:buClr>
                <a:srgbClr val="000000"/>
              </a:buClr>
              <a:buFont typeface="Arial"/>
              <a:buNone/>
            </a:pPr>
            <a:r>
              <a:rPr lang="ru" sz="600" ker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Версия 1.0</a:t>
            </a:r>
            <a:endParaRPr sz="600" b="1" kern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36257789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dk1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oogle Shape;35;p4"/>
          <p:cNvGrpSpPr/>
          <p:nvPr/>
        </p:nvGrpSpPr>
        <p:grpSpPr>
          <a:xfrm>
            <a:off x="830393" y="1588342"/>
            <a:ext cx="745763" cy="61101"/>
            <a:chOff x="4580561" y="2589004"/>
            <a:chExt cx="1064464" cy="25200"/>
          </a:xfrm>
        </p:grpSpPr>
        <p:sp>
          <p:nvSpPr>
            <p:cNvPr id="36" name="Google Shape;3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7" name="Google Shape;3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729450" y="1763267"/>
            <a:ext cx="7688400" cy="20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ru">
                <a:solidFill>
                  <a:srgbClr val="FFFFFF"/>
                </a:solidFill>
              </a:rPr>
              <a:pPr/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40" name="Google Shape;40;p4">
            <a:hlinkClick r:id=""/>
          </p:cNvPr>
          <p:cNvSpPr/>
          <p:nvPr/>
        </p:nvSpPr>
        <p:spPr>
          <a:xfrm>
            <a:off x="8280450" y="0"/>
            <a:ext cx="863400" cy="60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41" name="Google Shape;41;p4">
            <a:hlinkClick r:id=""/>
          </p:cNvPr>
          <p:cNvCxnSpPr/>
          <p:nvPr/>
        </p:nvCxnSpPr>
        <p:spPr>
          <a:xfrm>
            <a:off x="8598817" y="288467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" name="Google Shape;42;p4">
            <a:hlinkClick r:id=""/>
          </p:cNvPr>
          <p:cNvCxnSpPr/>
          <p:nvPr/>
        </p:nvCxnSpPr>
        <p:spPr>
          <a:xfrm>
            <a:off x="8598817" y="333517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" name="Google Shape;43;p4">
            <a:hlinkClick r:id=""/>
          </p:cNvPr>
          <p:cNvCxnSpPr/>
          <p:nvPr/>
        </p:nvCxnSpPr>
        <p:spPr>
          <a:xfrm>
            <a:off x="8598817" y="378567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404800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"/>
          <p:cNvSpPr/>
          <p:nvPr/>
        </p:nvSpPr>
        <p:spPr>
          <a:xfrm>
            <a:off x="0" y="0"/>
            <a:ext cx="9144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46" name="Google Shape;46;p5"/>
          <p:cNvGrpSpPr/>
          <p:nvPr/>
        </p:nvGrpSpPr>
        <p:grpSpPr>
          <a:xfrm>
            <a:off x="830393" y="1588342"/>
            <a:ext cx="745763" cy="61101"/>
            <a:chOff x="4580561" y="2589004"/>
            <a:chExt cx="1064464" cy="25200"/>
          </a:xfrm>
        </p:grpSpPr>
        <p:sp>
          <p:nvSpPr>
            <p:cNvPr id="47" name="Google Shape;47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8" name="Google Shape;48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49" name="Google Shape;49;p5"/>
          <p:cNvSpPr txBox="1">
            <a:spLocks noGrp="1"/>
          </p:cNvSpPr>
          <p:nvPr>
            <p:ph type="title"/>
          </p:nvPr>
        </p:nvSpPr>
        <p:spPr>
          <a:xfrm>
            <a:off x="729450" y="1758200"/>
            <a:ext cx="7688700" cy="7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body" idx="1"/>
          </p:nvPr>
        </p:nvSpPr>
        <p:spPr>
          <a:xfrm>
            <a:off x="729450" y="2771833"/>
            <a:ext cx="7688700" cy="30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sp>
        <p:nvSpPr>
          <p:cNvPr id="52" name="Google Shape;52;p5">
            <a:hlinkClick r:id=""/>
          </p:cNvPr>
          <p:cNvSpPr/>
          <p:nvPr/>
        </p:nvSpPr>
        <p:spPr>
          <a:xfrm>
            <a:off x="8280450" y="0"/>
            <a:ext cx="863400" cy="605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53" name="Google Shape;53;p5">
            <a:hlinkClick r:id=""/>
          </p:cNvPr>
          <p:cNvCxnSpPr/>
          <p:nvPr/>
        </p:nvCxnSpPr>
        <p:spPr>
          <a:xfrm>
            <a:off x="8598817" y="2884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" name="Google Shape;54;p5">
            <a:hlinkClick r:id=""/>
          </p:cNvPr>
          <p:cNvCxnSpPr/>
          <p:nvPr/>
        </p:nvCxnSpPr>
        <p:spPr>
          <a:xfrm>
            <a:off x="8598817" y="33351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" name="Google Shape;55;p5">
            <a:hlinkClick r:id=""/>
          </p:cNvPr>
          <p:cNvCxnSpPr/>
          <p:nvPr/>
        </p:nvCxnSpPr>
        <p:spPr>
          <a:xfrm>
            <a:off x="8598817" y="3785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185441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dy only">
  <p:cSld name="Body 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"/>
          <p:cNvSpPr/>
          <p:nvPr/>
        </p:nvSpPr>
        <p:spPr>
          <a:xfrm>
            <a:off x="0" y="0"/>
            <a:ext cx="9144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8" name="Google Shape;58;p6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sp>
        <p:nvSpPr>
          <p:cNvPr id="59" name="Google Shape;59;p6">
            <a:hlinkClick r:id=""/>
          </p:cNvPr>
          <p:cNvSpPr/>
          <p:nvPr/>
        </p:nvSpPr>
        <p:spPr>
          <a:xfrm>
            <a:off x="8280450" y="0"/>
            <a:ext cx="863400" cy="605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60" name="Google Shape;60;p6">
            <a:hlinkClick r:id=""/>
          </p:cNvPr>
          <p:cNvCxnSpPr/>
          <p:nvPr/>
        </p:nvCxnSpPr>
        <p:spPr>
          <a:xfrm>
            <a:off x="8598817" y="2884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1" name="Google Shape;61;p6">
            <a:hlinkClick r:id=""/>
          </p:cNvPr>
          <p:cNvCxnSpPr/>
          <p:nvPr/>
        </p:nvCxnSpPr>
        <p:spPr>
          <a:xfrm>
            <a:off x="8598817" y="33351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2" name="Google Shape;62;p6">
            <a:hlinkClick r:id=""/>
          </p:cNvPr>
          <p:cNvCxnSpPr/>
          <p:nvPr/>
        </p:nvCxnSpPr>
        <p:spPr>
          <a:xfrm>
            <a:off x="8598817" y="3785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3" name="Google Shape;63;p6"/>
          <p:cNvSpPr txBox="1">
            <a:spLocks noGrp="1"/>
          </p:cNvSpPr>
          <p:nvPr>
            <p:ph type="body" idx="1"/>
          </p:nvPr>
        </p:nvSpPr>
        <p:spPr>
          <a:xfrm>
            <a:off x="729450" y="1424867"/>
            <a:ext cx="7688700" cy="1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36186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_alt2">
  <p:cSld name="Section Header_alt2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7" descr="shutterstock_31891705.jpg"/>
          <p:cNvPicPr preferRelativeResize="0"/>
          <p:nvPr/>
        </p:nvPicPr>
        <p:blipFill rotWithShape="1">
          <a:blip r:embed="rId2">
            <a:alphaModFix/>
          </a:blip>
          <a:srcRect t="11971" b="11971"/>
          <a:stretch/>
        </p:blipFill>
        <p:spPr>
          <a:xfrm>
            <a:off x="1" y="650434"/>
            <a:ext cx="9143999" cy="620756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7"/>
          <p:cNvSpPr/>
          <p:nvPr/>
        </p:nvSpPr>
        <p:spPr>
          <a:xfrm>
            <a:off x="0" y="0"/>
            <a:ext cx="9144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7" name="Google Shape;67;p7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fld id="{00000000-1234-1234-1234-123412341234}" type="slidenum">
              <a:rPr lang="ru"/>
              <a:pPr/>
              <a:t>‹#›</a:t>
            </a:fld>
            <a:endParaRPr/>
          </a:p>
        </p:txBody>
      </p:sp>
      <p:sp>
        <p:nvSpPr>
          <p:cNvPr id="68" name="Google Shape;68;p7">
            <a:hlinkClick r:id=""/>
          </p:cNvPr>
          <p:cNvSpPr/>
          <p:nvPr/>
        </p:nvSpPr>
        <p:spPr>
          <a:xfrm>
            <a:off x="8280450" y="0"/>
            <a:ext cx="863400" cy="605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69" name="Google Shape;69;p7">
            <a:hlinkClick r:id=""/>
          </p:cNvPr>
          <p:cNvCxnSpPr/>
          <p:nvPr/>
        </p:nvCxnSpPr>
        <p:spPr>
          <a:xfrm>
            <a:off x="8598817" y="2884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0" name="Google Shape;70;p7">
            <a:hlinkClick r:id=""/>
          </p:cNvPr>
          <p:cNvCxnSpPr/>
          <p:nvPr/>
        </p:nvCxnSpPr>
        <p:spPr>
          <a:xfrm>
            <a:off x="8598817" y="33351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" name="Google Shape;71;p7">
            <a:hlinkClick r:id=""/>
          </p:cNvPr>
          <p:cNvCxnSpPr/>
          <p:nvPr/>
        </p:nvCxnSpPr>
        <p:spPr>
          <a:xfrm>
            <a:off x="8598817" y="3785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2" name="Google Shape;72;p7"/>
          <p:cNvSpPr txBox="1">
            <a:spLocks noGrp="1"/>
          </p:cNvSpPr>
          <p:nvPr>
            <p:ph type="title"/>
          </p:nvPr>
        </p:nvSpPr>
        <p:spPr>
          <a:xfrm>
            <a:off x="729450" y="2741833"/>
            <a:ext cx="5887500" cy="20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610399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8"/>
          <p:cNvSpPr/>
          <p:nvPr/>
        </p:nvSpPr>
        <p:spPr>
          <a:xfrm>
            <a:off x="0" y="0"/>
            <a:ext cx="9144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75" name="Google Shape;75;p8"/>
          <p:cNvGrpSpPr/>
          <p:nvPr/>
        </p:nvGrpSpPr>
        <p:grpSpPr>
          <a:xfrm>
            <a:off x="830393" y="1588342"/>
            <a:ext cx="745763" cy="61101"/>
            <a:chOff x="4580561" y="2589004"/>
            <a:chExt cx="1064464" cy="25200"/>
          </a:xfrm>
        </p:grpSpPr>
        <p:sp>
          <p:nvSpPr>
            <p:cNvPr id="76" name="Google Shape;76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78" name="Google Shape;78;p8"/>
          <p:cNvSpPr txBox="1">
            <a:spLocks noGrp="1"/>
          </p:cNvSpPr>
          <p:nvPr>
            <p:ph type="title"/>
          </p:nvPr>
        </p:nvSpPr>
        <p:spPr>
          <a:xfrm>
            <a:off x="729450" y="1758200"/>
            <a:ext cx="7688400" cy="7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8"/>
          <p:cNvSpPr txBox="1">
            <a:spLocks noGrp="1"/>
          </p:cNvSpPr>
          <p:nvPr>
            <p:ph type="body" idx="1"/>
          </p:nvPr>
        </p:nvSpPr>
        <p:spPr>
          <a:xfrm>
            <a:off x="729325" y="2771833"/>
            <a:ext cx="3774300" cy="30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80" name="Google Shape;80;p8"/>
          <p:cNvSpPr txBox="1">
            <a:spLocks noGrp="1"/>
          </p:cNvSpPr>
          <p:nvPr>
            <p:ph type="body" idx="2"/>
          </p:nvPr>
        </p:nvSpPr>
        <p:spPr>
          <a:xfrm>
            <a:off x="4643604" y="2771833"/>
            <a:ext cx="3774300" cy="30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81" name="Google Shape;81;p8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sp>
        <p:nvSpPr>
          <p:cNvPr id="82" name="Google Shape;82;p8">
            <a:hlinkClick r:id=""/>
          </p:cNvPr>
          <p:cNvSpPr/>
          <p:nvPr/>
        </p:nvSpPr>
        <p:spPr>
          <a:xfrm>
            <a:off x="8280450" y="0"/>
            <a:ext cx="863400" cy="605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83" name="Google Shape;83;p8">
            <a:hlinkClick r:id=""/>
          </p:cNvPr>
          <p:cNvCxnSpPr/>
          <p:nvPr/>
        </p:nvCxnSpPr>
        <p:spPr>
          <a:xfrm>
            <a:off x="8598817" y="2884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" name="Google Shape;84;p8">
            <a:hlinkClick r:id=""/>
          </p:cNvPr>
          <p:cNvCxnSpPr/>
          <p:nvPr/>
        </p:nvCxnSpPr>
        <p:spPr>
          <a:xfrm>
            <a:off x="8598817" y="33351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5" name="Google Shape;85;p8">
            <a:hlinkClick r:id=""/>
          </p:cNvPr>
          <p:cNvCxnSpPr/>
          <p:nvPr/>
        </p:nvCxnSpPr>
        <p:spPr>
          <a:xfrm>
            <a:off x="8598817" y="3785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5640873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9"/>
          <p:cNvSpPr/>
          <p:nvPr/>
        </p:nvSpPr>
        <p:spPr>
          <a:xfrm>
            <a:off x="0" y="0"/>
            <a:ext cx="9144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88" name="Google Shape;88;p9"/>
          <p:cNvGrpSpPr/>
          <p:nvPr/>
        </p:nvGrpSpPr>
        <p:grpSpPr>
          <a:xfrm>
            <a:off x="830393" y="1588342"/>
            <a:ext cx="745763" cy="61101"/>
            <a:chOff x="4580561" y="2589004"/>
            <a:chExt cx="1064464" cy="25200"/>
          </a:xfrm>
        </p:grpSpPr>
        <p:sp>
          <p:nvSpPr>
            <p:cNvPr id="89" name="Google Shape;89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0" name="Google Shape;90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91" name="Google Shape;91;p9"/>
          <p:cNvSpPr txBox="1">
            <a:spLocks noGrp="1"/>
          </p:cNvSpPr>
          <p:nvPr>
            <p:ph type="title"/>
          </p:nvPr>
        </p:nvSpPr>
        <p:spPr>
          <a:xfrm>
            <a:off x="729450" y="1758200"/>
            <a:ext cx="7688400" cy="7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2" name="Google Shape;92;p9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sp>
        <p:nvSpPr>
          <p:cNvPr id="93" name="Google Shape;93;p9">
            <a:hlinkClick r:id=""/>
          </p:cNvPr>
          <p:cNvSpPr/>
          <p:nvPr/>
        </p:nvSpPr>
        <p:spPr>
          <a:xfrm>
            <a:off x="8280450" y="0"/>
            <a:ext cx="863400" cy="605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94" name="Google Shape;94;p9">
            <a:hlinkClick r:id=""/>
          </p:cNvPr>
          <p:cNvCxnSpPr/>
          <p:nvPr/>
        </p:nvCxnSpPr>
        <p:spPr>
          <a:xfrm>
            <a:off x="8598817" y="2884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5" name="Google Shape;95;p9">
            <a:hlinkClick r:id=""/>
          </p:cNvPr>
          <p:cNvCxnSpPr/>
          <p:nvPr/>
        </p:nvCxnSpPr>
        <p:spPr>
          <a:xfrm>
            <a:off x="8598817" y="33351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6" name="Google Shape;96;p9">
            <a:hlinkClick r:id=""/>
          </p:cNvPr>
          <p:cNvCxnSpPr/>
          <p:nvPr/>
        </p:nvCxnSpPr>
        <p:spPr>
          <a:xfrm>
            <a:off x="8598817" y="3785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96984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0"/>
          <p:cNvSpPr/>
          <p:nvPr/>
        </p:nvSpPr>
        <p:spPr>
          <a:xfrm>
            <a:off x="0" y="0"/>
            <a:ext cx="9144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99" name="Google Shape;99;p10"/>
          <p:cNvGrpSpPr/>
          <p:nvPr/>
        </p:nvGrpSpPr>
        <p:grpSpPr>
          <a:xfrm>
            <a:off x="830393" y="1588342"/>
            <a:ext cx="745763" cy="61101"/>
            <a:chOff x="4580561" y="2589004"/>
            <a:chExt cx="1064464" cy="25200"/>
          </a:xfrm>
        </p:grpSpPr>
        <p:sp>
          <p:nvSpPr>
            <p:cNvPr id="100" name="Google Shape;100;p10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1" name="Google Shape;101;p10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02" name="Google Shape;102;p10"/>
          <p:cNvSpPr txBox="1">
            <a:spLocks noGrp="1"/>
          </p:cNvSpPr>
          <p:nvPr>
            <p:ph type="title"/>
          </p:nvPr>
        </p:nvSpPr>
        <p:spPr>
          <a:xfrm>
            <a:off x="730000" y="1758200"/>
            <a:ext cx="3300900" cy="18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3" name="Google Shape;103;p10"/>
          <p:cNvSpPr txBox="1">
            <a:spLocks noGrp="1"/>
          </p:cNvSpPr>
          <p:nvPr>
            <p:ph type="body" idx="1"/>
          </p:nvPr>
        </p:nvSpPr>
        <p:spPr>
          <a:xfrm>
            <a:off x="721225" y="3708967"/>
            <a:ext cx="3300900" cy="21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4" name="Google Shape;104;p10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sp>
        <p:nvSpPr>
          <p:cNvPr id="105" name="Google Shape;105;p10">
            <a:hlinkClick r:id=""/>
          </p:cNvPr>
          <p:cNvSpPr/>
          <p:nvPr/>
        </p:nvSpPr>
        <p:spPr>
          <a:xfrm>
            <a:off x="8280450" y="0"/>
            <a:ext cx="863400" cy="605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106" name="Google Shape;106;p10">
            <a:hlinkClick r:id=""/>
          </p:cNvPr>
          <p:cNvCxnSpPr/>
          <p:nvPr/>
        </p:nvCxnSpPr>
        <p:spPr>
          <a:xfrm>
            <a:off x="8598817" y="2884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7" name="Google Shape;107;p10">
            <a:hlinkClick r:id=""/>
          </p:cNvPr>
          <p:cNvCxnSpPr/>
          <p:nvPr/>
        </p:nvCxnSpPr>
        <p:spPr>
          <a:xfrm>
            <a:off x="8598817" y="33351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8" name="Google Shape;108;p10">
            <a:hlinkClick r:id=""/>
          </p:cNvPr>
          <p:cNvCxnSpPr/>
          <p:nvPr/>
        </p:nvCxnSpPr>
        <p:spPr>
          <a:xfrm>
            <a:off x="8598817" y="3785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1958142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p11"/>
          <p:cNvGrpSpPr/>
          <p:nvPr/>
        </p:nvGrpSpPr>
        <p:grpSpPr>
          <a:xfrm>
            <a:off x="830393" y="5558840"/>
            <a:ext cx="745763" cy="61101"/>
            <a:chOff x="4580561" y="2589004"/>
            <a:chExt cx="1064464" cy="25200"/>
          </a:xfrm>
        </p:grpSpPr>
        <p:sp>
          <p:nvSpPr>
            <p:cNvPr id="111" name="Google Shape;111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2" name="Google Shape;112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13" name="Google Shape;113;p11"/>
          <p:cNvSpPr txBox="1">
            <a:spLocks noGrp="1"/>
          </p:cNvSpPr>
          <p:nvPr>
            <p:ph type="title"/>
          </p:nvPr>
        </p:nvSpPr>
        <p:spPr>
          <a:xfrm>
            <a:off x="729450" y="1152400"/>
            <a:ext cx="7021200" cy="39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11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ru">
                <a:solidFill>
                  <a:srgbClr val="FFFFFF"/>
                </a:solidFill>
              </a:rPr>
              <a:pPr/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15" name="Google Shape;115;p11">
            <a:hlinkClick r:id=""/>
          </p:cNvPr>
          <p:cNvSpPr/>
          <p:nvPr/>
        </p:nvSpPr>
        <p:spPr>
          <a:xfrm>
            <a:off x="8280450" y="0"/>
            <a:ext cx="863400" cy="605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116" name="Google Shape;116;p11">
            <a:hlinkClick r:id=""/>
          </p:cNvPr>
          <p:cNvCxnSpPr/>
          <p:nvPr/>
        </p:nvCxnSpPr>
        <p:spPr>
          <a:xfrm>
            <a:off x="8598817" y="288467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7" name="Google Shape;117;p11">
            <a:hlinkClick r:id=""/>
          </p:cNvPr>
          <p:cNvCxnSpPr/>
          <p:nvPr/>
        </p:nvCxnSpPr>
        <p:spPr>
          <a:xfrm>
            <a:off x="8598817" y="333517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8" name="Google Shape;118;p11">
            <a:hlinkClick r:id=""/>
          </p:cNvPr>
          <p:cNvCxnSpPr/>
          <p:nvPr/>
        </p:nvCxnSpPr>
        <p:spPr>
          <a:xfrm>
            <a:off x="8598817" y="378567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7543955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2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121" name="Google Shape;121;p12"/>
          <p:cNvGrpSpPr/>
          <p:nvPr/>
        </p:nvGrpSpPr>
        <p:grpSpPr>
          <a:xfrm>
            <a:off x="830393" y="1588342"/>
            <a:ext cx="745763" cy="61101"/>
            <a:chOff x="4580561" y="2589004"/>
            <a:chExt cx="1064464" cy="25200"/>
          </a:xfrm>
        </p:grpSpPr>
        <p:sp>
          <p:nvSpPr>
            <p:cNvPr id="122" name="Google Shape;122;p1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3" name="Google Shape;123;p1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24" name="Google Shape;124;p12"/>
          <p:cNvSpPr txBox="1">
            <a:spLocks noGrp="1"/>
          </p:cNvSpPr>
          <p:nvPr>
            <p:ph type="title"/>
          </p:nvPr>
        </p:nvSpPr>
        <p:spPr>
          <a:xfrm>
            <a:off x="730000" y="1758200"/>
            <a:ext cx="3300900" cy="22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12"/>
          <p:cNvSpPr txBox="1">
            <a:spLocks noGrp="1"/>
          </p:cNvSpPr>
          <p:nvPr>
            <p:ph type="subTitle" idx="1"/>
          </p:nvPr>
        </p:nvSpPr>
        <p:spPr>
          <a:xfrm>
            <a:off x="724950" y="4215367"/>
            <a:ext cx="3300900" cy="10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26" name="Google Shape;126;p12"/>
          <p:cNvSpPr txBox="1">
            <a:spLocks noGrp="1"/>
          </p:cNvSpPr>
          <p:nvPr>
            <p:ph type="body" idx="2"/>
          </p:nvPr>
        </p:nvSpPr>
        <p:spPr>
          <a:xfrm>
            <a:off x="5174225" y="1803500"/>
            <a:ext cx="3374400" cy="403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2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sp>
        <p:nvSpPr>
          <p:cNvPr id="128" name="Google Shape;128;p12">
            <a:hlinkClick r:id=""/>
          </p:cNvPr>
          <p:cNvSpPr/>
          <p:nvPr/>
        </p:nvSpPr>
        <p:spPr>
          <a:xfrm>
            <a:off x="8280450" y="0"/>
            <a:ext cx="863400" cy="60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129" name="Google Shape;129;p12">
            <a:hlinkClick r:id=""/>
          </p:cNvPr>
          <p:cNvCxnSpPr/>
          <p:nvPr/>
        </p:nvCxnSpPr>
        <p:spPr>
          <a:xfrm>
            <a:off x="8598817" y="2884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0" name="Google Shape;130;p12">
            <a:hlinkClick r:id=""/>
          </p:cNvPr>
          <p:cNvCxnSpPr/>
          <p:nvPr/>
        </p:nvCxnSpPr>
        <p:spPr>
          <a:xfrm>
            <a:off x="8598817" y="33351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1" name="Google Shape;131;p12">
            <a:hlinkClick r:id=""/>
          </p:cNvPr>
          <p:cNvCxnSpPr/>
          <p:nvPr/>
        </p:nvCxnSpPr>
        <p:spPr>
          <a:xfrm>
            <a:off x="8598817" y="3785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8782261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3"/>
          <p:cNvSpPr txBox="1">
            <a:spLocks noGrp="1"/>
          </p:cNvSpPr>
          <p:nvPr>
            <p:ph type="body" idx="1"/>
          </p:nvPr>
        </p:nvSpPr>
        <p:spPr>
          <a:xfrm>
            <a:off x="724950" y="5830068"/>
            <a:ext cx="7697400" cy="61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34" name="Google Shape;134;p13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sp>
        <p:nvSpPr>
          <p:cNvPr id="135" name="Google Shape;135;p13">
            <a:hlinkClick r:id=""/>
          </p:cNvPr>
          <p:cNvSpPr/>
          <p:nvPr/>
        </p:nvSpPr>
        <p:spPr>
          <a:xfrm>
            <a:off x="8280450" y="0"/>
            <a:ext cx="863400" cy="60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136" name="Google Shape;136;p13">
            <a:hlinkClick r:id=""/>
          </p:cNvPr>
          <p:cNvCxnSpPr/>
          <p:nvPr/>
        </p:nvCxnSpPr>
        <p:spPr>
          <a:xfrm>
            <a:off x="8598817" y="2884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7" name="Google Shape;137;p13">
            <a:hlinkClick r:id=""/>
          </p:cNvPr>
          <p:cNvCxnSpPr/>
          <p:nvPr/>
        </p:nvCxnSpPr>
        <p:spPr>
          <a:xfrm>
            <a:off x="8598817" y="33351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8" name="Google Shape;138;p13">
            <a:hlinkClick r:id=""/>
          </p:cNvPr>
          <p:cNvCxnSpPr/>
          <p:nvPr/>
        </p:nvCxnSpPr>
        <p:spPr>
          <a:xfrm>
            <a:off x="8598817" y="3785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577443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dk1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14"/>
          <p:cNvGrpSpPr/>
          <p:nvPr/>
        </p:nvGrpSpPr>
        <p:grpSpPr>
          <a:xfrm>
            <a:off x="830393" y="5558840"/>
            <a:ext cx="745763" cy="61101"/>
            <a:chOff x="4580561" y="2589004"/>
            <a:chExt cx="1064464" cy="25200"/>
          </a:xfrm>
        </p:grpSpPr>
        <p:sp>
          <p:nvSpPr>
            <p:cNvPr id="141" name="Google Shape;141;p1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2" name="Google Shape;142;p1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43" name="Google Shape;143;p14"/>
          <p:cNvSpPr txBox="1">
            <a:spLocks noGrp="1"/>
          </p:cNvSpPr>
          <p:nvPr>
            <p:ph type="title" hasCustomPrompt="1"/>
          </p:nvPr>
        </p:nvSpPr>
        <p:spPr>
          <a:xfrm>
            <a:off x="729450" y="978600"/>
            <a:ext cx="7688400" cy="16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4" name="Google Shape;144;p14"/>
          <p:cNvSpPr txBox="1">
            <a:spLocks noGrp="1"/>
          </p:cNvSpPr>
          <p:nvPr>
            <p:ph type="body" idx="1"/>
          </p:nvPr>
        </p:nvSpPr>
        <p:spPr>
          <a:xfrm>
            <a:off x="729450" y="3030517"/>
            <a:ext cx="7688400" cy="210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5" name="Google Shape;145;p14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ru">
                <a:solidFill>
                  <a:srgbClr val="FFFFFF"/>
                </a:solidFill>
              </a:rPr>
              <a:pPr/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46" name="Google Shape;146;p14">
            <a:hlinkClick r:id=""/>
          </p:cNvPr>
          <p:cNvSpPr/>
          <p:nvPr/>
        </p:nvSpPr>
        <p:spPr>
          <a:xfrm>
            <a:off x="8280450" y="0"/>
            <a:ext cx="863400" cy="60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147" name="Google Shape;147;p14">
            <a:hlinkClick r:id=""/>
          </p:cNvPr>
          <p:cNvCxnSpPr/>
          <p:nvPr/>
        </p:nvCxnSpPr>
        <p:spPr>
          <a:xfrm>
            <a:off x="8598817" y="288467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8" name="Google Shape;148;p14">
            <a:hlinkClick r:id=""/>
          </p:cNvPr>
          <p:cNvCxnSpPr/>
          <p:nvPr/>
        </p:nvCxnSpPr>
        <p:spPr>
          <a:xfrm>
            <a:off x="8598817" y="333517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9" name="Google Shape;149;p14">
            <a:hlinkClick r:id=""/>
          </p:cNvPr>
          <p:cNvCxnSpPr/>
          <p:nvPr/>
        </p:nvCxnSpPr>
        <p:spPr>
          <a:xfrm>
            <a:off x="8598817" y="378567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576866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sp>
        <p:nvSpPr>
          <p:cNvPr id="152" name="Google Shape;152;p15">
            <a:hlinkClick r:id=""/>
          </p:cNvPr>
          <p:cNvSpPr/>
          <p:nvPr/>
        </p:nvSpPr>
        <p:spPr>
          <a:xfrm>
            <a:off x="8280450" y="0"/>
            <a:ext cx="863400" cy="60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153" name="Google Shape;153;p15">
            <a:hlinkClick r:id=""/>
          </p:cNvPr>
          <p:cNvCxnSpPr/>
          <p:nvPr/>
        </p:nvCxnSpPr>
        <p:spPr>
          <a:xfrm>
            <a:off x="8598817" y="2884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4" name="Google Shape;154;p15">
            <a:hlinkClick r:id=""/>
          </p:cNvPr>
          <p:cNvCxnSpPr/>
          <p:nvPr/>
        </p:nvCxnSpPr>
        <p:spPr>
          <a:xfrm>
            <a:off x="8598817" y="33351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5" name="Google Shape;155;p15">
            <a:hlinkClick r:id=""/>
          </p:cNvPr>
          <p:cNvCxnSpPr/>
          <p:nvPr/>
        </p:nvCxnSpPr>
        <p:spPr>
          <a:xfrm>
            <a:off x="8598817" y="3785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0392855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C">
  <p:cSld name="TOC">
    <p:bg>
      <p:bgPr>
        <a:solidFill>
          <a:schemeClr val="dk1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6"/>
          <p:cNvSpPr txBox="1">
            <a:spLocks noGrp="1"/>
          </p:cNvSpPr>
          <p:nvPr>
            <p:ph type="title"/>
          </p:nvPr>
        </p:nvSpPr>
        <p:spPr>
          <a:xfrm>
            <a:off x="1308150" y="1758200"/>
            <a:ext cx="7110000" cy="7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58" name="Google Shape;158;p16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ru">
                <a:solidFill>
                  <a:srgbClr val="FFFFFF"/>
                </a:solidFill>
              </a:rPr>
              <a:pPr/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59" name="Google Shape;159;p16"/>
          <p:cNvSpPr txBox="1"/>
          <p:nvPr/>
        </p:nvSpPr>
        <p:spPr>
          <a:xfrm>
            <a:off x="226550" y="104667"/>
            <a:ext cx="998100" cy="4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" sz="600" kern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Конфиденциально</a:t>
            </a:r>
            <a:endParaRPr sz="600" b="1" kern="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0" name="Google Shape;160;p16"/>
          <p:cNvSpPr txBox="1"/>
          <p:nvPr/>
        </p:nvSpPr>
        <p:spPr>
          <a:xfrm>
            <a:off x="1296767" y="104667"/>
            <a:ext cx="2100600" cy="4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" sz="600" kern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Создано для компании </a:t>
            </a:r>
            <a:r>
              <a:rPr lang="ru" sz="600" b="1" kern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[Название компании]</a:t>
            </a:r>
            <a:endParaRPr sz="600" kern="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1" name="Google Shape;161;p16"/>
          <p:cNvSpPr txBox="1"/>
          <p:nvPr/>
        </p:nvSpPr>
        <p:spPr>
          <a:xfrm>
            <a:off x="8213935" y="104667"/>
            <a:ext cx="705900" cy="4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>
              <a:buClr>
                <a:srgbClr val="000000"/>
              </a:buClr>
              <a:buFont typeface="Arial"/>
              <a:buNone/>
            </a:pPr>
            <a:r>
              <a:rPr lang="ru" sz="600" kern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Версия 1.0</a:t>
            </a:r>
            <a:endParaRPr sz="600" b="1" kern="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8130500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_alt1">
  <p:cSld name="Section header_alt1">
    <p:bg>
      <p:bgPr>
        <a:solidFill>
          <a:srgbClr val="434343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oogle Shape;163;p17"/>
          <p:cNvGrpSpPr/>
          <p:nvPr/>
        </p:nvGrpSpPr>
        <p:grpSpPr>
          <a:xfrm>
            <a:off x="830393" y="1588342"/>
            <a:ext cx="745763" cy="61101"/>
            <a:chOff x="4580561" y="2589004"/>
            <a:chExt cx="1064464" cy="25200"/>
          </a:xfrm>
        </p:grpSpPr>
        <p:sp>
          <p:nvSpPr>
            <p:cNvPr id="164" name="Google Shape;164;p1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5" name="Google Shape;165;p1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66" name="Google Shape;166;p17"/>
          <p:cNvSpPr txBox="1">
            <a:spLocks noGrp="1"/>
          </p:cNvSpPr>
          <p:nvPr>
            <p:ph type="title"/>
          </p:nvPr>
        </p:nvSpPr>
        <p:spPr>
          <a:xfrm>
            <a:off x="729450" y="1763267"/>
            <a:ext cx="7688400" cy="20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7" name="Google Shape;167;p17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ru">
                <a:solidFill>
                  <a:srgbClr val="FFFFFF"/>
                </a:solidFill>
              </a:rPr>
              <a:pPr/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68" name="Google Shape;168;p17">
            <a:hlinkClick r:id=""/>
          </p:cNvPr>
          <p:cNvSpPr/>
          <p:nvPr/>
        </p:nvSpPr>
        <p:spPr>
          <a:xfrm>
            <a:off x="8280450" y="0"/>
            <a:ext cx="863400" cy="6056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169" name="Google Shape;169;p17">
            <a:hlinkClick r:id=""/>
          </p:cNvPr>
          <p:cNvCxnSpPr/>
          <p:nvPr/>
        </p:nvCxnSpPr>
        <p:spPr>
          <a:xfrm>
            <a:off x="8598817" y="288467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0" name="Google Shape;170;p17">
            <a:hlinkClick r:id=""/>
          </p:cNvPr>
          <p:cNvCxnSpPr/>
          <p:nvPr/>
        </p:nvCxnSpPr>
        <p:spPr>
          <a:xfrm>
            <a:off x="8598817" y="333517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1" name="Google Shape;171;p17">
            <a:hlinkClick r:id=""/>
          </p:cNvPr>
          <p:cNvCxnSpPr/>
          <p:nvPr/>
        </p:nvCxnSpPr>
        <p:spPr>
          <a:xfrm>
            <a:off x="8598817" y="378567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7549468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67BD6BC-F7EA-4F1B-8099-17D42C271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C15C1BA-7322-4871-8AA4-639A3F03E2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C9A0245-A672-4E7A-A44C-2D07A19CC8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FE91F94-02B0-4D49-B17A-585E8A25918F}" type="datetimeFigureOut">
              <a:rPr lang="ru-RU" smtClean="0"/>
              <a:pPr/>
              <a:t>05.03.2020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609118-3177-4C36-A593-F48A2C6F9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73BEEA1-23FB-4653-A909-7A8C6FE75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CFF0E-BC87-474E-AF6D-4FCDE3B5EED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7989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 descr="shutterstock_429987889_edited.jpg"/>
          <p:cNvPicPr preferRelativeResize="0"/>
          <p:nvPr/>
        </p:nvPicPr>
        <p:blipFill rotWithShape="1">
          <a:blip r:embed="rId2">
            <a:alphaModFix/>
          </a:blip>
          <a:srcRect t="21799" b="23591"/>
          <a:stretch/>
        </p:blipFill>
        <p:spPr>
          <a:xfrm>
            <a:off x="0" y="650433"/>
            <a:ext cx="9144000" cy="620756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/>
          <p:nvPr/>
        </p:nvSpPr>
        <p:spPr>
          <a:xfrm>
            <a:off x="0" y="0"/>
            <a:ext cx="9144000" cy="650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12" name="Google Shape;12;p2"/>
          <p:cNvGrpSpPr/>
          <p:nvPr/>
        </p:nvGrpSpPr>
        <p:grpSpPr>
          <a:xfrm>
            <a:off x="830393" y="1588342"/>
            <a:ext cx="745763" cy="61101"/>
            <a:chOff x="4580561" y="2589004"/>
            <a:chExt cx="1064464" cy="25200"/>
          </a:xfrm>
        </p:grpSpPr>
        <p:sp>
          <p:nvSpPr>
            <p:cNvPr id="13" name="Google Shape;13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729450" y="1763267"/>
            <a:ext cx="7688100" cy="22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729627" y="4230533"/>
            <a:ext cx="7688100" cy="7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226550" y="104667"/>
            <a:ext cx="998100" cy="4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" sz="600" ker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Конфиденциально</a:t>
            </a:r>
            <a:endParaRPr sz="600" b="1" kern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2"/>
          <p:cNvSpPr txBox="1"/>
          <p:nvPr/>
        </p:nvSpPr>
        <p:spPr>
          <a:xfrm>
            <a:off x="1296767" y="104667"/>
            <a:ext cx="2100600" cy="4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" sz="600" ker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Создано для компании </a:t>
            </a:r>
            <a:r>
              <a:rPr lang="ru" sz="600" b="1" ker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[Название компании]</a:t>
            </a:r>
            <a:endParaRPr sz="600" kern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" name="Google Shape;20;p2"/>
          <p:cNvSpPr txBox="1"/>
          <p:nvPr/>
        </p:nvSpPr>
        <p:spPr>
          <a:xfrm>
            <a:off x="8213935" y="104667"/>
            <a:ext cx="705900" cy="4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>
              <a:buClr>
                <a:srgbClr val="000000"/>
              </a:buClr>
              <a:buFont typeface="Arial"/>
              <a:buNone/>
            </a:pPr>
            <a:r>
              <a:rPr lang="ru" sz="600" kern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Версия 1.0</a:t>
            </a:r>
            <a:endParaRPr sz="600" b="1" kern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19495542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_alt1">
  <p:cSld name="Title slide_alt1">
    <p:bg>
      <p:bgPr>
        <a:solidFill>
          <a:schemeClr val="lt2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3" descr="shutterstock_429987889_edited.jpg"/>
          <p:cNvPicPr preferRelativeResize="0"/>
          <p:nvPr/>
        </p:nvPicPr>
        <p:blipFill rotWithShape="1">
          <a:blip r:embed="rId2">
            <a:alphaModFix/>
          </a:blip>
          <a:srcRect t="21799" b="23591"/>
          <a:stretch/>
        </p:blipFill>
        <p:spPr>
          <a:xfrm>
            <a:off x="0" y="650433"/>
            <a:ext cx="9144000" cy="6207568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/>
          <p:nvPr/>
        </p:nvSpPr>
        <p:spPr>
          <a:xfrm>
            <a:off x="0" y="0"/>
            <a:ext cx="9144000" cy="650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24" name="Google Shape;24;p3"/>
          <p:cNvGrpSpPr/>
          <p:nvPr/>
        </p:nvGrpSpPr>
        <p:grpSpPr>
          <a:xfrm>
            <a:off x="830393" y="1588342"/>
            <a:ext cx="745763" cy="61101"/>
            <a:chOff x="4580561" y="2589004"/>
            <a:chExt cx="1064464" cy="25200"/>
          </a:xfrm>
        </p:grpSpPr>
        <p:sp>
          <p:nvSpPr>
            <p:cNvPr id="25" name="Google Shape;25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26" name="Google Shape;26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27" name="Google Shape;27;p3"/>
          <p:cNvSpPr txBox="1">
            <a:spLocks noGrp="1"/>
          </p:cNvSpPr>
          <p:nvPr>
            <p:ph type="ctrTitle"/>
          </p:nvPr>
        </p:nvSpPr>
        <p:spPr>
          <a:xfrm>
            <a:off x="729450" y="1763267"/>
            <a:ext cx="7688100" cy="22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subTitle" idx="1"/>
          </p:nvPr>
        </p:nvSpPr>
        <p:spPr>
          <a:xfrm>
            <a:off x="729627" y="4230533"/>
            <a:ext cx="7688100" cy="7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sp>
        <p:nvSpPr>
          <p:cNvPr id="30" name="Google Shape;30;p3">
            <a:hlinkClick r:id=""/>
          </p:cNvPr>
          <p:cNvSpPr/>
          <p:nvPr/>
        </p:nvSpPr>
        <p:spPr>
          <a:xfrm>
            <a:off x="8280450" y="0"/>
            <a:ext cx="863400" cy="60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31" name="Google Shape;31;p3">
            <a:hlinkClick r:id=""/>
          </p:cNvPr>
          <p:cNvCxnSpPr/>
          <p:nvPr/>
        </p:nvCxnSpPr>
        <p:spPr>
          <a:xfrm>
            <a:off x="8598817" y="2884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" name="Google Shape;32;p3">
            <a:hlinkClick r:id=""/>
          </p:cNvPr>
          <p:cNvCxnSpPr/>
          <p:nvPr/>
        </p:nvCxnSpPr>
        <p:spPr>
          <a:xfrm>
            <a:off x="8598817" y="33351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" name="Google Shape;33;p3">
            <a:hlinkClick r:id=""/>
          </p:cNvPr>
          <p:cNvCxnSpPr/>
          <p:nvPr/>
        </p:nvCxnSpPr>
        <p:spPr>
          <a:xfrm>
            <a:off x="8598817" y="3785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6166155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dk1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oogle Shape;35;p4"/>
          <p:cNvGrpSpPr/>
          <p:nvPr/>
        </p:nvGrpSpPr>
        <p:grpSpPr>
          <a:xfrm>
            <a:off x="830393" y="1588342"/>
            <a:ext cx="745763" cy="61101"/>
            <a:chOff x="4580561" y="2589004"/>
            <a:chExt cx="1064464" cy="25200"/>
          </a:xfrm>
        </p:grpSpPr>
        <p:sp>
          <p:nvSpPr>
            <p:cNvPr id="36" name="Google Shape;3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7" name="Google Shape;3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729450" y="1763267"/>
            <a:ext cx="7688400" cy="20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ru">
                <a:solidFill>
                  <a:srgbClr val="FFFFFF"/>
                </a:solidFill>
              </a:rPr>
              <a:pPr/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40" name="Google Shape;40;p4">
            <a:hlinkClick r:id=""/>
          </p:cNvPr>
          <p:cNvSpPr/>
          <p:nvPr/>
        </p:nvSpPr>
        <p:spPr>
          <a:xfrm>
            <a:off x="8280450" y="0"/>
            <a:ext cx="863400" cy="60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41" name="Google Shape;41;p4">
            <a:hlinkClick r:id=""/>
          </p:cNvPr>
          <p:cNvCxnSpPr/>
          <p:nvPr/>
        </p:nvCxnSpPr>
        <p:spPr>
          <a:xfrm>
            <a:off x="8598817" y="288467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" name="Google Shape;42;p4">
            <a:hlinkClick r:id=""/>
          </p:cNvPr>
          <p:cNvCxnSpPr/>
          <p:nvPr/>
        </p:nvCxnSpPr>
        <p:spPr>
          <a:xfrm>
            <a:off x="8598817" y="333517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" name="Google Shape;43;p4">
            <a:hlinkClick r:id=""/>
          </p:cNvPr>
          <p:cNvCxnSpPr/>
          <p:nvPr/>
        </p:nvCxnSpPr>
        <p:spPr>
          <a:xfrm>
            <a:off x="8598817" y="378567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7143773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"/>
          <p:cNvSpPr/>
          <p:nvPr/>
        </p:nvSpPr>
        <p:spPr>
          <a:xfrm>
            <a:off x="0" y="0"/>
            <a:ext cx="9144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46" name="Google Shape;46;p5"/>
          <p:cNvGrpSpPr/>
          <p:nvPr/>
        </p:nvGrpSpPr>
        <p:grpSpPr>
          <a:xfrm>
            <a:off x="830393" y="1588342"/>
            <a:ext cx="745763" cy="61101"/>
            <a:chOff x="4580561" y="2589004"/>
            <a:chExt cx="1064464" cy="25200"/>
          </a:xfrm>
        </p:grpSpPr>
        <p:sp>
          <p:nvSpPr>
            <p:cNvPr id="47" name="Google Shape;47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8" name="Google Shape;48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49" name="Google Shape;49;p5"/>
          <p:cNvSpPr txBox="1">
            <a:spLocks noGrp="1"/>
          </p:cNvSpPr>
          <p:nvPr>
            <p:ph type="title"/>
          </p:nvPr>
        </p:nvSpPr>
        <p:spPr>
          <a:xfrm>
            <a:off x="729450" y="1758200"/>
            <a:ext cx="7688700" cy="7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body" idx="1"/>
          </p:nvPr>
        </p:nvSpPr>
        <p:spPr>
          <a:xfrm>
            <a:off x="729450" y="2771833"/>
            <a:ext cx="7688700" cy="30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sp>
        <p:nvSpPr>
          <p:cNvPr id="52" name="Google Shape;52;p5">
            <a:hlinkClick r:id=""/>
          </p:cNvPr>
          <p:cNvSpPr/>
          <p:nvPr/>
        </p:nvSpPr>
        <p:spPr>
          <a:xfrm>
            <a:off x="8280450" y="0"/>
            <a:ext cx="863400" cy="605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53" name="Google Shape;53;p5">
            <a:hlinkClick r:id=""/>
          </p:cNvPr>
          <p:cNvCxnSpPr/>
          <p:nvPr/>
        </p:nvCxnSpPr>
        <p:spPr>
          <a:xfrm>
            <a:off x="8598817" y="2884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" name="Google Shape;54;p5">
            <a:hlinkClick r:id=""/>
          </p:cNvPr>
          <p:cNvCxnSpPr/>
          <p:nvPr/>
        </p:nvCxnSpPr>
        <p:spPr>
          <a:xfrm>
            <a:off x="8598817" y="33351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" name="Google Shape;55;p5">
            <a:hlinkClick r:id=""/>
          </p:cNvPr>
          <p:cNvCxnSpPr/>
          <p:nvPr/>
        </p:nvCxnSpPr>
        <p:spPr>
          <a:xfrm>
            <a:off x="8598817" y="3785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9597021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dy only">
  <p:cSld name="Body 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"/>
          <p:cNvSpPr/>
          <p:nvPr/>
        </p:nvSpPr>
        <p:spPr>
          <a:xfrm>
            <a:off x="0" y="0"/>
            <a:ext cx="9144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8" name="Google Shape;58;p6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sp>
        <p:nvSpPr>
          <p:cNvPr id="59" name="Google Shape;59;p6">
            <a:hlinkClick r:id=""/>
          </p:cNvPr>
          <p:cNvSpPr/>
          <p:nvPr/>
        </p:nvSpPr>
        <p:spPr>
          <a:xfrm>
            <a:off x="8280450" y="0"/>
            <a:ext cx="863400" cy="605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60" name="Google Shape;60;p6">
            <a:hlinkClick r:id=""/>
          </p:cNvPr>
          <p:cNvCxnSpPr/>
          <p:nvPr/>
        </p:nvCxnSpPr>
        <p:spPr>
          <a:xfrm>
            <a:off x="8598817" y="2884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1" name="Google Shape;61;p6">
            <a:hlinkClick r:id=""/>
          </p:cNvPr>
          <p:cNvCxnSpPr/>
          <p:nvPr/>
        </p:nvCxnSpPr>
        <p:spPr>
          <a:xfrm>
            <a:off x="8598817" y="33351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2" name="Google Shape;62;p6">
            <a:hlinkClick r:id=""/>
          </p:cNvPr>
          <p:cNvCxnSpPr/>
          <p:nvPr/>
        </p:nvCxnSpPr>
        <p:spPr>
          <a:xfrm>
            <a:off x="8598817" y="3785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3" name="Google Shape;63;p6"/>
          <p:cNvSpPr txBox="1">
            <a:spLocks noGrp="1"/>
          </p:cNvSpPr>
          <p:nvPr>
            <p:ph type="body" idx="1"/>
          </p:nvPr>
        </p:nvSpPr>
        <p:spPr>
          <a:xfrm>
            <a:off x="729450" y="1424867"/>
            <a:ext cx="7688700" cy="1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861497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_alt2">
  <p:cSld name="Section Header_alt2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7" descr="shutterstock_31891705.jpg"/>
          <p:cNvPicPr preferRelativeResize="0"/>
          <p:nvPr/>
        </p:nvPicPr>
        <p:blipFill rotWithShape="1">
          <a:blip r:embed="rId2">
            <a:alphaModFix/>
          </a:blip>
          <a:srcRect t="11971" b="11971"/>
          <a:stretch/>
        </p:blipFill>
        <p:spPr>
          <a:xfrm>
            <a:off x="1" y="650434"/>
            <a:ext cx="9143999" cy="620756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7"/>
          <p:cNvSpPr/>
          <p:nvPr/>
        </p:nvSpPr>
        <p:spPr>
          <a:xfrm>
            <a:off x="0" y="0"/>
            <a:ext cx="9144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7" name="Google Shape;67;p7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fld id="{00000000-1234-1234-1234-123412341234}" type="slidenum">
              <a:rPr lang="ru"/>
              <a:pPr/>
              <a:t>‹#›</a:t>
            </a:fld>
            <a:endParaRPr/>
          </a:p>
        </p:txBody>
      </p:sp>
      <p:sp>
        <p:nvSpPr>
          <p:cNvPr id="68" name="Google Shape;68;p7">
            <a:hlinkClick r:id=""/>
          </p:cNvPr>
          <p:cNvSpPr/>
          <p:nvPr/>
        </p:nvSpPr>
        <p:spPr>
          <a:xfrm>
            <a:off x="8280450" y="0"/>
            <a:ext cx="863400" cy="605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69" name="Google Shape;69;p7">
            <a:hlinkClick r:id=""/>
          </p:cNvPr>
          <p:cNvCxnSpPr/>
          <p:nvPr/>
        </p:nvCxnSpPr>
        <p:spPr>
          <a:xfrm>
            <a:off x="8598817" y="2884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0" name="Google Shape;70;p7">
            <a:hlinkClick r:id=""/>
          </p:cNvPr>
          <p:cNvCxnSpPr/>
          <p:nvPr/>
        </p:nvCxnSpPr>
        <p:spPr>
          <a:xfrm>
            <a:off x="8598817" y="33351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" name="Google Shape;71;p7">
            <a:hlinkClick r:id=""/>
          </p:cNvPr>
          <p:cNvCxnSpPr/>
          <p:nvPr/>
        </p:nvCxnSpPr>
        <p:spPr>
          <a:xfrm>
            <a:off x="8598817" y="3785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2" name="Google Shape;72;p7"/>
          <p:cNvSpPr txBox="1">
            <a:spLocks noGrp="1"/>
          </p:cNvSpPr>
          <p:nvPr>
            <p:ph type="title"/>
          </p:nvPr>
        </p:nvSpPr>
        <p:spPr>
          <a:xfrm>
            <a:off x="729450" y="2741833"/>
            <a:ext cx="5887500" cy="20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52936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8"/>
          <p:cNvSpPr/>
          <p:nvPr/>
        </p:nvSpPr>
        <p:spPr>
          <a:xfrm>
            <a:off x="0" y="0"/>
            <a:ext cx="9144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75" name="Google Shape;75;p8"/>
          <p:cNvGrpSpPr/>
          <p:nvPr/>
        </p:nvGrpSpPr>
        <p:grpSpPr>
          <a:xfrm>
            <a:off x="830393" y="1588342"/>
            <a:ext cx="745763" cy="61101"/>
            <a:chOff x="4580561" y="2589004"/>
            <a:chExt cx="1064464" cy="25200"/>
          </a:xfrm>
        </p:grpSpPr>
        <p:sp>
          <p:nvSpPr>
            <p:cNvPr id="76" name="Google Shape;76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78" name="Google Shape;78;p8"/>
          <p:cNvSpPr txBox="1">
            <a:spLocks noGrp="1"/>
          </p:cNvSpPr>
          <p:nvPr>
            <p:ph type="title"/>
          </p:nvPr>
        </p:nvSpPr>
        <p:spPr>
          <a:xfrm>
            <a:off x="729450" y="1758200"/>
            <a:ext cx="7688400" cy="7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8"/>
          <p:cNvSpPr txBox="1">
            <a:spLocks noGrp="1"/>
          </p:cNvSpPr>
          <p:nvPr>
            <p:ph type="body" idx="1"/>
          </p:nvPr>
        </p:nvSpPr>
        <p:spPr>
          <a:xfrm>
            <a:off x="729325" y="2771833"/>
            <a:ext cx="3774300" cy="30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80" name="Google Shape;80;p8"/>
          <p:cNvSpPr txBox="1">
            <a:spLocks noGrp="1"/>
          </p:cNvSpPr>
          <p:nvPr>
            <p:ph type="body" idx="2"/>
          </p:nvPr>
        </p:nvSpPr>
        <p:spPr>
          <a:xfrm>
            <a:off x="4643604" y="2771833"/>
            <a:ext cx="3774300" cy="30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81" name="Google Shape;81;p8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sp>
        <p:nvSpPr>
          <p:cNvPr id="82" name="Google Shape;82;p8">
            <a:hlinkClick r:id=""/>
          </p:cNvPr>
          <p:cNvSpPr/>
          <p:nvPr/>
        </p:nvSpPr>
        <p:spPr>
          <a:xfrm>
            <a:off x="8280450" y="0"/>
            <a:ext cx="863400" cy="605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83" name="Google Shape;83;p8">
            <a:hlinkClick r:id=""/>
          </p:cNvPr>
          <p:cNvCxnSpPr/>
          <p:nvPr/>
        </p:nvCxnSpPr>
        <p:spPr>
          <a:xfrm>
            <a:off x="8598817" y="2884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" name="Google Shape;84;p8">
            <a:hlinkClick r:id=""/>
          </p:cNvPr>
          <p:cNvCxnSpPr/>
          <p:nvPr/>
        </p:nvCxnSpPr>
        <p:spPr>
          <a:xfrm>
            <a:off x="8598817" y="33351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5" name="Google Shape;85;p8">
            <a:hlinkClick r:id=""/>
          </p:cNvPr>
          <p:cNvCxnSpPr/>
          <p:nvPr/>
        </p:nvCxnSpPr>
        <p:spPr>
          <a:xfrm>
            <a:off x="8598817" y="3785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6092411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9"/>
          <p:cNvSpPr/>
          <p:nvPr/>
        </p:nvSpPr>
        <p:spPr>
          <a:xfrm>
            <a:off x="0" y="0"/>
            <a:ext cx="9144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88" name="Google Shape;88;p9"/>
          <p:cNvGrpSpPr/>
          <p:nvPr/>
        </p:nvGrpSpPr>
        <p:grpSpPr>
          <a:xfrm>
            <a:off x="830393" y="1588342"/>
            <a:ext cx="745763" cy="61101"/>
            <a:chOff x="4580561" y="2589004"/>
            <a:chExt cx="1064464" cy="25200"/>
          </a:xfrm>
        </p:grpSpPr>
        <p:sp>
          <p:nvSpPr>
            <p:cNvPr id="89" name="Google Shape;89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0" name="Google Shape;90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91" name="Google Shape;91;p9"/>
          <p:cNvSpPr txBox="1">
            <a:spLocks noGrp="1"/>
          </p:cNvSpPr>
          <p:nvPr>
            <p:ph type="title"/>
          </p:nvPr>
        </p:nvSpPr>
        <p:spPr>
          <a:xfrm>
            <a:off x="729450" y="1758200"/>
            <a:ext cx="7688400" cy="7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2" name="Google Shape;92;p9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sp>
        <p:nvSpPr>
          <p:cNvPr id="93" name="Google Shape;93;p9">
            <a:hlinkClick r:id=""/>
          </p:cNvPr>
          <p:cNvSpPr/>
          <p:nvPr/>
        </p:nvSpPr>
        <p:spPr>
          <a:xfrm>
            <a:off x="8280450" y="0"/>
            <a:ext cx="863400" cy="605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94" name="Google Shape;94;p9">
            <a:hlinkClick r:id=""/>
          </p:cNvPr>
          <p:cNvCxnSpPr/>
          <p:nvPr/>
        </p:nvCxnSpPr>
        <p:spPr>
          <a:xfrm>
            <a:off x="8598817" y="2884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5" name="Google Shape;95;p9">
            <a:hlinkClick r:id=""/>
          </p:cNvPr>
          <p:cNvCxnSpPr/>
          <p:nvPr/>
        </p:nvCxnSpPr>
        <p:spPr>
          <a:xfrm>
            <a:off x="8598817" y="33351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6" name="Google Shape;96;p9">
            <a:hlinkClick r:id=""/>
          </p:cNvPr>
          <p:cNvCxnSpPr/>
          <p:nvPr/>
        </p:nvCxnSpPr>
        <p:spPr>
          <a:xfrm>
            <a:off x="8598817" y="3785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687011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0"/>
          <p:cNvSpPr/>
          <p:nvPr/>
        </p:nvSpPr>
        <p:spPr>
          <a:xfrm>
            <a:off x="0" y="0"/>
            <a:ext cx="9144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99" name="Google Shape;99;p10"/>
          <p:cNvGrpSpPr/>
          <p:nvPr/>
        </p:nvGrpSpPr>
        <p:grpSpPr>
          <a:xfrm>
            <a:off x="830393" y="1588342"/>
            <a:ext cx="745763" cy="61101"/>
            <a:chOff x="4580561" y="2589004"/>
            <a:chExt cx="1064464" cy="25200"/>
          </a:xfrm>
        </p:grpSpPr>
        <p:sp>
          <p:nvSpPr>
            <p:cNvPr id="100" name="Google Shape;100;p10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1" name="Google Shape;101;p10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02" name="Google Shape;102;p10"/>
          <p:cNvSpPr txBox="1">
            <a:spLocks noGrp="1"/>
          </p:cNvSpPr>
          <p:nvPr>
            <p:ph type="title"/>
          </p:nvPr>
        </p:nvSpPr>
        <p:spPr>
          <a:xfrm>
            <a:off x="730000" y="1758200"/>
            <a:ext cx="3300900" cy="18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3" name="Google Shape;103;p10"/>
          <p:cNvSpPr txBox="1">
            <a:spLocks noGrp="1"/>
          </p:cNvSpPr>
          <p:nvPr>
            <p:ph type="body" idx="1"/>
          </p:nvPr>
        </p:nvSpPr>
        <p:spPr>
          <a:xfrm>
            <a:off x="721225" y="3708967"/>
            <a:ext cx="3300900" cy="21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4" name="Google Shape;104;p10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sp>
        <p:nvSpPr>
          <p:cNvPr id="105" name="Google Shape;105;p10">
            <a:hlinkClick r:id=""/>
          </p:cNvPr>
          <p:cNvSpPr/>
          <p:nvPr/>
        </p:nvSpPr>
        <p:spPr>
          <a:xfrm>
            <a:off x="8280450" y="0"/>
            <a:ext cx="863400" cy="605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106" name="Google Shape;106;p10">
            <a:hlinkClick r:id=""/>
          </p:cNvPr>
          <p:cNvCxnSpPr/>
          <p:nvPr/>
        </p:nvCxnSpPr>
        <p:spPr>
          <a:xfrm>
            <a:off x="8598817" y="2884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7" name="Google Shape;107;p10">
            <a:hlinkClick r:id=""/>
          </p:cNvPr>
          <p:cNvCxnSpPr/>
          <p:nvPr/>
        </p:nvCxnSpPr>
        <p:spPr>
          <a:xfrm>
            <a:off x="8598817" y="33351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8" name="Google Shape;108;p10">
            <a:hlinkClick r:id=""/>
          </p:cNvPr>
          <p:cNvCxnSpPr/>
          <p:nvPr/>
        </p:nvCxnSpPr>
        <p:spPr>
          <a:xfrm>
            <a:off x="8598817" y="3785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3125033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p11"/>
          <p:cNvGrpSpPr/>
          <p:nvPr/>
        </p:nvGrpSpPr>
        <p:grpSpPr>
          <a:xfrm>
            <a:off x="830393" y="5558840"/>
            <a:ext cx="745763" cy="61101"/>
            <a:chOff x="4580561" y="2589004"/>
            <a:chExt cx="1064464" cy="25200"/>
          </a:xfrm>
        </p:grpSpPr>
        <p:sp>
          <p:nvSpPr>
            <p:cNvPr id="111" name="Google Shape;111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2" name="Google Shape;112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13" name="Google Shape;113;p11"/>
          <p:cNvSpPr txBox="1">
            <a:spLocks noGrp="1"/>
          </p:cNvSpPr>
          <p:nvPr>
            <p:ph type="title"/>
          </p:nvPr>
        </p:nvSpPr>
        <p:spPr>
          <a:xfrm>
            <a:off x="729450" y="1152400"/>
            <a:ext cx="7021200" cy="39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11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ru">
                <a:solidFill>
                  <a:srgbClr val="FFFFFF"/>
                </a:solidFill>
              </a:rPr>
              <a:pPr/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15" name="Google Shape;115;p11">
            <a:hlinkClick r:id=""/>
          </p:cNvPr>
          <p:cNvSpPr/>
          <p:nvPr/>
        </p:nvSpPr>
        <p:spPr>
          <a:xfrm>
            <a:off x="8280450" y="0"/>
            <a:ext cx="863400" cy="605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116" name="Google Shape;116;p11">
            <a:hlinkClick r:id=""/>
          </p:cNvPr>
          <p:cNvCxnSpPr/>
          <p:nvPr/>
        </p:nvCxnSpPr>
        <p:spPr>
          <a:xfrm>
            <a:off x="8598817" y="288467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7" name="Google Shape;117;p11">
            <a:hlinkClick r:id=""/>
          </p:cNvPr>
          <p:cNvCxnSpPr/>
          <p:nvPr/>
        </p:nvCxnSpPr>
        <p:spPr>
          <a:xfrm>
            <a:off x="8598817" y="333517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8" name="Google Shape;118;p11">
            <a:hlinkClick r:id=""/>
          </p:cNvPr>
          <p:cNvCxnSpPr/>
          <p:nvPr/>
        </p:nvCxnSpPr>
        <p:spPr>
          <a:xfrm>
            <a:off x="8598817" y="378567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1312520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2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121" name="Google Shape;121;p12"/>
          <p:cNvGrpSpPr/>
          <p:nvPr/>
        </p:nvGrpSpPr>
        <p:grpSpPr>
          <a:xfrm>
            <a:off x="830393" y="1588342"/>
            <a:ext cx="745763" cy="61101"/>
            <a:chOff x="4580561" y="2589004"/>
            <a:chExt cx="1064464" cy="25200"/>
          </a:xfrm>
        </p:grpSpPr>
        <p:sp>
          <p:nvSpPr>
            <p:cNvPr id="122" name="Google Shape;122;p1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3" name="Google Shape;123;p1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24" name="Google Shape;124;p12"/>
          <p:cNvSpPr txBox="1">
            <a:spLocks noGrp="1"/>
          </p:cNvSpPr>
          <p:nvPr>
            <p:ph type="title"/>
          </p:nvPr>
        </p:nvSpPr>
        <p:spPr>
          <a:xfrm>
            <a:off x="730000" y="1758200"/>
            <a:ext cx="3300900" cy="22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12"/>
          <p:cNvSpPr txBox="1">
            <a:spLocks noGrp="1"/>
          </p:cNvSpPr>
          <p:nvPr>
            <p:ph type="subTitle" idx="1"/>
          </p:nvPr>
        </p:nvSpPr>
        <p:spPr>
          <a:xfrm>
            <a:off x="724950" y="4215367"/>
            <a:ext cx="3300900" cy="10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26" name="Google Shape;126;p12"/>
          <p:cNvSpPr txBox="1">
            <a:spLocks noGrp="1"/>
          </p:cNvSpPr>
          <p:nvPr>
            <p:ph type="body" idx="2"/>
          </p:nvPr>
        </p:nvSpPr>
        <p:spPr>
          <a:xfrm>
            <a:off x="5174225" y="1803500"/>
            <a:ext cx="3374400" cy="403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2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sp>
        <p:nvSpPr>
          <p:cNvPr id="128" name="Google Shape;128;p12">
            <a:hlinkClick r:id=""/>
          </p:cNvPr>
          <p:cNvSpPr/>
          <p:nvPr/>
        </p:nvSpPr>
        <p:spPr>
          <a:xfrm>
            <a:off x="8280450" y="0"/>
            <a:ext cx="863400" cy="60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129" name="Google Shape;129;p12">
            <a:hlinkClick r:id=""/>
          </p:cNvPr>
          <p:cNvCxnSpPr/>
          <p:nvPr/>
        </p:nvCxnSpPr>
        <p:spPr>
          <a:xfrm>
            <a:off x="8598817" y="2884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0" name="Google Shape;130;p12">
            <a:hlinkClick r:id=""/>
          </p:cNvPr>
          <p:cNvCxnSpPr/>
          <p:nvPr/>
        </p:nvCxnSpPr>
        <p:spPr>
          <a:xfrm>
            <a:off x="8598817" y="33351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1" name="Google Shape;131;p12">
            <a:hlinkClick r:id=""/>
          </p:cNvPr>
          <p:cNvCxnSpPr/>
          <p:nvPr/>
        </p:nvCxnSpPr>
        <p:spPr>
          <a:xfrm>
            <a:off x="8598817" y="3785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18919766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3"/>
          <p:cNvSpPr txBox="1">
            <a:spLocks noGrp="1"/>
          </p:cNvSpPr>
          <p:nvPr>
            <p:ph type="body" idx="1"/>
          </p:nvPr>
        </p:nvSpPr>
        <p:spPr>
          <a:xfrm>
            <a:off x="724950" y="5830068"/>
            <a:ext cx="7697400" cy="61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34" name="Google Shape;134;p13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sp>
        <p:nvSpPr>
          <p:cNvPr id="135" name="Google Shape;135;p13">
            <a:hlinkClick r:id=""/>
          </p:cNvPr>
          <p:cNvSpPr/>
          <p:nvPr/>
        </p:nvSpPr>
        <p:spPr>
          <a:xfrm>
            <a:off x="8280450" y="0"/>
            <a:ext cx="863400" cy="60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136" name="Google Shape;136;p13">
            <a:hlinkClick r:id=""/>
          </p:cNvPr>
          <p:cNvCxnSpPr/>
          <p:nvPr/>
        </p:nvCxnSpPr>
        <p:spPr>
          <a:xfrm>
            <a:off x="8598817" y="2884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7" name="Google Shape;137;p13">
            <a:hlinkClick r:id=""/>
          </p:cNvPr>
          <p:cNvCxnSpPr/>
          <p:nvPr/>
        </p:nvCxnSpPr>
        <p:spPr>
          <a:xfrm>
            <a:off x="8598817" y="33351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8" name="Google Shape;138;p13">
            <a:hlinkClick r:id=""/>
          </p:cNvPr>
          <p:cNvCxnSpPr/>
          <p:nvPr/>
        </p:nvCxnSpPr>
        <p:spPr>
          <a:xfrm>
            <a:off x="8598817" y="3785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5101480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dk1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14"/>
          <p:cNvGrpSpPr/>
          <p:nvPr/>
        </p:nvGrpSpPr>
        <p:grpSpPr>
          <a:xfrm>
            <a:off x="830393" y="5558840"/>
            <a:ext cx="745763" cy="61101"/>
            <a:chOff x="4580561" y="2589004"/>
            <a:chExt cx="1064464" cy="25200"/>
          </a:xfrm>
        </p:grpSpPr>
        <p:sp>
          <p:nvSpPr>
            <p:cNvPr id="141" name="Google Shape;141;p1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2" name="Google Shape;142;p1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43" name="Google Shape;143;p14"/>
          <p:cNvSpPr txBox="1">
            <a:spLocks noGrp="1"/>
          </p:cNvSpPr>
          <p:nvPr>
            <p:ph type="title" hasCustomPrompt="1"/>
          </p:nvPr>
        </p:nvSpPr>
        <p:spPr>
          <a:xfrm>
            <a:off x="729450" y="978600"/>
            <a:ext cx="7688400" cy="16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4" name="Google Shape;144;p14"/>
          <p:cNvSpPr txBox="1">
            <a:spLocks noGrp="1"/>
          </p:cNvSpPr>
          <p:nvPr>
            <p:ph type="body" idx="1"/>
          </p:nvPr>
        </p:nvSpPr>
        <p:spPr>
          <a:xfrm>
            <a:off x="729450" y="3030517"/>
            <a:ext cx="7688400" cy="210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5" name="Google Shape;145;p14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ru">
                <a:solidFill>
                  <a:srgbClr val="FFFFFF"/>
                </a:solidFill>
              </a:rPr>
              <a:pPr/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46" name="Google Shape;146;p14">
            <a:hlinkClick r:id=""/>
          </p:cNvPr>
          <p:cNvSpPr/>
          <p:nvPr/>
        </p:nvSpPr>
        <p:spPr>
          <a:xfrm>
            <a:off x="8280450" y="0"/>
            <a:ext cx="863400" cy="60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147" name="Google Shape;147;p14">
            <a:hlinkClick r:id=""/>
          </p:cNvPr>
          <p:cNvCxnSpPr/>
          <p:nvPr/>
        </p:nvCxnSpPr>
        <p:spPr>
          <a:xfrm>
            <a:off x="8598817" y="288467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8" name="Google Shape;148;p14">
            <a:hlinkClick r:id=""/>
          </p:cNvPr>
          <p:cNvCxnSpPr/>
          <p:nvPr/>
        </p:nvCxnSpPr>
        <p:spPr>
          <a:xfrm>
            <a:off x="8598817" y="333517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9" name="Google Shape;149;p14">
            <a:hlinkClick r:id=""/>
          </p:cNvPr>
          <p:cNvCxnSpPr/>
          <p:nvPr/>
        </p:nvCxnSpPr>
        <p:spPr>
          <a:xfrm>
            <a:off x="8598817" y="378567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9583665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sp>
        <p:nvSpPr>
          <p:cNvPr id="152" name="Google Shape;152;p15">
            <a:hlinkClick r:id=""/>
          </p:cNvPr>
          <p:cNvSpPr/>
          <p:nvPr/>
        </p:nvSpPr>
        <p:spPr>
          <a:xfrm>
            <a:off x="8280450" y="0"/>
            <a:ext cx="863400" cy="60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153" name="Google Shape;153;p15">
            <a:hlinkClick r:id=""/>
          </p:cNvPr>
          <p:cNvCxnSpPr/>
          <p:nvPr/>
        </p:nvCxnSpPr>
        <p:spPr>
          <a:xfrm>
            <a:off x="8598817" y="2884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4" name="Google Shape;154;p15">
            <a:hlinkClick r:id=""/>
          </p:cNvPr>
          <p:cNvCxnSpPr/>
          <p:nvPr/>
        </p:nvCxnSpPr>
        <p:spPr>
          <a:xfrm>
            <a:off x="8598817" y="33351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5" name="Google Shape;155;p15">
            <a:hlinkClick r:id=""/>
          </p:cNvPr>
          <p:cNvCxnSpPr/>
          <p:nvPr/>
        </p:nvCxnSpPr>
        <p:spPr>
          <a:xfrm>
            <a:off x="8598817" y="378567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251712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C">
  <p:cSld name="TOC">
    <p:bg>
      <p:bgPr>
        <a:solidFill>
          <a:schemeClr val="dk1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6"/>
          <p:cNvSpPr txBox="1">
            <a:spLocks noGrp="1"/>
          </p:cNvSpPr>
          <p:nvPr>
            <p:ph type="title"/>
          </p:nvPr>
        </p:nvSpPr>
        <p:spPr>
          <a:xfrm>
            <a:off x="1308150" y="1758200"/>
            <a:ext cx="7110000" cy="7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58" name="Google Shape;158;p16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ru">
                <a:solidFill>
                  <a:srgbClr val="FFFFFF"/>
                </a:solidFill>
              </a:rPr>
              <a:pPr/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59" name="Google Shape;159;p16"/>
          <p:cNvSpPr txBox="1"/>
          <p:nvPr/>
        </p:nvSpPr>
        <p:spPr>
          <a:xfrm>
            <a:off x="226550" y="104667"/>
            <a:ext cx="998100" cy="4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" sz="600" kern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Конфиденциально</a:t>
            </a:r>
            <a:endParaRPr sz="600" b="1" kern="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0" name="Google Shape;160;p16"/>
          <p:cNvSpPr txBox="1"/>
          <p:nvPr/>
        </p:nvSpPr>
        <p:spPr>
          <a:xfrm>
            <a:off x="1296767" y="104667"/>
            <a:ext cx="2100600" cy="4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" sz="600" kern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Создано для компании </a:t>
            </a:r>
            <a:r>
              <a:rPr lang="ru" sz="600" b="1" kern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[Название компании]</a:t>
            </a:r>
            <a:endParaRPr sz="600" kern="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1" name="Google Shape;161;p16"/>
          <p:cNvSpPr txBox="1"/>
          <p:nvPr/>
        </p:nvSpPr>
        <p:spPr>
          <a:xfrm>
            <a:off x="8213935" y="104667"/>
            <a:ext cx="705900" cy="4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>
              <a:buClr>
                <a:srgbClr val="000000"/>
              </a:buClr>
              <a:buFont typeface="Arial"/>
              <a:buNone/>
            </a:pPr>
            <a:r>
              <a:rPr lang="ru" sz="600" kern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Версия 1.0</a:t>
            </a:r>
            <a:endParaRPr sz="600" b="1" kern="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5617332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_alt1">
  <p:cSld name="Section header_alt1">
    <p:bg>
      <p:bgPr>
        <a:solidFill>
          <a:srgbClr val="434343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oogle Shape;163;p17"/>
          <p:cNvGrpSpPr/>
          <p:nvPr/>
        </p:nvGrpSpPr>
        <p:grpSpPr>
          <a:xfrm>
            <a:off x="830393" y="1588342"/>
            <a:ext cx="745763" cy="61101"/>
            <a:chOff x="4580561" y="2589004"/>
            <a:chExt cx="1064464" cy="25200"/>
          </a:xfrm>
        </p:grpSpPr>
        <p:sp>
          <p:nvSpPr>
            <p:cNvPr id="164" name="Google Shape;164;p1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5" name="Google Shape;165;p1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66" name="Google Shape;166;p17"/>
          <p:cNvSpPr txBox="1">
            <a:spLocks noGrp="1"/>
          </p:cNvSpPr>
          <p:nvPr>
            <p:ph type="title"/>
          </p:nvPr>
        </p:nvSpPr>
        <p:spPr>
          <a:xfrm>
            <a:off x="729450" y="1763267"/>
            <a:ext cx="7688400" cy="20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7" name="Google Shape;167;p17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ru">
                <a:solidFill>
                  <a:srgbClr val="FFFFFF"/>
                </a:solidFill>
              </a:rPr>
              <a:pPr/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68" name="Google Shape;168;p17">
            <a:hlinkClick r:id=""/>
          </p:cNvPr>
          <p:cNvSpPr/>
          <p:nvPr/>
        </p:nvSpPr>
        <p:spPr>
          <a:xfrm>
            <a:off x="8280450" y="0"/>
            <a:ext cx="863400" cy="6056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169" name="Google Shape;169;p17">
            <a:hlinkClick r:id=""/>
          </p:cNvPr>
          <p:cNvCxnSpPr/>
          <p:nvPr/>
        </p:nvCxnSpPr>
        <p:spPr>
          <a:xfrm>
            <a:off x="8598817" y="288467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0" name="Google Shape;170;p17">
            <a:hlinkClick r:id=""/>
          </p:cNvPr>
          <p:cNvCxnSpPr/>
          <p:nvPr/>
        </p:nvCxnSpPr>
        <p:spPr>
          <a:xfrm>
            <a:off x="8598817" y="333517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1" name="Google Shape;171;p17">
            <a:hlinkClick r:id=""/>
          </p:cNvPr>
          <p:cNvCxnSpPr/>
          <p:nvPr/>
        </p:nvCxnSpPr>
        <p:spPr>
          <a:xfrm>
            <a:off x="8598817" y="378567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454169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A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A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86BA4-6DCF-4D37-A552-7E109E7C59D6}" type="datetimeFigureOut">
              <a:rPr lang="en-AU" smtClean="0"/>
              <a:t>5/03/2020</a:t>
            </a:fld>
            <a:endParaRPr lang="en-A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332B9-60EC-4F7B-95B4-2CE237A4F1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0136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94" r:id="rId12"/>
    <p:sldLayoutId id="2147483695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" kern="0">
                <a:solidFill>
                  <a:srgbClr val="595959"/>
                </a:solidFill>
              </a:rPr>
              <a:pPr>
                <a:buClr>
                  <a:srgbClr val="000000"/>
                </a:buClr>
                <a:buFont typeface="Arial"/>
                <a:buNone/>
              </a:pPr>
              <a:t>‹#›</a:t>
            </a:fld>
            <a:endParaRPr kern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66645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96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" kern="0">
                <a:solidFill>
                  <a:srgbClr val="595959"/>
                </a:solidFill>
              </a:rPr>
              <a:pPr>
                <a:buClr>
                  <a:srgbClr val="000000"/>
                </a:buClr>
                <a:buFont typeface="Arial"/>
                <a:buNone/>
              </a:pPr>
              <a:t>‹#›</a:t>
            </a:fld>
            <a:endParaRPr kern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6261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microsoft.com/office/2007/relationships/hdphoto" Target="../media/hdphoto1.wdp"/><Relationship Id="rId12" Type="http://schemas.openxmlformats.org/officeDocument/2006/relationships/image" Target="../media/image19.png"/><Relationship Id="rId2" Type="http://schemas.openxmlformats.org/officeDocument/2006/relationships/image" Target="../media/image11.png"/><Relationship Id="rId16" Type="http://schemas.microsoft.com/office/2007/relationships/hdphoto" Target="../media/hdphoto4.wdp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11" Type="http://schemas.microsoft.com/office/2007/relationships/hdphoto" Target="../media/hdphoto2.wdp"/><Relationship Id="rId5" Type="http://schemas.openxmlformats.org/officeDocument/2006/relationships/image" Target="../media/image14.png"/><Relationship Id="rId15" Type="http://schemas.openxmlformats.org/officeDocument/2006/relationships/image" Target="../media/image21.png"/><Relationship Id="rId10" Type="http://schemas.openxmlformats.org/officeDocument/2006/relationships/image" Target="../media/image18.png"/><Relationship Id="rId4" Type="http://schemas.openxmlformats.org/officeDocument/2006/relationships/image" Target="../media/image13.jpeg"/><Relationship Id="rId9" Type="http://schemas.openxmlformats.org/officeDocument/2006/relationships/image" Target="../media/image17.png"/><Relationship Id="rId1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Картинки по запросу инфографика горы кыргызста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2717"/>
            <a:ext cx="9144000" cy="5515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7975" y="2132856"/>
            <a:ext cx="8321352" cy="1800200"/>
          </a:xfrm>
        </p:spPr>
        <p:txBody>
          <a:bodyPr>
            <a:normAutofit/>
          </a:bodyPr>
          <a:lstStyle/>
          <a:p>
            <a:r>
              <a:rPr lang="ky-KG" altLang="ru-RU" sz="3600" b="1" dirty="0" smtClean="0">
                <a:solidFill>
                  <a:srgbClr val="C00000"/>
                </a:solidFill>
              </a:rPr>
              <a:t>Построение </a:t>
            </a:r>
            <a:r>
              <a:rPr lang="ky-KG" altLang="ru-RU" sz="3600" b="1" dirty="0" smtClean="0">
                <a:solidFill>
                  <a:srgbClr val="C00000"/>
                </a:solidFill>
              </a:rPr>
              <a:t>системы мониторинга и оценки развития  </a:t>
            </a:r>
            <a:r>
              <a:rPr lang="ru-RU" altLang="ru-RU" sz="3600" b="1" dirty="0" smtClean="0">
                <a:solidFill>
                  <a:srgbClr val="C00000"/>
                </a:solidFill>
              </a:rPr>
              <a:t>регионов</a:t>
            </a:r>
            <a:endParaRPr lang="en-AU" sz="3600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260648"/>
            <a:ext cx="8105328" cy="1198984"/>
          </a:xfrm>
        </p:spPr>
        <p:txBody>
          <a:bodyPr>
            <a:normAutofit/>
          </a:bodyPr>
          <a:lstStyle/>
          <a:p>
            <a:r>
              <a:rPr lang="ky-KG" sz="2800" b="1" dirty="0" smtClean="0">
                <a:solidFill>
                  <a:schemeClr val="tx1"/>
                </a:solidFill>
              </a:rPr>
              <a:t>Национальный статистический комитет Кыргызской Республики</a:t>
            </a:r>
            <a:endParaRPr lang="en-AU" sz="2800" b="1" dirty="0">
              <a:solidFill>
                <a:schemeClr val="tx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484040" y="5373216"/>
            <a:ext cx="7520880" cy="119898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y-KG" b="1" dirty="0" smtClean="0">
                <a:solidFill>
                  <a:schemeClr val="bg1"/>
                </a:solidFill>
              </a:rPr>
              <a:t>Жаркынбаева Айгуль Жалиловна</a:t>
            </a:r>
          </a:p>
          <a:p>
            <a:r>
              <a:rPr lang="ky-KG" b="1" dirty="0" smtClean="0">
                <a:solidFill>
                  <a:schemeClr val="bg1"/>
                </a:solidFill>
              </a:rPr>
              <a:t>Заведующая отделом развития региональной статистики и качества</a:t>
            </a:r>
            <a:endParaRPr lang="en-AU" b="1" dirty="0">
              <a:solidFill>
                <a:schemeClr val="bg1"/>
              </a:solidFill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57" y="212068"/>
            <a:ext cx="689526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" descr="Картинки по запросу инфографика горы кыргызстан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7071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42596"/>
            <a:ext cx="878497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n-US" altLang="ru-RU" b="1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9" name="Google Shape;215;p21"/>
          <p:cNvSpPr/>
          <p:nvPr/>
        </p:nvSpPr>
        <p:spPr>
          <a:xfrm>
            <a:off x="519024" y="1412776"/>
            <a:ext cx="1252627" cy="352967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bg1"/>
              </a:solidFill>
            </a:endParaRPr>
          </a:p>
        </p:txBody>
      </p:sp>
      <p:sp>
        <p:nvSpPr>
          <p:cNvPr id="176" name="Google Shape;176;p18"/>
          <p:cNvSpPr txBox="1">
            <a:spLocks noGrp="1"/>
          </p:cNvSpPr>
          <p:nvPr>
            <p:ph type="ctrTitle"/>
          </p:nvPr>
        </p:nvSpPr>
        <p:spPr>
          <a:xfrm>
            <a:off x="251520" y="73580"/>
            <a:ext cx="8562126" cy="24193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ru-RU" sz="2400" dirty="0" smtClean="0">
                <a:solidFill>
                  <a:srgbClr val="1818B8"/>
                </a:solidFill>
              </a:rPr>
              <a:t>Распоряжение </a:t>
            </a:r>
            <a:r>
              <a:rPr lang="ru-RU" sz="2400" dirty="0">
                <a:solidFill>
                  <a:srgbClr val="1818B8"/>
                </a:solidFill>
              </a:rPr>
              <a:t>Руководителя Аппарата Правительства </a:t>
            </a:r>
            <a:r>
              <a:rPr lang="ru-RU" sz="2400" dirty="0" err="1">
                <a:solidFill>
                  <a:srgbClr val="1818B8"/>
                </a:solidFill>
              </a:rPr>
              <a:t>Кыргызской</a:t>
            </a:r>
            <a:r>
              <a:rPr lang="ru-RU" sz="2400" dirty="0">
                <a:solidFill>
                  <a:srgbClr val="1818B8"/>
                </a:solidFill>
              </a:rPr>
              <a:t> Республики от 2 </a:t>
            </a:r>
            <a:r>
              <a:rPr lang="ky-KG" sz="2400" dirty="0">
                <a:solidFill>
                  <a:srgbClr val="1818B8"/>
                </a:solidFill>
              </a:rPr>
              <a:t>июля 2019 года №79 </a:t>
            </a:r>
            <a:r>
              <a:rPr lang="ky-KG" sz="2400" dirty="0" smtClean="0">
                <a:solidFill>
                  <a:srgbClr val="1818B8"/>
                </a:solidFill>
              </a:rPr>
              <a:t/>
            </a:r>
            <a:br>
              <a:rPr lang="ky-KG" sz="2400" dirty="0" smtClean="0">
                <a:solidFill>
                  <a:srgbClr val="1818B8"/>
                </a:solidFill>
              </a:rPr>
            </a:br>
            <a:r>
              <a:rPr lang="ky-KG" sz="2400" dirty="0" smtClean="0">
                <a:solidFill>
                  <a:srgbClr val="1818B8"/>
                </a:solidFill>
              </a:rPr>
              <a:t>о </a:t>
            </a:r>
            <a:r>
              <a:rPr lang="ky-KG" sz="2400" dirty="0">
                <a:solidFill>
                  <a:srgbClr val="1818B8"/>
                </a:solidFill>
              </a:rPr>
              <a:t>создании межведомственной рабочей группы по разработке системы мониторинга </a:t>
            </a:r>
            <a:r>
              <a:rPr lang="ru-RU" sz="2400" dirty="0">
                <a:solidFill>
                  <a:srgbClr val="1818B8"/>
                </a:solidFill>
              </a:rPr>
              <a:t>и оценки социально-экономического развития регионов </a:t>
            </a:r>
            <a:r>
              <a:rPr lang="ru-RU" sz="2400" dirty="0" err="1">
                <a:solidFill>
                  <a:srgbClr val="1818B8"/>
                </a:solidFill>
              </a:rPr>
              <a:t>Кыргызской</a:t>
            </a:r>
            <a:r>
              <a:rPr lang="ru-RU" sz="2400" dirty="0">
                <a:solidFill>
                  <a:srgbClr val="1818B8"/>
                </a:solidFill>
              </a:rPr>
              <a:t> Республики</a:t>
            </a:r>
            <a:endParaRPr sz="2400" dirty="0">
              <a:solidFill>
                <a:srgbClr val="1818B8"/>
              </a:solidFill>
            </a:endParaRPr>
          </a:p>
        </p:txBody>
      </p:sp>
      <p:sp>
        <p:nvSpPr>
          <p:cNvPr id="7" name="Google Shape;177;p18"/>
          <p:cNvSpPr txBox="1">
            <a:spLocks/>
          </p:cNvSpPr>
          <p:nvPr/>
        </p:nvSpPr>
        <p:spPr>
          <a:xfrm>
            <a:off x="251520" y="2348880"/>
            <a:ext cx="8784975" cy="2448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ru-RU" b="1" dirty="0" smtClean="0">
                <a:solidFill>
                  <a:schemeClr val="bg2"/>
                </a:solidFill>
              </a:rPr>
              <a:t>	</a:t>
            </a:r>
            <a:r>
              <a:rPr lang="ky-KG" b="1" dirty="0" smtClean="0">
                <a:solidFill>
                  <a:srgbClr val="002060"/>
                </a:solidFill>
              </a:rPr>
              <a:t>Задачи:</a:t>
            </a:r>
          </a:p>
          <a:p>
            <a:pPr>
              <a:spcAft>
                <a:spcPts val="1200"/>
              </a:spcAft>
              <a:buFontTx/>
              <a:buChar char="-"/>
            </a:pPr>
            <a:r>
              <a:rPr lang="ru-RU" sz="1800" dirty="0" smtClean="0">
                <a:solidFill>
                  <a:srgbClr val="002060"/>
                </a:solidFill>
              </a:rPr>
              <a:t>рассмотреть </a:t>
            </a:r>
            <a:r>
              <a:rPr lang="ru-RU" sz="1800" dirty="0">
                <a:solidFill>
                  <a:srgbClr val="002060"/>
                </a:solidFill>
              </a:rPr>
              <a:t>концептуальные и методические основы формирования комплекса показателей социально-экономического развития </a:t>
            </a:r>
            <a:r>
              <a:rPr lang="ru-RU" sz="1800" dirty="0" smtClean="0">
                <a:solidFill>
                  <a:srgbClr val="002060"/>
                </a:solidFill>
              </a:rPr>
              <a:t>регионов</a:t>
            </a:r>
            <a:r>
              <a:rPr lang="ru-RU" sz="1800" dirty="0">
                <a:solidFill>
                  <a:srgbClr val="002060"/>
                </a:solidFill>
              </a:rPr>
              <a:t>;</a:t>
            </a:r>
            <a:r>
              <a:rPr lang="ru-RU" sz="1800" dirty="0" smtClean="0">
                <a:solidFill>
                  <a:srgbClr val="002060"/>
                </a:solidFill>
              </a:rPr>
              <a:t>  </a:t>
            </a:r>
          </a:p>
          <a:p>
            <a:pPr>
              <a:spcAft>
                <a:spcPts val="1200"/>
              </a:spcAft>
              <a:buFontTx/>
              <a:buChar char="-"/>
            </a:pPr>
            <a:r>
              <a:rPr lang="ru-RU" sz="1800" dirty="0" smtClean="0">
                <a:solidFill>
                  <a:srgbClr val="002060"/>
                </a:solidFill>
              </a:rPr>
              <a:t>разработать </a:t>
            </a:r>
            <a:r>
              <a:rPr lang="ru-RU" sz="1800" dirty="0">
                <a:solidFill>
                  <a:srgbClr val="002060"/>
                </a:solidFill>
              </a:rPr>
              <a:t>критерии для отбора и перечень соответствующих показателей, отражающих динамику развития </a:t>
            </a:r>
            <a:r>
              <a:rPr lang="ru-RU" sz="1800" dirty="0" smtClean="0">
                <a:solidFill>
                  <a:srgbClr val="002060"/>
                </a:solidFill>
              </a:rPr>
              <a:t>регионов;</a:t>
            </a:r>
          </a:p>
          <a:p>
            <a:pPr>
              <a:spcAft>
                <a:spcPts val="1200"/>
              </a:spcAft>
              <a:buFontTx/>
              <a:buChar char="-"/>
            </a:pPr>
            <a:r>
              <a:rPr lang="ky-KG" sz="1800" dirty="0">
                <a:solidFill>
                  <a:srgbClr val="002060"/>
                </a:solidFill>
              </a:rPr>
              <a:t>выработать единые форматы аналитических материалов по регионам для практического применения руководством республики и оценки уровней развития регионов</a:t>
            </a:r>
            <a:endParaRPr lang="ru-RU" sz="1800" dirty="0" smtClean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ru-RU" b="1" dirty="0" smtClean="0"/>
          </a:p>
          <a:p>
            <a:r>
              <a:rPr lang="ru-RU" b="1" dirty="0" smtClean="0"/>
              <a:t>   </a:t>
            </a:r>
          </a:p>
          <a:p>
            <a:r>
              <a:rPr lang="ru-RU" b="1" dirty="0" smtClean="0"/>
              <a:t>      </a:t>
            </a:r>
            <a:endParaRPr lang="ru-RU" b="1" dirty="0"/>
          </a:p>
        </p:txBody>
      </p:sp>
      <p:sp>
        <p:nvSpPr>
          <p:cNvPr id="13" name="Прямоугольник 12"/>
          <p:cNvSpPr/>
          <p:nvPr/>
        </p:nvSpPr>
        <p:spPr>
          <a:xfrm flipH="1">
            <a:off x="8498716" y="6283164"/>
            <a:ext cx="4252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sz="1000" dirty="0" smtClean="0">
                <a:solidFill>
                  <a:schemeClr val="bg2"/>
                </a:solidFill>
              </a:rPr>
              <a:t>2</a:t>
            </a:r>
            <a:endParaRPr lang="ru-RU" altLang="ru-RU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200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8928992" cy="1124744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rgbClr val="002060"/>
                </a:solidFill>
              </a:rPr>
              <a:t>Состав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>рабочей группы по разработке системы мониторинга и оценки социально-экономического развития регионов </a:t>
            </a:r>
            <a:r>
              <a:rPr lang="ru-RU" sz="2000" dirty="0" smtClean="0">
                <a:solidFill>
                  <a:srgbClr val="002060"/>
                </a:solidFill>
              </a:rPr>
              <a:t>КР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637520" y="1218670"/>
            <a:ext cx="8398976" cy="4514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ru-RU" sz="1800" b="0" dirty="0" smtClean="0">
                <a:solidFill>
                  <a:srgbClr val="7030A0"/>
                </a:solidFill>
              </a:rPr>
              <a:t>Руководитель рабочей </a:t>
            </a:r>
            <a:r>
              <a:rPr lang="ru-RU" sz="1800" b="0" dirty="0">
                <a:solidFill>
                  <a:srgbClr val="7030A0"/>
                </a:solidFill>
              </a:rPr>
              <a:t>группы</a:t>
            </a:r>
            <a:r>
              <a:rPr lang="ru-RU" sz="1800" b="0" dirty="0" smtClean="0">
                <a:solidFill>
                  <a:srgbClr val="7030A0"/>
                </a:solidFill>
              </a:rPr>
              <a:t> </a:t>
            </a:r>
            <a:r>
              <a:rPr lang="ru-RU" sz="1800" b="0" dirty="0" smtClean="0">
                <a:solidFill>
                  <a:srgbClr val="002060"/>
                </a:solidFill>
              </a:rPr>
              <a:t>- заместитель </a:t>
            </a:r>
            <a:r>
              <a:rPr lang="ru-RU" sz="1800" b="0" dirty="0">
                <a:solidFill>
                  <a:srgbClr val="002060"/>
                </a:solidFill>
              </a:rPr>
              <a:t>заведующего отделом организационно-инспекторской работы и регионального развития Аппарата Правительства </a:t>
            </a:r>
            <a:r>
              <a:rPr lang="ru-RU" sz="1800" b="0" dirty="0" err="1">
                <a:solidFill>
                  <a:srgbClr val="002060"/>
                </a:solidFill>
              </a:rPr>
              <a:t>Кыргызской</a:t>
            </a:r>
            <a:r>
              <a:rPr lang="ru-RU" sz="1800" b="0" dirty="0">
                <a:solidFill>
                  <a:srgbClr val="002060"/>
                </a:solidFill>
              </a:rPr>
              <a:t> </a:t>
            </a:r>
            <a:r>
              <a:rPr lang="ru-RU" sz="1800" b="0" dirty="0" smtClean="0">
                <a:solidFill>
                  <a:srgbClr val="002060"/>
                </a:solidFill>
              </a:rPr>
              <a:t>Республики;</a:t>
            </a:r>
          </a:p>
          <a:p>
            <a:endParaRPr lang="ru-RU" sz="1800" b="0" dirty="0">
              <a:solidFill>
                <a:srgbClr val="002060"/>
              </a:solidFill>
            </a:endParaRPr>
          </a:p>
          <a:p>
            <a:r>
              <a:rPr lang="ru-RU" sz="1800" b="0" dirty="0" smtClean="0">
                <a:solidFill>
                  <a:srgbClr val="7030A0"/>
                </a:solidFill>
              </a:rPr>
              <a:t>Заместитель </a:t>
            </a:r>
            <a:r>
              <a:rPr lang="ru-RU" sz="1800" b="0" dirty="0">
                <a:solidFill>
                  <a:srgbClr val="7030A0"/>
                </a:solidFill>
              </a:rPr>
              <a:t>руководителя рабочей </a:t>
            </a:r>
            <a:r>
              <a:rPr lang="ru-RU" sz="1800" b="0" dirty="0" smtClean="0">
                <a:solidFill>
                  <a:srgbClr val="7030A0"/>
                </a:solidFill>
              </a:rPr>
              <a:t>группы </a:t>
            </a:r>
            <a:r>
              <a:rPr lang="ru-RU" sz="1800" b="0" dirty="0" smtClean="0">
                <a:solidFill>
                  <a:srgbClr val="002060"/>
                </a:solidFill>
              </a:rPr>
              <a:t>- эксперт </a:t>
            </a:r>
            <a:r>
              <a:rPr lang="ru-RU" sz="1800" b="0" dirty="0">
                <a:solidFill>
                  <a:srgbClr val="002060"/>
                </a:solidFill>
              </a:rPr>
              <a:t>отдела политики стратегического развития, экономики и финансов Аппарата Президента </a:t>
            </a:r>
            <a:r>
              <a:rPr lang="ru-RU" sz="1800" b="0" dirty="0" err="1">
                <a:solidFill>
                  <a:srgbClr val="002060"/>
                </a:solidFill>
              </a:rPr>
              <a:t>Кыргызской</a:t>
            </a:r>
            <a:r>
              <a:rPr lang="ru-RU" sz="1800" b="0" dirty="0">
                <a:solidFill>
                  <a:srgbClr val="002060"/>
                </a:solidFill>
              </a:rPr>
              <a:t> Республики</a:t>
            </a:r>
            <a:r>
              <a:rPr lang="ru-RU" sz="1800" b="0" dirty="0" smtClean="0">
                <a:solidFill>
                  <a:srgbClr val="002060"/>
                </a:solidFill>
              </a:rPr>
              <a:t>,;</a:t>
            </a:r>
            <a:endParaRPr lang="ru-RU" sz="1800" b="0" dirty="0">
              <a:solidFill>
                <a:srgbClr val="002060"/>
              </a:solidFill>
            </a:endParaRPr>
          </a:p>
          <a:p>
            <a:endParaRPr lang="ru-RU" sz="1800" b="0" dirty="0" smtClean="0">
              <a:solidFill>
                <a:srgbClr val="002060"/>
              </a:solidFill>
            </a:endParaRPr>
          </a:p>
          <a:p>
            <a:r>
              <a:rPr lang="ru-RU" sz="1800" b="0" dirty="0" smtClean="0">
                <a:solidFill>
                  <a:srgbClr val="7030A0"/>
                </a:solidFill>
              </a:rPr>
              <a:t>Члены </a:t>
            </a:r>
            <a:r>
              <a:rPr lang="ru-RU" sz="1800" b="0" dirty="0">
                <a:solidFill>
                  <a:srgbClr val="7030A0"/>
                </a:solidFill>
              </a:rPr>
              <a:t>рабочей группы:</a:t>
            </a:r>
          </a:p>
          <a:p>
            <a:r>
              <a:rPr lang="ru-RU" sz="1800" b="0" dirty="0" smtClean="0">
                <a:solidFill>
                  <a:srgbClr val="002060"/>
                </a:solidFill>
              </a:rPr>
              <a:t>- эксперт </a:t>
            </a:r>
            <a:r>
              <a:rPr lang="ru-RU" sz="1800" b="0" dirty="0">
                <a:solidFill>
                  <a:srgbClr val="002060"/>
                </a:solidFill>
              </a:rPr>
              <a:t>отдела организационно-инспекторской работы и регионального развития Аппарата Правительства </a:t>
            </a:r>
            <a:r>
              <a:rPr lang="ru-RU" sz="1800" b="0" dirty="0" err="1">
                <a:solidFill>
                  <a:srgbClr val="002060"/>
                </a:solidFill>
              </a:rPr>
              <a:t>Кыргызской</a:t>
            </a:r>
            <a:r>
              <a:rPr lang="ru-RU" sz="1800" b="0" dirty="0">
                <a:solidFill>
                  <a:srgbClr val="002060"/>
                </a:solidFill>
              </a:rPr>
              <a:t> Республики;</a:t>
            </a:r>
          </a:p>
          <a:p>
            <a:r>
              <a:rPr lang="ru-RU" sz="1800" b="0" dirty="0" smtClean="0">
                <a:solidFill>
                  <a:srgbClr val="002060"/>
                </a:solidFill>
              </a:rPr>
              <a:t>- эксперт </a:t>
            </a:r>
            <a:r>
              <a:rPr lang="ru-RU" sz="1800" b="0" dirty="0">
                <a:solidFill>
                  <a:srgbClr val="002060"/>
                </a:solidFill>
              </a:rPr>
              <a:t>отдела экономики и инвестиций Аппарата Правительства </a:t>
            </a:r>
            <a:r>
              <a:rPr lang="ru-RU" sz="1800" b="0" dirty="0" err="1">
                <a:solidFill>
                  <a:srgbClr val="002060"/>
                </a:solidFill>
              </a:rPr>
              <a:t>Кыргызской</a:t>
            </a:r>
            <a:r>
              <a:rPr lang="ru-RU" sz="1800" b="0" dirty="0">
                <a:solidFill>
                  <a:srgbClr val="002060"/>
                </a:solidFill>
              </a:rPr>
              <a:t> Республики;</a:t>
            </a:r>
          </a:p>
          <a:p>
            <a:r>
              <a:rPr lang="ru-RU" sz="1800" b="0" dirty="0" smtClean="0">
                <a:solidFill>
                  <a:srgbClr val="002060"/>
                </a:solidFill>
              </a:rPr>
              <a:t>- представители </a:t>
            </a:r>
            <a:r>
              <a:rPr lang="ru-RU" sz="1800" b="0" dirty="0" err="1" smtClean="0">
                <a:solidFill>
                  <a:srgbClr val="002060"/>
                </a:solidFill>
              </a:rPr>
              <a:t>Нацстаткома</a:t>
            </a:r>
            <a:r>
              <a:rPr lang="ru-RU" sz="1800" b="0" dirty="0" smtClean="0">
                <a:solidFill>
                  <a:srgbClr val="002060"/>
                </a:solidFill>
              </a:rPr>
              <a:t>, </a:t>
            </a:r>
            <a:r>
              <a:rPr lang="ru-RU" sz="1800" b="0" dirty="0" err="1" smtClean="0">
                <a:solidFill>
                  <a:srgbClr val="002060"/>
                </a:solidFill>
              </a:rPr>
              <a:t>Минэконома</a:t>
            </a:r>
            <a:r>
              <a:rPr lang="ru-RU" sz="1800" b="0" dirty="0" smtClean="0">
                <a:solidFill>
                  <a:srgbClr val="002060"/>
                </a:solidFill>
              </a:rPr>
              <a:t>, Минсельхоза, </a:t>
            </a:r>
            <a:r>
              <a:rPr lang="ru-RU" sz="1800" b="0" dirty="0" err="1" smtClean="0">
                <a:solidFill>
                  <a:srgbClr val="002060"/>
                </a:solidFill>
              </a:rPr>
              <a:t>Минобраза</a:t>
            </a:r>
            <a:r>
              <a:rPr lang="ru-RU" sz="1800" b="0" dirty="0" smtClean="0">
                <a:solidFill>
                  <a:srgbClr val="002060"/>
                </a:solidFill>
              </a:rPr>
              <a:t>, Минздрава, Минтруда, ГКПЭН, ГКИТС, ГАМСУМО, ГРС, НИСИ</a:t>
            </a:r>
            <a:endParaRPr lang="ru-RU" sz="1800" b="0" dirty="0">
              <a:solidFill>
                <a:srgbClr val="002060"/>
              </a:solidFill>
            </a:endParaRPr>
          </a:p>
          <a:p>
            <a:r>
              <a:rPr lang="ru-RU" sz="2000" dirty="0">
                <a:solidFill>
                  <a:srgbClr val="002060"/>
                </a:solidFill>
              </a:rPr>
              <a:t> </a:t>
            </a:r>
          </a:p>
        </p:txBody>
      </p:sp>
      <p:sp>
        <p:nvSpPr>
          <p:cNvPr id="14" name="Прямоугольник 13"/>
          <p:cNvSpPr/>
          <p:nvPr/>
        </p:nvSpPr>
        <p:spPr>
          <a:xfrm flipH="1">
            <a:off x="8532440" y="6313943"/>
            <a:ext cx="28120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sz="1000" dirty="0" smtClean="0">
                <a:solidFill>
                  <a:schemeClr val="bg2"/>
                </a:solidFill>
              </a:rPr>
              <a:t>3</a:t>
            </a:r>
            <a:endParaRPr lang="ru-RU" altLang="ru-RU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890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lt2"/>
          </a:fgClr>
          <a:bgClr>
            <a:schemeClr val="bg1"/>
          </a:bgClr>
        </a:patt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42596"/>
            <a:ext cx="878497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n-US" altLang="ru-RU" b="1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9" name="Google Shape;215;p21"/>
          <p:cNvSpPr/>
          <p:nvPr/>
        </p:nvSpPr>
        <p:spPr>
          <a:xfrm>
            <a:off x="519024" y="1412776"/>
            <a:ext cx="1252627" cy="352967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bg1"/>
              </a:solidFill>
            </a:endParaRPr>
          </a:p>
        </p:txBody>
      </p:sp>
      <p:sp>
        <p:nvSpPr>
          <p:cNvPr id="176" name="Google Shape;176;p18"/>
          <p:cNvSpPr txBox="1">
            <a:spLocks noGrp="1"/>
          </p:cNvSpPr>
          <p:nvPr>
            <p:ph type="ctrTitle"/>
          </p:nvPr>
        </p:nvSpPr>
        <p:spPr>
          <a:xfrm>
            <a:off x="251520" y="117693"/>
            <a:ext cx="8562126" cy="158311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ПРОТОКОЛ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заседания </a:t>
            </a:r>
            <a:r>
              <a:rPr lang="ky-KG" sz="2000" dirty="0">
                <a:solidFill>
                  <a:schemeClr val="accent2">
                    <a:lumMod val="75000"/>
                  </a:schemeClr>
                </a:solidFill>
              </a:rPr>
              <a:t>заседания межведомственной рабочей группы по разработке системы мониторинга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и оценки социально-экономического развития регионов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</a:rPr>
              <a:t>Кыргызской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 Республики </a:t>
            </a:r>
            <a:r>
              <a:rPr lang="ky-KG" sz="2000" dirty="0">
                <a:solidFill>
                  <a:schemeClr val="accent2">
                    <a:lumMod val="75000"/>
                  </a:schemeClr>
                </a:solidFill>
              </a:rPr>
              <a:t>№11-20 от 27 августа 2019 </a:t>
            </a:r>
            <a:r>
              <a:rPr lang="ky-KG" sz="2000" dirty="0" smtClean="0">
                <a:solidFill>
                  <a:schemeClr val="accent2">
                    <a:lumMod val="75000"/>
                  </a:schemeClr>
                </a:solidFill>
              </a:rPr>
              <a:t>г.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 flipH="1">
            <a:off x="8498716" y="6283164"/>
            <a:ext cx="4252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sz="1000" dirty="0" smtClean="0">
                <a:solidFill>
                  <a:schemeClr val="bg2"/>
                </a:solidFill>
              </a:rPr>
              <a:t>4</a:t>
            </a:r>
            <a:endParaRPr lang="ru-RU" altLang="ru-RU" sz="1000" dirty="0">
              <a:solidFill>
                <a:schemeClr val="bg2"/>
              </a:solidFill>
            </a:endParaRPr>
          </a:p>
        </p:txBody>
      </p:sp>
      <p:sp>
        <p:nvSpPr>
          <p:cNvPr id="14" name="Google Shape;177;p18"/>
          <p:cNvSpPr txBox="1">
            <a:spLocks/>
          </p:cNvSpPr>
          <p:nvPr/>
        </p:nvSpPr>
        <p:spPr>
          <a:xfrm>
            <a:off x="213330" y="1774701"/>
            <a:ext cx="8784975" cy="4030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>
              <a:spcAft>
                <a:spcPts val="600"/>
              </a:spcAft>
            </a:pPr>
            <a:r>
              <a:rPr lang="ru-RU" sz="1800" dirty="0" smtClean="0">
                <a:solidFill>
                  <a:srgbClr val="0070C0"/>
                </a:solidFill>
              </a:rPr>
              <a:t>-    одобрить </a:t>
            </a:r>
            <a:r>
              <a:rPr lang="ru-RU" sz="1800" dirty="0">
                <a:solidFill>
                  <a:srgbClr val="0070C0"/>
                </a:solidFill>
              </a:rPr>
              <a:t>проект системы индикаторов для мониторинга и оценки социально-экономического развития регионов </a:t>
            </a:r>
            <a:r>
              <a:rPr lang="ru-RU" sz="1800" dirty="0" err="1">
                <a:solidFill>
                  <a:srgbClr val="0070C0"/>
                </a:solidFill>
              </a:rPr>
              <a:t>Кыргызской</a:t>
            </a:r>
            <a:r>
              <a:rPr lang="ru-RU" sz="1800" dirty="0">
                <a:solidFill>
                  <a:srgbClr val="0070C0"/>
                </a:solidFill>
              </a:rPr>
              <a:t> Республики.</a:t>
            </a:r>
          </a:p>
          <a:p>
            <a:pPr lvl="0">
              <a:spcAft>
                <a:spcPts val="600"/>
              </a:spcAft>
              <a:buFontTx/>
              <a:buChar char="-"/>
            </a:pPr>
            <a:r>
              <a:rPr lang="ru-RU" sz="1800" dirty="0" smtClean="0">
                <a:solidFill>
                  <a:srgbClr val="0070C0"/>
                </a:solidFill>
              </a:rPr>
              <a:t>членам </a:t>
            </a:r>
            <a:r>
              <a:rPr lang="ru-RU" sz="1800" dirty="0">
                <a:solidFill>
                  <a:srgbClr val="0070C0"/>
                </a:solidFill>
              </a:rPr>
              <a:t>Межведомственной рабочей группы в срок до 2 сентября 2019 года внести предложения по показателям системы индикаторов мониторинга и оценки развития регионов </a:t>
            </a:r>
            <a:r>
              <a:rPr lang="ru-RU" sz="1800" dirty="0" err="1">
                <a:solidFill>
                  <a:srgbClr val="0070C0"/>
                </a:solidFill>
              </a:rPr>
              <a:t>Кыргызской</a:t>
            </a:r>
            <a:r>
              <a:rPr lang="ru-RU" sz="1800" dirty="0">
                <a:solidFill>
                  <a:srgbClr val="0070C0"/>
                </a:solidFill>
              </a:rPr>
              <a:t> Республики (формулировке, структуре, источникам, единицам измерения и т.д.) в Национальный статистический комитет КР (по согласованию</a:t>
            </a:r>
            <a:r>
              <a:rPr lang="ru-RU" sz="1800" dirty="0" smtClean="0">
                <a:solidFill>
                  <a:srgbClr val="0070C0"/>
                </a:solidFill>
              </a:rPr>
              <a:t>);</a:t>
            </a:r>
          </a:p>
          <a:p>
            <a:pPr>
              <a:spcAft>
                <a:spcPts val="600"/>
              </a:spcAft>
            </a:pPr>
            <a:r>
              <a:rPr lang="ru-RU" sz="1800" dirty="0" smtClean="0">
                <a:solidFill>
                  <a:srgbClr val="0070C0"/>
                </a:solidFill>
              </a:rPr>
              <a:t>-   </a:t>
            </a:r>
            <a:r>
              <a:rPr lang="ru-RU" sz="1800" dirty="0" err="1" smtClean="0">
                <a:solidFill>
                  <a:srgbClr val="0070C0"/>
                </a:solidFill>
              </a:rPr>
              <a:t>Нацстаткому</a:t>
            </a:r>
            <a:r>
              <a:rPr lang="ru-RU" sz="1800" dirty="0" smtClean="0">
                <a:solidFill>
                  <a:srgbClr val="0070C0"/>
                </a:solidFill>
              </a:rPr>
              <a:t> внести доработанный проект системы индикаторов для мониторинга и оценки социально-экономического развития регионов по итогам 9 месяцев </a:t>
            </a:r>
            <a:r>
              <a:rPr lang="ru-RU" sz="1800" dirty="0" err="1" smtClean="0">
                <a:solidFill>
                  <a:srgbClr val="0070C0"/>
                </a:solidFill>
              </a:rPr>
              <a:t>т.г</a:t>
            </a:r>
            <a:r>
              <a:rPr lang="ru-RU" sz="1800" dirty="0" smtClean="0">
                <a:solidFill>
                  <a:srgbClr val="0070C0"/>
                </a:solidFill>
              </a:rPr>
              <a:t>. на рассмотрение руководителю группы;</a:t>
            </a:r>
          </a:p>
          <a:p>
            <a:pPr>
              <a:spcAft>
                <a:spcPts val="600"/>
              </a:spcAft>
            </a:pPr>
            <a:r>
              <a:rPr lang="ru-RU" sz="1800" dirty="0" smtClean="0">
                <a:solidFill>
                  <a:srgbClr val="0070C0"/>
                </a:solidFill>
              </a:rPr>
              <a:t>-   </a:t>
            </a:r>
            <a:r>
              <a:rPr lang="ru-RU" sz="1800" dirty="0" err="1" smtClean="0">
                <a:solidFill>
                  <a:srgbClr val="0070C0"/>
                </a:solidFill>
              </a:rPr>
              <a:t>Нацстаткому</a:t>
            </a:r>
            <a:r>
              <a:rPr lang="ru-RU" sz="1800" dirty="0" smtClean="0">
                <a:solidFill>
                  <a:srgbClr val="0070C0"/>
                </a:solidFill>
              </a:rPr>
              <a:t> совместно </a:t>
            </a:r>
            <a:r>
              <a:rPr lang="ru-RU" sz="1800" dirty="0">
                <a:solidFill>
                  <a:srgbClr val="0070C0"/>
                </a:solidFill>
              </a:rPr>
              <a:t>с Министерством экономики </a:t>
            </a:r>
            <a:r>
              <a:rPr lang="ru-RU" sz="1800" dirty="0" smtClean="0">
                <a:solidFill>
                  <a:srgbClr val="0070C0"/>
                </a:solidFill>
              </a:rPr>
              <a:t>КР подготовить единый формат  </a:t>
            </a:r>
            <a:r>
              <a:rPr lang="ru-RU" sz="1800" dirty="0">
                <a:solidFill>
                  <a:srgbClr val="0070C0"/>
                </a:solidFill>
              </a:rPr>
              <a:t>анализа </a:t>
            </a:r>
            <a:r>
              <a:rPr lang="ru-RU" sz="1800" dirty="0" smtClean="0">
                <a:solidFill>
                  <a:srgbClr val="0070C0"/>
                </a:solidFill>
              </a:rPr>
              <a:t>региона </a:t>
            </a:r>
            <a:r>
              <a:rPr lang="ru-RU" sz="1800" dirty="0">
                <a:solidFill>
                  <a:srgbClr val="0070C0"/>
                </a:solidFill>
              </a:rPr>
              <a:t>по итогам 9 месяцев 2019 года</a:t>
            </a:r>
            <a:r>
              <a:rPr lang="ru-RU" sz="1800" dirty="0" smtClean="0">
                <a:solidFill>
                  <a:srgbClr val="0070C0"/>
                </a:solidFill>
              </a:rPr>
              <a:t>.</a:t>
            </a:r>
            <a:endParaRPr lang="ru-RU" b="1" dirty="0" smtClean="0"/>
          </a:p>
          <a:p>
            <a:r>
              <a:rPr lang="ru-RU" b="1" dirty="0" smtClean="0"/>
              <a:t>   </a:t>
            </a:r>
          </a:p>
          <a:p>
            <a:r>
              <a:rPr lang="ru-RU" b="1" dirty="0" smtClean="0"/>
              <a:t>     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93846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42596"/>
            <a:ext cx="878497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n-US" altLang="ru-RU" b="1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9" name="Google Shape;215;p21"/>
          <p:cNvSpPr/>
          <p:nvPr/>
        </p:nvSpPr>
        <p:spPr>
          <a:xfrm>
            <a:off x="519024" y="1412776"/>
            <a:ext cx="1252627" cy="352967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bg1"/>
              </a:solidFill>
            </a:endParaRPr>
          </a:p>
        </p:txBody>
      </p:sp>
      <p:sp>
        <p:nvSpPr>
          <p:cNvPr id="176" name="Google Shape;176;p18"/>
          <p:cNvSpPr txBox="1">
            <a:spLocks noGrp="1"/>
          </p:cNvSpPr>
          <p:nvPr>
            <p:ph type="ctrTitle"/>
          </p:nvPr>
        </p:nvSpPr>
        <p:spPr>
          <a:xfrm>
            <a:off x="251520" y="117694"/>
            <a:ext cx="8562126" cy="9999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ru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«Система мониторинга социально-экономического развития регионов Кыргызской Республики»</a:t>
            </a:r>
            <a:endParaRPr sz="2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Google Shape;177;p18"/>
          <p:cNvSpPr txBox="1">
            <a:spLocks/>
          </p:cNvSpPr>
          <p:nvPr/>
        </p:nvSpPr>
        <p:spPr>
          <a:xfrm>
            <a:off x="1374119" y="923532"/>
            <a:ext cx="5760640" cy="388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ru-RU" b="1" dirty="0" smtClean="0">
                <a:solidFill>
                  <a:schemeClr val="bg2"/>
                </a:solidFill>
              </a:rPr>
              <a:t>	</a:t>
            </a:r>
            <a:r>
              <a:rPr lang="ky-KG" b="1" dirty="0" smtClean="0">
                <a:solidFill>
                  <a:srgbClr val="C00000"/>
                </a:solidFill>
              </a:rPr>
              <a:t>129 </a:t>
            </a:r>
            <a:r>
              <a:rPr lang="ky-KG" b="1" dirty="0" smtClean="0">
                <a:solidFill>
                  <a:srgbClr val="C00000"/>
                </a:solidFill>
              </a:rPr>
              <a:t>индикаторов, 6 разделов, 9 подразделов</a:t>
            </a:r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b="1" dirty="0" smtClean="0">
                <a:solidFill>
                  <a:schemeClr val="accent5"/>
                </a:solidFill>
              </a:rPr>
              <a:t>	</a:t>
            </a:r>
            <a:endParaRPr lang="ru-RU" b="1" dirty="0" smtClean="0"/>
          </a:p>
          <a:p>
            <a:r>
              <a:rPr lang="ru-RU" b="1" dirty="0" smtClean="0"/>
              <a:t>     </a:t>
            </a:r>
            <a:endParaRPr lang="ru-RU" b="1" dirty="0"/>
          </a:p>
        </p:txBody>
      </p:sp>
      <p:sp>
        <p:nvSpPr>
          <p:cNvPr id="13" name="Прямоугольник 12"/>
          <p:cNvSpPr/>
          <p:nvPr/>
        </p:nvSpPr>
        <p:spPr>
          <a:xfrm flipH="1">
            <a:off x="8498716" y="6283164"/>
            <a:ext cx="4252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sz="1000" dirty="0" smtClean="0">
                <a:solidFill>
                  <a:schemeClr val="bg2"/>
                </a:solidFill>
              </a:rPr>
              <a:t>5</a:t>
            </a:r>
            <a:endParaRPr lang="ru-RU" altLang="ru-RU" sz="1000" dirty="0">
              <a:solidFill>
                <a:schemeClr val="bg2"/>
              </a:solidFill>
            </a:endParaRPr>
          </a:p>
        </p:txBody>
      </p:sp>
      <p:sp>
        <p:nvSpPr>
          <p:cNvPr id="14" name="Google Shape;177;p18"/>
          <p:cNvSpPr txBox="1">
            <a:spLocks/>
          </p:cNvSpPr>
          <p:nvPr/>
        </p:nvSpPr>
        <p:spPr>
          <a:xfrm>
            <a:off x="2627783" y="1274182"/>
            <a:ext cx="6185863" cy="4255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ru-RU" sz="1800" b="1" dirty="0"/>
              <a:t>I. Показатели уровня и качества жизни </a:t>
            </a:r>
            <a:r>
              <a:rPr lang="ru-RU" sz="1800" b="1" dirty="0" smtClean="0"/>
              <a:t>населения;</a:t>
            </a:r>
          </a:p>
          <a:p>
            <a:r>
              <a:rPr lang="ru-RU" sz="1800" b="1" dirty="0" smtClean="0"/>
              <a:t>   I.I </a:t>
            </a:r>
            <a:r>
              <a:rPr lang="ru-RU" sz="1800" b="1" dirty="0"/>
              <a:t>Уровень жизни </a:t>
            </a:r>
            <a:r>
              <a:rPr lang="ru-RU" sz="1800" b="1" dirty="0" smtClean="0"/>
              <a:t>населения: </a:t>
            </a:r>
          </a:p>
          <a:p>
            <a:r>
              <a:rPr lang="ru-RU" sz="1800" b="1" dirty="0" smtClean="0"/>
              <a:t>   I.II </a:t>
            </a:r>
            <a:r>
              <a:rPr lang="ru-RU" sz="1800" b="1" dirty="0"/>
              <a:t>Социальное развитие</a:t>
            </a:r>
            <a:r>
              <a:rPr lang="ru-RU" sz="1800" b="1" dirty="0" smtClean="0"/>
              <a:t>:</a:t>
            </a:r>
          </a:p>
          <a:p>
            <a:r>
              <a:rPr lang="ru-RU" sz="1800" b="1" dirty="0" smtClean="0"/>
              <a:t>   I.III </a:t>
            </a:r>
            <a:r>
              <a:rPr lang="ru-RU" sz="1800" b="1" dirty="0"/>
              <a:t>Здравоохранение</a:t>
            </a:r>
            <a:r>
              <a:rPr lang="ru-RU" sz="1800" b="1" dirty="0" smtClean="0"/>
              <a:t>:</a:t>
            </a:r>
          </a:p>
          <a:p>
            <a:r>
              <a:rPr lang="ru-RU" sz="1800" b="1" dirty="0" smtClean="0"/>
              <a:t>   I.IV </a:t>
            </a:r>
            <a:r>
              <a:rPr lang="ru-RU" sz="1800" b="1" dirty="0"/>
              <a:t>Образование</a:t>
            </a:r>
            <a:r>
              <a:rPr lang="ru-RU" sz="1800" b="1" dirty="0" smtClean="0"/>
              <a:t>:</a:t>
            </a:r>
          </a:p>
          <a:p>
            <a:r>
              <a:rPr lang="ru-RU" sz="1800" b="1" dirty="0"/>
              <a:t>II. Экономический рост и развитие:</a:t>
            </a:r>
            <a:r>
              <a:rPr lang="ru-RU" sz="1800" b="1" dirty="0" smtClean="0"/>
              <a:t>   </a:t>
            </a:r>
          </a:p>
          <a:p>
            <a:r>
              <a:rPr lang="ru-RU" sz="1800" b="1" dirty="0" smtClean="0"/>
              <a:t>   </a:t>
            </a:r>
            <a:r>
              <a:rPr lang="ru-RU" sz="1800" b="1" dirty="0"/>
              <a:t>II.I Сельское хозяйство</a:t>
            </a:r>
            <a:r>
              <a:rPr lang="ru-RU" sz="1800" b="1" dirty="0" smtClean="0"/>
              <a:t>:</a:t>
            </a:r>
          </a:p>
          <a:p>
            <a:r>
              <a:rPr lang="ru-RU" sz="1800" b="1" dirty="0" smtClean="0"/>
              <a:t>   II.II </a:t>
            </a:r>
            <a:r>
              <a:rPr lang="ru-RU" sz="1800" b="1" dirty="0"/>
              <a:t>Промышленность:</a:t>
            </a:r>
            <a:r>
              <a:rPr lang="ru-RU" sz="1800" b="1" dirty="0" smtClean="0"/>
              <a:t> </a:t>
            </a:r>
          </a:p>
          <a:p>
            <a:r>
              <a:rPr lang="ru-RU" sz="1800" b="1" dirty="0" smtClean="0"/>
              <a:t>   II.IV </a:t>
            </a:r>
            <a:r>
              <a:rPr lang="ru-RU" sz="1800" b="1" dirty="0"/>
              <a:t>Строительство:</a:t>
            </a:r>
            <a:r>
              <a:rPr lang="ru-RU" sz="1800" b="1" dirty="0" smtClean="0"/>
              <a:t>  </a:t>
            </a:r>
          </a:p>
          <a:p>
            <a:r>
              <a:rPr lang="ru-RU" sz="1800" b="1" dirty="0" smtClean="0"/>
              <a:t>   II.V </a:t>
            </a:r>
            <a:r>
              <a:rPr lang="ru-RU" sz="1800" b="1" dirty="0"/>
              <a:t>Внешняя </a:t>
            </a:r>
            <a:r>
              <a:rPr lang="ru-RU" sz="1800" b="1" dirty="0" smtClean="0"/>
              <a:t>торговля:</a:t>
            </a:r>
          </a:p>
          <a:p>
            <a:r>
              <a:rPr lang="ru-RU" sz="1800" b="1" dirty="0"/>
              <a:t>III. Бюджет </a:t>
            </a:r>
            <a:r>
              <a:rPr lang="ru-RU" sz="1800" b="1" dirty="0" err="1"/>
              <a:t>Кыргызской</a:t>
            </a:r>
            <a:r>
              <a:rPr lang="ru-RU" sz="1800" b="1" dirty="0"/>
              <a:t> </a:t>
            </a:r>
            <a:r>
              <a:rPr lang="ru-RU" sz="1800" b="1" dirty="0" smtClean="0"/>
              <a:t>Республики</a:t>
            </a:r>
          </a:p>
          <a:p>
            <a:r>
              <a:rPr lang="ru-RU" sz="1800" b="1" dirty="0"/>
              <a:t>IV. Общая характеристика хозяйствующих </a:t>
            </a:r>
            <a:r>
              <a:rPr lang="ru-RU" sz="1800" b="1" dirty="0" smtClean="0"/>
              <a:t>субъектов</a:t>
            </a:r>
          </a:p>
          <a:p>
            <a:r>
              <a:rPr lang="ru-RU" sz="1800" b="1" dirty="0"/>
              <a:t>V. </a:t>
            </a:r>
            <a:r>
              <a:rPr lang="ru-RU" sz="1800" b="1" dirty="0" smtClean="0"/>
              <a:t>Финансовое состояние и бизнес-среда</a:t>
            </a:r>
          </a:p>
          <a:p>
            <a:r>
              <a:rPr lang="ru-RU" sz="1800" b="1" dirty="0"/>
              <a:t>VI. Инфраструктура</a:t>
            </a:r>
            <a:endParaRPr lang="ru-RU" sz="1800" b="1" dirty="0" smtClean="0"/>
          </a:p>
          <a:p>
            <a:endParaRPr lang="ru-RU" b="1" dirty="0" smtClean="0"/>
          </a:p>
          <a:p>
            <a:endParaRPr lang="ru-RU" b="1" dirty="0"/>
          </a:p>
        </p:txBody>
      </p:sp>
      <p:sp>
        <p:nvSpPr>
          <p:cNvPr id="15" name="Google Shape;177;p18"/>
          <p:cNvSpPr txBox="1">
            <a:spLocks/>
          </p:cNvSpPr>
          <p:nvPr/>
        </p:nvSpPr>
        <p:spPr>
          <a:xfrm>
            <a:off x="41971" y="1264283"/>
            <a:ext cx="2664295" cy="3352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ru-RU" b="1" dirty="0" smtClean="0">
                <a:solidFill>
                  <a:schemeClr val="bg2"/>
                </a:solidFill>
              </a:rPr>
              <a:t>	</a:t>
            </a:r>
            <a:r>
              <a:rPr lang="ru-RU" b="1" dirty="0" smtClean="0">
                <a:solidFill>
                  <a:srgbClr val="C00000"/>
                </a:solidFill>
              </a:rPr>
              <a:t>К</a:t>
            </a:r>
            <a:r>
              <a:rPr lang="ky-KG" b="1" dirty="0" smtClean="0">
                <a:solidFill>
                  <a:srgbClr val="C00000"/>
                </a:solidFill>
              </a:rPr>
              <a:t>ритерии:</a:t>
            </a:r>
          </a:p>
          <a:p>
            <a:pPr>
              <a:spcAft>
                <a:spcPts val="600"/>
              </a:spcAft>
              <a:buFontTx/>
              <a:buChar char="-"/>
            </a:pPr>
            <a:r>
              <a:rPr lang="ru-RU" dirty="0" smtClean="0">
                <a:solidFill>
                  <a:srgbClr val="0000FF"/>
                </a:solidFill>
              </a:rPr>
              <a:t>Плановые (прогнозные</a:t>
            </a:r>
            <a:r>
              <a:rPr lang="ru-RU" dirty="0">
                <a:solidFill>
                  <a:srgbClr val="0000FF"/>
                </a:solidFill>
              </a:rPr>
              <a:t>) </a:t>
            </a:r>
            <a:r>
              <a:rPr lang="ru-RU" dirty="0" smtClean="0">
                <a:solidFill>
                  <a:srgbClr val="0000FF"/>
                </a:solidFill>
              </a:rPr>
              <a:t>показатели;</a:t>
            </a:r>
          </a:p>
          <a:p>
            <a:pPr>
              <a:spcAft>
                <a:spcPts val="600"/>
              </a:spcAft>
              <a:buFontTx/>
              <a:buChar char="-"/>
            </a:pPr>
            <a:r>
              <a:rPr lang="ru-RU" dirty="0" smtClean="0">
                <a:solidFill>
                  <a:srgbClr val="0000FF"/>
                </a:solidFill>
              </a:rPr>
              <a:t>Фактические данные (прошлый год и текущий год);</a:t>
            </a:r>
          </a:p>
          <a:p>
            <a:pPr>
              <a:spcAft>
                <a:spcPts val="600"/>
              </a:spcAft>
              <a:buFontTx/>
              <a:buChar char="-"/>
            </a:pPr>
            <a:r>
              <a:rPr lang="ru-RU" dirty="0" smtClean="0">
                <a:solidFill>
                  <a:srgbClr val="0000FF"/>
                </a:solidFill>
              </a:rPr>
              <a:t>Темп роста, отклонения (%, +,-);</a:t>
            </a:r>
          </a:p>
          <a:p>
            <a:pPr>
              <a:spcAft>
                <a:spcPts val="600"/>
              </a:spcAft>
              <a:buFontTx/>
              <a:buChar char="-"/>
            </a:pPr>
            <a:r>
              <a:rPr lang="ky-KG" dirty="0" smtClean="0">
                <a:solidFill>
                  <a:srgbClr val="0000FF"/>
                </a:solidFill>
              </a:rPr>
              <a:t>Степень достижения плановых (прогноз-х) показателей, %;</a:t>
            </a:r>
          </a:p>
          <a:p>
            <a:pPr>
              <a:spcAft>
                <a:spcPts val="600"/>
              </a:spcAft>
              <a:buFontTx/>
              <a:buChar char="-"/>
            </a:pPr>
            <a:r>
              <a:rPr lang="ky-KG" dirty="0" smtClean="0">
                <a:solidFill>
                  <a:srgbClr val="0000FF"/>
                </a:solidFill>
              </a:rPr>
              <a:t>Оценка, баллы </a:t>
            </a:r>
            <a:endParaRPr lang="ru-RU" dirty="0" smtClean="0">
              <a:solidFill>
                <a:srgbClr val="0000FF"/>
              </a:solidFill>
            </a:endParaRPr>
          </a:p>
          <a:p>
            <a:r>
              <a:rPr lang="ru-RU" b="1" dirty="0" smtClean="0">
                <a:solidFill>
                  <a:srgbClr val="0000FF"/>
                </a:solidFill>
              </a:rPr>
              <a:t>	</a:t>
            </a:r>
          </a:p>
          <a:p>
            <a:r>
              <a:rPr lang="ru-RU" b="1" dirty="0" smtClean="0"/>
              <a:t>    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009544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305" y="373486"/>
            <a:ext cx="6264696" cy="5923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7815461" y="6447909"/>
            <a:ext cx="2632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200" dirty="0" smtClean="0"/>
              <a:t>6</a:t>
            </a:r>
            <a:endParaRPr lang="ru-RU" altLang="ru-RU" sz="1200" dirty="0"/>
          </a:p>
        </p:txBody>
      </p:sp>
    </p:spTree>
    <p:extLst>
      <p:ext uri="{BB962C8B-B14F-4D97-AF65-F5344CB8AC3E}">
        <p14:creationId xmlns:p14="http://schemas.microsoft.com/office/powerpoint/2010/main" val="3377545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9CC1AF1-9C4D-4245-A156-D2BA82215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004048"/>
            <a:ext cx="8568952" cy="5449288"/>
          </a:xfrm>
        </p:spPr>
        <p:txBody>
          <a:bodyPr>
            <a:noAutofit/>
          </a:bodyPr>
          <a:lstStyle/>
          <a:p>
            <a:r>
              <a:rPr lang="ru-RU" sz="1600" dirty="0"/>
              <a:t>В </a:t>
            </a:r>
            <a:r>
              <a:rPr lang="ru-RU" sz="1600" dirty="0" smtClean="0"/>
              <a:t>НСР КР на </a:t>
            </a:r>
            <a:r>
              <a:rPr lang="ru-RU" sz="1600" dirty="0"/>
              <a:t>2018-2040 годы в разделе III «Экономическое благополучие и качество среды для развития» пункте 3.2. «Формирование устойчивой среды для развития» указана </a:t>
            </a:r>
            <a:r>
              <a:rPr lang="ru-RU" sz="1600" b="1" dirty="0"/>
              <a:t>необходимость внедрения комплексной системы планирования с учетом современного понимания пространственного планирования, учитывающего все природные, социальные и экономические факторы, опирающемся на геоинформационные и демографические данные.</a:t>
            </a:r>
            <a:r>
              <a:rPr lang="ru-RU" sz="1600" dirty="0"/>
              <a:t> Планирование регионального развития должно производиться с использованием современных технологий в рамках </a:t>
            </a:r>
            <a:r>
              <a:rPr lang="ru-RU" sz="1600" b="1" dirty="0"/>
              <a:t>национальной системы, связывающей планы различных отраслей и уровней управления в едином механизме планирования, мониторинга и корректировки </a:t>
            </a:r>
            <a:r>
              <a:rPr lang="ru-RU" sz="1600" b="1" dirty="0" smtClean="0"/>
              <a:t>развития</a:t>
            </a:r>
            <a:endParaRPr lang="ru-RU" sz="1600" b="1" dirty="0"/>
          </a:p>
          <a:p>
            <a:r>
              <a:rPr lang="ru-RU" sz="1600" dirty="0" smtClean="0"/>
              <a:t>Дорожная карта АТР, пункт 8: </a:t>
            </a:r>
            <a:r>
              <a:rPr lang="ru-RU" sz="1600" dirty="0"/>
              <a:t>в течение 2019 года Министерством экономики КР и ГАМСУМО должен быть выполнен </a:t>
            </a:r>
            <a:r>
              <a:rPr lang="ru-RU" sz="1600" b="1" dirty="0"/>
              <a:t>методологический анализ существующей системы планирования развития регионов и ее взаимосвязь с аналогичными процессами других уровней </a:t>
            </a:r>
            <a:endParaRPr lang="ru-RU" sz="1600" b="1" dirty="0" smtClean="0"/>
          </a:p>
          <a:p>
            <a:r>
              <a:rPr lang="ru-RU" sz="1600" dirty="0" smtClean="0"/>
              <a:t>Указ </a:t>
            </a:r>
            <a:r>
              <a:rPr lang="ru-RU" sz="1600" dirty="0"/>
              <a:t>Президента </a:t>
            </a:r>
            <a:r>
              <a:rPr lang="ru-RU" sz="1600" dirty="0" smtClean="0"/>
              <a:t>КР от </a:t>
            </a:r>
            <a:r>
              <a:rPr lang="ru-RU" sz="1600" dirty="0" smtClean="0"/>
              <a:t>8 </a:t>
            </a:r>
            <a:r>
              <a:rPr lang="ru-RU" sz="1600" dirty="0"/>
              <a:t>января </a:t>
            </a:r>
            <a:r>
              <a:rPr lang="ru-RU" sz="1600" dirty="0" smtClean="0"/>
              <a:t>2020 </a:t>
            </a:r>
            <a:r>
              <a:rPr lang="ru-RU" sz="1600" dirty="0"/>
              <a:t>года «Об объявлении </a:t>
            </a:r>
            <a:r>
              <a:rPr lang="ru-RU" sz="1600" dirty="0" smtClean="0"/>
              <a:t>2020 </a:t>
            </a:r>
            <a:r>
              <a:rPr lang="ru-RU" sz="1600" dirty="0"/>
              <a:t>года «Годом развития </a:t>
            </a:r>
            <a:r>
              <a:rPr lang="ru-RU" sz="1600" dirty="0" smtClean="0"/>
              <a:t>регионов, </a:t>
            </a:r>
            <a:r>
              <a:rPr lang="ru-RU" sz="1600" dirty="0"/>
              <a:t>цифровизации </a:t>
            </a:r>
            <a:r>
              <a:rPr lang="ru-RU" sz="1600" dirty="0" smtClean="0"/>
              <a:t>страны и поддержки детей»: </a:t>
            </a:r>
            <a:r>
              <a:rPr lang="ru-RU" sz="1600" dirty="0"/>
              <a:t>создание единого государственного дата-центра; создание и внедрение цифровой платформы муниципального управления «</a:t>
            </a:r>
            <a:r>
              <a:rPr lang="ru-RU" sz="1600" dirty="0" err="1"/>
              <a:t>Санарип</a:t>
            </a:r>
            <a:r>
              <a:rPr lang="ru-RU" sz="1600" dirty="0"/>
              <a:t> аймак»; меры по развитию экономической и социальной инфраструктуры регионов с учетом фактической потребности, нагрузки и степени износа;  выработка предложения по административно-территориальной реформе с учетом формирования оптимальной системы расселения и развития инфраструктуры в регионах и другие.</a:t>
            </a:r>
            <a:endParaRPr lang="ru-RU" sz="1600" dirty="0">
              <a:effectLst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7041C8BF-A0AF-4C8E-9AD0-4246D065E6D1}"/>
              </a:ext>
            </a:extLst>
          </p:cNvPr>
          <p:cNvSpPr txBox="1">
            <a:spLocks/>
          </p:cNvSpPr>
          <p:nvPr/>
        </p:nvSpPr>
        <p:spPr>
          <a:xfrm>
            <a:off x="628650" y="136526"/>
            <a:ext cx="7886700" cy="647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Комплексное планирование в государственной политике</a:t>
            </a:r>
            <a:endParaRPr lang="ru-RU" sz="2400" b="1" dirty="0">
              <a:solidFill>
                <a:srgbClr val="4472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346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7041C8BF-A0AF-4C8E-9AD0-4246D065E6D1}"/>
              </a:ext>
            </a:extLst>
          </p:cNvPr>
          <p:cNvSpPr txBox="1">
            <a:spLocks/>
          </p:cNvSpPr>
          <p:nvPr/>
        </p:nvSpPr>
        <p:spPr>
          <a:xfrm>
            <a:off x="628650" y="284444"/>
            <a:ext cx="7886700" cy="4596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Иерархия комплексных планов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="" xmlns:a16="http://schemas.microsoft.com/office/drawing/2014/main" id="{64E376B4-844E-4C5B-9D80-0677AEDC3FA9}"/>
              </a:ext>
            </a:extLst>
          </p:cNvPr>
          <p:cNvSpPr txBox="1">
            <a:spLocks/>
          </p:cNvSpPr>
          <p:nvPr/>
        </p:nvSpPr>
        <p:spPr>
          <a:xfrm>
            <a:off x="628650" y="1053354"/>
            <a:ext cx="8335838" cy="541468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2200" i="1" dirty="0"/>
              <a:t>Национальный уровень</a:t>
            </a:r>
            <a:r>
              <a:rPr lang="ru-RU" sz="2200" dirty="0"/>
              <a:t> – юрисдикция на всей территории КР, с учетом НСР-2040, секторальных программ и стратегий, документов пространственного территориального планирования (национальная схема расселения).</a:t>
            </a:r>
          </a:p>
          <a:p>
            <a:pPr lvl="0"/>
            <a:r>
              <a:rPr lang="ru-RU" sz="2200" i="1" dirty="0"/>
              <a:t>Региональный уровень</a:t>
            </a:r>
            <a:r>
              <a:rPr lang="ru-RU" sz="2200" dirty="0"/>
              <a:t> – юрисдикция на территории областей, некоторых объединенных районов; городов Бишкека, Оша; а также городов областного значения, входящих в региональную область планирования, границы которой определяются правительством  на основе критериев и анализа функциональных зон.</a:t>
            </a:r>
          </a:p>
          <a:p>
            <a:pPr lvl="0"/>
            <a:r>
              <a:rPr lang="ru-RU" sz="2200" i="1" dirty="0"/>
              <a:t>Местный уровень</a:t>
            </a:r>
            <a:r>
              <a:rPr lang="ru-RU" sz="2200" dirty="0"/>
              <a:t> – юрисдикция на уровне местного самоуправления или нескольких самоуправлений, входящих в местную область планирования, границы которой определяются правительством  на основе критериев и анализа функциональных зон.</a:t>
            </a:r>
          </a:p>
        </p:txBody>
      </p:sp>
    </p:spTree>
    <p:extLst>
      <p:ext uri="{BB962C8B-B14F-4D97-AF65-F5344CB8AC3E}">
        <p14:creationId xmlns:p14="http://schemas.microsoft.com/office/powerpoint/2010/main" val="3703938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7041C8BF-A0AF-4C8E-9AD0-4246D065E6D1}"/>
              </a:ext>
            </a:extLst>
          </p:cNvPr>
          <p:cNvSpPr txBox="1">
            <a:spLocks/>
          </p:cNvSpPr>
          <p:nvPr/>
        </p:nvSpPr>
        <p:spPr>
          <a:xfrm>
            <a:off x="628650" y="284444"/>
            <a:ext cx="7886700" cy="4596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 комплексного планирования: Кок-</a:t>
            </a:r>
            <a:r>
              <a:rPr lang="ru-RU" sz="24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Жарский</a:t>
            </a:r>
            <a:r>
              <a:rPr lang="ru-RU" sz="2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АА</a:t>
            </a:r>
            <a:endParaRPr lang="ru-RU" sz="2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="" xmlns:a16="http://schemas.microsoft.com/office/drawing/2014/main" id="{64E376B4-844E-4C5B-9D80-0677AEDC3FA9}"/>
              </a:ext>
            </a:extLst>
          </p:cNvPr>
          <p:cNvSpPr txBox="1">
            <a:spLocks/>
          </p:cNvSpPr>
          <p:nvPr/>
        </p:nvSpPr>
        <p:spPr>
          <a:xfrm>
            <a:off x="628650" y="744072"/>
            <a:ext cx="8263830" cy="5723963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 smtClean="0"/>
              <a:t>Инвестиции в ирригацию в сумме 20 млн сомов приведут к вводу 349 га орошаемой земли приведут к следующему:</a:t>
            </a:r>
          </a:p>
          <a:p>
            <a:r>
              <a:rPr lang="ru-RU" sz="2200" b="1" dirty="0" smtClean="0"/>
              <a:t>+ 19,4% капитализация территории</a:t>
            </a:r>
          </a:p>
          <a:p>
            <a:r>
              <a:rPr lang="ru-RU" sz="2200" b="1" dirty="0" smtClean="0"/>
              <a:t>+ 30 рабочих мест в сельском хозяйстве и + 10 рабочих мест в переработке</a:t>
            </a:r>
          </a:p>
          <a:p>
            <a:r>
              <a:rPr lang="ru-RU" sz="2200" b="1" dirty="0" smtClean="0"/>
              <a:t>+ 1,5 млн сомов рост производства с сельском хозяйстве</a:t>
            </a:r>
          </a:p>
          <a:p>
            <a:r>
              <a:rPr lang="ru-RU" sz="2200" b="1" dirty="0" smtClean="0"/>
              <a:t>+ 1,25 млн сомов рост производства в переработке</a:t>
            </a:r>
          </a:p>
          <a:p>
            <a:r>
              <a:rPr lang="ru-RU" sz="2200" b="1" dirty="0" smtClean="0"/>
              <a:t>+ 4,8 млн сомов дополнительной заработной платы и + 2,2 млн сомов доходов бизнеса</a:t>
            </a:r>
          </a:p>
          <a:p>
            <a:r>
              <a:rPr lang="ru-RU" sz="2200" b="1" dirty="0" smtClean="0"/>
              <a:t>Будет построено 20 индивидуальных жилых домов через 6-10 лет</a:t>
            </a:r>
          </a:p>
          <a:p>
            <a:r>
              <a:rPr lang="ru-RU" sz="2200" b="1" dirty="0" smtClean="0"/>
              <a:t>+ 1 млн сомов ежегодно увеличение доходов местного бюджета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865196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9CC1AF1-9C4D-4245-A156-D2BA82215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233" y="908720"/>
            <a:ext cx="8521157" cy="5179129"/>
          </a:xfrm>
        </p:spPr>
        <p:txBody>
          <a:bodyPr>
            <a:normAutofit fontScale="70000" lnSpcReduction="20000"/>
          </a:bodyPr>
          <a:lstStyle/>
          <a:p>
            <a:pPr marL="146050" indent="0">
              <a:buNone/>
            </a:pPr>
            <a:r>
              <a:rPr lang="ru-RU" sz="3200" dirty="0" smtClean="0"/>
              <a:t>Система «</a:t>
            </a:r>
            <a:r>
              <a:rPr lang="ru-RU" sz="3200" dirty="0" err="1" smtClean="0"/>
              <a:t>Санарип</a:t>
            </a:r>
            <a:r>
              <a:rPr lang="ru-RU" sz="3200" dirty="0" smtClean="0"/>
              <a:t> Аймак» будет включать следующие данные, необходимые для комплексного планирования:</a:t>
            </a:r>
          </a:p>
          <a:p>
            <a:pPr lvl="1"/>
            <a:r>
              <a:rPr lang="ru-RU" sz="2900" dirty="0"/>
              <a:t>Ресурсы: земельные, водные, ископаемые, финансовые, трудовые</a:t>
            </a:r>
          </a:p>
          <a:p>
            <a:pPr lvl="1"/>
            <a:r>
              <a:rPr lang="ru-RU" sz="2900" dirty="0"/>
              <a:t>Инфраструктура: основные фонды, социальная, инженерная, ЖКХ, транспортная, сельскохозяйственная, коммуникационная</a:t>
            </a:r>
          </a:p>
          <a:p>
            <a:pPr lvl="1"/>
            <a:r>
              <a:rPr lang="ru-RU" sz="2900" dirty="0"/>
              <a:t>Демография: воспроизводство, расселение, миграция, структура</a:t>
            </a:r>
          </a:p>
          <a:p>
            <a:pPr lvl="1"/>
            <a:r>
              <a:rPr lang="ru-RU" sz="2900" dirty="0"/>
              <a:t>Потребление: внутреннее, внешнее, экспорт, накопление, государственное</a:t>
            </a:r>
          </a:p>
          <a:p>
            <a:pPr lvl="1"/>
            <a:r>
              <a:rPr lang="ru-RU" sz="2900" dirty="0"/>
              <a:t>Производство: энергетика, промышленность, сельское хозяйство, торговля, услуги, строительство, </a:t>
            </a:r>
            <a:r>
              <a:rPr lang="ru-RU" sz="2900" dirty="0" smtClean="0"/>
              <a:t>туризм</a:t>
            </a:r>
            <a:endParaRPr lang="ru-RU" sz="29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7041C8BF-A0AF-4C8E-9AD0-4246D065E6D1}"/>
              </a:ext>
            </a:extLst>
          </p:cNvPr>
          <p:cNvSpPr txBox="1">
            <a:spLocks/>
          </p:cNvSpPr>
          <p:nvPr/>
        </p:nvSpPr>
        <p:spPr>
          <a:xfrm>
            <a:off x="383242" y="167903"/>
            <a:ext cx="8477148" cy="647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Национальная инфраструктура данных для комплексного планирования</a:t>
            </a:r>
            <a:endParaRPr lang="ru-RU" sz="2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="" xmlns:a16="http://schemas.microsoft.com/office/drawing/2014/main" id="{F142CFB5-4700-467D-AE76-FB6A6AE139A7}"/>
              </a:ext>
            </a:extLst>
          </p:cNvPr>
          <p:cNvSpPr txBox="1">
            <a:spLocks/>
          </p:cNvSpPr>
          <p:nvPr/>
        </p:nvSpPr>
        <p:spPr>
          <a:xfrm>
            <a:off x="383242" y="2115672"/>
            <a:ext cx="2457449" cy="30883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tabLst>
                <a:tab pos="447675" algn="l"/>
              </a:tabLst>
            </a:pPr>
            <a:endParaRPr lang="ru-RU" sz="19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709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215;p21"/>
          <p:cNvSpPr/>
          <p:nvPr/>
        </p:nvSpPr>
        <p:spPr>
          <a:xfrm>
            <a:off x="519024" y="1412776"/>
            <a:ext cx="1252627" cy="352967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bg1"/>
              </a:solidFill>
            </a:endParaRPr>
          </a:p>
        </p:txBody>
      </p:sp>
      <p:sp>
        <p:nvSpPr>
          <p:cNvPr id="176" name="Google Shape;176;p18"/>
          <p:cNvSpPr txBox="1">
            <a:spLocks noGrp="1"/>
          </p:cNvSpPr>
          <p:nvPr>
            <p:ph type="ctrTitle"/>
          </p:nvPr>
        </p:nvSpPr>
        <p:spPr>
          <a:xfrm>
            <a:off x="827584" y="396619"/>
            <a:ext cx="7776864" cy="7884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" sz="4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«Санарип аймак»</a:t>
            </a:r>
            <a:endParaRPr sz="4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7" name="Google Shape;177;p18"/>
          <p:cNvSpPr txBox="1">
            <a:spLocks noGrp="1"/>
          </p:cNvSpPr>
          <p:nvPr>
            <p:ph type="subTitle" idx="1"/>
          </p:nvPr>
        </p:nvSpPr>
        <p:spPr>
          <a:xfrm>
            <a:off x="107504" y="1268760"/>
            <a:ext cx="9036496" cy="10081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b="1" dirty="0" smtClean="0">
                <a:solidFill>
                  <a:schemeClr val="bg2"/>
                </a:solidFill>
              </a:rPr>
              <a:t>	</a:t>
            </a:r>
            <a:r>
              <a:rPr lang="ru-RU" b="1" dirty="0" smtClean="0">
                <a:solidFill>
                  <a:schemeClr val="accent5"/>
                </a:solidFill>
              </a:rPr>
              <a:t>МЕМОРАНДУМ </a:t>
            </a:r>
            <a:r>
              <a:rPr lang="ru-RU" b="1" dirty="0">
                <a:solidFill>
                  <a:schemeClr val="accent5"/>
                </a:solidFill>
              </a:rPr>
              <a:t>О </a:t>
            </a:r>
            <a:r>
              <a:rPr lang="ru-RU" b="1" dirty="0" smtClean="0">
                <a:solidFill>
                  <a:schemeClr val="accent5"/>
                </a:solidFill>
              </a:rPr>
              <a:t>СОТРУДНИЧЕСТВЕ </a:t>
            </a:r>
            <a:r>
              <a:rPr lang="ru-RU" b="1" dirty="0" smtClean="0">
                <a:solidFill>
                  <a:schemeClr val="accent5"/>
                </a:solidFill>
              </a:rPr>
              <a:t>между </a:t>
            </a:r>
            <a:r>
              <a:rPr lang="ru-RU" b="1" dirty="0">
                <a:solidFill>
                  <a:schemeClr val="accent5"/>
                </a:solidFill>
              </a:rPr>
              <a:t>Государственным агентством </a:t>
            </a:r>
            <a:r>
              <a:rPr lang="ru-RU" b="1" dirty="0" smtClean="0">
                <a:solidFill>
                  <a:schemeClr val="accent5"/>
                </a:solidFill>
              </a:rPr>
              <a:t>по делам местного </a:t>
            </a:r>
            <a:r>
              <a:rPr lang="ru-RU" b="1" dirty="0">
                <a:solidFill>
                  <a:schemeClr val="accent5"/>
                </a:solidFill>
              </a:rPr>
              <a:t>самоуправления </a:t>
            </a:r>
            <a:r>
              <a:rPr lang="ru-RU" b="1" dirty="0" smtClean="0">
                <a:solidFill>
                  <a:schemeClr val="accent5"/>
                </a:solidFill>
              </a:rPr>
              <a:t>и межэтнических </a:t>
            </a:r>
            <a:r>
              <a:rPr lang="ru-RU" b="1" dirty="0">
                <a:solidFill>
                  <a:schemeClr val="accent5"/>
                </a:solidFill>
              </a:rPr>
              <a:t>отношений </a:t>
            </a:r>
            <a:r>
              <a:rPr lang="ru-RU" b="1" dirty="0" smtClean="0">
                <a:solidFill>
                  <a:schemeClr val="accent5"/>
                </a:solidFill>
              </a:rPr>
              <a:t>при </a:t>
            </a:r>
            <a:r>
              <a:rPr lang="ru-RU" b="1" dirty="0" smtClean="0">
                <a:solidFill>
                  <a:schemeClr val="accent5"/>
                </a:solidFill>
              </a:rPr>
              <a:t>ПКР </a:t>
            </a:r>
            <a:r>
              <a:rPr lang="ru-RU" b="1" dirty="0">
                <a:solidFill>
                  <a:schemeClr val="accent5"/>
                </a:solidFill>
              </a:rPr>
              <a:t>и </a:t>
            </a:r>
            <a:r>
              <a:rPr lang="ru-RU" b="1" dirty="0" smtClean="0">
                <a:solidFill>
                  <a:schemeClr val="accent5"/>
                </a:solidFill>
              </a:rPr>
              <a:t>Национальным </a:t>
            </a:r>
            <a:r>
              <a:rPr lang="ru-RU" b="1" dirty="0">
                <a:solidFill>
                  <a:schemeClr val="accent5"/>
                </a:solidFill>
              </a:rPr>
              <a:t>статистическим  комитетом </a:t>
            </a:r>
            <a:r>
              <a:rPr lang="ru-RU" b="1" dirty="0" smtClean="0">
                <a:solidFill>
                  <a:schemeClr val="accent5"/>
                </a:solidFill>
              </a:rPr>
              <a:t>КР от </a:t>
            </a:r>
            <a:r>
              <a:rPr lang="ru-RU" b="1" dirty="0">
                <a:solidFill>
                  <a:schemeClr val="accent5"/>
                </a:solidFill>
              </a:rPr>
              <a:t>21 июня 2019 года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42596"/>
            <a:ext cx="878497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n-US" altLang="ru-RU" b="1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7" name="Google Shape;177;p18"/>
          <p:cNvSpPr txBox="1">
            <a:spLocks/>
          </p:cNvSpPr>
          <p:nvPr/>
        </p:nvSpPr>
        <p:spPr>
          <a:xfrm>
            <a:off x="527" y="2276872"/>
            <a:ext cx="8928992" cy="2304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ru-RU" b="1" dirty="0" smtClean="0">
                <a:solidFill>
                  <a:schemeClr val="bg2"/>
                </a:solidFill>
              </a:rPr>
              <a:t>	</a:t>
            </a:r>
            <a:r>
              <a:rPr lang="ru-RU" b="1" dirty="0" smtClean="0">
                <a:solidFill>
                  <a:srgbClr val="002060"/>
                </a:solidFill>
              </a:rPr>
              <a:t>МЕЖВЕДОМСТВЕННЫЙ</a:t>
            </a:r>
            <a:r>
              <a:rPr lang="ru-RU" b="1" dirty="0" smtClean="0">
                <a:solidFill>
                  <a:schemeClr val="bg2"/>
                </a:solidFill>
              </a:rPr>
              <a:t> </a:t>
            </a:r>
            <a:r>
              <a:rPr lang="ru-RU" b="1" dirty="0" smtClean="0">
                <a:solidFill>
                  <a:schemeClr val="accent5"/>
                </a:solidFill>
              </a:rPr>
              <a:t>ПРИКАЗ </a:t>
            </a:r>
            <a:r>
              <a:rPr lang="ru-RU" b="1" dirty="0" smtClean="0">
                <a:solidFill>
                  <a:schemeClr val="accent5"/>
                </a:solidFill>
              </a:rPr>
              <a:t>О создании </a:t>
            </a:r>
            <a:r>
              <a:rPr lang="ru-RU" b="1" dirty="0" smtClean="0">
                <a:solidFill>
                  <a:schemeClr val="accent5"/>
                </a:solidFill>
              </a:rPr>
              <a:t>рабочей группы по </a:t>
            </a:r>
            <a:r>
              <a:rPr lang="ru-RU" b="1" dirty="0" smtClean="0">
                <a:solidFill>
                  <a:schemeClr val="accent5"/>
                </a:solidFill>
              </a:rPr>
              <a:t>цифровизации </a:t>
            </a:r>
            <a:r>
              <a:rPr lang="ru-RU" b="1" dirty="0" smtClean="0">
                <a:solidFill>
                  <a:schemeClr val="accent5"/>
                </a:solidFill>
              </a:rPr>
              <a:t>похозяйственной </a:t>
            </a:r>
            <a:r>
              <a:rPr lang="ru-RU" b="1" dirty="0" smtClean="0">
                <a:solidFill>
                  <a:schemeClr val="accent5"/>
                </a:solidFill>
              </a:rPr>
              <a:t>книги «</a:t>
            </a:r>
            <a:r>
              <a:rPr lang="ru-RU" b="1" dirty="0" err="1" smtClean="0">
                <a:solidFill>
                  <a:schemeClr val="accent5"/>
                </a:solidFill>
              </a:rPr>
              <a:t>Санарип</a:t>
            </a:r>
            <a:r>
              <a:rPr lang="ru-RU" b="1" dirty="0" smtClean="0">
                <a:solidFill>
                  <a:schemeClr val="accent5"/>
                </a:solidFill>
              </a:rPr>
              <a:t> Аймак» </a:t>
            </a:r>
            <a:r>
              <a:rPr lang="ru-RU" b="1" dirty="0">
                <a:solidFill>
                  <a:schemeClr val="accent5"/>
                </a:solidFill>
              </a:rPr>
              <a:t>от </a:t>
            </a:r>
            <a:r>
              <a:rPr lang="ru-RU" b="1" dirty="0" smtClean="0">
                <a:solidFill>
                  <a:schemeClr val="accent5"/>
                </a:solidFill>
              </a:rPr>
              <a:t>9 августа 2019 года №81</a:t>
            </a:r>
            <a:endParaRPr lang="ru-RU" b="1" dirty="0">
              <a:solidFill>
                <a:schemeClr val="accent5"/>
              </a:solidFill>
            </a:endParaRPr>
          </a:p>
          <a:p>
            <a:pPr marL="0" lvl="0" indent="0"/>
            <a:endParaRPr lang="ru-RU" b="1" dirty="0" smtClean="0"/>
          </a:p>
          <a:p>
            <a:pPr marL="0" lvl="0" indent="0"/>
            <a:r>
              <a:rPr lang="ru-RU" b="1" dirty="0" smtClean="0"/>
              <a:t>        Г</a:t>
            </a:r>
            <a:r>
              <a:rPr lang="ru-RU" b="1" dirty="0" smtClean="0">
                <a:solidFill>
                  <a:srgbClr val="002060"/>
                </a:solidFill>
              </a:rPr>
              <a:t>АМСУМО  </a:t>
            </a:r>
            <a:r>
              <a:rPr lang="ru-RU" b="1" dirty="0">
                <a:solidFill>
                  <a:srgbClr val="002060"/>
                </a:solidFill>
              </a:rPr>
              <a:t>по результатам тендера </a:t>
            </a:r>
            <a:r>
              <a:rPr lang="ru-RU" b="1" i="1" dirty="0">
                <a:solidFill>
                  <a:srgbClr val="002060"/>
                </a:solidFill>
              </a:rPr>
              <a:t>на разработку и внедрение АИС «</a:t>
            </a:r>
            <a:r>
              <a:rPr lang="ru-RU" b="1" i="1" dirty="0" err="1">
                <a:solidFill>
                  <a:srgbClr val="002060"/>
                </a:solidFill>
              </a:rPr>
              <a:t>Санарип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</a:p>
          <a:p>
            <a:pPr marL="0" lvl="0" indent="0"/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smtClean="0">
                <a:solidFill>
                  <a:srgbClr val="002060"/>
                </a:solidFill>
              </a:rPr>
              <a:t>       аймак</a:t>
            </a:r>
            <a:r>
              <a:rPr lang="ru-RU" b="1" i="1" dirty="0">
                <a:solidFill>
                  <a:srgbClr val="002060"/>
                </a:solidFill>
              </a:rPr>
              <a:t>» </a:t>
            </a:r>
            <a:r>
              <a:rPr lang="ru-RU" b="1" dirty="0">
                <a:solidFill>
                  <a:srgbClr val="002060"/>
                </a:solidFill>
              </a:rPr>
              <a:t>определён ГП "</a:t>
            </a:r>
            <a:r>
              <a:rPr lang="ru-RU" b="1" dirty="0" err="1">
                <a:solidFill>
                  <a:srgbClr val="002060"/>
                </a:solidFill>
              </a:rPr>
              <a:t>Инфоком</a:t>
            </a:r>
            <a:r>
              <a:rPr lang="ru-RU" b="1" dirty="0">
                <a:solidFill>
                  <a:srgbClr val="002060"/>
                </a:solidFill>
              </a:rPr>
              <a:t>" при ГРС КР;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ky-KG" b="1" dirty="0">
              <a:solidFill>
                <a:srgbClr val="002060"/>
              </a:solidFill>
            </a:endParaRPr>
          </a:p>
          <a:p>
            <a:pPr marL="0" lvl="0" indent="0"/>
            <a:r>
              <a:rPr lang="ky-KG" b="1" dirty="0" smtClean="0">
                <a:solidFill>
                  <a:srgbClr val="002060"/>
                </a:solidFill>
              </a:rPr>
              <a:t>         Рабочий </a:t>
            </a:r>
            <a:r>
              <a:rPr lang="ky-KG" b="1" dirty="0">
                <a:solidFill>
                  <a:srgbClr val="002060"/>
                </a:solidFill>
              </a:rPr>
              <a:t>план по разработке и внедрению АИС «Санарип аймак» ГАМСУМО при </a:t>
            </a:r>
            <a:r>
              <a:rPr lang="ky-KG" b="1" dirty="0" smtClean="0">
                <a:solidFill>
                  <a:srgbClr val="002060"/>
                </a:solidFill>
              </a:rPr>
              <a:t>     </a:t>
            </a:r>
          </a:p>
          <a:p>
            <a:pPr marL="0" lvl="0" indent="0"/>
            <a:r>
              <a:rPr lang="ky-KG" b="1" dirty="0">
                <a:solidFill>
                  <a:srgbClr val="002060"/>
                </a:solidFill>
              </a:rPr>
              <a:t> </a:t>
            </a:r>
            <a:r>
              <a:rPr lang="ky-KG" b="1" dirty="0" smtClean="0">
                <a:solidFill>
                  <a:srgbClr val="002060"/>
                </a:solidFill>
              </a:rPr>
              <a:t>        ПКР</a:t>
            </a:r>
            <a:r>
              <a:rPr lang="ky-KG" b="1" dirty="0">
                <a:solidFill>
                  <a:srgbClr val="002060"/>
                </a:solidFill>
              </a:rPr>
              <a:t>, НСК КР, ГРС при ПКР, ГП «Инфоком при ГРС</a:t>
            </a:r>
            <a:endParaRPr lang="ru-RU" b="1" dirty="0">
              <a:solidFill>
                <a:srgbClr val="002060"/>
              </a:solidFill>
            </a:endParaRPr>
          </a:p>
          <a:p>
            <a:endParaRPr lang="ru-RU" b="1" dirty="0" smtClean="0"/>
          </a:p>
          <a:p>
            <a:r>
              <a:rPr lang="ru-RU" b="1" dirty="0" smtClean="0"/>
              <a:t>      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8532440" y="6313943"/>
            <a:ext cx="36004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dirty="0" smtClean="0">
                <a:solidFill>
                  <a:schemeClr val="bg2"/>
                </a:solidFill>
              </a:rPr>
              <a:t>11</a:t>
            </a:r>
            <a:endParaRPr lang="ru-RU" altLang="ru-RU" sz="1000" dirty="0">
              <a:solidFill>
                <a:schemeClr val="bg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65787"/>
            <a:ext cx="7128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Автоматизированная и</a:t>
            </a:r>
            <a:r>
              <a:rPr lang="ru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нформационная </a:t>
            </a:r>
            <a:r>
              <a:rPr lang="ru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система </a:t>
            </a:r>
            <a:endParaRPr lang="en-AU" sz="2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435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201" y="1353499"/>
            <a:ext cx="2090488" cy="1357466"/>
          </a:xfrm>
          <a:prstGeom prst="rect">
            <a:avLst/>
          </a:prstGeom>
        </p:spPr>
      </p:pic>
      <p:sp>
        <p:nvSpPr>
          <p:cNvPr id="205" name="Google Shape;205;p21"/>
          <p:cNvSpPr txBox="1"/>
          <p:nvPr/>
        </p:nvSpPr>
        <p:spPr>
          <a:xfrm>
            <a:off x="0" y="0"/>
            <a:ext cx="9144000" cy="1043392"/>
          </a:xfrm>
          <a:prstGeom prst="rect">
            <a:avLst/>
          </a:prstGeom>
          <a:solidFill>
            <a:srgbClr val="E9EDEE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solidFill>
                  <a:srgbClr val="00B050"/>
                </a:solidFill>
                <a:latin typeface="Lato"/>
                <a:ea typeface="Lato"/>
                <a:cs typeface="Lato"/>
                <a:sym typeface="Lato"/>
              </a:rPr>
              <a:t>СВЕДЕНИЯ ИЗ БД ГОСУДАРСТВЕННЫХ ВЕДОМСТВ  </a:t>
            </a:r>
            <a:endParaRPr lang="ru" sz="2400" dirty="0" smtClean="0">
              <a:solidFill>
                <a:srgbClr val="00B050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 smtClean="0">
                <a:solidFill>
                  <a:srgbClr val="00B050"/>
                </a:solidFill>
                <a:latin typeface="Lato"/>
                <a:ea typeface="Lato"/>
                <a:cs typeface="Lato"/>
                <a:sym typeface="Lato"/>
              </a:rPr>
              <a:t>ЧЕРЕЗ  </a:t>
            </a:r>
            <a:r>
              <a:rPr lang="ru" sz="2400" b="1" dirty="0">
                <a:solidFill>
                  <a:srgbClr val="00B050"/>
                </a:solidFill>
                <a:latin typeface="Lato"/>
                <a:ea typeface="Lato"/>
                <a:cs typeface="Lato"/>
                <a:sym typeface="Lato"/>
              </a:rPr>
              <a:t>СМЭВ ТУНДУК</a:t>
            </a:r>
            <a:r>
              <a:rPr lang="ru" sz="2400" dirty="0">
                <a:solidFill>
                  <a:srgbClr val="00B050"/>
                </a:solidFill>
                <a:latin typeface="Lato"/>
                <a:ea typeface="Lato"/>
                <a:cs typeface="Lato"/>
                <a:sym typeface="Lato"/>
              </a:rPr>
              <a:t>  В </a:t>
            </a:r>
            <a:r>
              <a:rPr lang="ru" sz="2400" b="1" dirty="0">
                <a:solidFill>
                  <a:srgbClr val="00B050"/>
                </a:solidFill>
                <a:latin typeface="Lato"/>
                <a:ea typeface="Lato"/>
                <a:cs typeface="Lato"/>
                <a:sym typeface="Lato"/>
              </a:rPr>
              <a:t>АИС “САНАРИП АЙМАК”</a:t>
            </a:r>
            <a:endParaRPr sz="2400" b="1" dirty="0">
              <a:solidFill>
                <a:srgbClr val="00B05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1" name="Google Shape;211;p21"/>
          <p:cNvSpPr txBox="1"/>
          <p:nvPr/>
        </p:nvSpPr>
        <p:spPr>
          <a:xfrm>
            <a:off x="2560283" y="1329301"/>
            <a:ext cx="2327886" cy="746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dirty="0" smtClean="0">
                <a:solidFill>
                  <a:srgbClr val="4A86E8"/>
                </a:solidFill>
                <a:latin typeface="Lato"/>
                <a:ea typeface="Lato"/>
                <a:cs typeface="Lato"/>
                <a:sym typeface="Lato"/>
              </a:rPr>
              <a:t>ГОСУДАРСТВЕННАЯ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dirty="0" smtClean="0">
                <a:solidFill>
                  <a:srgbClr val="4A86E8"/>
                </a:solidFill>
                <a:latin typeface="Lato"/>
                <a:ea typeface="Lato"/>
                <a:cs typeface="Lato"/>
                <a:sym typeface="Lato"/>
              </a:rPr>
              <a:t>НАЛОГОВАЯ СЛУЖБА</a:t>
            </a:r>
            <a:endParaRPr lang="ru-RU" sz="1400" b="1" dirty="0">
              <a:solidFill>
                <a:srgbClr val="0000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2" name="Google Shape;212;p21"/>
          <p:cNvSpPr txBox="1"/>
          <p:nvPr/>
        </p:nvSpPr>
        <p:spPr>
          <a:xfrm>
            <a:off x="-266562" y="2470280"/>
            <a:ext cx="2297419" cy="1063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dirty="0" smtClean="0">
                <a:solidFill>
                  <a:srgbClr val="4A86E8"/>
                </a:solidFill>
                <a:latin typeface="Lato"/>
                <a:ea typeface="Lato"/>
                <a:cs typeface="Lato"/>
                <a:sym typeface="Lato"/>
              </a:rPr>
              <a:t>УПРАВЛЕНИЕ СОЦИАЛЬНОГО РАЗВИТИЯ</a:t>
            </a:r>
            <a:endParaRPr sz="1400" b="1" dirty="0">
              <a:solidFill>
                <a:srgbClr val="4A86E8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3" name="Google Shape;213;p21"/>
          <p:cNvSpPr txBox="1"/>
          <p:nvPr/>
        </p:nvSpPr>
        <p:spPr>
          <a:xfrm>
            <a:off x="1438103" y="5499283"/>
            <a:ext cx="3699382" cy="787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dirty="0" smtClean="0">
                <a:solidFill>
                  <a:srgbClr val="4A86E8"/>
                </a:solidFill>
                <a:latin typeface="Lato"/>
                <a:ea typeface="Lato"/>
                <a:cs typeface="Lato"/>
                <a:sym typeface="Lato"/>
              </a:rPr>
              <a:t>ГОСУДАРСТВЕННАЯ ИНСПЕКЦИЯ ПО ВЕТЕРИНАРНОЙ И ФИТОСАНИТАРНОЙ БЕЗОПАСНОСТИ</a:t>
            </a:r>
            <a:endParaRPr sz="1400" b="1" dirty="0">
              <a:solidFill>
                <a:srgbClr val="4A86E8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6" name="Google Shape;216;p21"/>
          <p:cNvSpPr txBox="1"/>
          <p:nvPr/>
        </p:nvSpPr>
        <p:spPr>
          <a:xfrm>
            <a:off x="38708" y="4778020"/>
            <a:ext cx="2048481" cy="792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dirty="0" smtClean="0">
                <a:solidFill>
                  <a:srgbClr val="4A86E8"/>
                </a:solidFill>
                <a:latin typeface="Lato"/>
                <a:ea typeface="Lato"/>
                <a:cs typeface="Lato"/>
                <a:sym typeface="Lato"/>
              </a:rPr>
              <a:t>ГОСУДАРСТВЕННАЯ РЕГИСТРАЦИОННАЯ СЛУЖБА</a:t>
            </a:r>
            <a:endParaRPr sz="1400" b="1"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7" name="Google Shape;217;p21"/>
          <p:cNvSpPr/>
          <p:nvPr/>
        </p:nvSpPr>
        <p:spPr>
          <a:xfrm>
            <a:off x="3968866" y="3080811"/>
            <a:ext cx="1103424" cy="521359"/>
          </a:xfrm>
          <a:prstGeom prst="leftRightArrow">
            <a:avLst>
              <a:gd name="adj1" fmla="val 50000"/>
              <a:gd name="adj2" fmla="val 63486"/>
            </a:avLst>
          </a:prstGeom>
          <a:solidFill>
            <a:srgbClr val="93C47D"/>
          </a:solidFill>
          <a:ln w="9525" cap="flat" cmpd="sng">
            <a:solidFill>
              <a:srgbClr val="93C4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1"/>
          <p:cNvSpPr txBox="1"/>
          <p:nvPr/>
        </p:nvSpPr>
        <p:spPr>
          <a:xfrm>
            <a:off x="0" y="1248489"/>
            <a:ext cx="2629996" cy="80113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dirty="0" smtClean="0">
                <a:solidFill>
                  <a:srgbClr val="4A86E8"/>
                </a:solidFill>
                <a:latin typeface="Lato"/>
                <a:ea typeface="Lato"/>
                <a:cs typeface="Lato"/>
                <a:sym typeface="Lato"/>
              </a:rPr>
              <a:t>ГОСУДАРСТВЕННОЕ АГЕНТСТВО ПО ЗЕМЕЛЬНЫМ РЕСУРСАМ</a:t>
            </a:r>
            <a:endParaRPr sz="1400" b="1" dirty="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038" y="2710965"/>
            <a:ext cx="1641688" cy="192627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417" y="3860072"/>
            <a:ext cx="1467736" cy="917948"/>
          </a:xfrm>
          <a:prstGeom prst="rect">
            <a:avLst/>
          </a:prstGeom>
        </p:spPr>
      </p:pic>
      <p:pic>
        <p:nvPicPr>
          <p:cNvPr id="2052" name="Picture 4" descr="Related image"/>
          <p:cNvPicPr>
            <a:picLocks noChangeAspect="1" noChangeArrowheads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3389">
            <a:off x="3033750" y="4413942"/>
            <a:ext cx="730690" cy="1449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Related image"/>
          <p:cNvPicPr>
            <a:picLocks noChangeAspect="1" noChangeArrowheads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88786" flipH="1" flipV="1">
            <a:off x="1272670" y="3825988"/>
            <a:ext cx="1391944" cy="1043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Related image"/>
          <p:cNvPicPr>
            <a:picLocks noChangeAspect="1" noChangeArrowheads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003979" flipV="1">
            <a:off x="1223782" y="2698313"/>
            <a:ext cx="1298924" cy="101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Related image"/>
          <p:cNvPicPr>
            <a:picLocks noChangeAspect="1" noChangeArrowheads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500952" flipV="1">
            <a:off x="1554918" y="2013209"/>
            <a:ext cx="1168746" cy="91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Related image"/>
          <p:cNvPicPr>
            <a:picLocks noChangeAspect="1" noChangeArrowheads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066738" y="2014482"/>
            <a:ext cx="969089" cy="835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database 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294" y="2749821"/>
            <a:ext cx="1201116" cy="1203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9" descr="7oblastif-0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700" y="4796741"/>
            <a:ext cx="1101651" cy="1045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Стрелка вправо 31"/>
          <p:cNvSpPr/>
          <p:nvPr/>
        </p:nvSpPr>
        <p:spPr>
          <a:xfrm rot="2487539">
            <a:off x="6236158" y="4470863"/>
            <a:ext cx="1088173" cy="505284"/>
          </a:xfrm>
          <a:prstGeom prst="rightArrow">
            <a:avLst/>
          </a:prstGeom>
          <a:solidFill>
            <a:srgbClr val="58C06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B05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16735" y="3873813"/>
            <a:ext cx="8455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ОМСУ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6888" y="3194374"/>
            <a:ext cx="9476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МТСР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3" name="Google Shape;217;p21"/>
          <p:cNvSpPr/>
          <p:nvPr/>
        </p:nvSpPr>
        <p:spPr>
          <a:xfrm>
            <a:off x="6132159" y="3035345"/>
            <a:ext cx="1065235" cy="528361"/>
          </a:xfrm>
          <a:prstGeom prst="leftRightArrow">
            <a:avLst>
              <a:gd name="adj1" fmla="val 50000"/>
              <a:gd name="adj2" fmla="val 63486"/>
            </a:avLst>
          </a:prstGeom>
          <a:solidFill>
            <a:srgbClr val="93C47D"/>
          </a:solidFill>
          <a:ln w="9525" cap="flat" cmpd="sng">
            <a:solidFill>
              <a:srgbClr val="93C4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Прямоугольник 33"/>
          <p:cNvSpPr/>
          <p:nvPr/>
        </p:nvSpPr>
        <p:spPr>
          <a:xfrm>
            <a:off x="761917" y="1948838"/>
            <a:ext cx="7000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ГАЗР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3354535" y="1839925"/>
            <a:ext cx="7000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ГНС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05832" y="5426256"/>
            <a:ext cx="7000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ГРС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670275" y="6252203"/>
            <a:ext cx="10400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ГИВФБ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5" name="Google Shape;213;p21"/>
          <p:cNvSpPr txBox="1"/>
          <p:nvPr/>
        </p:nvSpPr>
        <p:spPr>
          <a:xfrm>
            <a:off x="5420183" y="5861837"/>
            <a:ext cx="3699382" cy="787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dirty="0" smtClean="0">
                <a:solidFill>
                  <a:srgbClr val="4A86E8"/>
                </a:solidFill>
                <a:latin typeface="Lato"/>
                <a:ea typeface="Lato"/>
                <a:cs typeface="Lato"/>
                <a:sym typeface="Lato"/>
              </a:rPr>
              <a:t>МУНИЦИПАЛЬНАЯ СТАТИСТИКА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dirty="0" smtClean="0">
                <a:solidFill>
                  <a:srgbClr val="4A86E8"/>
                </a:solidFill>
                <a:latin typeface="Lato"/>
                <a:ea typeface="Lato"/>
                <a:cs typeface="Lato"/>
                <a:sym typeface="Lato"/>
              </a:rPr>
              <a:t>195 ИНДИКАТОРОВ</a:t>
            </a:r>
            <a:endParaRPr sz="1400" b="1" dirty="0">
              <a:solidFill>
                <a:srgbClr val="4A86E8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6" name="Google Shape;212;p21"/>
          <p:cNvSpPr txBox="1"/>
          <p:nvPr/>
        </p:nvSpPr>
        <p:spPr>
          <a:xfrm>
            <a:off x="39496" y="3784219"/>
            <a:ext cx="1589035" cy="743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dirty="0" smtClean="0">
                <a:solidFill>
                  <a:srgbClr val="4A86E8"/>
                </a:solidFill>
                <a:latin typeface="Lato"/>
                <a:ea typeface="Lato"/>
                <a:cs typeface="Lato"/>
                <a:sym typeface="Lato"/>
              </a:rPr>
              <a:t>СОЦИАЛЬНЫЙ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dirty="0" smtClean="0">
                <a:solidFill>
                  <a:srgbClr val="4A86E8"/>
                </a:solidFill>
                <a:latin typeface="Lato"/>
                <a:ea typeface="Lato"/>
                <a:cs typeface="Lato"/>
                <a:sym typeface="Lato"/>
              </a:rPr>
              <a:t>ФОНД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33841" y="4214176"/>
            <a:ext cx="9476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СФ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38" name="Picture 4" descr="Related image"/>
          <p:cNvPicPr>
            <a:picLocks noChangeAspect="1" noChangeArrowheads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638481" flipH="1" flipV="1">
            <a:off x="1305105" y="3336639"/>
            <a:ext cx="1303508" cy="97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Картинки по запросу &quot;ФЛАГ КР&quot;"/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392" y="2318170"/>
            <a:ext cx="1633096" cy="146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9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38"/>
          <p:cNvSpPr/>
          <p:nvPr/>
        </p:nvSpPr>
        <p:spPr>
          <a:xfrm>
            <a:off x="6207005" y="6146280"/>
            <a:ext cx="2307431" cy="6093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ГАЗР</a:t>
            </a:r>
          </a:p>
          <a:p>
            <a:pPr algn="ctr"/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(недвижимость)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870331" y="4288349"/>
            <a:ext cx="2579756" cy="76818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АИС АСБ</a:t>
            </a:r>
          </a:p>
          <a:p>
            <a:pPr algn="ctr"/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(регистрация по месту жительства)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044147" y="5152406"/>
            <a:ext cx="2307431" cy="89800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ГИВФБ</a:t>
            </a:r>
          </a:p>
          <a:p>
            <a:pPr algn="ctr"/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(</a:t>
            </a:r>
            <a:r>
              <a:rPr lang="ru-RU" dirty="0" err="1" smtClean="0">
                <a:solidFill>
                  <a:schemeClr val="accent3">
                    <a:lumMod val="75000"/>
                  </a:schemeClr>
                </a:solidFill>
              </a:rPr>
              <a:t>вет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-инспекция, поголовье скота)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2" name="Picture 2" descr="Image result for document ic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255" y="2077084"/>
            <a:ext cx="2118943" cy="2334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25;p22"/>
          <p:cNvSpPr txBox="1"/>
          <p:nvPr/>
        </p:nvSpPr>
        <p:spPr>
          <a:xfrm>
            <a:off x="0" y="1139"/>
            <a:ext cx="9144000" cy="746033"/>
          </a:xfrm>
          <a:prstGeom prst="rect">
            <a:avLst/>
          </a:prstGeom>
          <a:solidFill>
            <a:srgbClr val="ECEDE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rPr>
              <a:t>СВЕДЕНИЯ В ПАСПОРТЕ АЙЫЛ ОКМОТУ</a:t>
            </a:r>
            <a:endParaRPr lang="ru-RU" sz="2400" b="1" dirty="0">
              <a:solidFill>
                <a:schemeClr val="accent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482483" y="4202454"/>
            <a:ext cx="144809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Паспорт АО</a:t>
            </a:r>
            <a:endParaRPr lang="ru-RU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012122" y="1237920"/>
            <a:ext cx="207703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</a:t>
            </a:r>
            <a:r>
              <a:rPr lang="ru-RU" b="0" cap="none" spc="0" dirty="0" smtClean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нформация</a:t>
            </a:r>
            <a:br>
              <a:rPr lang="ru-RU" b="0" cap="none" spc="0" dirty="0" smtClean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b="0" cap="none" spc="0" dirty="0" smtClean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 населении</a:t>
            </a:r>
            <a:endParaRPr lang="ru-RU" b="0" cap="none" spc="0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234934" y="4328694"/>
            <a:ext cx="2077036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0" cap="none" spc="0" dirty="0" smtClean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инфраструктура</a:t>
            </a:r>
            <a:endParaRPr lang="ru-RU" b="0" cap="none" spc="0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099941" y="5278242"/>
            <a:ext cx="207703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0" cap="none" spc="0" dirty="0" smtClean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медицинские учреждения</a:t>
            </a:r>
            <a:endParaRPr lang="ru-RU" b="0" cap="none" spc="0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066143" y="3247331"/>
            <a:ext cx="22624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0" cap="none" spc="0" dirty="0" smtClean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образовательные учреждения</a:t>
            </a:r>
            <a:endParaRPr lang="ru-RU" b="0" cap="none" spc="0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121782" y="2353267"/>
            <a:ext cx="226245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0" cap="none" spc="0" dirty="0" smtClean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финансирование АО</a:t>
            </a:r>
            <a:endParaRPr lang="ru-RU" b="0" cap="none" spc="0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Picture 4" descr="Image result for school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03" y="3213275"/>
            <a:ext cx="768470" cy="784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Related imag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3" t="8844" r="9087" b="16193"/>
          <a:stretch/>
        </p:blipFill>
        <p:spPr bwMode="auto">
          <a:xfrm>
            <a:off x="205558" y="5222758"/>
            <a:ext cx="1013139" cy="997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lated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59" y="4155228"/>
            <a:ext cx="941041" cy="965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elated imag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00" y="1115686"/>
            <a:ext cx="1116853" cy="1035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buildwithtrev.com.au/wp-content/uploads/2018/05/finance-icon-e1527167181404-300x279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59" y="2207225"/>
            <a:ext cx="861057" cy="838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8208402" y="6087973"/>
            <a:ext cx="612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10</a:t>
            </a:r>
            <a:endParaRPr lang="en-AU" sz="1200" dirty="0"/>
          </a:p>
        </p:txBody>
      </p:sp>
      <p:pic>
        <p:nvPicPr>
          <p:cNvPr id="18" name="Picture 2" descr="Image result for book ico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992" y="4853897"/>
            <a:ext cx="1774104" cy="171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3893004" y="5384184"/>
            <a:ext cx="87556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ПХК</a:t>
            </a:r>
            <a:endParaRPr lang="ru-RU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307017" y="923610"/>
            <a:ext cx="2088231" cy="70845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АИС ГРАЖДАНСТВО</a:t>
            </a:r>
          </a:p>
          <a:p>
            <a:pPr algn="ctr"/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(наличие выхода)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128198" y="1790766"/>
            <a:ext cx="2325288" cy="6384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АИС ТРАНСПОРТ / ТС</a:t>
            </a:r>
          </a:p>
          <a:p>
            <a:pPr algn="ctr"/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(марка, модель, год)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30" name="Picture 6" descr="Related image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8907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267"/>
          <a:stretch/>
        </p:blipFill>
        <p:spPr bwMode="auto">
          <a:xfrm>
            <a:off x="8210822" y="1232353"/>
            <a:ext cx="809006" cy="938978"/>
          </a:xfrm>
          <a:prstGeom prst="rect">
            <a:avLst/>
          </a:prstGeom>
          <a:noFill/>
          <a:effectLst>
            <a:glow rad="228600">
              <a:schemeClr val="bg1"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Прямоугольник 31"/>
          <p:cNvSpPr/>
          <p:nvPr/>
        </p:nvSpPr>
        <p:spPr>
          <a:xfrm>
            <a:off x="6042530" y="2609225"/>
            <a:ext cx="2487155" cy="57341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АИС ПАСПОРТ</a:t>
            </a:r>
          </a:p>
          <a:p>
            <a:pPr algn="ctr"/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(паспортные данные)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814634" y="3314768"/>
            <a:ext cx="2648630" cy="7957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АИС ЗАГС</a:t>
            </a:r>
          </a:p>
          <a:p>
            <a:pPr algn="ctr"/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(регистрация рождения, смерти, брака, развода)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35" name="Picture 2" descr="Related image"/>
          <p:cNvPicPr>
            <a:picLocks noChangeAspect="1" noChangeArrowheads="1"/>
          </p:cNvPicPr>
          <p:nvPr/>
        </p:nvPicPr>
        <p:blipFill rotWithShape="1">
          <a:blip r:embed="rId1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2963" l="10000" r="90000">
                        <a14:foregroundMark x1="38900" y1="45278" x2="42300" y2="33333"/>
                        <a14:foregroundMark x1="51200" y1="50000" x2="55000" y2="43611"/>
                        <a14:foregroundMark x1="65100" y1="45926" x2="65400" y2="60556"/>
                        <a14:foregroundMark x1="35900" y1="21759" x2="31700" y2="63796"/>
                        <a14:foregroundMark x1="19900" y1="44352" x2="79600" y2="59907"/>
                        <a14:foregroundMark x1="80500" y1="48981" x2="24100" y2="35000"/>
                        <a14:foregroundMark x1="28300" y1="26389" x2="78800" y2="41204"/>
                        <a14:foregroundMark x1="75400" y1="29537" x2="55200" y2="72315"/>
                        <a14:foregroundMark x1="53600" y1="72315" x2="40900" y2="17130"/>
                        <a14:foregroundMark x1="19900" y1="56019" x2="43500" y2="56019"/>
                        <a14:foregroundMark x1="43500" y1="60648" x2="43500" y2="60648"/>
                        <a14:foregroundMark x1="24100" y1="48241" x2="24100" y2="48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495"/>
          <a:stretch/>
        </p:blipFill>
        <p:spPr bwMode="auto">
          <a:xfrm>
            <a:off x="8101695" y="3963923"/>
            <a:ext cx="906360" cy="839610"/>
          </a:xfrm>
          <a:prstGeom prst="rect">
            <a:avLst/>
          </a:prstGeom>
          <a:noFill/>
          <a:effectLst>
            <a:glow rad="228600">
              <a:schemeClr val="bg1"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http://www.gvfi.gov.kg/i/logo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3262" y="5284729"/>
            <a:ext cx="1443225" cy="139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Related image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foregroundMark x1="24727" y1="29273" x2="62909" y2="76182"/>
                        <a14:foregroundMark x1="54364" y1="25636" x2="65818" y2="70182"/>
                        <a14:foregroundMark x1="78727" y1="38727" x2="24000" y2="43091"/>
                        <a14:foregroundMark x1="23455" y1="37091" x2="73091" y2="34545"/>
                        <a14:foregroundMark x1="66727" y1="28545" x2="71091" y2="70000"/>
                        <a14:foregroundMark x1="74000" y1="27273" x2="37273" y2="74364"/>
                        <a14:foregroundMark x1="19273" y1="40182" x2="48727" y2="74364"/>
                        <a14:foregroundMark x1="20364" y1="55091" x2="44909" y2="59818"/>
                        <a14:foregroundMark x1="19091" y1="62909" x2="42727" y2="389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012" y="2911983"/>
            <a:ext cx="745109" cy="816738"/>
          </a:xfrm>
          <a:prstGeom prst="rect">
            <a:avLst/>
          </a:prstGeom>
          <a:noFill/>
          <a:effectLst>
            <a:glow rad="228600">
              <a:schemeClr val="bg1"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Прямоугольник 40"/>
          <p:cNvSpPr/>
          <p:nvPr/>
        </p:nvSpPr>
        <p:spPr>
          <a:xfrm>
            <a:off x="3578076" y="1119740"/>
            <a:ext cx="159370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Е-аймак</a:t>
            </a:r>
            <a:endParaRPr lang="ru-RU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7627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1720" y="980728"/>
            <a:ext cx="6125144" cy="4159643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4"/>
          <p:cNvSpPr txBox="1"/>
          <p:nvPr/>
        </p:nvSpPr>
        <p:spPr>
          <a:xfrm>
            <a:off x="179512" y="3778070"/>
            <a:ext cx="2596459" cy="1362301"/>
          </a:xfrm>
          <a:prstGeom prst="roundRect">
            <a:avLst/>
          </a:prstGeom>
          <a:noFill/>
          <a:ln w="50800" cmpd="dbl">
            <a:solidFill>
              <a:srgbClr val="02614A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3C78D8"/>
                </a:solidFill>
                <a:latin typeface="+mj-lt"/>
                <a:ea typeface="Lato"/>
                <a:cs typeface="Lato"/>
                <a:sym typeface="Lato"/>
              </a:rPr>
              <a:t>Сокращение </a:t>
            </a:r>
            <a:r>
              <a:rPr lang="ru" dirty="0" smtClean="0">
                <a:solidFill>
                  <a:srgbClr val="3C78D8"/>
                </a:solidFill>
                <a:latin typeface="+mj-lt"/>
                <a:ea typeface="Lato"/>
                <a:cs typeface="Lato"/>
                <a:sym typeface="Lato"/>
              </a:rPr>
              <a:t>времени</a:t>
            </a:r>
            <a:endParaRPr lang="en-US" dirty="0" smtClean="0">
              <a:solidFill>
                <a:srgbClr val="3C78D8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>
                <a:solidFill>
                  <a:srgbClr val="3C78D8"/>
                </a:solidFill>
                <a:latin typeface="+mj-lt"/>
                <a:ea typeface="Lato"/>
                <a:cs typeface="Lato"/>
                <a:sym typeface="Lato"/>
              </a:rPr>
              <a:t>на </a:t>
            </a:r>
            <a:r>
              <a:rPr lang="ru" dirty="0">
                <a:solidFill>
                  <a:srgbClr val="3C78D8"/>
                </a:solidFill>
                <a:latin typeface="+mj-lt"/>
                <a:ea typeface="Lato"/>
                <a:cs typeface="Lato"/>
                <a:sym typeface="Lato"/>
              </a:rPr>
              <a:t>сбор информации </a:t>
            </a:r>
            <a:endParaRPr lang="en-US" dirty="0" smtClean="0">
              <a:solidFill>
                <a:srgbClr val="3C78D8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>
                <a:solidFill>
                  <a:srgbClr val="3C78D8"/>
                </a:solidFill>
                <a:latin typeface="+mj-lt"/>
                <a:ea typeface="Lato"/>
                <a:cs typeface="Lato"/>
                <a:sym typeface="Lato"/>
              </a:rPr>
              <a:t>и </a:t>
            </a:r>
            <a:r>
              <a:rPr lang="ru" dirty="0">
                <a:solidFill>
                  <a:srgbClr val="3C78D8"/>
                </a:solidFill>
                <a:latin typeface="+mj-lt"/>
                <a:ea typeface="Lato"/>
                <a:cs typeface="Lato"/>
                <a:sym typeface="Lato"/>
              </a:rPr>
              <a:t>формирования ПХК  </a:t>
            </a:r>
            <a:endParaRPr dirty="0">
              <a:solidFill>
                <a:srgbClr val="3C78D8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3C78D8"/>
              </a:solidFill>
              <a:latin typeface="+mj-lt"/>
              <a:ea typeface="Lato"/>
              <a:cs typeface="Lato"/>
              <a:sym typeface="Lato"/>
            </a:endParaRPr>
          </a:p>
        </p:txBody>
      </p:sp>
      <p:sp>
        <p:nvSpPr>
          <p:cNvPr id="265" name="Google Shape;265;p24"/>
          <p:cNvSpPr txBox="1"/>
          <p:nvPr/>
        </p:nvSpPr>
        <p:spPr>
          <a:xfrm>
            <a:off x="6688213" y="3933056"/>
            <a:ext cx="1988242" cy="1317809"/>
          </a:xfrm>
          <a:prstGeom prst="roundRect">
            <a:avLst/>
          </a:prstGeom>
          <a:noFill/>
          <a:ln w="50800" cmpd="dbl">
            <a:solidFill>
              <a:srgbClr val="3E164A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3C78D8"/>
                </a:solidFill>
                <a:latin typeface="+mj-lt"/>
                <a:ea typeface="Lato"/>
                <a:cs typeface="Lato"/>
                <a:sym typeface="Lato"/>
              </a:rPr>
              <a:t>Обеспечение</a:t>
            </a:r>
            <a:r>
              <a:rPr lang="ru" b="1" dirty="0"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ru" dirty="0">
                <a:solidFill>
                  <a:srgbClr val="3C78D8"/>
                </a:solidFill>
                <a:latin typeface="+mj-lt"/>
                <a:ea typeface="Lato"/>
                <a:cs typeface="Lato"/>
                <a:sym typeface="Lato"/>
              </a:rPr>
              <a:t>достоверности</a:t>
            </a:r>
            <a:endParaRPr b="1" dirty="0">
              <a:latin typeface="+mj-lt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3C78D8"/>
                </a:solidFill>
                <a:latin typeface="+mj-lt"/>
                <a:ea typeface="Lato"/>
                <a:cs typeface="Lato"/>
                <a:sym typeface="Lato"/>
              </a:rPr>
              <a:t>входных</a:t>
            </a:r>
            <a:r>
              <a:rPr lang="ru" b="1" dirty="0"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ru" dirty="0">
                <a:solidFill>
                  <a:srgbClr val="3C78D8"/>
                </a:solidFill>
                <a:latin typeface="+mj-lt"/>
                <a:ea typeface="Lato"/>
                <a:cs typeface="Lato"/>
                <a:sym typeface="Lato"/>
              </a:rPr>
              <a:t>данных</a:t>
            </a:r>
            <a:endParaRPr b="1" dirty="0">
              <a:latin typeface="+mj-lt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+mj-lt"/>
              <a:ea typeface="Lato"/>
              <a:cs typeface="Lato"/>
              <a:sym typeface="Lato"/>
            </a:endParaRPr>
          </a:p>
        </p:txBody>
      </p:sp>
      <p:sp>
        <p:nvSpPr>
          <p:cNvPr id="266" name="Google Shape;266;p24"/>
          <p:cNvSpPr txBox="1"/>
          <p:nvPr/>
        </p:nvSpPr>
        <p:spPr>
          <a:xfrm>
            <a:off x="5386386" y="620689"/>
            <a:ext cx="3290069" cy="1189064"/>
          </a:xfrm>
          <a:prstGeom prst="roundRect">
            <a:avLst/>
          </a:prstGeom>
          <a:noFill/>
          <a:ln w="50800" cmpd="dbl">
            <a:solidFill>
              <a:srgbClr val="D27B0C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3C78D8"/>
                </a:solidFill>
                <a:latin typeface="+mj-lt"/>
                <a:ea typeface="Lato"/>
                <a:cs typeface="Lato"/>
                <a:sym typeface="Lato"/>
              </a:rPr>
              <a:t>Автоматизация процессов </a:t>
            </a:r>
            <a:endParaRPr dirty="0">
              <a:solidFill>
                <a:srgbClr val="3C78D8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3C78D8"/>
                </a:solidFill>
                <a:latin typeface="+mj-lt"/>
                <a:ea typeface="Lato"/>
                <a:cs typeface="Lato"/>
                <a:sym typeface="Lato"/>
              </a:rPr>
              <a:t>и применение новых технологий</a:t>
            </a:r>
            <a:endParaRPr b="1" dirty="0">
              <a:latin typeface="+mj-lt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+mj-lt"/>
              <a:ea typeface="Lato"/>
              <a:cs typeface="Lato"/>
              <a:sym typeface="Lato"/>
            </a:endParaRPr>
          </a:p>
        </p:txBody>
      </p:sp>
      <p:sp>
        <p:nvSpPr>
          <p:cNvPr id="267" name="Google Shape;267;p24"/>
          <p:cNvSpPr txBox="1"/>
          <p:nvPr/>
        </p:nvSpPr>
        <p:spPr>
          <a:xfrm>
            <a:off x="2775971" y="5116869"/>
            <a:ext cx="3925388" cy="876735"/>
          </a:xfrm>
          <a:prstGeom prst="roundRect">
            <a:avLst>
              <a:gd name="adj" fmla="val 30672"/>
            </a:avLst>
          </a:prstGeom>
          <a:noFill/>
          <a:ln w="50800" cmpd="dbl">
            <a:solidFill>
              <a:srgbClr val="146D6E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3C78D8"/>
                </a:solidFill>
                <a:latin typeface="+mj-lt"/>
                <a:ea typeface="Lato"/>
                <a:cs typeface="Lato"/>
                <a:sym typeface="Lato"/>
              </a:rPr>
              <a:t>Интеграция с ведомственными системами</a:t>
            </a:r>
            <a:endParaRPr dirty="0">
              <a:solidFill>
                <a:srgbClr val="3C78D8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3C78D8"/>
              </a:solidFill>
              <a:latin typeface="+mj-lt"/>
              <a:ea typeface="Lato"/>
              <a:cs typeface="Lato"/>
              <a:sym typeface="Lato"/>
            </a:endParaRPr>
          </a:p>
        </p:txBody>
      </p:sp>
      <p:sp>
        <p:nvSpPr>
          <p:cNvPr id="268" name="Google Shape;268;p24"/>
          <p:cNvSpPr txBox="1"/>
          <p:nvPr/>
        </p:nvSpPr>
        <p:spPr>
          <a:xfrm>
            <a:off x="771526" y="1433343"/>
            <a:ext cx="2043114" cy="970673"/>
          </a:xfrm>
          <a:prstGeom prst="roundRect">
            <a:avLst/>
          </a:prstGeom>
          <a:solidFill>
            <a:schemeClr val="lt1"/>
          </a:solidFill>
          <a:ln w="50800" cmpd="dbl">
            <a:solidFill>
              <a:srgbClr val="8A9406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3C78D8"/>
                </a:solidFill>
                <a:latin typeface="+mj-lt"/>
                <a:ea typeface="Lato"/>
                <a:cs typeface="Lato"/>
                <a:sym typeface="Lato"/>
              </a:rPr>
              <a:t>Упрощение бизнес-процессов</a:t>
            </a:r>
            <a:endParaRPr b="1" dirty="0">
              <a:solidFill>
                <a:srgbClr val="3C78D8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+mj-lt"/>
              <a:ea typeface="Lato"/>
              <a:cs typeface="Lato"/>
              <a:sym typeface="Lato"/>
            </a:endParaRPr>
          </a:p>
        </p:txBody>
      </p:sp>
      <p:sp>
        <p:nvSpPr>
          <p:cNvPr id="269" name="Google Shape;269;p24"/>
          <p:cNvSpPr txBox="1"/>
          <p:nvPr/>
        </p:nvSpPr>
        <p:spPr>
          <a:xfrm>
            <a:off x="6766453" y="2366120"/>
            <a:ext cx="1768558" cy="1026833"/>
          </a:xfrm>
          <a:prstGeom prst="roundRect">
            <a:avLst/>
          </a:prstGeom>
          <a:noFill/>
          <a:ln w="50800" cmpd="dbl">
            <a:solidFill>
              <a:srgbClr val="AD2600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3C78D8"/>
                </a:solidFill>
                <a:latin typeface="+mj-lt"/>
                <a:ea typeface="Lato"/>
                <a:cs typeface="Lato"/>
                <a:sym typeface="Lato"/>
              </a:rPr>
              <a:t>Актуальность</a:t>
            </a:r>
            <a:endParaRPr dirty="0">
              <a:solidFill>
                <a:srgbClr val="3C78D8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3C78D8"/>
                </a:solidFill>
                <a:latin typeface="+mj-lt"/>
                <a:ea typeface="Lato"/>
                <a:cs typeface="Lato"/>
                <a:sym typeface="Lato"/>
              </a:rPr>
              <a:t>базы данных</a:t>
            </a:r>
            <a:endParaRPr dirty="0">
              <a:solidFill>
                <a:srgbClr val="3C78D8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3C78D8"/>
              </a:solidFill>
              <a:latin typeface="+mj-lt"/>
              <a:ea typeface="Lato"/>
              <a:cs typeface="Lato"/>
              <a:sym typeface="Lato"/>
            </a:endParaRPr>
          </a:p>
        </p:txBody>
      </p:sp>
      <p:sp>
        <p:nvSpPr>
          <p:cNvPr id="10" name="Google Shape;225;p22"/>
          <p:cNvSpPr txBox="1"/>
          <p:nvPr/>
        </p:nvSpPr>
        <p:spPr>
          <a:xfrm>
            <a:off x="57500" y="29716"/>
            <a:ext cx="8917500" cy="5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dirty="0" smtClean="0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rPr>
              <a:t>ПРЕИМУЩЕСТВА </a:t>
            </a:r>
            <a:r>
              <a:rPr lang="ru" sz="2800" b="1" dirty="0" smtClean="0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rPr>
              <a:t>САНАРИП АЙМАК</a:t>
            </a:r>
            <a:endParaRPr sz="2800" b="1" dirty="0">
              <a:solidFill>
                <a:schemeClr val="accent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208402" y="6087973"/>
            <a:ext cx="612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12</a:t>
            </a:r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5399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5"/>
          <p:cNvSpPr txBox="1">
            <a:spLocks noGrp="1"/>
          </p:cNvSpPr>
          <p:nvPr>
            <p:ph type="ctrTitle"/>
          </p:nvPr>
        </p:nvSpPr>
        <p:spPr>
          <a:xfrm>
            <a:off x="-108520" y="1988840"/>
            <a:ext cx="9396536" cy="28083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ru" sz="5000" dirty="0" smtClean="0">
                <a:solidFill>
                  <a:srgbClr val="000000"/>
                </a:solidFill>
              </a:rPr>
              <a:t>Спасибо за внимание!</a:t>
            </a:r>
            <a:r>
              <a:rPr lang="ru-RU" sz="4800" dirty="0" smtClean="0">
                <a:solidFill>
                  <a:srgbClr val="000000"/>
                </a:solidFill>
              </a:rPr>
              <a:t/>
            </a:r>
            <a:br>
              <a:rPr lang="ru-RU" sz="4800" dirty="0" smtClean="0">
                <a:solidFill>
                  <a:srgbClr val="000000"/>
                </a:solidFill>
              </a:rPr>
            </a:br>
            <a:r>
              <a:rPr lang="en-US" sz="4800" dirty="0" smtClean="0">
                <a:solidFill>
                  <a:srgbClr val="000000"/>
                </a:solidFill>
              </a:rPr>
              <a:t/>
            </a:r>
            <a:br>
              <a:rPr lang="en-US" sz="4800" dirty="0" smtClean="0">
                <a:solidFill>
                  <a:srgbClr val="000000"/>
                </a:solidFill>
              </a:rPr>
            </a:br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 развития региональной статистики и качества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32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azharkynbaeva@stat.kg</a:t>
            </a:r>
            <a:endParaRPr sz="3200" i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9144000" cy="171561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endParaRPr lang="en-US" altLang="ru-RU" sz="900" b="1" dirty="0">
              <a:solidFill>
                <a:srgbClr val="663300"/>
              </a:solidFill>
              <a:latin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9059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3065</TotalTime>
  <Words>1010</Words>
  <Application>Microsoft Office PowerPoint</Application>
  <PresentationFormat>Экран (4:3)</PresentationFormat>
  <Paragraphs>161</Paragraphs>
  <Slides>15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Тема Office</vt:lpstr>
      <vt:lpstr>Streamline</vt:lpstr>
      <vt:lpstr>1_Streamline</vt:lpstr>
      <vt:lpstr>Построение системы мониторинга и оценки развития  регионов</vt:lpstr>
      <vt:lpstr>Распоряжение Руководителя Аппарата Правительства Кыргызской Республики от 2 июля 2019 года №79  о создании межведомственной рабочей группы по разработке системы мониторинга и оценки социально-экономического развития регионов Кыргызской Республики</vt:lpstr>
      <vt:lpstr>Состав рабочей группы по разработке системы мониторинга и оценки социально-экономического развития регионов КР</vt:lpstr>
      <vt:lpstr>ПРОТОКОЛ  заседания заседания межведомственной рабочей группы по разработке системы мониторинга и оценки социально-экономического развития регионов Кыргызской Республики №11-20 от 27 августа 2019 г.</vt:lpstr>
      <vt:lpstr>«Система мониторинга социально-экономического развития регионов Кыргызской Республики»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«Санарип аймак»</vt:lpstr>
      <vt:lpstr>Презентация PowerPoint</vt:lpstr>
      <vt:lpstr>Презентация PowerPoint</vt:lpstr>
      <vt:lpstr>Презентация PowerPoint</vt:lpstr>
      <vt:lpstr>Спасибо за внимание!  Отдел развития региональной статистики и качества E-mail: azharkynbaeva@stat.kg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Региональная статистика</dc:title>
  <dc:creator>zharkynbaeva</dc:creator>
  <cp:lastModifiedBy>zharkynbaeva</cp:lastModifiedBy>
  <cp:revision>227</cp:revision>
  <cp:lastPrinted>2020-03-05T03:47:49Z</cp:lastPrinted>
  <dcterms:created xsi:type="dcterms:W3CDTF">2019-10-08T11:37:57Z</dcterms:created>
  <dcterms:modified xsi:type="dcterms:W3CDTF">2020-03-05T08:38:44Z</dcterms:modified>
</cp:coreProperties>
</file>