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4"/>
  </p:notesMasterIdLst>
  <p:handoutMasterIdLst>
    <p:handoutMasterId r:id="rId15"/>
  </p:handoutMasterIdLst>
  <p:sldIdLst>
    <p:sldId id="405" r:id="rId2"/>
    <p:sldId id="421" r:id="rId3"/>
    <p:sldId id="413" r:id="rId4"/>
    <p:sldId id="414" r:id="rId5"/>
    <p:sldId id="422" r:id="rId6"/>
    <p:sldId id="415" r:id="rId7"/>
    <p:sldId id="416" r:id="rId8"/>
    <p:sldId id="424" r:id="rId9"/>
    <p:sldId id="419" r:id="rId10"/>
    <p:sldId id="423" r:id="rId11"/>
    <p:sldId id="398" r:id="rId12"/>
    <p:sldId id="408" r:id="rId13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00"/>
    <a:srgbClr val="CCFFFF"/>
    <a:srgbClr val="CCFFCC"/>
    <a:srgbClr val="66FFFF"/>
    <a:srgbClr val="DDFFFF"/>
    <a:srgbClr val="66CC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356" autoAdjust="0"/>
  </p:normalViewPr>
  <p:slideViewPr>
    <p:cSldViewPr>
      <p:cViewPr varScale="1">
        <p:scale>
          <a:sx n="92" d="100"/>
          <a:sy n="92" d="100"/>
        </p:scale>
        <p:origin x="-1110" y="-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8&#1075;%20&#1060;.&#1059;&#1089;&#1087;&#1077;&#1093;\&#1055;&#1088;&#1080;&#1082;&#1082;&#1072;&#1079;&#1099;%20&#1080;%20&#1057;&#1083;&#1091;&#1078;\&#1055;&#1088;&#1077;&#1079;&#1077;&#1085;&#1090;%202018\&#1055;&#1088;&#1077;&#1079;%20&#1055;&#1086;&#1089;&#1055;&#1083;&#1086;&#1097;%202018\&#1058;&#1072;&#1073;&#1083;&#1080;&#1094;&#1099;%202018%20&#1075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6%20&#1053;&#1069;&#1046;\&#1087;&#1088;&#1077;&#1079;%20&#1057;&#1061;%202016\&#1087;&#1088;&#1077;&#1089;&#1089;&#1082;&#1086;&#1085;&#1092;%20&#1080;&#1102;&#1083;&#1100;\12.07%20&#1075;&#1088;&#1072;&#1092;%20&#1057;&#1061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8&#1075;%20&#1060;.&#1059;&#1089;&#1087;&#1077;&#1093;\&#1055;&#1088;&#1080;&#1082;&#1082;&#1072;&#1079;&#1099;%20&#1080;%20&#1057;&#1083;&#1091;&#1078;\&#1055;&#1088;&#1077;&#1079;&#1077;&#1085;&#1090;%202018\&#1055;&#1088;&#1077;&#1079;%20&#1055;&#1086;&#1089;&#1055;&#1083;&#1086;&#1097;%202018\&#1058;&#1072;&#1073;&#1083;&#1080;&#1094;&#1099;%202018%20&#1075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8&#1075;%20&#1060;.&#1059;&#1089;&#1087;&#1077;&#1093;\&#1055;&#1088;&#1080;&#1082;&#1082;&#1072;&#1079;&#1099;%20&#1080;%20&#1057;&#1083;&#1091;&#1078;\&#1055;&#1088;&#1077;&#1079;&#1077;&#1085;&#1090;%202018\&#1055;&#1088;&#1077;&#1079;%20&#1055;&#1086;&#1089;&#1055;&#1083;&#1086;&#1097;%202018\&#1058;&#1072;&#1073;&#1083;&#1080;&#1094;&#1099;%202018%20&#1075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Common\Working\221\&#1047;&#1072;&#1076;&#1072;&#1085;&#1080;&#1077;%20&#1089;&#1093;\&#1058;&#1072;&#1073;&#1083;&#1080;&#1094;&#1099;%20&#1087;&#1086;&#1089;&#1077;&#1074;%20&#1055;&#1083;&#1086;&#1097;%202018%20&#1075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6%20&#1053;&#1069;&#1046;\&#1087;&#1088;&#1077;&#1079;%20&#1057;&#1061;%202016\&#1087;&#1088;&#1077;&#1089;&#1089;&#1082;&#1086;&#1085;&#1092;%20&#1080;&#1102;&#1083;&#1100;\12.07%20&#1075;&#1088;&#1072;&#1092;%20&#1057;&#1061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8&#1075;%20&#1060;.&#1059;&#1089;&#1087;&#1077;&#1093;\&#1055;&#1088;&#1080;&#1082;&#1082;&#1072;&#1079;&#1099;%20&#1080;%20&#1057;&#1083;&#1091;&#1078;\&#1055;&#1088;&#1077;&#1079;&#1077;&#1085;&#1090;%202018\&#1055;&#1088;&#1077;&#1079;%20&#1055;&#1086;&#1089;&#1055;&#1083;&#1086;&#1097;%202018\&#1058;&#1072;&#1073;&#1083;&#1080;&#1094;&#1099;%202018%20&#1075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Common\Working\221\&#1047;&#1072;&#1076;&#1072;&#1085;&#1080;&#1077;%20&#1089;&#1093;\&#1058;&#1072;&#1073;&#1083;&#1080;&#1094;&#1099;%20&#1087;&#1086;&#1089;&#1077;&#1074;%20&#1055;&#1083;&#1086;&#1097;%202018%20&#1075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Common\Working\221\&#1047;&#1072;&#1076;&#1072;&#1085;&#1080;&#1077;%20&#1089;&#1093;\&#1058;&#1072;&#1073;&#1083;&#1080;&#1094;&#1099;%20&#1087;&#1086;&#1089;&#1077;&#1074;%20&#1055;&#1083;&#1086;&#1097;%202018%20&#1075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8&#1075;%20&#1060;.&#1059;&#1089;&#1087;&#1077;&#1093;\&#1055;&#1088;&#1080;&#1082;&#1082;&#1072;&#1079;&#1099;%20&#1080;%20&#1057;&#1083;&#1091;&#1078;\&#1055;&#1088;&#1077;&#1079;&#1077;&#1085;&#1090;%202018\&#1055;&#1088;&#1077;&#1079;%20&#1055;&#1086;&#1089;&#1055;&#1083;&#1086;&#1097;%202018\&#1058;&#1072;&#1073;&#1083;&#1080;&#1094;&#1099;%202018%20&#1075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Common\Working\221\&#1047;&#1072;&#1076;&#1072;&#1085;&#1080;&#1077;%20&#1089;&#1093;\&#1058;&#1072;&#1073;&#1083;&#1080;&#1094;&#1099;%20&#1087;&#1086;&#1089;&#1077;&#1074;%20&#1055;&#1083;&#1086;&#1097;%202018%20&#107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4">
                    <a:tint val="37000"/>
                    <a:hueMod val="100000"/>
                    <a:satMod val="200000"/>
                    <a:lumMod val="88000"/>
                  </a:schemeClr>
                </a:gs>
                <a:gs pos="100000">
                  <a:schemeClr val="accent4">
                    <a:tint val="53000"/>
                    <a:shade val="100000"/>
                    <a:hueMod val="100000"/>
                    <a:satMod val="350000"/>
                    <a:lumMod val="79000"/>
                  </a:schemeClr>
                </a:gs>
              </a:gsLst>
              <a:lin ang="5400000" scaled="1"/>
            </a:gradFill>
            <a:ln w="15875" cap="flat" cmpd="sng" algn="ctr">
              <a:solidFill>
                <a:schemeClr val="accent4"/>
              </a:solidFill>
              <a:prstDash val="solid"/>
            </a:ln>
            <a:effectLst>
              <a:outerShdw blurRad="50800" dist="12700" dir="5280000" rotWithShape="0">
                <a:srgbClr val="000000">
                  <a:alpha val="40000"/>
                </a:srgbClr>
              </a:outerShdw>
            </a:effectLst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rgbClr val="000099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СтруктураОбласти!$E$8:$M$8</c:f>
              <c:strCache>
                <c:ptCount val="9"/>
                <c:pt idx="0">
                  <c:v>Баткенская</c:v>
                </c:pt>
                <c:pt idx="1">
                  <c:v>Джалал-Абадская</c:v>
                </c:pt>
                <c:pt idx="2">
                  <c:v>Иссык-Кульская</c:v>
                </c:pt>
                <c:pt idx="3">
                  <c:v>Нарынская</c:v>
                </c:pt>
                <c:pt idx="4">
                  <c:v>Ошская</c:v>
                </c:pt>
                <c:pt idx="5">
                  <c:v>Таласская</c:v>
                </c:pt>
                <c:pt idx="6">
                  <c:v>Чуйская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СтруктураОбласти!$E$9:$M$9</c:f>
              <c:numCache>
                <c:formatCode>General</c:formatCode>
                <c:ptCount val="9"/>
                <c:pt idx="0">
                  <c:v>100.6</c:v>
                </c:pt>
                <c:pt idx="1">
                  <c:v>101.1</c:v>
                </c:pt>
                <c:pt idx="2">
                  <c:v>100.8</c:v>
                </c:pt>
                <c:pt idx="3">
                  <c:v>100.7</c:v>
                </c:pt>
                <c:pt idx="4">
                  <c:v>101</c:v>
                </c:pt>
                <c:pt idx="5">
                  <c:v>100.9</c:v>
                </c:pt>
                <c:pt idx="6">
                  <c:v>100.3</c:v>
                </c:pt>
                <c:pt idx="7">
                  <c:v>110.9</c:v>
                </c:pt>
                <c:pt idx="8">
                  <c:v>106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927424"/>
        <c:axId val="85928960"/>
      </c:barChart>
      <c:catAx>
        <c:axId val="859274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000099"/>
                </a:solidFill>
              </a:defRPr>
            </a:pPr>
            <a:endParaRPr lang="ru-RU"/>
          </a:p>
        </c:txPr>
        <c:crossAx val="85928960"/>
        <c:crosses val="autoZero"/>
        <c:auto val="1"/>
        <c:lblAlgn val="ctr"/>
        <c:lblOffset val="100"/>
        <c:noMultiLvlLbl val="0"/>
      </c:catAx>
      <c:valAx>
        <c:axId val="85928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59274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800016565159354E-2"/>
          <c:y val="2.7324819933935353E-2"/>
          <c:w val="0.79956897674761751"/>
          <c:h val="0.57024063054026863"/>
        </c:manualLayout>
      </c:layout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'Структура посевных плошадей'!$G$9:$G$16</c:f>
              <c:strCache>
                <c:ptCount val="8"/>
                <c:pt idx="0">
                  <c:v>Зерновые культуры</c:v>
                </c:pt>
                <c:pt idx="1">
                  <c:v>Зернобобовые</c:v>
                </c:pt>
                <c:pt idx="2">
                  <c:v>Масличные</c:v>
                </c:pt>
                <c:pt idx="3">
                  <c:v>Сахарная свекла</c:v>
                </c:pt>
                <c:pt idx="4">
                  <c:v>Картофель</c:v>
                </c:pt>
                <c:pt idx="5">
                  <c:v>Овощи</c:v>
                </c:pt>
                <c:pt idx="6">
                  <c:v>Прочие культуры(рис, бахчи и др)</c:v>
                </c:pt>
                <c:pt idx="7">
                  <c:v>Кормовые культуры</c:v>
                </c:pt>
              </c:strCache>
            </c:strRef>
          </c:cat>
          <c:val>
            <c:numRef>
              <c:f>'Структура посевных плошадей'!$H$9:$H$16</c:f>
              <c:numCache>
                <c:formatCode>0.0</c:formatCode>
                <c:ptCount val="8"/>
                <c:pt idx="0">
                  <c:v>45.184699576737906</c:v>
                </c:pt>
                <c:pt idx="1">
                  <c:v>4.8737714252089166</c:v>
                </c:pt>
                <c:pt idx="2">
                  <c:v>2.8375218903662498</c:v>
                </c:pt>
                <c:pt idx="3">
                  <c:v>1.4341349648303761</c:v>
                </c:pt>
                <c:pt idx="4">
                  <c:v>6.8815935274962898</c:v>
                </c:pt>
                <c:pt idx="5">
                  <c:v>4.3059686834120541</c:v>
                </c:pt>
                <c:pt idx="6">
                  <c:v>3.7469061753831694</c:v>
                </c:pt>
                <c:pt idx="7">
                  <c:v>30.780362031227078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8.7556466212697193E-2"/>
          <c:y val="0.60501767409254992"/>
          <c:w val="0.81443785281526804"/>
          <c:h val="0.38007787867075804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743165045545776"/>
          <c:y val="3.7374715883445857E-3"/>
          <c:w val="0.74405854562297358"/>
          <c:h val="0.57974154897005881"/>
        </c:manualLayout>
      </c:layout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'Структура посевных плошадей'!$I$9:$I$16</c:f>
              <c:strCache>
                <c:ptCount val="8"/>
                <c:pt idx="0">
                  <c:v>Зерновые культуры</c:v>
                </c:pt>
                <c:pt idx="1">
                  <c:v>Зернобобовые</c:v>
                </c:pt>
                <c:pt idx="2">
                  <c:v>Масличные</c:v>
                </c:pt>
                <c:pt idx="3">
                  <c:v>Сахарная свекла</c:v>
                </c:pt>
                <c:pt idx="4">
                  <c:v>Картофель</c:v>
                </c:pt>
                <c:pt idx="5">
                  <c:v>Овощи</c:v>
                </c:pt>
                <c:pt idx="6">
                  <c:v>Прочие культуры(рис, бахчи и др)</c:v>
                </c:pt>
                <c:pt idx="7">
                  <c:v>Кормовые культуры</c:v>
                </c:pt>
              </c:strCache>
            </c:strRef>
          </c:cat>
          <c:val>
            <c:numRef>
              <c:f>'Структура посевных плошадей'!$J$9:$J$16</c:f>
              <c:numCache>
                <c:formatCode>0.0</c:formatCode>
                <c:ptCount val="8"/>
                <c:pt idx="0">
                  <c:v>45.551056893036545</c:v>
                </c:pt>
                <c:pt idx="1">
                  <c:v>5.0713251556263783</c:v>
                </c:pt>
                <c:pt idx="2">
                  <c:v>2.4634361349510958</c:v>
                </c:pt>
                <c:pt idx="3">
                  <c:v>1.3</c:v>
                </c:pt>
                <c:pt idx="4">
                  <c:v>6.9491303607042063</c:v>
                </c:pt>
                <c:pt idx="5">
                  <c:v>4.2779454601873859</c:v>
                </c:pt>
                <c:pt idx="6">
                  <c:v>3.8</c:v>
                </c:pt>
                <c:pt idx="7">
                  <c:v>30.5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13164316813339508"/>
          <c:y val="0.58443311710096313"/>
          <c:w val="0.81200778138026874"/>
          <c:h val="0.40090031914211766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8987664565695743E-2"/>
          <c:y val="3.8801244306188198E-2"/>
          <c:w val="0.74085273468093849"/>
          <c:h val="0.8739251194311743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'[Таблицы посев Площ 2018 г.xlsx]Зерновые'!$P$19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9338629271870387E-3"/>
                  <c:y val="-4.58560159982224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9338629271870613E-3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anchor="t" anchorCtr="1"/>
              <a:lstStyle/>
              <a:p>
                <a:pPr>
                  <a:defRPr sz="11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'[Таблицы посев Площ 2018 г.xlsx]Зерновые'!$O$20:$O$22</c:f>
              <c:strCache>
                <c:ptCount val="3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</c:strCache>
            </c:strRef>
          </c:cat>
          <c:val>
            <c:numRef>
              <c:f>'[Таблицы посев Площ 2018 г.xlsx]Зерновые'!$P$20:$P$22</c:f>
              <c:numCache>
                <c:formatCode>0.0</c:formatCode>
                <c:ptCount val="3"/>
                <c:pt idx="0">
                  <c:v>92.391999674603142</c:v>
                </c:pt>
                <c:pt idx="1">
                  <c:v>104.37285730533637</c:v>
                </c:pt>
                <c:pt idx="2">
                  <c:v>99.658857418130694</c:v>
                </c:pt>
              </c:numCache>
            </c:numRef>
          </c:val>
        </c:ser>
        <c:ser>
          <c:idx val="1"/>
          <c:order val="1"/>
          <c:tx>
            <c:strRef>
              <c:f>'[Таблицы посев Площ 2018 г.xlsx]Зерновые'!$Q$19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4007943907805915E-3"/>
                  <c:y val="-2.11643150761026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136246099528836E-2"/>
                  <c:y val="-1.4109543384068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'[Таблицы посев Площ 2018 г.xlsx]Зерновые'!$O$20:$O$22</c:f>
              <c:strCache>
                <c:ptCount val="3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</c:strCache>
            </c:strRef>
          </c:cat>
          <c:val>
            <c:numRef>
              <c:f>'[Таблицы посев Площ 2018 г.xlsx]Зерновые'!$Q$20:$Q$22</c:f>
              <c:numCache>
                <c:formatCode>0.0</c:formatCode>
                <c:ptCount val="3"/>
                <c:pt idx="0">
                  <c:v>101.57885889924118</c:v>
                </c:pt>
                <c:pt idx="1">
                  <c:v>100.18369284895155</c:v>
                </c:pt>
                <c:pt idx="2">
                  <c:v>103.65098155272763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1373952"/>
        <c:axId val="31388032"/>
        <c:axId val="0"/>
      </c:bar3DChart>
      <c:catAx>
        <c:axId val="31373952"/>
        <c:scaling>
          <c:orientation val="minMax"/>
        </c:scaling>
        <c:delete val="0"/>
        <c:axPos val="b"/>
        <c:majorTickMark val="out"/>
        <c:minorTickMark val="none"/>
        <c:tickLblPos val="nextTo"/>
        <c:crossAx val="31388032"/>
        <c:crosses val="autoZero"/>
        <c:auto val="1"/>
        <c:lblAlgn val="ctr"/>
        <c:lblOffset val="100"/>
        <c:noMultiLvlLbl val="0"/>
      </c:catAx>
      <c:valAx>
        <c:axId val="3138803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313739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179588725618172"/>
          <c:y val="0.43981140984335076"/>
          <c:w val="0.13264204863312573"/>
          <c:h val="0.20150705477169203"/>
        </c:manualLayout>
      </c:layout>
      <c:overlay val="0"/>
      <c:txPr>
        <a:bodyPr/>
        <a:lstStyle/>
        <a:p>
          <a:pPr>
            <a:defRPr sz="1200" b="1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800016565159354E-2"/>
          <c:y val="2.7324819933935353E-2"/>
          <c:w val="0.79956897674761751"/>
          <c:h val="0.57024063054026863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8.7556466212697193E-2"/>
          <c:y val="0.60501767409254992"/>
          <c:w val="0.81443785281526804"/>
          <c:h val="0.38007787867075804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968964233864896E-2"/>
          <c:y val="4.8186920203310744E-2"/>
          <c:w val="0.71495620502243018"/>
          <c:h val="0.49222034797385578"/>
        </c:manualLayout>
      </c:layout>
      <c:pieChart>
        <c:varyColors val="1"/>
        <c:ser>
          <c:idx val="0"/>
          <c:order val="0"/>
          <c:dPt>
            <c:idx val="4"/>
            <c:bubble3D val="0"/>
            <c:spPr>
              <a:solidFill>
                <a:srgbClr val="FFFF00"/>
              </a:solidFill>
            </c:spPr>
          </c:dPt>
          <c:dPt>
            <c:idx val="5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200" b="1">
                    <a:solidFill>
                      <a:srgbClr val="000099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'[Таблицы посев Площ 2018 г.xlsx]Овоши'!$R$22:$R$29</c:f>
              <c:strCache>
                <c:ptCount val="8"/>
                <c:pt idx="0">
                  <c:v>  капуста всякая           </c:v>
                </c:pt>
                <c:pt idx="1">
                  <c:v>  огуpцы                 </c:v>
                </c:pt>
                <c:pt idx="2">
                  <c:v>  помидоpы                 </c:v>
                </c:pt>
                <c:pt idx="3">
                  <c:v>  свекла столовая</c:v>
                </c:pt>
                <c:pt idx="4">
                  <c:v>  моpковь столовая         </c:v>
                </c:pt>
                <c:pt idx="5">
                  <c:v>  лук на pепку             </c:v>
                </c:pt>
                <c:pt idx="6">
                  <c:v>  чеснок                   </c:v>
                </c:pt>
                <c:pt idx="7">
                  <c:v>  пpочие овощи             </c:v>
                </c:pt>
              </c:strCache>
            </c:strRef>
          </c:cat>
          <c:val>
            <c:numRef>
              <c:f>'[Таблицы посев Площ 2018 г.xlsx]Овоши'!$S$22:$S$29</c:f>
              <c:numCache>
                <c:formatCode>0.0</c:formatCode>
                <c:ptCount val="8"/>
                <c:pt idx="0">
                  <c:v>12.716763005780345</c:v>
                </c:pt>
                <c:pt idx="1">
                  <c:v>11.560693641618496</c:v>
                </c:pt>
                <c:pt idx="2">
                  <c:v>22.157996146435448</c:v>
                </c:pt>
                <c:pt idx="3">
                  <c:v>2.3121387283236992</c:v>
                </c:pt>
                <c:pt idx="4">
                  <c:v>15.221579961464354</c:v>
                </c:pt>
                <c:pt idx="5">
                  <c:v>17.533718689788053</c:v>
                </c:pt>
                <c:pt idx="6">
                  <c:v>6.9364161849710975</c:v>
                </c:pt>
                <c:pt idx="7">
                  <c:v>11.6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10073128947301133"/>
          <c:y val="0.59042050883235198"/>
          <c:w val="0.83461891408911282"/>
          <c:h val="0.40957949116764797"/>
        </c:manualLayout>
      </c:layout>
      <c:overlay val="0"/>
      <c:txPr>
        <a:bodyPr/>
        <a:lstStyle/>
        <a:p>
          <a:pPr>
            <a:defRPr sz="1400" b="1">
              <a:solidFill>
                <a:srgbClr val="000099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534616369414865"/>
          <c:y val="1.5739595761501531E-2"/>
          <c:w val="0.75749229324858203"/>
          <c:h val="0.52695131297810716"/>
        </c:manualLayout>
      </c:layout>
      <c:pieChart>
        <c:varyColors val="1"/>
        <c:ser>
          <c:idx val="0"/>
          <c:order val="0"/>
          <c:dPt>
            <c:idx val="4"/>
            <c:bubble3D val="0"/>
            <c:spPr>
              <a:solidFill>
                <a:srgbClr val="FFFF00"/>
              </a:solidFill>
            </c:spPr>
          </c:dPt>
          <c:dPt>
            <c:idx val="5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200" b="1">
                    <a:solidFill>
                      <a:srgbClr val="0000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'[Таблицы посев Площ 2018 г.xlsx]Овоши'!$R$22:$R$29</c:f>
              <c:strCache>
                <c:ptCount val="8"/>
                <c:pt idx="0">
                  <c:v>  капуста всякая           </c:v>
                </c:pt>
                <c:pt idx="1">
                  <c:v>  огуpцы                 </c:v>
                </c:pt>
                <c:pt idx="2">
                  <c:v>  помидоpы                 </c:v>
                </c:pt>
                <c:pt idx="3">
                  <c:v>  свекла столовая</c:v>
                </c:pt>
                <c:pt idx="4">
                  <c:v>  моpковь столовая         </c:v>
                </c:pt>
                <c:pt idx="5">
                  <c:v>  лук на pепку             </c:v>
                </c:pt>
                <c:pt idx="6">
                  <c:v>  чеснок                   </c:v>
                </c:pt>
                <c:pt idx="7">
                  <c:v>  пpочие овощи             </c:v>
                </c:pt>
              </c:strCache>
            </c:strRef>
          </c:cat>
          <c:val>
            <c:numRef>
              <c:f>'[Таблицы посев Площ 2018 г.xlsx]Овоши'!$S$22:$S$29</c:f>
              <c:numCache>
                <c:formatCode>General</c:formatCode>
                <c:ptCount val="8"/>
                <c:pt idx="0">
                  <c:v>11.9</c:v>
                </c:pt>
                <c:pt idx="1">
                  <c:v>11.4</c:v>
                </c:pt>
                <c:pt idx="2">
                  <c:v>22.3</c:v>
                </c:pt>
                <c:pt idx="3">
                  <c:v>2.4</c:v>
                </c:pt>
                <c:pt idx="4">
                  <c:v>14.9</c:v>
                </c:pt>
                <c:pt idx="5">
                  <c:v>17.600000000000001</c:v>
                </c:pt>
                <c:pt idx="6">
                  <c:v>7.8</c:v>
                </c:pt>
                <c:pt idx="7">
                  <c:v>11.7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9.3404525248200074E-2"/>
          <c:y val="0.5660985333352655"/>
          <c:w val="0.81319066018397834"/>
          <c:h val="0.41856500646466016"/>
        </c:manualLayout>
      </c:layout>
      <c:overlay val="0"/>
      <c:txPr>
        <a:bodyPr/>
        <a:lstStyle/>
        <a:p>
          <a:pPr>
            <a:defRPr sz="1400" b="1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3587632775102283E-2"/>
          <c:y val="7.4254855876733569E-2"/>
          <c:w val="0.81365415919970241"/>
          <c:h val="0.58995342458036748"/>
        </c:manualLayout>
      </c:layout>
      <c:pie3DChart>
        <c:varyColors val="1"/>
        <c:ser>
          <c:idx val="1"/>
          <c:order val="0"/>
          <c:explosion val="25"/>
          <c:dLbls>
            <c:txPr>
              <a:bodyPr/>
              <a:lstStyle/>
              <a:p>
                <a:pPr>
                  <a:defRPr sz="1400" b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пашня!$A$3:$A$7</c:f>
              <c:strCache>
                <c:ptCount val="5"/>
                <c:pt idx="0">
                  <c:v>Крестьянских (фермерских) хозяйств</c:v>
                </c:pt>
                <c:pt idx="1">
                  <c:v>Государственных и коллективных хозяйств </c:v>
                </c:pt>
                <c:pt idx="2">
                  <c:v>Личных подсобных хозяйств населения</c:v>
                </c:pt>
                <c:pt idx="3">
                  <c:v>Пашня ГФС и в ведении айыл окмоту </c:v>
                </c:pt>
                <c:pt idx="4">
                  <c:v> Пашня прочих  землепользователей</c:v>
                </c:pt>
              </c:strCache>
            </c:strRef>
          </c:cat>
          <c:val>
            <c:numRef>
              <c:f>пашня!$B$3:$B$7</c:f>
              <c:numCache>
                <c:formatCode>0.0</c:formatCode>
                <c:ptCount val="5"/>
                <c:pt idx="0">
                  <c:v>71.75803696226123</c:v>
                </c:pt>
                <c:pt idx="1">
                  <c:v>4.2242584252213078</c:v>
                </c:pt>
                <c:pt idx="2">
                  <c:v>5.8937723248951706</c:v>
                </c:pt>
                <c:pt idx="3">
                  <c:v>17.339649013822022</c:v>
                </c:pt>
                <c:pt idx="4">
                  <c:v>0.78428327380027951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2278617672790901"/>
          <c:y val="0.63261887176855158"/>
          <c:w val="0.69427646544181976"/>
          <c:h val="0.3396033069877995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0555555555555555E-2"/>
          <c:y val="0.10806381783613071"/>
          <c:w val="0.5083333333333333"/>
          <c:h val="0.6863571419711778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4"/>
            <c:bubble3D val="0"/>
            <c:spPr>
              <a:solidFill>
                <a:srgbClr val="FFFF00"/>
              </a:solidFill>
            </c:spPr>
          </c:dPt>
          <c:dLbls>
            <c:txPr>
              <a:bodyPr/>
              <a:lstStyle/>
              <a:p>
                <a:pPr>
                  <a:defRPr sz="1200">
                    <a:solidFill>
                      <a:srgbClr val="0000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'[Таблицы посев Площ 2018 г.xlsx]Не испол.земли'!$L$5:$L$12</c:f>
              <c:strCache>
                <c:ptCount val="8"/>
                <c:pt idx="0">
                  <c:v>Засоление и заболоченность</c:v>
                </c:pt>
                <c:pt idx="1">
                  <c:v>Отсутствие полива</c:v>
                </c:pt>
                <c:pt idx="2">
                  <c:v>Жесткая богара</c:v>
                </c:pt>
                <c:pt idx="3">
                  <c:v>Отдаленность и каменистость</c:v>
                </c:pt>
                <c:pt idx="4">
                  <c:v>Расширение населенных пунктов</c:v>
                </c:pt>
                <c:pt idx="5">
                  <c:v>Нехватка денежных средств</c:v>
                </c:pt>
                <c:pt idx="6">
                  <c:v>Подверженность стихийным     бедствиям </c:v>
                </c:pt>
                <c:pt idx="7">
                  <c:v>Другие причины</c:v>
                </c:pt>
              </c:strCache>
            </c:strRef>
          </c:cat>
          <c:val>
            <c:numRef>
              <c:f>'[Таблицы посев Площ 2018 г.xlsx]Не испол.земли'!$M$5:$M$12</c:f>
              <c:numCache>
                <c:formatCode>0.0</c:formatCode>
                <c:ptCount val="8"/>
                <c:pt idx="0">
                  <c:v>4.5755644062685228</c:v>
                </c:pt>
                <c:pt idx="1">
                  <c:v>17.491134843962854</c:v>
                </c:pt>
                <c:pt idx="2">
                  <c:v>46.802527256548032</c:v>
                </c:pt>
                <c:pt idx="3">
                  <c:v>17.612951818415457</c:v>
                </c:pt>
                <c:pt idx="4">
                  <c:v>4.7478908579331813</c:v>
                </c:pt>
                <c:pt idx="5">
                  <c:v>0.99979053422685582</c:v>
                </c:pt>
                <c:pt idx="6">
                  <c:v>2.2862966302750833</c:v>
                </c:pt>
                <c:pt idx="7">
                  <c:v>5.4845864387995977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1793004480983595"/>
          <c:y val="4.7441953045032424E-2"/>
          <c:w val="0.46540328852349738"/>
          <c:h val="0.90511609390993519"/>
        </c:manualLayout>
      </c:layout>
      <c:overlay val="0"/>
      <c:txPr>
        <a:bodyPr/>
        <a:lstStyle/>
        <a:p>
          <a:pPr>
            <a:defRPr sz="1200" b="1">
              <a:solidFill>
                <a:srgbClr val="000099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35346E-AA40-4659-BE49-3D74EF8D4F9C}" type="doc">
      <dgm:prSet loTypeId="urn:microsoft.com/office/officeart/2008/layout/HorizontalMultiLevelHierarchy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0639E3-92AF-4139-B785-9AEB6C690EB4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pPr>
            <a:spcAft>
              <a:spcPct val="35000"/>
            </a:spcAft>
          </a:pPr>
          <a:r>
            <a:rPr lang="ru-RU" sz="18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Общая посевная площадь сельскохозяйственных  культур 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– </a:t>
          </a:r>
          <a:r>
            <a:rPr lang="ru-RU" sz="1800" b="1" i="1" u="sng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1214,9 тыс. га</a:t>
          </a:r>
        </a:p>
        <a:p>
          <a:pPr>
            <a:spcAft>
              <a:spcPts val="0"/>
            </a:spcAft>
          </a:pPr>
          <a:r>
            <a:rPr lang="ru-RU" sz="18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(увеличилась на 0,7%) </a:t>
          </a:r>
          <a:endParaRPr lang="ru-RU" sz="1800" b="1" i="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897D2F-66FD-4D47-9FDA-927518D679A0}" type="parTrans" cxnId="{41CF80C1-531E-4E1A-955D-84D6FE668B27}">
      <dgm:prSet/>
      <dgm:spPr/>
      <dgm:t>
        <a:bodyPr/>
        <a:lstStyle/>
        <a:p>
          <a:endParaRPr lang="ru-RU"/>
        </a:p>
      </dgm:t>
    </dgm:pt>
    <dgm:pt modelId="{90296E45-B3E5-47A3-8897-383D52A34AF4}" type="sibTrans" cxnId="{41CF80C1-531E-4E1A-955D-84D6FE668B27}">
      <dgm:prSet/>
      <dgm:spPr/>
      <dgm:t>
        <a:bodyPr/>
        <a:lstStyle/>
        <a:p>
          <a:endParaRPr lang="ru-RU"/>
        </a:p>
      </dgm:t>
    </dgm:pt>
    <dgm:pt modelId="{66603BE2-9DCA-428B-BD68-D20F2A8A251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Озимый сев сельскохозяйственных культур – </a:t>
          </a:r>
          <a:r>
            <a:rPr lang="ru-RU" sz="1800" b="1" i="1" u="sng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158,4 тыс. га</a:t>
          </a:r>
        </a:p>
        <a:p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(увеличились 7,9%) </a:t>
          </a:r>
          <a:endParaRPr lang="ru-RU" sz="1600" b="1" i="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44623E-3217-4376-88C6-FC05E9331450}" type="parTrans" cxnId="{D1AFFF77-9F31-437D-A201-BBB8CE7C8EA7}">
      <dgm:prSet/>
      <dgm:spPr/>
      <dgm:t>
        <a:bodyPr/>
        <a:lstStyle/>
        <a:p>
          <a:endParaRPr lang="ru-RU"/>
        </a:p>
      </dgm:t>
    </dgm:pt>
    <dgm:pt modelId="{9B862E72-F652-4571-9DB4-C357339D5828}" type="sibTrans" cxnId="{D1AFFF77-9F31-437D-A201-BBB8CE7C8EA7}">
      <dgm:prSet/>
      <dgm:spPr/>
      <dgm:t>
        <a:bodyPr/>
        <a:lstStyle/>
        <a:p>
          <a:endParaRPr lang="ru-RU"/>
        </a:p>
      </dgm:t>
    </dgm:pt>
    <dgm:pt modelId="{03E70A27-29A7-4106-953B-4C29611C5E08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Яровой сев сельскохозяйственных культур – </a:t>
          </a:r>
          <a:r>
            <a:rPr lang="ru-RU" sz="1800" b="1" i="1" u="sng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725,9 тыс. га</a:t>
          </a:r>
        </a:p>
        <a:p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(уменьшились 1,5%)</a:t>
          </a:r>
          <a:endParaRPr lang="ru-RU" sz="1800" b="1" i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2AB065-2361-4D84-BE93-C1C2693E4F2E}" type="parTrans" cxnId="{16D6BDAD-CD2A-4573-9E2A-825AB21822EC}">
      <dgm:prSet/>
      <dgm:spPr/>
      <dgm:t>
        <a:bodyPr/>
        <a:lstStyle/>
        <a:p>
          <a:endParaRPr lang="ru-RU" dirty="0"/>
        </a:p>
      </dgm:t>
    </dgm:pt>
    <dgm:pt modelId="{145C7C02-CF78-4B63-A69E-01AAC70EAB9B}" type="sibTrans" cxnId="{16D6BDAD-CD2A-4573-9E2A-825AB21822EC}">
      <dgm:prSet/>
      <dgm:spPr/>
      <dgm:t>
        <a:bodyPr/>
        <a:lstStyle/>
        <a:p>
          <a:endParaRPr lang="ru-RU"/>
        </a:p>
      </dgm:t>
    </dgm:pt>
    <dgm:pt modelId="{C16A7E32-FA57-4129-A945-8F86733697A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Bef>
              <a:spcPts val="600"/>
            </a:spcBef>
          </a:pPr>
          <a:endParaRPr lang="ru-RU" sz="1800" dirty="0" smtClean="0"/>
        </a:p>
        <a:p>
          <a:pPr>
            <a:spcBef>
              <a:spcPts val="600"/>
            </a:spcBef>
          </a:pP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Укосная площадь многолетних трав посева прошлых лет  -  </a:t>
          </a:r>
          <a:r>
            <a:rPr lang="ru-RU" sz="1800" b="1" i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330,6 тыс. га</a:t>
          </a:r>
        </a:p>
        <a:p>
          <a:pPr>
            <a:spcBef>
              <a:spcPct val="0"/>
            </a:spcBef>
          </a:pPr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(увеличена на 2,5%) </a:t>
          </a:r>
        </a:p>
        <a:p>
          <a:pPr>
            <a:spcBef>
              <a:spcPct val="0"/>
            </a:spcBef>
          </a:pPr>
          <a:endParaRPr lang="ru-RU" sz="18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6F3D5E-DAB5-41E3-817F-9EE6163A082C}" type="parTrans" cxnId="{6B92F355-0FDC-425C-AB2E-EBFFBCE3ADC3}">
      <dgm:prSet/>
      <dgm:spPr/>
      <dgm:t>
        <a:bodyPr/>
        <a:lstStyle/>
        <a:p>
          <a:endParaRPr lang="ru-RU"/>
        </a:p>
      </dgm:t>
    </dgm:pt>
    <dgm:pt modelId="{112631E6-3AE5-4837-B957-E0D3EDC1177A}" type="sibTrans" cxnId="{6B92F355-0FDC-425C-AB2E-EBFFBCE3ADC3}">
      <dgm:prSet/>
      <dgm:spPr/>
      <dgm:t>
        <a:bodyPr/>
        <a:lstStyle/>
        <a:p>
          <a:endParaRPr lang="ru-RU"/>
        </a:p>
      </dgm:t>
    </dgm:pt>
    <dgm:pt modelId="{121B3184-7B6F-4E7F-9833-74EC1F1FBD05}" type="pres">
      <dgm:prSet presAssocID="{9F35346E-AA40-4659-BE49-3D74EF8D4F9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05854D-98A1-49CA-8B1B-824D2F00CAEF}" type="pres">
      <dgm:prSet presAssocID="{BB0639E3-92AF-4139-B785-9AEB6C690EB4}" presName="root1" presStyleCnt="0"/>
      <dgm:spPr/>
      <dgm:t>
        <a:bodyPr/>
        <a:lstStyle/>
        <a:p>
          <a:endParaRPr lang="ru-RU"/>
        </a:p>
      </dgm:t>
    </dgm:pt>
    <dgm:pt modelId="{823742AB-8EC3-48BE-B6E7-03EAB240811F}" type="pres">
      <dgm:prSet presAssocID="{BB0639E3-92AF-4139-B785-9AEB6C690EB4}" presName="LevelOneTextNode" presStyleLbl="node0" presStyleIdx="0" presStyleCnt="1" custAng="5400000" custScaleX="252816" custScaleY="67006" custLinFactX="-12127" custLinFactNeighborX="-100000" custLinFactNeighborY="-8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8CFBC4-4803-4A96-AD65-8C493FA2898D}" type="pres">
      <dgm:prSet presAssocID="{BB0639E3-92AF-4139-B785-9AEB6C690EB4}" presName="level2hierChild" presStyleCnt="0"/>
      <dgm:spPr/>
      <dgm:t>
        <a:bodyPr/>
        <a:lstStyle/>
        <a:p>
          <a:endParaRPr lang="ru-RU"/>
        </a:p>
      </dgm:t>
    </dgm:pt>
    <dgm:pt modelId="{76805C5A-9979-4940-9AB8-9873E64C0DC6}" type="pres">
      <dgm:prSet presAssocID="{1A44623E-3217-4376-88C6-FC05E9331450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48922340-ABB9-41C5-B826-382C2BB6422B}" type="pres">
      <dgm:prSet presAssocID="{1A44623E-3217-4376-88C6-FC05E9331450}" presName="connTx" presStyleLbl="parChTrans1D2" presStyleIdx="0" presStyleCnt="3"/>
      <dgm:spPr/>
      <dgm:t>
        <a:bodyPr/>
        <a:lstStyle/>
        <a:p>
          <a:endParaRPr lang="ru-RU"/>
        </a:p>
      </dgm:t>
    </dgm:pt>
    <dgm:pt modelId="{B168E4D8-E3DA-47EC-96AC-751DD41DD418}" type="pres">
      <dgm:prSet presAssocID="{66603BE2-9DCA-428B-BD68-D20F2A8A2513}" presName="root2" presStyleCnt="0"/>
      <dgm:spPr/>
      <dgm:t>
        <a:bodyPr/>
        <a:lstStyle/>
        <a:p>
          <a:endParaRPr lang="ru-RU"/>
        </a:p>
      </dgm:t>
    </dgm:pt>
    <dgm:pt modelId="{2D2BCB27-F537-42BB-BB64-1638CBC31434}" type="pres">
      <dgm:prSet presAssocID="{66603BE2-9DCA-428B-BD68-D20F2A8A2513}" presName="LevelTwoTextNode" presStyleLbl="node2" presStyleIdx="0" presStyleCnt="3" custScaleX="138828" custScaleY="118670" custLinFactNeighborX="40106" custLinFactNeighborY="-343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45AE93-4CF7-4263-8A80-6E7CDD22E783}" type="pres">
      <dgm:prSet presAssocID="{66603BE2-9DCA-428B-BD68-D20F2A8A2513}" presName="level3hierChild" presStyleCnt="0"/>
      <dgm:spPr/>
      <dgm:t>
        <a:bodyPr/>
        <a:lstStyle/>
        <a:p>
          <a:endParaRPr lang="ru-RU"/>
        </a:p>
      </dgm:t>
    </dgm:pt>
    <dgm:pt modelId="{9448C492-5281-423B-B133-14C700A9B006}" type="pres">
      <dgm:prSet presAssocID="{E62AB065-2361-4D84-BE93-C1C2693E4F2E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0489D1D3-EB2E-49BF-AAFD-09944340BBE7}" type="pres">
      <dgm:prSet presAssocID="{E62AB065-2361-4D84-BE93-C1C2693E4F2E}" presName="connTx" presStyleLbl="parChTrans1D2" presStyleIdx="1" presStyleCnt="3"/>
      <dgm:spPr/>
      <dgm:t>
        <a:bodyPr/>
        <a:lstStyle/>
        <a:p>
          <a:endParaRPr lang="ru-RU"/>
        </a:p>
      </dgm:t>
    </dgm:pt>
    <dgm:pt modelId="{20112833-353B-436F-85EA-BBA098252CDD}" type="pres">
      <dgm:prSet presAssocID="{03E70A27-29A7-4106-953B-4C29611C5E08}" presName="root2" presStyleCnt="0"/>
      <dgm:spPr/>
      <dgm:t>
        <a:bodyPr/>
        <a:lstStyle/>
        <a:p>
          <a:endParaRPr lang="ru-RU"/>
        </a:p>
      </dgm:t>
    </dgm:pt>
    <dgm:pt modelId="{11D7F69B-17D0-48F8-A8CA-E8FDB719D5C6}" type="pres">
      <dgm:prSet presAssocID="{03E70A27-29A7-4106-953B-4C29611C5E08}" presName="LevelTwoTextNode" presStyleLbl="node2" presStyleIdx="1" presStyleCnt="3" custScaleX="139821" custScaleY="127738" custLinFactNeighborX="40106" custLinFactNeighborY="88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DCB4EF-BE7D-4B55-8E72-DCA427734DC3}" type="pres">
      <dgm:prSet presAssocID="{03E70A27-29A7-4106-953B-4C29611C5E08}" presName="level3hierChild" presStyleCnt="0"/>
      <dgm:spPr/>
      <dgm:t>
        <a:bodyPr/>
        <a:lstStyle/>
        <a:p>
          <a:endParaRPr lang="ru-RU"/>
        </a:p>
      </dgm:t>
    </dgm:pt>
    <dgm:pt modelId="{E2866AB5-76E3-44AE-BD1E-5BF10F6846AC}" type="pres">
      <dgm:prSet presAssocID="{126F3D5E-DAB5-41E3-817F-9EE6163A082C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8192C0AA-305D-429E-8D85-5313E2D14F53}" type="pres">
      <dgm:prSet presAssocID="{126F3D5E-DAB5-41E3-817F-9EE6163A082C}" presName="connTx" presStyleLbl="parChTrans1D2" presStyleIdx="2" presStyleCnt="3"/>
      <dgm:spPr/>
      <dgm:t>
        <a:bodyPr/>
        <a:lstStyle/>
        <a:p>
          <a:endParaRPr lang="ru-RU"/>
        </a:p>
      </dgm:t>
    </dgm:pt>
    <dgm:pt modelId="{6BA670B2-0586-46B9-990C-A83075F04039}" type="pres">
      <dgm:prSet presAssocID="{C16A7E32-FA57-4129-A945-8F86733697A3}" presName="root2" presStyleCnt="0"/>
      <dgm:spPr/>
      <dgm:t>
        <a:bodyPr/>
        <a:lstStyle/>
        <a:p>
          <a:endParaRPr lang="ru-RU"/>
        </a:p>
      </dgm:t>
    </dgm:pt>
    <dgm:pt modelId="{162B42E6-6A81-4A14-A806-C9B873322971}" type="pres">
      <dgm:prSet presAssocID="{C16A7E32-FA57-4129-A945-8F86733697A3}" presName="LevelTwoTextNode" presStyleLbl="node2" presStyleIdx="2" presStyleCnt="3" custScaleX="139084" custScaleY="110462" custLinFactNeighborX="37470" custLinFactNeighborY="323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D5DD16-C674-476F-94D6-09E3A253F3AC}" type="pres">
      <dgm:prSet presAssocID="{C16A7E32-FA57-4129-A945-8F86733697A3}" presName="level3hierChild" presStyleCnt="0"/>
      <dgm:spPr/>
      <dgm:t>
        <a:bodyPr/>
        <a:lstStyle/>
        <a:p>
          <a:endParaRPr lang="ru-RU"/>
        </a:p>
      </dgm:t>
    </dgm:pt>
  </dgm:ptLst>
  <dgm:cxnLst>
    <dgm:cxn modelId="{9DEC911C-888B-4BE3-A924-E472238EE48A}" type="presOf" srcId="{126F3D5E-DAB5-41E3-817F-9EE6163A082C}" destId="{8192C0AA-305D-429E-8D85-5313E2D14F53}" srcOrd="1" destOrd="0" presId="urn:microsoft.com/office/officeart/2008/layout/HorizontalMultiLevelHierarchy"/>
    <dgm:cxn modelId="{D0B7E937-A32C-440C-B94A-A20DAD6CB91B}" type="presOf" srcId="{1A44623E-3217-4376-88C6-FC05E9331450}" destId="{48922340-ABB9-41C5-B826-382C2BB6422B}" srcOrd="1" destOrd="0" presId="urn:microsoft.com/office/officeart/2008/layout/HorizontalMultiLevelHierarchy"/>
    <dgm:cxn modelId="{41CF80C1-531E-4E1A-955D-84D6FE668B27}" srcId="{9F35346E-AA40-4659-BE49-3D74EF8D4F9C}" destId="{BB0639E3-92AF-4139-B785-9AEB6C690EB4}" srcOrd="0" destOrd="0" parTransId="{10897D2F-66FD-4D47-9FDA-927518D679A0}" sibTransId="{90296E45-B3E5-47A3-8897-383D52A34AF4}"/>
    <dgm:cxn modelId="{170B755B-65BD-490F-85CE-F409F676AD49}" type="presOf" srcId="{E62AB065-2361-4D84-BE93-C1C2693E4F2E}" destId="{9448C492-5281-423B-B133-14C700A9B006}" srcOrd="0" destOrd="0" presId="urn:microsoft.com/office/officeart/2008/layout/HorizontalMultiLevelHierarchy"/>
    <dgm:cxn modelId="{7B6276C1-E83B-4EC3-8F25-54B5FDAC5BB8}" type="presOf" srcId="{66603BE2-9DCA-428B-BD68-D20F2A8A2513}" destId="{2D2BCB27-F537-42BB-BB64-1638CBC31434}" srcOrd="0" destOrd="0" presId="urn:microsoft.com/office/officeart/2008/layout/HorizontalMultiLevelHierarchy"/>
    <dgm:cxn modelId="{16D6BDAD-CD2A-4573-9E2A-825AB21822EC}" srcId="{BB0639E3-92AF-4139-B785-9AEB6C690EB4}" destId="{03E70A27-29A7-4106-953B-4C29611C5E08}" srcOrd="1" destOrd="0" parTransId="{E62AB065-2361-4D84-BE93-C1C2693E4F2E}" sibTransId="{145C7C02-CF78-4B63-A69E-01AAC70EAB9B}"/>
    <dgm:cxn modelId="{244DC4EA-E6C4-4AD0-8026-6916C860D3D2}" type="presOf" srcId="{1A44623E-3217-4376-88C6-FC05E9331450}" destId="{76805C5A-9979-4940-9AB8-9873E64C0DC6}" srcOrd="0" destOrd="0" presId="urn:microsoft.com/office/officeart/2008/layout/HorizontalMultiLevelHierarchy"/>
    <dgm:cxn modelId="{D1AFFF77-9F31-437D-A201-BBB8CE7C8EA7}" srcId="{BB0639E3-92AF-4139-B785-9AEB6C690EB4}" destId="{66603BE2-9DCA-428B-BD68-D20F2A8A2513}" srcOrd="0" destOrd="0" parTransId="{1A44623E-3217-4376-88C6-FC05E9331450}" sibTransId="{9B862E72-F652-4571-9DB4-C357339D5828}"/>
    <dgm:cxn modelId="{07A4C3EC-E367-480D-92FB-7635CF235847}" type="presOf" srcId="{03E70A27-29A7-4106-953B-4C29611C5E08}" destId="{11D7F69B-17D0-48F8-A8CA-E8FDB719D5C6}" srcOrd="0" destOrd="0" presId="urn:microsoft.com/office/officeart/2008/layout/HorizontalMultiLevelHierarchy"/>
    <dgm:cxn modelId="{37DB860F-678A-4F06-A855-D44041425988}" type="presOf" srcId="{C16A7E32-FA57-4129-A945-8F86733697A3}" destId="{162B42E6-6A81-4A14-A806-C9B873322971}" srcOrd="0" destOrd="0" presId="urn:microsoft.com/office/officeart/2008/layout/HorizontalMultiLevelHierarchy"/>
    <dgm:cxn modelId="{CEE10962-D95F-4705-9E3C-998227008D61}" type="presOf" srcId="{126F3D5E-DAB5-41E3-817F-9EE6163A082C}" destId="{E2866AB5-76E3-44AE-BD1E-5BF10F6846AC}" srcOrd="0" destOrd="0" presId="urn:microsoft.com/office/officeart/2008/layout/HorizontalMultiLevelHierarchy"/>
    <dgm:cxn modelId="{6B92F355-0FDC-425C-AB2E-EBFFBCE3ADC3}" srcId="{BB0639E3-92AF-4139-B785-9AEB6C690EB4}" destId="{C16A7E32-FA57-4129-A945-8F86733697A3}" srcOrd="2" destOrd="0" parTransId="{126F3D5E-DAB5-41E3-817F-9EE6163A082C}" sibTransId="{112631E6-3AE5-4837-B957-E0D3EDC1177A}"/>
    <dgm:cxn modelId="{6938F8F2-AB86-4B0B-B5CE-9DECF7DF378F}" type="presOf" srcId="{BB0639E3-92AF-4139-B785-9AEB6C690EB4}" destId="{823742AB-8EC3-48BE-B6E7-03EAB240811F}" srcOrd="0" destOrd="0" presId="urn:microsoft.com/office/officeart/2008/layout/HorizontalMultiLevelHierarchy"/>
    <dgm:cxn modelId="{524459D3-3E98-45D1-8DD4-F3D4409C3851}" type="presOf" srcId="{E62AB065-2361-4D84-BE93-C1C2693E4F2E}" destId="{0489D1D3-EB2E-49BF-AAFD-09944340BBE7}" srcOrd="1" destOrd="0" presId="urn:microsoft.com/office/officeart/2008/layout/HorizontalMultiLevelHierarchy"/>
    <dgm:cxn modelId="{71E94DA8-F4AD-4ECC-A10D-5C885CE8343F}" type="presOf" srcId="{9F35346E-AA40-4659-BE49-3D74EF8D4F9C}" destId="{121B3184-7B6F-4E7F-9833-74EC1F1FBD05}" srcOrd="0" destOrd="0" presId="urn:microsoft.com/office/officeart/2008/layout/HorizontalMultiLevelHierarchy"/>
    <dgm:cxn modelId="{9778A0D8-17EE-4B6B-8C33-FBC29A99B159}" type="presParOf" srcId="{121B3184-7B6F-4E7F-9833-74EC1F1FBD05}" destId="{7A05854D-98A1-49CA-8B1B-824D2F00CAEF}" srcOrd="0" destOrd="0" presId="urn:microsoft.com/office/officeart/2008/layout/HorizontalMultiLevelHierarchy"/>
    <dgm:cxn modelId="{3AA26491-43F0-42F1-8B43-AB26FB60DC88}" type="presParOf" srcId="{7A05854D-98A1-49CA-8B1B-824D2F00CAEF}" destId="{823742AB-8EC3-48BE-B6E7-03EAB240811F}" srcOrd="0" destOrd="0" presId="urn:microsoft.com/office/officeart/2008/layout/HorizontalMultiLevelHierarchy"/>
    <dgm:cxn modelId="{4DD6F8EB-C3C8-4A84-B738-DA3C50F8A387}" type="presParOf" srcId="{7A05854D-98A1-49CA-8B1B-824D2F00CAEF}" destId="{868CFBC4-4803-4A96-AD65-8C493FA2898D}" srcOrd="1" destOrd="0" presId="urn:microsoft.com/office/officeart/2008/layout/HorizontalMultiLevelHierarchy"/>
    <dgm:cxn modelId="{33CAF2D8-8108-469B-AC8C-CE4537F89F54}" type="presParOf" srcId="{868CFBC4-4803-4A96-AD65-8C493FA2898D}" destId="{76805C5A-9979-4940-9AB8-9873E64C0DC6}" srcOrd="0" destOrd="0" presId="urn:microsoft.com/office/officeart/2008/layout/HorizontalMultiLevelHierarchy"/>
    <dgm:cxn modelId="{271D46C4-83A7-4A10-81F5-040105F90958}" type="presParOf" srcId="{76805C5A-9979-4940-9AB8-9873E64C0DC6}" destId="{48922340-ABB9-41C5-B826-382C2BB6422B}" srcOrd="0" destOrd="0" presId="urn:microsoft.com/office/officeart/2008/layout/HorizontalMultiLevelHierarchy"/>
    <dgm:cxn modelId="{F813A169-7F97-4D18-867D-1B5D85408D62}" type="presParOf" srcId="{868CFBC4-4803-4A96-AD65-8C493FA2898D}" destId="{B168E4D8-E3DA-47EC-96AC-751DD41DD418}" srcOrd="1" destOrd="0" presId="urn:microsoft.com/office/officeart/2008/layout/HorizontalMultiLevelHierarchy"/>
    <dgm:cxn modelId="{AEF02500-A402-4194-901E-4338F7324788}" type="presParOf" srcId="{B168E4D8-E3DA-47EC-96AC-751DD41DD418}" destId="{2D2BCB27-F537-42BB-BB64-1638CBC31434}" srcOrd="0" destOrd="0" presId="urn:microsoft.com/office/officeart/2008/layout/HorizontalMultiLevelHierarchy"/>
    <dgm:cxn modelId="{F20638A6-4D86-4FD7-9A32-FDDDD5FC058A}" type="presParOf" srcId="{B168E4D8-E3DA-47EC-96AC-751DD41DD418}" destId="{7E45AE93-4CF7-4263-8A80-6E7CDD22E783}" srcOrd="1" destOrd="0" presId="urn:microsoft.com/office/officeart/2008/layout/HorizontalMultiLevelHierarchy"/>
    <dgm:cxn modelId="{5A48781A-0A28-44B1-9B11-BE8C11767AFE}" type="presParOf" srcId="{868CFBC4-4803-4A96-AD65-8C493FA2898D}" destId="{9448C492-5281-423B-B133-14C700A9B006}" srcOrd="2" destOrd="0" presId="urn:microsoft.com/office/officeart/2008/layout/HorizontalMultiLevelHierarchy"/>
    <dgm:cxn modelId="{51895117-D146-454A-BD10-34393229B6EC}" type="presParOf" srcId="{9448C492-5281-423B-B133-14C700A9B006}" destId="{0489D1D3-EB2E-49BF-AAFD-09944340BBE7}" srcOrd="0" destOrd="0" presId="urn:microsoft.com/office/officeart/2008/layout/HorizontalMultiLevelHierarchy"/>
    <dgm:cxn modelId="{FF01D9C1-E9FF-4F26-B5DB-458A3D9FD130}" type="presParOf" srcId="{868CFBC4-4803-4A96-AD65-8C493FA2898D}" destId="{20112833-353B-436F-85EA-BBA098252CDD}" srcOrd="3" destOrd="0" presId="urn:microsoft.com/office/officeart/2008/layout/HorizontalMultiLevelHierarchy"/>
    <dgm:cxn modelId="{7534F873-B1FF-4584-9C2F-31CCE843814E}" type="presParOf" srcId="{20112833-353B-436F-85EA-BBA098252CDD}" destId="{11D7F69B-17D0-48F8-A8CA-E8FDB719D5C6}" srcOrd="0" destOrd="0" presId="urn:microsoft.com/office/officeart/2008/layout/HorizontalMultiLevelHierarchy"/>
    <dgm:cxn modelId="{13041860-E9C5-4F07-B06F-E63BF83631EA}" type="presParOf" srcId="{20112833-353B-436F-85EA-BBA098252CDD}" destId="{EADCB4EF-BE7D-4B55-8E72-DCA427734DC3}" srcOrd="1" destOrd="0" presId="urn:microsoft.com/office/officeart/2008/layout/HorizontalMultiLevelHierarchy"/>
    <dgm:cxn modelId="{61B84D88-ED72-4FDC-90F6-444DC71645B8}" type="presParOf" srcId="{868CFBC4-4803-4A96-AD65-8C493FA2898D}" destId="{E2866AB5-76E3-44AE-BD1E-5BF10F6846AC}" srcOrd="4" destOrd="0" presId="urn:microsoft.com/office/officeart/2008/layout/HorizontalMultiLevelHierarchy"/>
    <dgm:cxn modelId="{07CB9638-1B09-4F3E-BE22-929113D2EE84}" type="presParOf" srcId="{E2866AB5-76E3-44AE-BD1E-5BF10F6846AC}" destId="{8192C0AA-305D-429E-8D85-5313E2D14F53}" srcOrd="0" destOrd="0" presId="urn:microsoft.com/office/officeart/2008/layout/HorizontalMultiLevelHierarchy"/>
    <dgm:cxn modelId="{CD12C4A4-A7FA-4B05-8D35-A8C314D2BCA5}" type="presParOf" srcId="{868CFBC4-4803-4A96-AD65-8C493FA2898D}" destId="{6BA670B2-0586-46B9-990C-A83075F04039}" srcOrd="5" destOrd="0" presId="urn:microsoft.com/office/officeart/2008/layout/HorizontalMultiLevelHierarchy"/>
    <dgm:cxn modelId="{02C9ABC0-7498-4B29-881D-A24894882523}" type="presParOf" srcId="{6BA670B2-0586-46B9-990C-A83075F04039}" destId="{162B42E6-6A81-4A14-A806-C9B873322971}" srcOrd="0" destOrd="0" presId="urn:microsoft.com/office/officeart/2008/layout/HorizontalMultiLevelHierarchy"/>
    <dgm:cxn modelId="{7CE06924-916F-412A-A63C-A9EB8EF72187}" type="presParOf" srcId="{6BA670B2-0586-46B9-990C-A83075F04039}" destId="{33D5DD16-C674-476F-94D6-09E3A253F3AC}" srcOrd="1" destOrd="0" presId="urn:microsoft.com/office/officeart/2008/layout/HorizontalMultiLevelHierarchy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866AB5-76E3-44AE-BD1E-5BF10F6846AC}">
      <dsp:nvSpPr>
        <dsp:cNvPr id="0" name=""/>
        <dsp:cNvSpPr/>
      </dsp:nvSpPr>
      <dsp:spPr>
        <a:xfrm>
          <a:off x="2521649" y="2160252"/>
          <a:ext cx="2462450" cy="15401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31225" y="0"/>
              </a:lnTo>
              <a:lnTo>
                <a:pt x="1231225" y="1540154"/>
              </a:lnTo>
              <a:lnTo>
                <a:pt x="2462450" y="1540154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680264" y="2857718"/>
        <a:ext cx="145221" cy="145221"/>
      </dsp:txXfrm>
    </dsp:sp>
    <dsp:sp modelId="{9448C492-5281-423B-B133-14C700A9B006}">
      <dsp:nvSpPr>
        <dsp:cNvPr id="0" name=""/>
        <dsp:cNvSpPr/>
      </dsp:nvSpPr>
      <dsp:spPr>
        <a:xfrm>
          <a:off x="2521649" y="2160252"/>
          <a:ext cx="2534467" cy="1439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67233" y="0"/>
              </a:lnTo>
              <a:lnTo>
                <a:pt x="1267233" y="143999"/>
              </a:lnTo>
              <a:lnTo>
                <a:pt x="2534467" y="143999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3725419" y="2168788"/>
        <a:ext cx="126927" cy="126927"/>
      </dsp:txXfrm>
    </dsp:sp>
    <dsp:sp modelId="{76805C5A-9979-4940-9AB8-9873E64C0DC6}">
      <dsp:nvSpPr>
        <dsp:cNvPr id="0" name=""/>
        <dsp:cNvSpPr/>
      </dsp:nvSpPr>
      <dsp:spPr>
        <a:xfrm>
          <a:off x="2521649" y="710247"/>
          <a:ext cx="2534467" cy="1450004"/>
        </a:xfrm>
        <a:custGeom>
          <a:avLst/>
          <a:gdLst/>
          <a:ahLst/>
          <a:cxnLst/>
          <a:rect l="0" t="0" r="0" b="0"/>
          <a:pathLst>
            <a:path>
              <a:moveTo>
                <a:pt x="0" y="1450004"/>
              </a:moveTo>
              <a:lnTo>
                <a:pt x="1267233" y="1450004"/>
              </a:lnTo>
              <a:lnTo>
                <a:pt x="1267233" y="0"/>
              </a:lnTo>
              <a:lnTo>
                <a:pt x="2534467" y="0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715885" y="1362251"/>
        <a:ext cx="145996" cy="145996"/>
      </dsp:txXfrm>
    </dsp:sp>
    <dsp:sp modelId="{823742AB-8EC3-48BE-B6E7-03EAB240811F}">
      <dsp:nvSpPr>
        <dsp:cNvPr id="0" name=""/>
        <dsp:cNvSpPr/>
      </dsp:nvSpPr>
      <dsp:spPr>
        <a:xfrm>
          <a:off x="0" y="1107344"/>
          <a:ext cx="2937484" cy="2105814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Общая посевная площадь сельскохозяйственных  культур 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– </a:t>
          </a:r>
          <a:r>
            <a:rPr lang="ru-RU" sz="1800" b="1" i="1" u="sng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1214,9 тыс.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(увеличилась на 0,7%) </a:t>
          </a:r>
          <a:endParaRPr lang="ru-RU" sz="1800" b="1" i="0" kern="120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107344"/>
        <a:ext cx="2937484" cy="2105814"/>
      </dsp:txXfrm>
    </dsp:sp>
    <dsp:sp modelId="{2D2BCB27-F537-42BB-BB64-1638CBC31434}">
      <dsp:nvSpPr>
        <dsp:cNvPr id="0" name=""/>
        <dsp:cNvSpPr/>
      </dsp:nvSpPr>
      <dsp:spPr>
        <a:xfrm>
          <a:off x="5056117" y="216020"/>
          <a:ext cx="3792856" cy="988454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Озимый сев сельскохозяйственных культур – </a:t>
          </a:r>
          <a:r>
            <a:rPr lang="ru-RU" sz="1800" b="1" i="1" u="sng" kern="12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158,4 тыс.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(увеличились 7,9%) </a:t>
          </a:r>
          <a:endParaRPr lang="ru-RU" sz="1600" b="1" i="0" kern="120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56117" y="216020"/>
        <a:ext cx="3792856" cy="988454"/>
      </dsp:txXfrm>
    </dsp:sp>
    <dsp:sp modelId="{11D7F69B-17D0-48F8-A8CA-E8FDB719D5C6}">
      <dsp:nvSpPr>
        <dsp:cNvPr id="0" name=""/>
        <dsp:cNvSpPr/>
      </dsp:nvSpPr>
      <dsp:spPr>
        <a:xfrm>
          <a:off x="5056117" y="1772259"/>
          <a:ext cx="3819986" cy="1063985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Яровой сев сельскохозяйственных культур – </a:t>
          </a:r>
          <a:r>
            <a:rPr lang="ru-RU" sz="1800" b="1" i="1" u="sng" kern="12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725,9 тыс.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(уменьшились 1,5%)</a:t>
          </a:r>
          <a:endParaRPr lang="ru-RU" sz="1800" b="1" i="1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56117" y="1772259"/>
        <a:ext cx="3819986" cy="1063985"/>
      </dsp:txXfrm>
    </dsp:sp>
    <dsp:sp modelId="{162B42E6-6A81-4A14-A806-C9B873322971}">
      <dsp:nvSpPr>
        <dsp:cNvPr id="0" name=""/>
        <dsp:cNvSpPr/>
      </dsp:nvSpPr>
      <dsp:spPr>
        <a:xfrm>
          <a:off x="4984100" y="3240363"/>
          <a:ext cx="3799850" cy="920086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Укосная площадь многолетних трав посева прошлых лет  -  </a:t>
          </a:r>
          <a:r>
            <a:rPr lang="ru-RU" sz="1800" b="1" i="1" kern="12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330,6 тыс.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(увеличена на 2,5%)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84100" y="3240363"/>
        <a:ext cx="3799850" cy="9200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11813" y="0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879645-59E2-47AD-96D3-72DB91D055A8}" type="datetimeFigureOut">
              <a:rPr lang="ru-RU" smtClean="0"/>
              <a:t>11.07.2018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3188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11813" y="6453188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BAC229-63AB-46B1-B1D4-049523A2E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1945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471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534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609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173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830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830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830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664" y="993221"/>
            <a:ext cx="3508442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273943" y="5815325"/>
            <a:ext cx="7322395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/>
            <a:r>
              <a:rPr lang="ru-RU" sz="16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Мурсабекова</a:t>
            </a:r>
            <a:endParaRPr lang="en-US" sz="16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Начальник управления статистики реального сектора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6103733" y="5013176"/>
            <a:ext cx="365416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eaLnBrk="0" hangingPunct="0"/>
            <a:r>
              <a:rPr lang="ru-RU" sz="1800" b="1" i="1" dirty="0" smtClean="0">
                <a:latin typeface="Arial" charset="0"/>
              </a:rPr>
              <a:t>Пресс-конференция</a:t>
            </a:r>
            <a:endParaRPr lang="ru-RU" sz="1800" b="1" i="1" dirty="0">
              <a:latin typeface="Arial" charset="0"/>
            </a:endParaRPr>
          </a:p>
          <a:p>
            <a:pPr algn="just" eaLnBrk="0" hangingPunct="0"/>
            <a:r>
              <a:rPr lang="ru-RU" sz="1800" b="1" i="1" dirty="0" err="1" smtClean="0">
                <a:latin typeface="Arial" charset="0"/>
              </a:rPr>
              <a:t>Нацстатком</a:t>
            </a:r>
            <a:r>
              <a:rPr lang="ru-RU" sz="1800" b="1" i="1" dirty="0" smtClean="0">
                <a:latin typeface="Arial" charset="0"/>
              </a:rPr>
              <a:t> </a:t>
            </a:r>
            <a:r>
              <a:rPr lang="ru-RU" sz="1800" b="1" i="1" dirty="0" smtClean="0">
                <a:solidFill>
                  <a:srgbClr val="000000"/>
                </a:solidFill>
                <a:latin typeface="Arial" charset="0"/>
              </a:rPr>
              <a:t>11.07</a:t>
            </a:r>
            <a:r>
              <a:rPr lang="ru-RU" sz="1800" b="1" i="1" dirty="0" smtClean="0">
                <a:latin typeface="Arial" charset="0"/>
              </a:rPr>
              <a:t>.2018г.</a:t>
            </a:r>
            <a:endParaRPr lang="ru-RU" sz="1800" dirty="0">
              <a:latin typeface="Arial" charset="0"/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72" y="26038"/>
            <a:ext cx="1224136" cy="115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175654" y="1679902"/>
            <a:ext cx="3873690" cy="2408291"/>
          </a:xfrm>
          <a:prstGeom prst="rect">
            <a:avLst/>
          </a:prstGeom>
          <a:solidFill>
            <a:srgbClr val="00B0F0"/>
          </a:solidFill>
          <a:ln>
            <a:solidFill>
              <a:schemeClr val="accent1"/>
            </a:solidFill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 итогах учета посевных площадей сельскохозяйственных культур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использовании пашни под урожай  2018г.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75474" y="281040"/>
            <a:ext cx="6264563" cy="646331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Национальный статистический комитет</a:t>
            </a:r>
            <a:br>
              <a:rPr kumimoji="1"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</a:br>
            <a:r>
              <a:rPr kumimoji="1"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20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Кыргызской </a:t>
            </a:r>
            <a:r>
              <a:rPr kumimoji="1"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Республики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35265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4736976" y="5344952"/>
            <a:ext cx="428742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300" b="1" i="1" dirty="0" smtClean="0"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496616" y="332656"/>
            <a:ext cx="7383764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В рамках 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делегирования органам местного самоуправления отдельных государственных 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 </a:t>
            </a:r>
          </a:p>
          <a:p>
            <a:pPr algn="ctr"/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сбору  статистической информации </a:t>
            </a:r>
          </a:p>
          <a:p>
            <a:pPr algn="ctr"/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 соответствии Программы 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статистических работ на 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2018г.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085704" y="4339772"/>
            <a:ext cx="252028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Учет проведен на </a:t>
            </a:r>
            <a:r>
              <a:rPr lang="ru-RU" sz="1600" b="1" dirty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территории </a:t>
            </a:r>
            <a:r>
              <a:rPr lang="ru-RU" sz="1600" b="1" dirty="0" err="1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600" b="1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окмоту</a:t>
            </a:r>
            <a:r>
              <a:rPr lang="ru-RU" sz="1600" b="1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и городской местности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dirty="0">
              <a:ln/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703" y="3501008"/>
            <a:ext cx="3742917" cy="2524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421485" y="1844824"/>
            <a:ext cx="6339827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800" b="1" dirty="0" smtClean="0">
                <a:ln/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О</a:t>
            </a:r>
            <a:r>
              <a:rPr lang="ru-RU" sz="1800" b="1" dirty="0" smtClean="0">
                <a:ln w="0"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рганы местного самоуправления 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мае </a:t>
            </a:r>
            <a:r>
              <a:rPr lang="ru-RU" sz="1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т.г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smtClean="0">
                <a:ln w="0"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провели</a:t>
            </a:r>
          </a:p>
          <a:p>
            <a:pPr algn="ctr"/>
            <a:r>
              <a:rPr lang="ru-RU" sz="1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единовременный учет посевных площадей сельскохозяйственных культур </a:t>
            </a:r>
          </a:p>
          <a:p>
            <a:pPr algn="ctr"/>
            <a:r>
              <a:rPr lang="ru-RU" sz="1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 урожай 2018г</a:t>
            </a:r>
            <a:r>
              <a:rPr lang="ru-RU" sz="1800" b="1" dirty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5601072" y="321297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17183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Прямоугольник 3"/>
          <p:cNvSpPr>
            <a:spLocks noChangeArrowheads="1"/>
          </p:cNvSpPr>
          <p:nvPr/>
        </p:nvSpPr>
        <p:spPr bwMode="auto">
          <a:xfrm>
            <a:off x="1381100" y="4429133"/>
            <a:ext cx="814393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7200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784648" y="116631"/>
            <a:ext cx="8121352" cy="1152129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Посевные площади сельскохозяйственных культур под урожай 2018г. </a:t>
            </a:r>
          </a:p>
          <a:p>
            <a:pPr algn="ctr"/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хозяйствах всех категорий </a:t>
            </a:r>
          </a:p>
        </p:txBody>
      </p:sp>
      <p:sp>
        <p:nvSpPr>
          <p:cNvPr id="2" name="Горизонтальный свиток 1"/>
          <p:cNvSpPr/>
          <p:nvPr/>
        </p:nvSpPr>
        <p:spPr>
          <a:xfrm>
            <a:off x="1273234" y="2425129"/>
            <a:ext cx="2634656" cy="1944216"/>
          </a:xfrm>
          <a:prstGeom prst="horizontalScroll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составили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1214,9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гектаров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4474744" y="3132989"/>
            <a:ext cx="2090222" cy="1296144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8,3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гектаров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8" name="Пятиугольник 7"/>
          <p:cNvSpPr/>
          <p:nvPr/>
        </p:nvSpPr>
        <p:spPr>
          <a:xfrm flipH="1">
            <a:off x="7689304" y="3057285"/>
            <a:ext cx="2028046" cy="1312060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0,7 процента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448944" y="1849065"/>
            <a:ext cx="4824536" cy="5760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что, больше</a:t>
            </a:r>
            <a:r>
              <a:rPr lang="ru-RU" sz="2000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чем в предыдущем 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году на: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496" y="387919"/>
            <a:ext cx="1224136" cy="115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вал 6"/>
          <p:cNvSpPr/>
          <p:nvPr/>
        </p:nvSpPr>
        <p:spPr>
          <a:xfrm>
            <a:off x="6681192" y="3261464"/>
            <a:ext cx="914400" cy="5669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или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799774"/>
              </p:ext>
            </p:extLst>
          </p:nvPr>
        </p:nvGraphicFramePr>
        <p:xfrm>
          <a:off x="1640632" y="5301208"/>
          <a:ext cx="5040560" cy="1197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16553"/>
                <a:gridCol w="2024007"/>
              </a:tblGrid>
              <a:tr h="30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400" b="1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посевная площадь: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Посевная площадь , га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049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на 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пашне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1213,1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7049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 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</a:t>
                      </a:r>
                      <a:r>
                        <a:rPr lang="en-US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ядьях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сада   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329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 </a:t>
                      </a:r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pаспаханных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сенокосах, </a:t>
                      </a:r>
                      <a:endParaRPr lang="ru-RU" sz="1400" b="1" u="none" strike="noStrike" dirty="0" smtClean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пастбищах   и    в 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пойме реки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Стрелка вниз 4"/>
          <p:cNvSpPr/>
          <p:nvPr/>
        </p:nvSpPr>
        <p:spPr>
          <a:xfrm>
            <a:off x="2435946" y="4162987"/>
            <a:ext cx="484632" cy="978408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5648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/>
          <p:cNvSpPr/>
          <p:nvPr/>
        </p:nvSpPr>
        <p:spPr>
          <a:xfrm>
            <a:off x="3512840" y="3573016"/>
            <a:ext cx="1152128" cy="28803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353164026"/>
              </p:ext>
            </p:extLst>
          </p:nvPr>
        </p:nvGraphicFramePr>
        <p:xfrm>
          <a:off x="632520" y="2060848"/>
          <a:ext cx="908856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Параллелограмм 17"/>
          <p:cNvSpPr/>
          <p:nvPr/>
        </p:nvSpPr>
        <p:spPr>
          <a:xfrm>
            <a:off x="1280592" y="188640"/>
            <a:ext cx="8208912" cy="864096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Озимый и яровой сев сельскохозяйственных культур и укосная площадь многолетних трав под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урожай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2018г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хозяйствах всех категорий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877108" y="1268760"/>
            <a:ext cx="6912768" cy="75936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u="sng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структуре посевных площадей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сельскохозяйственных 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культур </a:t>
            </a:r>
          </a:p>
          <a:p>
            <a:pPr algn="ctr"/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произошли некоторые изменения </a:t>
            </a:r>
            <a:endParaRPr lang="ru-RU" sz="1800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2051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араллелограмм 7"/>
          <p:cNvSpPr/>
          <p:nvPr/>
        </p:nvSpPr>
        <p:spPr>
          <a:xfrm>
            <a:off x="1064568" y="130738"/>
            <a:ext cx="8280920" cy="883079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144000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Общая посевная площадь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сельскохозяйственных 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культур под урожай 2018г.  по территории   </a:t>
            </a:r>
          </a:p>
          <a:p>
            <a:pPr marL="144000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271462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72344" y="5157192"/>
            <a:ext cx="2180190" cy="158417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endParaRPr lang="ru-RU" sz="1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Наиболее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высокая доля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посевных площадей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(ПП) в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общей ее площади по республике приходится на хозяйства Чуйской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(34,5%),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Иссык-Кульской (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15.1%), </a:t>
            </a:r>
            <a:r>
              <a:rPr lang="ru-RU" sz="12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Ошской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14,7 %), </a:t>
            </a:r>
            <a:r>
              <a:rPr lang="ru-RU" sz="1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Джалал-Абадской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(12,8%) и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т.п. </a:t>
            </a:r>
          </a:p>
          <a:p>
            <a:endParaRPr lang="ru-RU" sz="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4056565"/>
              </p:ext>
            </p:extLst>
          </p:nvPr>
        </p:nvGraphicFramePr>
        <p:xfrm>
          <a:off x="272481" y="1556792"/>
          <a:ext cx="2592288" cy="32201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119"/>
                <a:gridCol w="804435"/>
                <a:gridCol w="707734"/>
              </a:tblGrid>
              <a:tr h="576064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Посевная площадь, 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га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% к итогу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1214,9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 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62,8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</a:t>
                      </a:r>
                      <a:endParaRPr lang="ru-RU" sz="12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11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 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155,9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12,8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11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Иссык-Кульская 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183,4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15,1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 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107,0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8,8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 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178,0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14,7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 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106,2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 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418,9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34,5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Бишкек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Ош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078137"/>
              </p:ext>
            </p:extLst>
          </p:nvPr>
        </p:nvGraphicFramePr>
        <p:xfrm>
          <a:off x="3296816" y="1988840"/>
          <a:ext cx="6048672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4376936" y="1273001"/>
            <a:ext cx="4824536" cy="35579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Темп роста посевных площадей по территории, %</a:t>
            </a:r>
            <a:endParaRPr lang="ru-RU" sz="14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85467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04728" y="4947845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560512" y="116632"/>
            <a:ext cx="9217024" cy="792088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Структура п</a:t>
            </a:r>
            <a:r>
              <a:rPr lang="ru-RU" sz="2000" b="1" dirty="0" smtClean="0">
                <a:solidFill>
                  <a:srgbClr val="000099"/>
                </a:solidFill>
              </a:rPr>
              <a:t>осевных площадей сельскохозяйственных культур</a:t>
            </a:r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хозяйствах всех 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категорий)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2958254"/>
              </p:ext>
            </p:extLst>
          </p:nvPr>
        </p:nvGraphicFramePr>
        <p:xfrm>
          <a:off x="344488" y="1412776"/>
          <a:ext cx="4536504" cy="3565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Горизонтальный свиток 9"/>
          <p:cNvSpPr/>
          <p:nvPr/>
        </p:nvSpPr>
        <p:spPr>
          <a:xfrm>
            <a:off x="0" y="908720"/>
            <a:ext cx="1280592" cy="2304256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Прочие культуры: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сахарная свекла, хлопчатник, табак, рис, бахчевые культуры</a:t>
            </a:r>
            <a:endParaRPr lang="ru-RU" sz="12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9030154"/>
              </p:ext>
            </p:extLst>
          </p:nvPr>
        </p:nvGraphicFramePr>
        <p:xfrm>
          <a:off x="1522817" y="1397944"/>
          <a:ext cx="3646207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7185248" y="1044119"/>
            <a:ext cx="1556246" cy="2880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2018г.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084512" y="998038"/>
            <a:ext cx="1556246" cy="32265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2017г.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0715812"/>
              </p:ext>
            </p:extLst>
          </p:nvPr>
        </p:nvGraphicFramePr>
        <p:xfrm>
          <a:off x="5457527" y="1473869"/>
          <a:ext cx="4048125" cy="5195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38120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8112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4376936" y="2420888"/>
            <a:ext cx="5328592" cy="648072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Темп роста посевных площадей зерновых культур  2018г.</a:t>
            </a:r>
          </a:p>
          <a:p>
            <a:pPr algn="ctr"/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(без зернобобовых, риса и гречихи), </a:t>
            </a:r>
          </a:p>
          <a:p>
            <a:pPr algn="ctr"/>
            <a:r>
              <a:rPr lang="ru-RU" sz="12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процентах к предыдущему году</a:t>
            </a:r>
            <a:endParaRPr lang="ru-RU" sz="1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1208584" y="0"/>
            <a:ext cx="7416824" cy="1080120"/>
          </a:xfrm>
          <a:prstGeom prst="horizontalScroll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Посевные площади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зерновых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культур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2018г. – 553,4 тыс. га или 1,5 % больше по сравнению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 прошлым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годом, при этом удельный вес в общей посевной площади составил 45,6% </a:t>
            </a:r>
            <a:endParaRPr lang="ru-RU" sz="16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44" y="3670631"/>
            <a:ext cx="2528056" cy="1973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008784" y="1080120"/>
            <a:ext cx="3168352" cy="46166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200" b="1" dirty="0" smtClean="0">
                <a:ln/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Посевные площади основных видов </a:t>
            </a:r>
          </a:p>
          <a:p>
            <a:pPr algn="ctr"/>
            <a:r>
              <a:rPr lang="ru-RU" sz="1200" b="1" dirty="0" smtClean="0">
                <a:ln/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зерновых культур</a:t>
            </a:r>
            <a:endParaRPr lang="ru-RU" sz="1200" i="1" dirty="0">
              <a:ln/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077365"/>
              </p:ext>
            </p:extLst>
          </p:nvPr>
        </p:nvGraphicFramePr>
        <p:xfrm>
          <a:off x="560512" y="1772816"/>
          <a:ext cx="3384376" cy="1656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8767"/>
                <a:gridCol w="803401"/>
                <a:gridCol w="504056"/>
                <a:gridCol w="818844"/>
                <a:gridCol w="549308"/>
              </a:tblGrid>
              <a:tr h="218948"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2017г.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2018г.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7057"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Площадь, 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га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Темп, %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Площадь, 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га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Темп, %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53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Пшеница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249,8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92,4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253,8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7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Ячмень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192,7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104,4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193,1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100,2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7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Кукуруза на зерно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101,4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105,1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103,7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7603273"/>
              </p:ext>
            </p:extLst>
          </p:nvPr>
        </p:nvGraphicFramePr>
        <p:xfrm>
          <a:off x="4088904" y="3140968"/>
          <a:ext cx="5148096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4384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04728" y="4947845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352600" y="116632"/>
            <a:ext cx="8424936" cy="792088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Структура п</a:t>
            </a:r>
            <a:r>
              <a:rPr lang="ru-RU" sz="2000" b="1" dirty="0" smtClean="0">
                <a:solidFill>
                  <a:srgbClr val="000099"/>
                </a:solidFill>
              </a:rPr>
              <a:t>осевных площадей овощных культур</a:t>
            </a:r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хозяйствах всех 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категорий)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8681476"/>
              </p:ext>
            </p:extLst>
          </p:nvPr>
        </p:nvGraphicFramePr>
        <p:xfrm>
          <a:off x="344488" y="1412776"/>
          <a:ext cx="4536504" cy="3565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Горизонтальный свиток 9"/>
          <p:cNvSpPr/>
          <p:nvPr/>
        </p:nvSpPr>
        <p:spPr>
          <a:xfrm>
            <a:off x="592544" y="3573016"/>
            <a:ext cx="1280592" cy="2304256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Прочие овощные культуры: </a:t>
            </a:r>
            <a:r>
              <a:rPr lang="ru-RU" sz="12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редиска, редька, баклажаны, перец, </a:t>
            </a:r>
            <a:r>
              <a:rPr lang="ru-RU" sz="12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зелень разная)</a:t>
            </a:r>
            <a:endParaRPr lang="ru-RU" sz="1200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1348542"/>
              </p:ext>
            </p:extLst>
          </p:nvPr>
        </p:nvGraphicFramePr>
        <p:xfrm>
          <a:off x="1522817" y="1397944"/>
          <a:ext cx="3646207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7185248" y="1044119"/>
            <a:ext cx="1556246" cy="2880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2018г.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52800" y="1070874"/>
            <a:ext cx="1556246" cy="32265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2017г.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4830995"/>
              </p:ext>
            </p:extLst>
          </p:nvPr>
        </p:nvGraphicFramePr>
        <p:xfrm>
          <a:off x="2288704" y="1556792"/>
          <a:ext cx="351981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3432954"/>
              </p:ext>
            </p:extLst>
          </p:nvPr>
        </p:nvGraphicFramePr>
        <p:xfrm>
          <a:off x="6321151" y="1700808"/>
          <a:ext cx="3456385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242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560512" y="2399221"/>
            <a:ext cx="1892158" cy="2901987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состоянию на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 января 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2018г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общая площадь пашни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республике составила</a:t>
            </a:r>
          </a:p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1287,8 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тыс. гектаров </a:t>
            </a:r>
          </a:p>
        </p:txBody>
      </p:sp>
      <p:sp>
        <p:nvSpPr>
          <p:cNvPr id="12" name="Параллелограмм 11"/>
          <p:cNvSpPr/>
          <p:nvPr/>
        </p:nvSpPr>
        <p:spPr>
          <a:xfrm>
            <a:off x="1836333" y="332656"/>
            <a:ext cx="7056785" cy="720080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Площадь пашни  на 1 января 2018г.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землепользователям</a:t>
            </a:r>
          </a:p>
          <a:p>
            <a:pPr algn="ctr"/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0653723"/>
              </p:ext>
            </p:extLst>
          </p:nvPr>
        </p:nvGraphicFramePr>
        <p:xfrm>
          <a:off x="2648744" y="1484785"/>
          <a:ext cx="6624736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71250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99292" y="5301208"/>
            <a:ext cx="2697523" cy="133299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другие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причины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 fontAlgn="t"/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недостаток ГСМ и техники, нехватка денежных средств, 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отводы земель под подстройки, пустующие дома т.п.</a:t>
            </a:r>
            <a:endParaRPr lang="ru-RU" sz="14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298614" y="1124744"/>
            <a:ext cx="3414196" cy="1584175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состоянию на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 января 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2018г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общая площадь пашни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республике составила</a:t>
            </a:r>
          </a:p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1287,8 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тыс. гектаров </a:t>
            </a: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278693" y="2942945"/>
            <a:ext cx="2586076" cy="2070231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Площадь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неиспользования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пашни в 2018 году составила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около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67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тыс. гектаров или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5,2%</a:t>
            </a:r>
            <a:endParaRPr lang="ru-RU" sz="16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449305"/>
              </p:ext>
            </p:extLst>
          </p:nvPr>
        </p:nvGraphicFramePr>
        <p:xfrm>
          <a:off x="4592960" y="1206443"/>
          <a:ext cx="4968552" cy="1322027"/>
        </p:xfrm>
        <a:graphic>
          <a:graphicData uri="http://schemas.openxmlformats.org/drawingml/2006/table">
            <a:tbl>
              <a:tblPr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57059"/>
                <a:gridCol w="884811"/>
                <a:gridCol w="680624"/>
                <a:gridCol w="1226867"/>
                <a:gridCol w="1019191"/>
              </a:tblGrid>
              <a:tr h="9264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Посевная площадь на пашне</a:t>
                      </a:r>
                      <a:endParaRPr lang="ru-RU" sz="14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Защи</a:t>
                      </a:r>
                      <a:r>
                        <a:rPr lang="ru-RU" sz="14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-щенный </a:t>
                      </a:r>
                      <a:r>
                        <a:rPr lang="ru-RU" sz="14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грунт</a:t>
                      </a:r>
                      <a:endParaRPr lang="ru-RU" sz="14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Пары</a:t>
                      </a:r>
                      <a:endParaRPr lang="ru-RU" sz="14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Пашня</a:t>
                      </a:r>
                      <a:r>
                        <a:rPr lang="ru-RU" sz="14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использо</a:t>
                      </a:r>
                      <a:endParaRPr lang="ru-RU" sz="1400" b="0" dirty="0" smtClean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4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ванная под </a:t>
                      </a:r>
                      <a:r>
                        <a:rPr lang="ru-RU" sz="14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питомники</a:t>
                      </a:r>
                      <a:endParaRPr lang="ru-RU" sz="14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Неисполь-зованная</a:t>
                      </a:r>
                      <a:endParaRPr lang="ru-RU" sz="1400" b="0" dirty="0" smtClean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пашня, </a:t>
                      </a:r>
                      <a:endParaRPr lang="ru-RU" sz="1400" b="0" dirty="0" smtClean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 </a:t>
                      </a:r>
                      <a:endParaRPr lang="ru-RU" sz="14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057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1213,2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67,3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Параллелограмм 11"/>
          <p:cNvSpPr/>
          <p:nvPr/>
        </p:nvSpPr>
        <p:spPr>
          <a:xfrm>
            <a:off x="1836333" y="332656"/>
            <a:ext cx="7056785" cy="720080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Использование площади пашни  2018г.</a:t>
            </a:r>
          </a:p>
          <a:p>
            <a:pPr algn="ctr"/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хозяйствах всех категорий</a:t>
            </a: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>
            <a:stCxn id="9" idx="3"/>
          </p:cNvCxnSpPr>
          <p:nvPr/>
        </p:nvCxnSpPr>
        <p:spPr>
          <a:xfrm flipV="1">
            <a:off x="3712810" y="1916831"/>
            <a:ext cx="952158" cy="1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9" idx="2"/>
            <a:endCxn id="10" idx="0"/>
          </p:cNvCxnSpPr>
          <p:nvPr/>
        </p:nvCxnSpPr>
        <p:spPr>
          <a:xfrm flipH="1">
            <a:off x="1571731" y="2510897"/>
            <a:ext cx="433981" cy="690827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0289982"/>
              </p:ext>
            </p:extLst>
          </p:nvPr>
        </p:nvGraphicFramePr>
        <p:xfrm>
          <a:off x="3440832" y="2856310"/>
          <a:ext cx="5832648" cy="3777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77887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640632" y="354298"/>
            <a:ext cx="7848872" cy="900186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Выводы: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Итоги учета 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посевных площадей сельскохозяйственных культур и использовании пашни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урожай 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2018г.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показали,  что:</a:t>
            </a:r>
            <a:endParaRPr lang="ru-RU" sz="1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560512" y="4526808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Зерна</a:t>
            </a:r>
            <a:endParaRPr lang="ru-RU" sz="2000" dirty="0"/>
          </a:p>
        </p:txBody>
      </p:sp>
      <p:sp>
        <p:nvSpPr>
          <p:cNvPr id="8" name="Овал 7"/>
          <p:cNvSpPr/>
          <p:nvPr/>
        </p:nvSpPr>
        <p:spPr>
          <a:xfrm>
            <a:off x="2216696" y="4526808"/>
            <a:ext cx="1700308" cy="59821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Овощей</a:t>
            </a:r>
            <a:endParaRPr lang="ru-RU" sz="2000" dirty="0"/>
          </a:p>
        </p:txBody>
      </p:sp>
      <p:sp>
        <p:nvSpPr>
          <p:cNvPr id="9" name="Овал 8"/>
          <p:cNvSpPr/>
          <p:nvPr/>
        </p:nvSpPr>
        <p:spPr>
          <a:xfrm>
            <a:off x="4145704" y="4526808"/>
            <a:ext cx="2247456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Картофеля</a:t>
            </a:r>
            <a:endParaRPr lang="ru-RU" sz="2000" dirty="0"/>
          </a:p>
        </p:txBody>
      </p:sp>
      <p:sp>
        <p:nvSpPr>
          <p:cNvPr id="11" name="Овал 10"/>
          <p:cNvSpPr/>
          <p:nvPr/>
        </p:nvSpPr>
        <p:spPr>
          <a:xfrm>
            <a:off x="7300194" y="4526807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Технических культур </a:t>
            </a:r>
            <a:endParaRPr lang="ru-RU" sz="1800" dirty="0"/>
          </a:p>
        </p:txBody>
      </p:sp>
      <p:cxnSp>
        <p:nvCxnSpPr>
          <p:cNvPr id="4" name="Прямая со стрелкой 3"/>
          <p:cNvCxnSpPr>
            <a:stCxn id="21" idx="2"/>
            <a:endCxn id="2" idx="7"/>
          </p:cNvCxnSpPr>
          <p:nvPr/>
        </p:nvCxnSpPr>
        <p:spPr>
          <a:xfrm flipH="1">
            <a:off x="1756845" y="3894343"/>
            <a:ext cx="4994374" cy="70628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1" idx="2"/>
            <a:endCxn id="8" idx="0"/>
          </p:cNvCxnSpPr>
          <p:nvPr/>
        </p:nvCxnSpPr>
        <p:spPr>
          <a:xfrm flipH="1">
            <a:off x="3066850" y="3894343"/>
            <a:ext cx="3684369" cy="6324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21" idx="2"/>
            <a:endCxn id="9" idx="0"/>
          </p:cNvCxnSpPr>
          <p:nvPr/>
        </p:nvCxnSpPr>
        <p:spPr>
          <a:xfrm flipH="1">
            <a:off x="5269432" y="3894343"/>
            <a:ext cx="1481787" cy="6324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21" idx="2"/>
            <a:endCxn id="11" idx="0"/>
          </p:cNvCxnSpPr>
          <p:nvPr/>
        </p:nvCxnSpPr>
        <p:spPr>
          <a:xfrm>
            <a:off x="6751219" y="3894343"/>
            <a:ext cx="1845119" cy="63246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3917004" y="2594048"/>
            <a:ext cx="5668430" cy="1300295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Д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ля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органов МСУ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полученные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итоги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по посевным площадям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сх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культур являются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информационной базой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определения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необходимых объемов производства  продукции  растениеводства  в  течении 2018г.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2330526" y="1551274"/>
            <a:ext cx="6654922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Тенденция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роста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посевных площадей сельскохозяйственных культур и изменение ее структуры сохраняются  </a:t>
            </a:r>
          </a:p>
        </p:txBody>
      </p:sp>
      <p:sp>
        <p:nvSpPr>
          <p:cNvPr id="26" name="Овал 25"/>
          <p:cNvSpPr/>
          <p:nvPr/>
        </p:nvSpPr>
        <p:spPr>
          <a:xfrm>
            <a:off x="5565068" y="5269931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Кормовых культур </a:t>
            </a:r>
            <a:endParaRPr lang="ru-RU" sz="1800" dirty="0"/>
          </a:p>
        </p:txBody>
      </p:sp>
      <p:cxnSp>
        <p:nvCxnSpPr>
          <p:cNvPr id="28" name="Прямая со стрелкой 27"/>
          <p:cNvCxnSpPr>
            <a:stCxn id="21" idx="2"/>
            <a:endCxn id="26" idx="0"/>
          </p:cNvCxnSpPr>
          <p:nvPr/>
        </p:nvCxnSpPr>
        <p:spPr>
          <a:xfrm>
            <a:off x="6751219" y="3894343"/>
            <a:ext cx="109993" cy="137558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21" idx="2"/>
            <a:endCxn id="35" idx="0"/>
          </p:cNvCxnSpPr>
          <p:nvPr/>
        </p:nvCxnSpPr>
        <p:spPr>
          <a:xfrm flipH="1">
            <a:off x="2452670" y="3894343"/>
            <a:ext cx="4298549" cy="186046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1156526" y="5754806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Бахчевых культур </a:t>
            </a:r>
            <a:endParaRPr lang="ru-RU" sz="1800" dirty="0"/>
          </a:p>
        </p:txBody>
      </p:sp>
      <p:sp>
        <p:nvSpPr>
          <p:cNvPr id="22" name="Овал 21"/>
          <p:cNvSpPr/>
          <p:nvPr/>
        </p:nvSpPr>
        <p:spPr>
          <a:xfrm>
            <a:off x="3973288" y="6071563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Масличных культур </a:t>
            </a:r>
            <a:endParaRPr lang="ru-RU" sz="1800" dirty="0"/>
          </a:p>
        </p:txBody>
      </p:sp>
      <p:cxnSp>
        <p:nvCxnSpPr>
          <p:cNvPr id="23" name="Прямая со стрелкой 22"/>
          <p:cNvCxnSpPr>
            <a:stCxn id="21" idx="2"/>
            <a:endCxn id="22" idx="0"/>
          </p:cNvCxnSpPr>
          <p:nvPr/>
        </p:nvCxnSpPr>
        <p:spPr>
          <a:xfrm flipH="1">
            <a:off x="5269432" y="3894343"/>
            <a:ext cx="1481787" cy="217722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81140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98" y="1268760"/>
            <a:ext cx="3480545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80" y="301797"/>
            <a:ext cx="1224136" cy="118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632" y="1813871"/>
            <a:ext cx="3480545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768" y="2049323"/>
            <a:ext cx="3480545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вал 8"/>
          <p:cNvSpPr/>
          <p:nvPr/>
        </p:nvSpPr>
        <p:spPr>
          <a:xfrm>
            <a:off x="4788255" y="3212976"/>
            <a:ext cx="4608511" cy="201622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Добро пожаловать на </a:t>
            </a:r>
          </a:p>
          <a:p>
            <a:pPr algn="ctr"/>
            <a:r>
              <a:rPr lang="en-US" sz="24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stat.kg</a:t>
            </a:r>
            <a:endParaRPr lang="ru-RU" sz="2400" b="1" dirty="0">
              <a:solidFill>
                <a:srgbClr val="000099"/>
              </a:solidFill>
              <a:cs typeface="Mongolian Baiti" pitchFamily="66" charset="0"/>
            </a:endParaRP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4638214" y="478065"/>
            <a:ext cx="4131209" cy="1584175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Спасибо за внимание!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80786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12831</TotalTime>
  <Words>711</Words>
  <Application>Microsoft Office PowerPoint</Application>
  <PresentationFormat>Лист A4 (210x297 мм)</PresentationFormat>
  <Paragraphs>192</Paragraphs>
  <Slides>12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kudakeeva</cp:lastModifiedBy>
  <cp:revision>688</cp:revision>
  <cp:lastPrinted>2017-07-11T03:31:02Z</cp:lastPrinted>
  <dcterms:created xsi:type="dcterms:W3CDTF">2009-11-26T05:40:33Z</dcterms:created>
  <dcterms:modified xsi:type="dcterms:W3CDTF">2018-07-11T03:12:41Z</dcterms:modified>
</cp:coreProperties>
</file>