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21" r:id="rId3"/>
    <p:sldId id="303" r:id="rId4"/>
    <p:sldId id="312" r:id="rId5"/>
    <p:sldId id="315" r:id="rId6"/>
    <p:sldId id="316" r:id="rId7"/>
    <p:sldId id="317" r:id="rId8"/>
    <p:sldId id="318" r:id="rId9"/>
    <p:sldId id="308" r:id="rId10"/>
    <p:sldId id="311" r:id="rId11"/>
    <p:sldId id="310" r:id="rId12"/>
    <p:sldId id="319" r:id="rId13"/>
    <p:sldId id="304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03" autoAdjust="0"/>
    <p:restoredTop sz="94195" autoAdjust="0"/>
  </p:normalViewPr>
  <p:slideViewPr>
    <p:cSldViewPr snapToGrid="0">
      <p:cViewPr varScale="1">
        <p:scale>
          <a:sx n="110" d="100"/>
          <a:sy n="110" d="100"/>
        </p:scale>
        <p:origin x="48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90D38-3EA5-4784-A95E-0B8F40B11C6C}" type="datetimeFigureOut">
              <a:rPr lang="ru-RU" smtClean="0"/>
              <a:t>29.05.2017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05043C-D06A-452F-806E-82075BF3A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221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AF49A-3559-4DC5-8D95-AC1671161C6D}" type="datetime1">
              <a:rPr lang="ru-RU" smtClean="0"/>
              <a:t>29.05.2017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833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AF5C2-A898-4FD9-B116-0FE70C769695}" type="datetime1">
              <a:rPr lang="ru-RU" smtClean="0"/>
              <a:t>29.05.2017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568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31FF-9151-4BAA-87A1-ED8B6117ED1E}" type="datetime1">
              <a:rPr lang="ru-RU" smtClean="0"/>
              <a:t>29.05.2017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099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EEA48-6E1D-4C75-9BD4-5593D38671D7}" type="datetime1">
              <a:rPr lang="ru-RU" smtClean="0"/>
              <a:t>29.05.2017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025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CD59-5895-4318-A9F3-75067FD5A53A}" type="datetime1">
              <a:rPr lang="ru-RU" smtClean="0"/>
              <a:t>29.05.2017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757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D193A-A865-40E4-811A-59543FABFD26}" type="datetime1">
              <a:rPr lang="ru-RU" smtClean="0"/>
              <a:t>29.05.2017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882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1A78F-33FD-4FDA-AD58-E99307B5EA46}" type="datetime1">
              <a:rPr lang="ru-RU" smtClean="0"/>
              <a:t>29.05.2017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28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D81A-8BE1-4328-AFA3-A8B7D52F9B53}" type="datetime1">
              <a:rPr lang="ru-RU" smtClean="0"/>
              <a:t>29.05.2017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128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1B79-7692-43DF-958F-F56B6160CA17}" type="datetime1">
              <a:rPr lang="ru-RU" smtClean="0"/>
              <a:t>29.05.2017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369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69718-A683-46E1-8A5B-2364F122522D}" type="datetime1">
              <a:rPr lang="ru-RU" smtClean="0"/>
              <a:t>29.05.2017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511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0F75-07A4-4CCD-93C9-B9DF284308A3}" type="datetime1">
              <a:rPr lang="ru-RU" smtClean="0"/>
              <a:t>29.05.2017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255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35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7965C-216C-4833-8049-938342D14698}" type="datetime1">
              <a:rPr lang="ru-RU" smtClean="0"/>
              <a:t>29.05.2017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460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51314" y="73480"/>
            <a:ext cx="8316686" cy="16002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Kyrghyz Times" pitchFamily="2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Kyrghyz Times" pitchFamily="2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506686"/>
            <a:ext cx="9144000" cy="188595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b="1" dirty="0" smtClean="0">
                <a:latin typeface="Kyrghyz Times" pitchFamily="2" charset="0"/>
                <a:cs typeface="Times New Roman" panose="02020603050405020304" pitchFamily="18" charset="0"/>
              </a:rPr>
              <a:t>Начальник Управления статистики  торговли </a:t>
            </a:r>
          </a:p>
          <a:p>
            <a:r>
              <a:rPr lang="ru-RU" b="1" dirty="0" smtClean="0">
                <a:latin typeface="Kyrghyz Times" pitchFamily="2" charset="0"/>
                <a:cs typeface="Times New Roman" panose="02020603050405020304" pitchFamily="18" charset="0"/>
              </a:rPr>
              <a:t>В. </a:t>
            </a:r>
            <a:r>
              <a:rPr lang="ru-RU" b="1" dirty="0" err="1" smtClean="0">
                <a:latin typeface="Kyrghyz Times" pitchFamily="2" charset="0"/>
                <a:cs typeface="Times New Roman" panose="02020603050405020304" pitchFamily="18" charset="0"/>
              </a:rPr>
              <a:t>Мамбеталиева</a:t>
            </a:r>
            <a:endParaRPr lang="ru-RU" b="1" dirty="0" smtClean="0">
              <a:latin typeface="Kyrghyz Times" pitchFamily="2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83871" y="2288211"/>
            <a:ext cx="95921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Особенности учета </a:t>
            </a:r>
          </a:p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приграничной торговли</a:t>
            </a:r>
            <a:endParaRPr lang="ru-RU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</a:t>
            </a:fld>
            <a:endParaRPr lang="ru-RU"/>
          </a:p>
        </p:txBody>
      </p:sp>
      <p:pic>
        <p:nvPicPr>
          <p:cNvPr id="8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51" y="448130"/>
            <a:ext cx="1178014" cy="100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62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Законодательная база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 Республики «О государственной статистике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26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марта 2007г. №40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 Кыргызской Республики «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           организации и   ведении в Кыргызской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 статистики взаимной торговли товарами с государствами – членами Таможенного союза и внешней торговли товарами с третьими странами» от 20 августа 2014 года, №470;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по присоединению Кыргызской Республики к Таможенному союзу, утвержденная постановлением Правительства КР от 5 августа 2014г., №445, раздел IX «В сфере статистики»;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статистических работ в Кыргызской Республике.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51" y="448130"/>
            <a:ext cx="1178014" cy="100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495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460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296265"/>
              </p:ext>
            </p:extLst>
          </p:nvPr>
        </p:nvGraphicFramePr>
        <p:xfrm>
          <a:off x="2032000" y="344780"/>
          <a:ext cx="8128000" cy="1674520"/>
        </p:xfrm>
        <a:graphic>
          <a:graphicData uri="http://schemas.openxmlformats.org/drawingml/2006/table">
            <a:tbl>
              <a:tblPr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{D113A9D2-9D6B-4929-AA2D-F23B5EE8CBE7}</a:tableStyleId>
              </a:tblPr>
              <a:tblGrid>
                <a:gridCol w="8128000"/>
              </a:tblGrid>
              <a:tr h="16745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 </a:t>
                      </a: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Источники информации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внешней и взаимной торговли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104" name="Rectangle 28"/>
          <p:cNvSpPr>
            <a:spLocks noChangeArrowheads="1"/>
          </p:cNvSpPr>
          <p:nvPr/>
        </p:nvSpPr>
        <p:spPr bwMode="auto">
          <a:xfrm>
            <a:off x="601280" y="2337196"/>
            <a:ext cx="4022898" cy="1345802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b="1" dirty="0" smtClean="0">
                <a:latin typeface="Times New Roman" pitchFamily="18" charset="0"/>
              </a:rPr>
              <a:t>База данных грузовых </a:t>
            </a:r>
            <a:r>
              <a:rPr lang="ru-RU" b="1" dirty="0">
                <a:latin typeface="Times New Roman" pitchFamily="18" charset="0"/>
              </a:rPr>
              <a:t>таможенных</a:t>
            </a:r>
          </a:p>
          <a:p>
            <a:pPr marL="342900" indent="-342900" algn="ctr">
              <a:spcBef>
                <a:spcPct val="20000"/>
              </a:spcBef>
            </a:pPr>
            <a:r>
              <a:rPr lang="ru-RU" b="1" dirty="0">
                <a:latin typeface="Times New Roman" pitchFamily="18" charset="0"/>
              </a:rPr>
              <a:t> деклараций (</a:t>
            </a:r>
            <a:r>
              <a:rPr lang="ru-RU" b="1" dirty="0" smtClean="0">
                <a:latin typeface="Times New Roman" pitchFamily="18" charset="0"/>
              </a:rPr>
              <a:t>ГТД)</a:t>
            </a:r>
            <a:endParaRPr lang="ru-RU" b="1" dirty="0">
              <a:latin typeface="Times New Roman" pitchFamily="18" charset="0"/>
            </a:endParaRPr>
          </a:p>
        </p:txBody>
      </p:sp>
      <p:sp>
        <p:nvSpPr>
          <p:cNvPr id="18" name="Rectangle 31"/>
          <p:cNvSpPr>
            <a:spLocks noChangeArrowheads="1"/>
          </p:cNvSpPr>
          <p:nvPr/>
        </p:nvSpPr>
        <p:spPr bwMode="auto">
          <a:xfrm>
            <a:off x="6875615" y="2438797"/>
            <a:ext cx="4263647" cy="1244201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marL="342900" indent="-342900" algn="ctr" eaLnBrk="1" hangingPunct="1">
              <a:spcBef>
                <a:spcPct val="20000"/>
              </a:spcBef>
            </a:pPr>
            <a:r>
              <a:rPr lang="ru-RU" b="1" dirty="0" smtClean="0">
                <a:latin typeface="Times New Roman" pitchFamily="18" charset="0"/>
              </a:rPr>
              <a:t>Статистическая отчетность </a:t>
            </a:r>
          </a:p>
          <a:p>
            <a:pPr marL="342900" indent="-342900" algn="ctr" eaLnBrk="1" hangingPunct="1">
              <a:spcBef>
                <a:spcPct val="20000"/>
              </a:spcBef>
            </a:pPr>
            <a:r>
              <a:rPr lang="ru-RU" b="1" dirty="0" smtClean="0">
                <a:latin typeface="Times New Roman" pitchFamily="18" charset="0"/>
              </a:rPr>
              <a:t>Ф. </a:t>
            </a:r>
            <a:r>
              <a:rPr lang="ru-RU" b="1" dirty="0">
                <a:latin typeface="Times New Roman" pitchFamily="18" charset="0"/>
              </a:rPr>
              <a:t>№ </a:t>
            </a:r>
            <a:r>
              <a:rPr lang="ru-RU" b="1" dirty="0" smtClean="0">
                <a:latin typeface="Times New Roman" pitchFamily="18" charset="0"/>
              </a:rPr>
              <a:t>1-взаимная торговля (мес</a:t>
            </a:r>
            <a:r>
              <a:rPr lang="ru-RU" b="1" dirty="0">
                <a:latin typeface="Times New Roman" pitchFamily="18" charset="0"/>
              </a:rPr>
              <a:t>.)</a:t>
            </a:r>
          </a:p>
          <a:p>
            <a:pPr marL="342900" indent="-342900" algn="ctr" eaLnBrk="1" hangingPunct="1">
              <a:spcBef>
                <a:spcPct val="20000"/>
              </a:spcBef>
            </a:pPr>
            <a:r>
              <a:rPr lang="ru-RU" b="1" dirty="0" smtClean="0">
                <a:latin typeface="Times New Roman" pitchFamily="18" charset="0"/>
              </a:rPr>
              <a:t>- «</a:t>
            </a:r>
            <a:r>
              <a:rPr lang="ru-RU" b="1" dirty="0">
                <a:latin typeface="Times New Roman" pitchFamily="18" charset="0"/>
              </a:rPr>
              <a:t>Отчет о </a:t>
            </a:r>
            <a:r>
              <a:rPr lang="ru-RU" b="1" dirty="0" smtClean="0">
                <a:latin typeface="Times New Roman" pitchFamily="18" charset="0"/>
              </a:rPr>
              <a:t>взаимной торговле</a:t>
            </a:r>
          </a:p>
          <a:p>
            <a:pPr marL="342900" indent="-342900" algn="ctr" eaLnBrk="1" hangingPunct="1">
              <a:spcBef>
                <a:spcPct val="20000"/>
              </a:spcBef>
            </a:pPr>
            <a:r>
              <a:rPr lang="ru-RU" b="1" dirty="0" smtClean="0">
                <a:latin typeface="Times New Roman" pitchFamily="18" charset="0"/>
              </a:rPr>
              <a:t> с государствам-членами ЕАЭС»</a:t>
            </a:r>
            <a:endParaRPr lang="ru-RU" b="1" dirty="0"/>
          </a:p>
        </p:txBody>
      </p:sp>
      <p:sp>
        <p:nvSpPr>
          <p:cNvPr id="21" name="Rectangle 31"/>
          <p:cNvSpPr>
            <a:spLocks noChangeArrowheads="1"/>
          </p:cNvSpPr>
          <p:nvPr/>
        </p:nvSpPr>
        <p:spPr bwMode="auto">
          <a:xfrm>
            <a:off x="4271439" y="3869872"/>
            <a:ext cx="4263642" cy="827562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marL="342900" indent="-342900" algn="ctr" eaLnBrk="1" hangingPunct="1">
              <a:spcBef>
                <a:spcPct val="20000"/>
              </a:spcBef>
            </a:pPr>
            <a:r>
              <a:rPr lang="ru-RU" b="1" dirty="0">
                <a:latin typeface="Times New Roman" pitchFamily="18" charset="0"/>
              </a:rPr>
              <a:t>Ф № 1-В (мес</a:t>
            </a:r>
            <a:r>
              <a:rPr lang="ru-RU" b="1" dirty="0" smtClean="0">
                <a:latin typeface="Times New Roman" pitchFamily="18" charset="0"/>
              </a:rPr>
              <a:t>.) -</a:t>
            </a:r>
            <a:endParaRPr lang="ru-RU" b="1" dirty="0">
              <a:latin typeface="Times New Roman" pitchFamily="18" charset="0"/>
            </a:endParaRPr>
          </a:p>
          <a:p>
            <a:pPr marL="342900" indent="-342900" algn="ctr" eaLnBrk="1" hangingPunct="1">
              <a:spcBef>
                <a:spcPct val="20000"/>
              </a:spcBef>
            </a:pPr>
            <a:r>
              <a:rPr lang="ru-RU" b="1" dirty="0">
                <a:latin typeface="Times New Roman" pitchFamily="18" charset="0"/>
              </a:rPr>
              <a:t>«Отчет о ввозе и </a:t>
            </a:r>
            <a:r>
              <a:rPr lang="ru-RU" b="1" dirty="0" smtClean="0">
                <a:latin typeface="Times New Roman" pitchFamily="18" charset="0"/>
              </a:rPr>
              <a:t>вывозе продукции</a:t>
            </a:r>
            <a:r>
              <a:rPr lang="ru-RU" b="1" dirty="0">
                <a:latin typeface="Times New Roman" pitchFamily="18" charset="0"/>
              </a:rPr>
              <a:t>»</a:t>
            </a:r>
            <a:endParaRPr lang="ru-RU" b="1" dirty="0"/>
          </a:p>
        </p:txBody>
      </p:sp>
      <p:sp>
        <p:nvSpPr>
          <p:cNvPr id="22" name="Rectangle 33"/>
          <p:cNvSpPr>
            <a:spLocks noChangeArrowheads="1"/>
          </p:cNvSpPr>
          <p:nvPr/>
        </p:nvSpPr>
        <p:spPr bwMode="auto">
          <a:xfrm>
            <a:off x="360535" y="5123020"/>
            <a:ext cx="4263643" cy="878774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marL="342900" indent="-342900" algn="ctr" eaLnBrk="1" hangingPunct="1">
              <a:spcBef>
                <a:spcPct val="20000"/>
              </a:spcBef>
            </a:pPr>
            <a:r>
              <a:rPr lang="ru-RU" b="1" dirty="0">
                <a:latin typeface="Times New Roman" pitchFamily="18" charset="0"/>
              </a:rPr>
              <a:t>ф</a:t>
            </a:r>
            <a:r>
              <a:rPr lang="ru-RU" b="1" dirty="0" smtClean="0">
                <a:latin typeface="Times New Roman" pitchFamily="18" charset="0"/>
              </a:rPr>
              <a:t>. </a:t>
            </a:r>
            <a:r>
              <a:rPr lang="ru-RU" b="1" dirty="0">
                <a:latin typeface="Times New Roman" pitchFamily="18" charset="0"/>
              </a:rPr>
              <a:t>№ 10-скот </a:t>
            </a:r>
            <a:r>
              <a:rPr lang="ru-RU" b="1" dirty="0" smtClean="0">
                <a:latin typeface="Times New Roman" pitchFamily="18" charset="0"/>
              </a:rPr>
              <a:t>- </a:t>
            </a:r>
            <a:r>
              <a:rPr lang="ru-RU" b="1" dirty="0">
                <a:latin typeface="Times New Roman" pitchFamily="18" charset="0"/>
              </a:rPr>
              <a:t>Бланк </a:t>
            </a:r>
            <a:r>
              <a:rPr lang="ru-RU" b="1" dirty="0" smtClean="0">
                <a:latin typeface="Times New Roman" pitchFamily="18" charset="0"/>
              </a:rPr>
              <a:t>обследования </a:t>
            </a:r>
            <a:r>
              <a:rPr lang="ru-RU" b="1" dirty="0">
                <a:latin typeface="Times New Roman" pitchFamily="18" charset="0"/>
              </a:rPr>
              <a:t>по </a:t>
            </a:r>
          </a:p>
          <a:p>
            <a:pPr marL="342900" indent="-342900" algn="ctr" eaLnBrk="1" hangingPunct="1">
              <a:spcBef>
                <a:spcPct val="20000"/>
              </a:spcBef>
            </a:pPr>
            <a:r>
              <a:rPr lang="ru-RU" b="1" dirty="0">
                <a:latin typeface="Times New Roman" pitchFamily="18" charset="0"/>
              </a:rPr>
              <a:t>экспорту </a:t>
            </a:r>
            <a:r>
              <a:rPr lang="ru-RU" b="1" dirty="0" smtClean="0">
                <a:latin typeface="Times New Roman" pitchFamily="18" charset="0"/>
              </a:rPr>
              <a:t>живых животных </a:t>
            </a:r>
            <a:r>
              <a:rPr lang="ru-RU" b="1" dirty="0">
                <a:latin typeface="Times New Roman" pitchFamily="18" charset="0"/>
              </a:rPr>
              <a:t>и </a:t>
            </a:r>
            <a:r>
              <a:rPr lang="ru-RU" b="1" dirty="0" smtClean="0">
                <a:latin typeface="Times New Roman" pitchFamily="18" charset="0"/>
              </a:rPr>
              <a:t>продуктов </a:t>
            </a:r>
          </a:p>
          <a:p>
            <a:pPr marL="342900" indent="-342900" algn="ctr" eaLnBrk="1" hangingPunct="1">
              <a:spcBef>
                <a:spcPct val="20000"/>
              </a:spcBef>
            </a:pPr>
            <a:r>
              <a:rPr lang="ru-RU" b="1" dirty="0" smtClean="0">
                <a:latin typeface="Times New Roman" pitchFamily="18" charset="0"/>
              </a:rPr>
              <a:t>забоя </a:t>
            </a:r>
            <a:r>
              <a:rPr lang="ru-RU" b="1" dirty="0">
                <a:latin typeface="Times New Roman" pitchFamily="18" charset="0"/>
              </a:rPr>
              <a:t>скота</a:t>
            </a:r>
          </a:p>
        </p:txBody>
      </p:sp>
      <p:sp>
        <p:nvSpPr>
          <p:cNvPr id="23" name="Rectangle 33"/>
          <p:cNvSpPr>
            <a:spLocks noChangeArrowheads="1"/>
          </p:cNvSpPr>
          <p:nvPr/>
        </p:nvSpPr>
        <p:spPr bwMode="auto">
          <a:xfrm>
            <a:off x="6705600" y="5063410"/>
            <a:ext cx="4725081" cy="1411266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marL="342900" indent="-342900" algn="ctr" eaLnBrk="1" hangingPunct="1">
              <a:spcBef>
                <a:spcPct val="20000"/>
              </a:spcBef>
            </a:pPr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</a:rPr>
              <a:t>Выборочное обследование физических лиц,</a:t>
            </a:r>
          </a:p>
          <a:p>
            <a:pPr marL="342900" indent="-342900" algn="ctr" eaLnBrk="1" hangingPunct="1">
              <a:spcBef>
                <a:spcPct val="20000"/>
              </a:spcBef>
            </a:pPr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</a:rPr>
              <a:t> перемещающих товары через границу </a:t>
            </a:r>
          </a:p>
          <a:p>
            <a:pPr marL="342900" indent="-342900" algn="ctr" eaLnBrk="1" hangingPunct="1">
              <a:spcBef>
                <a:spcPct val="20000"/>
              </a:spcBef>
            </a:pPr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</a:rPr>
              <a:t>Кыргызской Республики с Республикой Казахстан</a:t>
            </a:r>
            <a:endParaRPr lang="ru-RU" sz="15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14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51" y="448130"/>
            <a:ext cx="1178014" cy="100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2692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задачи обследования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Целью обследования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получение более полной, объективной информации об общих объемах и товарной структуре существующих товарных потоков между странами, осуществляющих физическими   лицами.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Задачей обследования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определение ежемесячного объема товарных потоков как в Кыргызскую Республику, так и в Республику Казахстан, товарной номенклатуры и структуры перевозимых физическими лицами товаров.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4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51" y="448130"/>
            <a:ext cx="1178014" cy="100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4507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792" y="365125"/>
            <a:ext cx="11421374" cy="1325563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статистического 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обследования 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49829" y="1850571"/>
            <a:ext cx="9666514" cy="4326391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статистического обследования являются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потоки, товары, перевозимые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лицами как в Республику Казахстан,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 Кыргызскую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Республику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5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51" y="448130"/>
            <a:ext cx="1178014" cy="100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1387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6211" y="365125"/>
            <a:ext cx="11421374" cy="1325563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Единицы статистического 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обследования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Единицей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статистического обследования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физические лица,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перевозящие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товары в больших объемах,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транспорта.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6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51" y="448130"/>
            <a:ext cx="1178014" cy="100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3966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Географический охват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Обследование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охватывает пункты пропуска на государственной границе Кыргызской Республики с Республикой 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Казахстан.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7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51" y="448130"/>
            <a:ext cx="1178014" cy="100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0664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проведения обследования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5656" y="1872343"/>
            <a:ext cx="10178143" cy="4304620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Обследование по физическим лицам, перевозящим товары через пункты пропуска на государственной границе Кыргызской Республики с Республикой Казахстан, проводится ежемесячно по выбранным дням недели, согласно согласованному с ГПС КР графику проведения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8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51" y="448130"/>
            <a:ext cx="1178014" cy="100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6913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41475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Инструментарий 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обследования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905058" y="1825625"/>
            <a:ext cx="10515600" cy="4351338"/>
          </a:xfrm>
        </p:spPr>
        <p:txBody>
          <a:bodyPr/>
          <a:lstStyle/>
          <a:p>
            <a:pPr marL="0" lvl="0" indent="0" algn="ctr">
              <a:lnSpc>
                <a:spcPct val="150000"/>
              </a:lnSpc>
              <a:buNone/>
            </a:pPr>
            <a:endParaRPr lang="ru-RU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Анкета 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обследования оборотов 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товаров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пограничных пунктах пропуска </a:t>
            </a:r>
            <a:endParaRPr lang="ru-RU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Государственной 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границы </a:t>
            </a:r>
            <a:endParaRPr lang="ru-RU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Кыргызской Республики 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 Республикой 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Казахстан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9</a:t>
            </a:fld>
            <a:endParaRPr lang="ru-RU" dirty="0"/>
          </a:p>
        </p:txBody>
      </p:sp>
      <p:pic>
        <p:nvPicPr>
          <p:cNvPr id="3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51" y="448130"/>
            <a:ext cx="1178014" cy="100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104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Показатели 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анкеты обследования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Направление движения товара: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Импорт 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-  1</a:t>
            </a:r>
          </a:p>
          <a:p>
            <a:pPr marL="0" indent="0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                                                     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Экспорт 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-  2</a:t>
            </a:r>
          </a:p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Наименование товара </a:t>
            </a:r>
          </a:p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Код товара (ТН ВЭД ЕАЭС)</a:t>
            </a:r>
          </a:p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Единица измерения</a:t>
            </a:r>
          </a:p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Количество</a:t>
            </a:r>
          </a:p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Страна назначения</a:t>
            </a:r>
          </a:p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Страна отправления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10</a:t>
            </a:fld>
            <a:endParaRPr lang="ru-RU" dirty="0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51" y="448130"/>
            <a:ext cx="1178014" cy="100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9340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11</a:t>
            </a:fld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861457" y="870857"/>
            <a:ext cx="8654142" cy="530610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часто вы пересекаете кыргызско-казахскую границу?</a:t>
            </a:r>
          </a:p>
          <a:p>
            <a:pPr marL="0" indent="0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несколько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раз в день  -  1</a:t>
            </a:r>
          </a:p>
          <a:p>
            <a:pPr marL="0" indent="0">
              <a:buNone/>
            </a:pP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    ежедневно 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-  2</a:t>
            </a:r>
          </a:p>
          <a:p>
            <a:pPr marL="0" indent="0">
              <a:buNone/>
            </a:pP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   сколько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раз в неделю   - 3</a:t>
            </a:r>
          </a:p>
          <a:p>
            <a:pPr marL="0" indent="0">
              <a:buNone/>
            </a:pP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    один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раз в месяц  -  4</a:t>
            </a:r>
          </a:p>
          <a:p>
            <a:pPr marL="0" indent="0">
              <a:buNone/>
            </a:pP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    несколько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раз в месяц   -  5</a:t>
            </a:r>
          </a:p>
          <a:p>
            <a:pPr marL="0" indent="0">
              <a:buNone/>
            </a:pP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    несколько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раз в год или реже  -  6</a:t>
            </a:r>
          </a:p>
          <a:p>
            <a:endParaRPr lang="ru-RU" i="1" dirty="0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51" y="448130"/>
            <a:ext cx="1178014" cy="100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691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проведения обследования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12</a:t>
            </a:fld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9085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	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Учитывая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предварительного тестирования и интенсивность прохождения товара в пунктах пропуска,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осуществляются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выборочные наблюдения по специальному графику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обозначенных пунктах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пропуска:</a:t>
            </a:r>
          </a:p>
          <a:p>
            <a:pPr marL="0" indent="0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Ак-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Тилек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Чуйская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Чалдабар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Чуйская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Ак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Чуйская область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Токмок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автодорожный    Чуйская область 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Каркыра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Иссык-Кульская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Капка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Таласская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9215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65533" y="273465"/>
            <a:ext cx="7981772" cy="957129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altLang="ja-JP" dirty="0"/>
              <a:t/>
            </a:r>
            <a:br>
              <a:rPr lang="ru-RU" altLang="ja-JP" dirty="0"/>
            </a:br>
            <a:r>
              <a:rPr lang="ru-RU" altLang="ja-JP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	</a:t>
            </a:r>
          </a:p>
        </p:txBody>
      </p:sp>
      <p:pic>
        <p:nvPicPr>
          <p:cNvPr id="922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33" y="1598065"/>
            <a:ext cx="10347481" cy="4614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3B76"/>
                  </a:outerShdw>
                </a:effectLst>
              </a14:hiddenEffects>
            </a:ext>
          </a:extLst>
        </p:spPr>
      </p:pic>
      <p:pic>
        <p:nvPicPr>
          <p:cNvPr id="7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64" y="220435"/>
            <a:ext cx="1219226" cy="967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1022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3520</TotalTime>
  <Words>453</Words>
  <Application>Microsoft Office PowerPoint</Application>
  <PresentationFormat>Широкоэкранный</PresentationFormat>
  <Paragraphs>93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Kyrghyz Times</vt:lpstr>
      <vt:lpstr>ＭＳ Ｐゴシック</vt:lpstr>
      <vt:lpstr>Times New Roman</vt:lpstr>
      <vt:lpstr>Wingdings</vt:lpstr>
      <vt:lpstr>Тема Office</vt:lpstr>
      <vt:lpstr>            Национальный статистический комитет Кыргызской Республики</vt:lpstr>
      <vt:lpstr>Законодательная база </vt:lpstr>
      <vt:lpstr>Презентация PowerPoint</vt:lpstr>
      <vt:lpstr>Цели и задачи обследования</vt:lpstr>
      <vt:lpstr>Объекты статистического  обследования </vt:lpstr>
      <vt:lpstr>Единицы статистического  обследования</vt:lpstr>
      <vt:lpstr>Географический охват</vt:lpstr>
      <vt:lpstr>Срок проведения обследования </vt:lpstr>
      <vt:lpstr>Инструментарий обследования</vt:lpstr>
      <vt:lpstr>  Показатели анкеты обследования</vt:lpstr>
      <vt:lpstr>Презентация PowerPoint</vt:lpstr>
      <vt:lpstr>Порядок проведения обследования</vt:lpstr>
      <vt:lpstr> 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Молодежь Кыргызской Республики</dc:title>
  <dc:creator>Asanbekova</dc:creator>
  <cp:lastModifiedBy>Mambetalieva</cp:lastModifiedBy>
  <cp:revision>230</cp:revision>
  <cp:lastPrinted>2016-04-11T14:59:39Z</cp:lastPrinted>
  <dcterms:created xsi:type="dcterms:W3CDTF">2014-05-26T08:23:18Z</dcterms:created>
  <dcterms:modified xsi:type="dcterms:W3CDTF">2017-05-29T06:59:41Z</dcterms:modified>
</cp:coreProperties>
</file>