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2" r:id="rId1"/>
  </p:sldMasterIdLst>
  <p:notesMasterIdLst>
    <p:notesMasterId r:id="rId14"/>
  </p:notesMasterIdLst>
  <p:handoutMasterIdLst>
    <p:handoutMasterId r:id="rId15"/>
  </p:handoutMasterIdLst>
  <p:sldIdLst>
    <p:sldId id="379" r:id="rId2"/>
    <p:sldId id="381" r:id="rId3"/>
    <p:sldId id="377" r:id="rId4"/>
    <p:sldId id="401" r:id="rId5"/>
    <p:sldId id="400" r:id="rId6"/>
    <p:sldId id="382" r:id="rId7"/>
    <p:sldId id="384" r:id="rId8"/>
    <p:sldId id="390" r:id="rId9"/>
    <p:sldId id="391" r:id="rId10"/>
    <p:sldId id="394" r:id="rId11"/>
    <p:sldId id="396" r:id="rId12"/>
    <p:sldId id="378" r:id="rId13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3177D"/>
    <a:srgbClr val="4D9505"/>
    <a:srgbClr val="68C907"/>
    <a:srgbClr val="006600"/>
    <a:srgbClr val="FF0000"/>
    <a:srgbClr val="DD23AC"/>
    <a:srgbClr val="B9CD76"/>
    <a:srgbClr val="69BF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610" autoAdjust="0"/>
    <p:restoredTop sz="99828" autoAdjust="0"/>
  </p:normalViewPr>
  <p:slideViewPr>
    <p:cSldViewPr>
      <p:cViewPr varScale="1">
        <p:scale>
          <a:sx n="113" d="100"/>
          <a:sy n="113" d="100"/>
        </p:scale>
        <p:origin x="114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68" y="-96"/>
      </p:cViewPr>
      <p:guideLst>
        <p:guide orient="horz" pos="312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ootkulova\Desktop\&#1090;&#1072;&#1073;&#1083;%20&#1089;&#1082;%20&#1087;&#1088;&#1077;&#1079;&#1077;&#1085;&#1090;&#1072;&#1094;&#1080;&#110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ootkulova\Desktop\&#1090;&#1072;&#1073;&#1083;%20&#1089;&#1082;%20&#1087;&#1088;&#1077;&#1079;&#1077;&#1085;&#1090;&#1072;&#1094;&#1080;&#1103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ootkulova\Desktop\&#1090;&#1072;&#1073;&#1083;%20&#1089;&#1082;%20&#1087;&#1088;&#1077;&#1079;&#1077;&#1085;&#1090;&#1072;&#1094;&#1080;&#1103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ootkulova\Desktop\&#1090;&#1072;&#1073;&#1083;%20&#1089;&#1082;%20&#1087;&#1088;&#1077;&#1079;&#1077;&#1085;&#1090;&#1072;&#1094;&#1080;&#1103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ootkulova\Desktop\&#1090;&#1072;&#1073;&#1083;%20&#1089;&#1082;%20&#1087;&#1088;&#1077;&#1079;&#1077;&#1085;&#1090;&#1072;&#1094;&#1080;&#1103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valuyskaya\Desktop\&#1075;&#1088;&#1072;&#1092;&#1080;&#1082;&#1080;2016.xls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ootkulova\Desktop\&#1090;&#1072;&#1073;&#1083;%20&#1089;&#1082;%20&#1087;&#1088;&#1077;&#1079;&#1077;&#1085;&#1090;&#1072;&#1094;&#1080;&#1103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ootkulova\Desktop\&#1090;&#1072;&#1073;&#1083;%20&#1089;&#1082;%20&#1087;&#1088;&#1077;&#1079;&#1077;&#1085;&#1090;&#1072;&#1094;&#1080;&#1103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1"/>
                <c:order val="0"/>
                <c:dPt>
                  <c:idx val="0"/>
                  <c:bubble3D val="0"/>
                  <c:spPr>
                    <a:solidFill>
                      <a:schemeClr val="accent5">
                        <a:shade val="76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5">
                        <a:tint val="77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Лист2!$A$34:$A$35</c15:sqref>
                        </c15:formulaRef>
                      </c:ext>
                    </c:extLst>
                    <c:strCache>
                      <c:ptCount val="2"/>
                      <c:pt idx="0">
                        <c:v>имущества  граждан (недвижимого имущества)</c:v>
                      </c:pt>
                      <c:pt idx="1">
                        <c:v>гражданской ответственности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Лист2!$C$34:$C$35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</c15:ser>
            </c15:filteredPieSeries>
            <c15:filteredPieSeries>
              <c15:ser>
                <c:idx val="2"/>
                <c:order val="1"/>
                <c:dPt>
                  <c:idx val="0"/>
                  <c:bubble3D val="0"/>
                  <c:spPr>
                    <a:solidFill>
                      <a:schemeClr val="accent5">
                        <a:shade val="76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5">
                        <a:tint val="77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Лист2!$A$34:$A$35</c15:sqref>
                        </c15:formulaRef>
                      </c:ext>
                    </c:extLst>
                    <c:strCache>
                      <c:ptCount val="2"/>
                      <c:pt idx="0">
                        <c:v>имущества  граждан (недвижимого имущества)</c:v>
                      </c:pt>
                      <c:pt idx="1">
                        <c:v>гражданской ответственности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Лист2!$D$34:$D$35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</c15:ser>
            </c15:filteredPieSeries>
            <c15:filteredPieSeries>
              <c15:ser>
                <c:idx val="3"/>
                <c:order val="2"/>
                <c:dPt>
                  <c:idx val="0"/>
                  <c:bubble3D val="0"/>
                  <c:spPr>
                    <a:solidFill>
                      <a:schemeClr val="accent5">
                        <a:shade val="76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5">
                        <a:tint val="77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Лист2!$A$34:$A$35</c15:sqref>
                        </c15:formulaRef>
                      </c:ext>
                    </c:extLst>
                    <c:strCache>
                      <c:ptCount val="2"/>
                      <c:pt idx="0">
                        <c:v>имущества  граждан (недвижимого имущества)</c:v>
                      </c:pt>
                      <c:pt idx="1">
                        <c:v>гражданской ответственности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Лист2!$E$34:$E$35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</c15:ser>
            </c15:filteredPieSeries>
            <c15:filteredPieSeries>
              <c15:ser>
                <c:idx val="4"/>
                <c:order val="3"/>
                <c:dPt>
                  <c:idx val="0"/>
                  <c:bubble3D val="0"/>
                  <c:spPr>
                    <a:solidFill>
                      <a:schemeClr val="accent5">
                        <a:shade val="76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5">
                        <a:tint val="77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Лист2!$A$34:$A$35</c15:sqref>
                        </c15:formulaRef>
                      </c:ext>
                    </c:extLst>
                    <c:strCache>
                      <c:ptCount val="2"/>
                      <c:pt idx="0">
                        <c:v>имущества  граждан (недвижимого имущества)</c:v>
                      </c:pt>
                      <c:pt idx="1">
                        <c:v>гражданской ответственности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Лист2!$F$34:$F$35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538957630296216"/>
          <c:y val="0.18648145756635109"/>
          <c:w val="0.66844162661485496"/>
          <c:h val="0.6837143943351698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4.891906225508523E-2"/>
                  <c:y val="-0.21364055804028606"/>
                </c:manualLayout>
              </c:layout>
              <c:tx>
                <c:rich>
                  <a:bodyPr/>
                  <a:lstStyle/>
                  <a:p>
                    <a:fld id="{370EB4E1-2A60-4574-A890-EADCC9CA4C81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38%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762271208347742"/>
                      <c:h val="0.127364794618713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1.5163199518080641E-3"/>
                  <c:y val="9.564374490366676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E46BC33-442F-46D4-A054-CC9C00139589}" type="CATEGORYNAME">
                      <a:rPr lang="ru-RU" sz="110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1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endParaRPr lang="ru-RU" sz="110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10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10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56%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60953114533956"/>
                      <c:h val="0.1840807969145806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1.771838687636329E-2"/>
                  <c:y val="8.4009134422028328E-3"/>
                </c:manualLayout>
              </c:layout>
              <c:tx>
                <c:rich>
                  <a:bodyPr/>
                  <a:lstStyle/>
                  <a:p>
                    <a:fld id="{B7AFC0C7-505D-4382-9EC9-23D216370D57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 6%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234388763621841"/>
                      <c:h val="0.16627707365523547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Лист2!$A$30:$A$32</c:f>
              <c:strCache>
                <c:ptCount val="3"/>
                <c:pt idx="0">
                  <c:v>  личное страхование</c:v>
                </c:pt>
                <c:pt idx="1">
                  <c:v>  имущественное страхование</c:v>
                </c:pt>
                <c:pt idx="2">
                  <c:v>  страхование ответственности</c:v>
                </c:pt>
              </c:strCache>
            </c:strRef>
          </c:cat>
          <c:val>
            <c:numRef>
              <c:f>Лист2!$C$30:$C$32</c:f>
              <c:numCache>
                <c:formatCode>#,##0.0</c:formatCode>
                <c:ptCount val="3"/>
                <c:pt idx="0">
                  <c:v>38.036809815950924</c:v>
                </c:pt>
                <c:pt idx="1">
                  <c:v>55.95092024539877</c:v>
                </c:pt>
                <c:pt idx="2">
                  <c:v>6.0122699386503076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64435695538059"/>
          <c:y val="0.17768094270115345"/>
          <c:w val="0.67190757195629625"/>
          <c:h val="0.67402733964248163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1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4.0873490813648286E-2"/>
                  <c:y val="2.2139665776199327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4F5BA2FD-D718-4042-8D23-769CC1A97E39}" type="CATEGORYNAME">
                      <a:rPr lang="ru-RU" sz="110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1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sz="110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</a:p>
                  <a:p>
                    <a:pPr>
                      <a:defRPr sz="110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10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1796797900262467"/>
                      <c:h val="0.1994742867824014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3523840266173966E-2"/>
                  <c:y val="2.209885477192940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AE849D4F-9D71-4D8D-BBAC-768472F1D9D7}" type="CATEGORYNAME">
                      <a:rPr lang="ru-RU"/>
                      <a:pPr>
                        <a:defRPr sz="11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/>
                      <a:t> 82%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967139107611547"/>
                      <c:h val="0.19526364842376898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Лист2!$A$34:$A$35</c:f>
              <c:strCache>
                <c:ptCount val="2"/>
                <c:pt idx="0">
                  <c:v>имущества  граждан (недвижимого имущества)</c:v>
                </c:pt>
                <c:pt idx="1">
                  <c:v>гражданской ответственности</c:v>
                </c:pt>
              </c:strCache>
            </c:strRef>
          </c:cat>
          <c:val>
            <c:numRef>
              <c:f>Лист2!$C$34:$C$35</c:f>
              <c:numCache>
                <c:formatCode>#,##0.0</c:formatCode>
                <c:ptCount val="2"/>
                <c:pt idx="0">
                  <c:v>17.948717948717949</c:v>
                </c:pt>
                <c:pt idx="1">
                  <c:v>82.051282051282058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02201337736008"/>
          <c:y val="3.9456200787401578E-2"/>
          <c:w val="0.86564107611548557"/>
          <c:h val="0.720887649460484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'Лист1 (2)'!$A$47</c:f>
              <c:strCache>
                <c:ptCount val="1"/>
                <c:pt idx="0">
                  <c:v>Балансовая прибыль (-убыток)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'Лист1 (2)'!$B$3:$F$3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'Лист1 (2)'!$B$47:$F$47</c:f>
              <c:numCache>
                <c:formatCode>#,##0.0</c:formatCode>
                <c:ptCount val="5"/>
                <c:pt idx="0">
                  <c:v>79.599999999999994</c:v>
                </c:pt>
                <c:pt idx="1">
                  <c:v>91.8</c:v>
                </c:pt>
                <c:pt idx="2">
                  <c:v>192.6</c:v>
                </c:pt>
                <c:pt idx="3">
                  <c:v>351.1</c:v>
                </c:pt>
                <c:pt idx="4">
                  <c:v>66.2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8184008"/>
        <c:axId val="138189888"/>
      </c:barChart>
      <c:catAx>
        <c:axId val="138184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8189888"/>
        <c:crosses val="autoZero"/>
        <c:auto val="1"/>
        <c:lblAlgn val="ctr"/>
        <c:lblOffset val="100"/>
        <c:noMultiLvlLbl val="0"/>
      </c:catAx>
      <c:valAx>
        <c:axId val="138189888"/>
        <c:scaling>
          <c:orientation val="minMax"/>
        </c:scaling>
        <c:delete val="0"/>
        <c:axPos val="l"/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8184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Лист3!$A$54</c:f>
              <c:strCache>
                <c:ptCount val="1"/>
                <c:pt idx="0">
                  <c:v>Страховые выплаты 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0.154618465746531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Лист3!$B$53:$F$53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Лист3!$B$54:$F$54</c:f>
              <c:numCache>
                <c:formatCode>#,##0.0</c:formatCode>
                <c:ptCount val="5"/>
                <c:pt idx="0">
                  <c:v>38</c:v>
                </c:pt>
                <c:pt idx="1">
                  <c:v>50.8</c:v>
                </c:pt>
                <c:pt idx="2">
                  <c:v>118.4</c:v>
                </c:pt>
                <c:pt idx="3">
                  <c:v>59.6</c:v>
                </c:pt>
                <c:pt idx="4">
                  <c:v>89.3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8183224"/>
        <c:axId val="138184792"/>
      </c:barChart>
      <c:lineChart>
        <c:grouping val="standard"/>
        <c:varyColors val="0"/>
        <c:ser>
          <c:idx val="1"/>
          <c:order val="1"/>
          <c:tx>
            <c:strRef>
              <c:f>Лист3!$A$55</c:f>
              <c:strCache>
                <c:ptCount val="1"/>
                <c:pt idx="0">
                  <c:v>Число страховых случаев</c:v>
                </c:pt>
              </c:strCache>
            </c:strRef>
          </c:tx>
          <c:spPr>
            <a:ln w="28575" cap="sq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4654561575827527E-2"/>
                  <c:y val="-4.7858096540592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8537566930247349E-2"/>
                  <c:y val="-5.1539488582177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9309123151655123E-2"/>
                  <c:y val="-3.3132528374256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4654561575827673E-2"/>
                  <c:y val="-5.1539488582177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88855086698796E-2"/>
                  <c:y val="-3.68139204158407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Лист3!$B$53:$F$53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Лист3!$B$55:$F$55</c:f>
              <c:numCache>
                <c:formatCode>#,##0</c:formatCode>
                <c:ptCount val="5"/>
                <c:pt idx="0">
                  <c:v>3386</c:v>
                </c:pt>
                <c:pt idx="1">
                  <c:v>4238</c:v>
                </c:pt>
                <c:pt idx="2">
                  <c:v>5402</c:v>
                </c:pt>
                <c:pt idx="3">
                  <c:v>6082</c:v>
                </c:pt>
                <c:pt idx="4">
                  <c:v>6023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185968"/>
        <c:axId val="138185576"/>
      </c:lineChart>
      <c:catAx>
        <c:axId val="138183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8184792"/>
        <c:crosses val="autoZero"/>
        <c:auto val="1"/>
        <c:lblAlgn val="ctr"/>
        <c:lblOffset val="100"/>
        <c:noMultiLvlLbl val="0"/>
      </c:catAx>
      <c:valAx>
        <c:axId val="1381847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1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1200" b="1" i="1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Страховые</a:t>
                </a:r>
                <a:r>
                  <a:rPr lang="ru-RU" sz="1200" b="1" i="1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выплаты, млн. сомов</a:t>
                </a:r>
                <a:endParaRPr lang="ru-RU" sz="1200" b="1" i="1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2.1356529449308818E-2"/>
              <c:y val="0.137637972486377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1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8183224"/>
        <c:crosses val="autoZero"/>
        <c:crossBetween val="between"/>
      </c:valAx>
      <c:valAx>
        <c:axId val="13818557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1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1100" b="1" i="1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Число страховых случаев, единиц</a:t>
                </a:r>
              </a:p>
            </c:rich>
          </c:tx>
          <c:layout>
            <c:manualLayout>
              <c:xMode val="edge"/>
              <c:yMode val="edge"/>
              <c:x val="0.9560345954374686"/>
              <c:y val="0.167935828988614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1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8185968"/>
        <c:crosses val="max"/>
        <c:crossBetween val="between"/>
      </c:valAx>
      <c:catAx>
        <c:axId val="138185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81855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04475756319932"/>
          <c:y val="0.11218993752541495"/>
          <c:w val="0.6409990330156099"/>
          <c:h val="0.857674762485675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82932815216279"/>
          <c:y val="4.2553191489361701E-2"/>
          <c:w val="0.86252565020281557"/>
          <c:h val="0.6206941419556597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Лист1!$A$43:$A$50</c:f>
              <c:strCache>
                <c:ptCount val="8"/>
                <c:pt idx="0">
                  <c:v>Великобритания</c:v>
                </c:pt>
                <c:pt idx="1">
                  <c:v>Китай</c:v>
                </c:pt>
                <c:pt idx="2">
                  <c:v>Пакистан</c:v>
                </c:pt>
                <c:pt idx="3">
                  <c:v>ОАЭ </c:v>
                </c:pt>
                <c:pt idx="4">
                  <c:v>Турция</c:v>
                </c:pt>
                <c:pt idx="5">
                  <c:v>Канада</c:v>
                </c:pt>
                <c:pt idx="6">
                  <c:v>Казахстан</c:v>
                </c:pt>
                <c:pt idx="7">
                  <c:v>Россия</c:v>
                </c:pt>
              </c:strCache>
            </c:strRef>
          </c:cat>
          <c:val>
            <c:numRef>
              <c:f>Лист1!$B$43:$B$50</c:f>
              <c:numCache>
                <c:formatCode>#,##0.0</c:formatCode>
                <c:ptCount val="8"/>
                <c:pt idx="0">
                  <c:v>69.7</c:v>
                </c:pt>
                <c:pt idx="1">
                  <c:v>36.1</c:v>
                </c:pt>
                <c:pt idx="2">
                  <c:v>13.5</c:v>
                </c:pt>
                <c:pt idx="3">
                  <c:v>12.4</c:v>
                </c:pt>
                <c:pt idx="4">
                  <c:v>8.6999999999999993</c:v>
                </c:pt>
                <c:pt idx="5">
                  <c:v>312.2</c:v>
                </c:pt>
                <c:pt idx="6">
                  <c:v>34.700000000000003</c:v>
                </c:pt>
                <c:pt idx="7">
                  <c:v>41.9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7342664"/>
        <c:axId val="175814232"/>
      </c:barChart>
      <c:catAx>
        <c:axId val="13734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5814232"/>
        <c:crosses val="autoZero"/>
        <c:auto val="1"/>
        <c:lblAlgn val="ctr"/>
        <c:lblOffset val="100"/>
        <c:noMultiLvlLbl val="0"/>
      </c:catAx>
      <c:valAx>
        <c:axId val="17581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7342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805555555555557"/>
          <c:y val="0.19675925925925927"/>
          <c:w val="0.66111111111111109"/>
          <c:h val="0.6296296296296296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3.3008420822397216E-2"/>
                  <c:y val="-3.4301910177894447E-2"/>
                </c:manualLayout>
              </c:layout>
              <c:tx>
                <c:rich>
                  <a:bodyPr/>
                  <a:lstStyle/>
                  <a:p>
                    <a:fld id="{2EE67C1B-D01D-4A82-A0EB-B3865729EA3E}" type="CATEGORYNAME">
                      <a:rPr lang="ru-RU"/>
                      <a:pPr/>
                      <a:t>[ИМЯ КАТЕГОРИИ]</a:t>
                    </a:fld>
                    <a:r>
                      <a:rPr lang="ru-RU"/>
                      <a:t>  </a:t>
                    </a:r>
                    <a:r>
                      <a:rPr lang="ru-RU" baseline="0"/>
                      <a:t> </a:t>
                    </a:r>
                    <a:fld id="{9DA3D203-06F6-45C7-958C-6C80DEF4F699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556933508311464"/>
                      <c:h val="0.1895140711577719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0444510487325447"/>
                  <c:y val="-4.285986858025733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8BAF4F65-23BD-4ECB-950E-D3C0290A7E42}" type="CATEGORYNAME">
                      <a:rPr lang="ru-RU" sz="1400" smtClean="0"/>
                      <a:pPr>
                        <a:defRPr sz="14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sz="1400" dirty="0" smtClean="0"/>
                      <a:t> </a:t>
                    </a:r>
                    <a:fld id="{26DF171E-90FA-49EB-AFED-0626FBFD7464}" type="VALUE">
                      <a:rPr lang="ru-RU" sz="1400" baseline="0" smtClean="0"/>
                      <a:pPr>
                        <a:defRPr sz="14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r>
                      <a:rPr lang="ru-RU" sz="1400" baseline="0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88124211746255"/>
                      <c:h val="0.2090484168202378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"/>
                  <c:y val="-7.4046551472732577E-2"/>
                </c:manualLayout>
              </c:layout>
              <c:tx>
                <c:rich>
                  <a:bodyPr/>
                  <a:lstStyle/>
                  <a:p>
                    <a:fld id="{293CFB00-43B1-400C-842A-216BE988CD18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 </a:t>
                    </a:r>
                    <a:fld id="{324C5C26-D7E1-4D57-9BCD-991206C54E26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670844269466318"/>
                      <c:h val="0.1895140711577719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4.7689085739282593E-2"/>
                  <c:y val="-3.5600758238553513E-2"/>
                </c:manualLayout>
              </c:layout>
              <c:tx>
                <c:rich>
                  <a:bodyPr/>
                  <a:lstStyle/>
                  <a:p>
                    <a:fld id="{F5776021-6738-4622-AAF7-D12FC6915228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 </a:t>
                    </a:r>
                    <a:fld id="{FBAECCB7-4983-4B38-BDDB-4F5F328FA27D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'Лист1 (2)'!$A$16:$A$19</c:f>
              <c:strCache>
                <c:ptCount val="4"/>
                <c:pt idx="0">
                  <c:v>Личное страхование</c:v>
                </c:pt>
                <c:pt idx="1">
                  <c:v>Имущественное страхование</c:v>
                </c:pt>
                <c:pt idx="2">
                  <c:v>Страхование ответственности</c:v>
                </c:pt>
                <c:pt idx="3">
                  <c:v>Обязательное страхование  </c:v>
                </c:pt>
              </c:strCache>
            </c:strRef>
          </c:cat>
          <c:val>
            <c:numRef>
              <c:f>'Лист1 (2)'!$C$16:$C$19</c:f>
              <c:numCache>
                <c:formatCode>#,##0.0</c:formatCode>
                <c:ptCount val="4"/>
                <c:pt idx="0">
                  <c:v>9.9099099099099099</c:v>
                </c:pt>
                <c:pt idx="1">
                  <c:v>67.600130250732661</c:v>
                </c:pt>
                <c:pt idx="2">
                  <c:v>10.821665038532508</c:v>
                </c:pt>
                <c:pt idx="3">
                  <c:v>11.7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E3C1AC-2C45-4129-919B-35FFF690CC8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A7F533-6E99-4D07-85B8-00D30DFBFD66}">
      <dgm:prSet/>
      <dgm:spPr/>
      <dgm:t>
        <a:bodyPr/>
        <a:lstStyle/>
        <a:p>
          <a:pPr rtl="0"/>
          <a:r>
            <a:rPr lang="ru-RU" dirty="0" smtClean="0"/>
            <a:t>Основные показатели деятельности страховых компаний </a:t>
          </a:r>
          <a:r>
            <a:rPr lang="ru-RU" i="1" dirty="0" smtClean="0"/>
            <a:t>(млн. сомов)</a:t>
          </a:r>
          <a:endParaRPr lang="ru-RU" dirty="0"/>
        </a:p>
      </dgm:t>
    </dgm:pt>
    <dgm:pt modelId="{1188197C-A70F-4238-B190-409995C49B7C}" type="parTrans" cxnId="{9A703FC5-4073-4892-80A1-F1F356FB40EC}">
      <dgm:prSet/>
      <dgm:spPr/>
      <dgm:t>
        <a:bodyPr/>
        <a:lstStyle/>
        <a:p>
          <a:endParaRPr lang="ru-RU"/>
        </a:p>
      </dgm:t>
    </dgm:pt>
    <dgm:pt modelId="{FA66F106-7E07-4511-9A4C-9AF33B98FA26}" type="sibTrans" cxnId="{9A703FC5-4073-4892-80A1-F1F356FB40EC}">
      <dgm:prSet/>
      <dgm:spPr/>
      <dgm:t>
        <a:bodyPr/>
        <a:lstStyle/>
        <a:p>
          <a:endParaRPr lang="ru-RU"/>
        </a:p>
      </dgm:t>
    </dgm:pt>
    <dgm:pt modelId="{8D25BA3C-5BC8-4DA9-BADE-BF9C4BB59816}" type="pres">
      <dgm:prSet presAssocID="{DBE3C1AC-2C45-4129-919B-35FFF690CC8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A2E33F-A409-4F73-A46F-B809CEF227CB}" type="pres">
      <dgm:prSet presAssocID="{4DA7F533-6E99-4D07-85B8-00D30DFBFD6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1CED66-6A1F-4632-AF34-2DEAD1964A0E}" type="presOf" srcId="{4DA7F533-6E99-4D07-85B8-00D30DFBFD66}" destId="{64A2E33F-A409-4F73-A46F-B809CEF227CB}" srcOrd="0" destOrd="0" presId="urn:microsoft.com/office/officeart/2005/8/layout/vList2"/>
    <dgm:cxn modelId="{9A703FC5-4073-4892-80A1-F1F356FB40EC}" srcId="{DBE3C1AC-2C45-4129-919B-35FFF690CC8D}" destId="{4DA7F533-6E99-4D07-85B8-00D30DFBFD66}" srcOrd="0" destOrd="0" parTransId="{1188197C-A70F-4238-B190-409995C49B7C}" sibTransId="{FA66F106-7E07-4511-9A4C-9AF33B98FA26}"/>
    <dgm:cxn modelId="{0BD5697E-05D7-4A76-857C-815F7E08E723}" type="presOf" srcId="{DBE3C1AC-2C45-4129-919B-35FFF690CC8D}" destId="{8D25BA3C-5BC8-4DA9-BADE-BF9C4BB59816}" srcOrd="0" destOrd="0" presId="urn:microsoft.com/office/officeart/2005/8/layout/vList2"/>
    <dgm:cxn modelId="{0E166E8E-E2CF-4238-8FB7-08217221C299}" type="presParOf" srcId="{8D25BA3C-5BC8-4DA9-BADE-BF9C4BB59816}" destId="{64A2E33F-A409-4F73-A46F-B809CEF227C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C2944E-7314-441C-9B8E-97B1112BABA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E46486-E90A-4880-8545-692794058898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ctr" rtl="0"/>
          <a:endParaRPr lang="ru-RU" sz="1600" dirty="0" smtClean="0"/>
        </a:p>
        <a:p>
          <a:pPr algn="ctr" rtl="0"/>
          <a:endParaRPr lang="ru-RU" sz="1600" dirty="0" smtClean="0"/>
        </a:p>
        <a:p>
          <a:pPr algn="ctr" rtl="0"/>
          <a:endParaRPr lang="ru-RU" sz="1600" dirty="0" smtClean="0"/>
        </a:p>
        <a:p>
          <a:pPr algn="just" rtl="0"/>
          <a:r>
            <a:rPr lang="ru-RU" sz="1600" dirty="0" smtClean="0">
              <a:solidFill>
                <a:schemeClr val="tx1"/>
              </a:solidFill>
            </a:rPr>
            <a:t>В истекшие пять лет деятельность страховых компаний была прибыльной. </a:t>
          </a:r>
        </a:p>
        <a:p>
          <a:pPr algn="just" rtl="0"/>
          <a:r>
            <a:rPr lang="ru-RU" sz="1600" dirty="0" smtClean="0">
              <a:solidFill>
                <a:schemeClr val="tx1"/>
              </a:solidFill>
            </a:rPr>
            <a:t>В 2015г. получен наибольший ее объем - 351,1 млн. сомов.</a:t>
          </a:r>
        </a:p>
        <a:p>
          <a:pPr algn="just" rtl="0"/>
          <a:r>
            <a:rPr lang="ru-RU" sz="1600" dirty="0" smtClean="0">
              <a:solidFill>
                <a:schemeClr val="tx1"/>
              </a:solidFill>
            </a:rPr>
            <a:t> В 2016г. наблюдалось снижение объема прибыли за счет роста  </a:t>
          </a:r>
          <a:r>
            <a:rPr lang="ru-RU" sz="1600" dirty="0" err="1" smtClean="0">
              <a:solidFill>
                <a:schemeClr val="tx1"/>
              </a:solidFill>
            </a:rPr>
            <a:t>неоперационных</a:t>
          </a:r>
          <a:r>
            <a:rPr lang="ru-RU" sz="1600" dirty="0" smtClean="0">
              <a:solidFill>
                <a:schemeClr val="tx1"/>
              </a:solidFill>
            </a:rPr>
            <a:t> расходов по отрицательным курсовым разницам от операций с иностранной валютой.</a:t>
          </a:r>
        </a:p>
        <a:p>
          <a:pPr algn="just" rtl="0"/>
          <a:r>
            <a:rPr lang="ru-RU" sz="1600" dirty="0" smtClean="0">
              <a:solidFill>
                <a:schemeClr val="tx1"/>
              </a:solidFill>
            </a:rPr>
            <a:t/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/>
            <a:t>	 	</a:t>
          </a:r>
          <a:br>
            <a:rPr lang="ru-RU" sz="1600" dirty="0" smtClean="0"/>
          </a:br>
          <a:r>
            <a:rPr lang="ru-RU" sz="1600" i="1" dirty="0" smtClean="0"/>
            <a:t/>
          </a:r>
          <a:br>
            <a:rPr lang="ru-RU" sz="1600" i="1" dirty="0" smtClean="0"/>
          </a:br>
          <a:r>
            <a:rPr lang="ru-RU" sz="1200" dirty="0" smtClean="0"/>
            <a:t/>
          </a:r>
          <a:br>
            <a:rPr lang="ru-RU" sz="1200" dirty="0" smtClean="0"/>
          </a:br>
          <a:r>
            <a:rPr lang="ru-RU" sz="1200" dirty="0" smtClean="0"/>
            <a:t>           </a:t>
          </a:r>
          <a:r>
            <a:rPr lang="ru-RU" sz="1200" i="1" dirty="0" smtClean="0"/>
            <a:t> </a:t>
          </a:r>
          <a:r>
            <a:rPr lang="ru-RU" sz="1200" dirty="0" smtClean="0"/>
            <a:t/>
          </a:r>
          <a:br>
            <a:rPr lang="ru-RU" sz="1200" dirty="0" smtClean="0"/>
          </a:br>
          <a:r>
            <a:rPr lang="ru-RU" sz="1200" b="1" dirty="0" smtClean="0"/>
            <a:t>              </a:t>
          </a:r>
          <a:endParaRPr lang="ru-RU" sz="1200" dirty="0"/>
        </a:p>
      </dgm:t>
    </dgm:pt>
    <dgm:pt modelId="{43E5C488-F84C-40C0-81BA-74FCD6AD977A}" type="parTrans" cxnId="{E795895D-22F6-4D43-865D-8A420003E027}">
      <dgm:prSet/>
      <dgm:spPr/>
      <dgm:t>
        <a:bodyPr/>
        <a:lstStyle/>
        <a:p>
          <a:endParaRPr lang="ru-RU"/>
        </a:p>
      </dgm:t>
    </dgm:pt>
    <dgm:pt modelId="{106D2393-D192-4E6F-BF06-22DA1ADB8A86}" type="sibTrans" cxnId="{E795895D-22F6-4D43-865D-8A420003E027}">
      <dgm:prSet/>
      <dgm:spPr/>
      <dgm:t>
        <a:bodyPr/>
        <a:lstStyle/>
        <a:p>
          <a:endParaRPr lang="ru-RU"/>
        </a:p>
      </dgm:t>
    </dgm:pt>
    <dgm:pt modelId="{9080EFED-58CC-4429-AA8F-E53CD1E6664C}" type="pres">
      <dgm:prSet presAssocID="{07C2944E-7314-441C-9B8E-97B1112BABA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EF5DD0-3032-4CD7-9C7C-A63012E57772}" type="pres">
      <dgm:prSet presAssocID="{83E46486-E90A-4880-8545-692794058898}" presName="linNode" presStyleCnt="0"/>
      <dgm:spPr/>
    </dgm:pt>
    <dgm:pt modelId="{9E13BA4C-15E7-4E0F-B88F-B7D0A4456E77}" type="pres">
      <dgm:prSet presAssocID="{83E46486-E90A-4880-8545-692794058898}" presName="parentText" presStyleLbl="node1" presStyleIdx="0" presStyleCnt="1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95895D-22F6-4D43-865D-8A420003E027}" srcId="{07C2944E-7314-441C-9B8E-97B1112BABA5}" destId="{83E46486-E90A-4880-8545-692794058898}" srcOrd="0" destOrd="0" parTransId="{43E5C488-F84C-40C0-81BA-74FCD6AD977A}" sibTransId="{106D2393-D192-4E6F-BF06-22DA1ADB8A86}"/>
    <dgm:cxn modelId="{0248ED31-AFC9-49CF-8613-842E3F2E6DCF}" type="presOf" srcId="{07C2944E-7314-441C-9B8E-97B1112BABA5}" destId="{9080EFED-58CC-4429-AA8F-E53CD1E6664C}" srcOrd="0" destOrd="0" presId="urn:microsoft.com/office/officeart/2005/8/layout/vList5"/>
    <dgm:cxn modelId="{C2E0AEB1-D69E-4E64-950A-DD5A993CD0FE}" type="presOf" srcId="{83E46486-E90A-4880-8545-692794058898}" destId="{9E13BA4C-15E7-4E0F-B88F-B7D0A4456E77}" srcOrd="0" destOrd="0" presId="urn:microsoft.com/office/officeart/2005/8/layout/vList5"/>
    <dgm:cxn modelId="{31882B0A-A71D-47CE-80D6-71A8835A1E17}" type="presParOf" srcId="{9080EFED-58CC-4429-AA8F-E53CD1E6664C}" destId="{FFEF5DD0-3032-4CD7-9C7C-A63012E57772}" srcOrd="0" destOrd="0" presId="urn:microsoft.com/office/officeart/2005/8/layout/vList5"/>
    <dgm:cxn modelId="{7B84E8B8-A9D4-4C20-A9C4-9678C57D11FC}" type="presParOf" srcId="{FFEF5DD0-3032-4CD7-9C7C-A63012E57772}" destId="{9E13BA4C-15E7-4E0F-B88F-B7D0A4456E7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C43011C-95C0-43A1-84EC-AA02857F5B7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9C335A-6EE7-4AB5-BCC2-5C551E0DD148}">
      <dgm:prSet custT="1"/>
      <dgm:spPr>
        <a:noFill/>
      </dgm:spPr>
      <dgm:t>
        <a:bodyPr/>
        <a:lstStyle/>
        <a:p>
          <a:pPr rtl="0"/>
          <a:r>
            <a:rPr lang="ru-RU" sz="2800" b="1" dirty="0" smtClean="0">
              <a:solidFill>
                <a:schemeClr val="tx1"/>
              </a:solidFill>
            </a:rPr>
            <a:t>Балансовая</a:t>
          </a:r>
          <a:r>
            <a:rPr lang="ru-RU" sz="2800" b="0" dirty="0" smtClean="0">
              <a:solidFill>
                <a:schemeClr val="tx1"/>
              </a:solidFill>
            </a:rPr>
            <a:t> </a:t>
          </a:r>
          <a:r>
            <a:rPr lang="ru-RU" sz="2800" b="1" dirty="0" smtClean="0">
              <a:solidFill>
                <a:schemeClr val="tx1"/>
              </a:solidFill>
            </a:rPr>
            <a:t>прибыль </a:t>
          </a:r>
          <a:r>
            <a:rPr lang="ru-RU" sz="1600" b="0" i="1" dirty="0" smtClean="0">
              <a:solidFill>
                <a:schemeClr val="tx1"/>
              </a:solidFill>
            </a:rPr>
            <a:t>(млн. сомов)</a:t>
          </a:r>
          <a:endParaRPr lang="ru-RU" sz="1600" b="0" i="1" dirty="0">
            <a:solidFill>
              <a:schemeClr val="tx1"/>
            </a:solidFill>
          </a:endParaRPr>
        </a:p>
      </dgm:t>
    </dgm:pt>
    <dgm:pt modelId="{870073B3-7A9F-43E3-A081-88597FEEB302}" type="parTrans" cxnId="{788905B9-9AED-41FC-A456-C7B85B7868AC}">
      <dgm:prSet/>
      <dgm:spPr/>
      <dgm:t>
        <a:bodyPr/>
        <a:lstStyle/>
        <a:p>
          <a:endParaRPr lang="ru-RU"/>
        </a:p>
      </dgm:t>
    </dgm:pt>
    <dgm:pt modelId="{CAC5B023-1C20-4D72-A8CB-DA64287C1AC2}" type="sibTrans" cxnId="{788905B9-9AED-41FC-A456-C7B85B7868AC}">
      <dgm:prSet/>
      <dgm:spPr/>
      <dgm:t>
        <a:bodyPr/>
        <a:lstStyle/>
        <a:p>
          <a:endParaRPr lang="ru-RU"/>
        </a:p>
      </dgm:t>
    </dgm:pt>
    <dgm:pt modelId="{E7F2684F-6827-4599-8958-A6467DE89F0D}" type="pres">
      <dgm:prSet presAssocID="{9C43011C-95C0-43A1-84EC-AA02857F5B7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F5E9BE-48F2-4278-9E1B-171597BAE75F}" type="pres">
      <dgm:prSet presAssocID="{D19C335A-6EE7-4AB5-BCC2-5C551E0DD148}" presName="parentText" presStyleLbl="node1" presStyleIdx="0" presStyleCnt="1" custLinFactNeighborX="-6984" custLinFactNeighborY="-110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B31A9C-1736-4C0C-871D-0369AEB20FE9}" type="presOf" srcId="{D19C335A-6EE7-4AB5-BCC2-5C551E0DD148}" destId="{03F5E9BE-48F2-4278-9E1B-171597BAE75F}" srcOrd="0" destOrd="0" presId="urn:microsoft.com/office/officeart/2005/8/layout/vList2"/>
    <dgm:cxn modelId="{A0E09E80-FAA6-4EDA-A8CF-3E581EDBA6ED}" type="presOf" srcId="{9C43011C-95C0-43A1-84EC-AA02857F5B77}" destId="{E7F2684F-6827-4599-8958-A6467DE89F0D}" srcOrd="0" destOrd="0" presId="urn:microsoft.com/office/officeart/2005/8/layout/vList2"/>
    <dgm:cxn modelId="{788905B9-9AED-41FC-A456-C7B85B7868AC}" srcId="{9C43011C-95C0-43A1-84EC-AA02857F5B77}" destId="{D19C335A-6EE7-4AB5-BCC2-5C551E0DD148}" srcOrd="0" destOrd="0" parTransId="{870073B3-7A9F-43E3-A081-88597FEEB302}" sibTransId="{CAC5B023-1C20-4D72-A8CB-DA64287C1AC2}"/>
    <dgm:cxn modelId="{1B17EDF5-099B-457B-9EDE-316848448F0B}" type="presParOf" srcId="{E7F2684F-6827-4599-8958-A6467DE89F0D}" destId="{03F5E9BE-48F2-4278-9E1B-171597BAE75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3589E50-FC7D-481E-AE71-563B5402F76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236D44-646B-476B-A841-1D25DECCDD0C}">
      <dgm:prSet custT="1"/>
      <dgm:spPr/>
      <dgm:t>
        <a:bodyPr/>
        <a:lstStyle/>
        <a:p>
          <a:pPr rtl="0"/>
          <a:r>
            <a:rPr lang="ru-RU" sz="1600" dirty="0" smtClean="0">
              <a:solidFill>
                <a:schemeClr val="tx1"/>
              </a:solidFill>
            </a:rPr>
            <a:t>Число страховых случаев за пятилетний период увеличилось в 1,8 раза ( с 3,4 тыс. до 6,0 тыс. случаев), а объем произведенных страховых выплат вырос в 2,4 раза (с 38,0 млн. сомов до 89,3 млн. сомов). </a:t>
          </a:r>
        </a:p>
        <a:p>
          <a:pPr rtl="0"/>
          <a:r>
            <a:rPr lang="ru-RU" sz="1600" dirty="0" smtClean="0">
              <a:solidFill>
                <a:schemeClr val="tx1"/>
              </a:solidFill>
            </a:rPr>
            <a:t>При этом наибольшие страховые выплаты произведены в 2014г.,что обусловлено выплатами по договорам страхования имущества хозяйствующих субъектов (на 73,8 млн. сомов, или 62 процента всех выплат). </a:t>
          </a:r>
          <a:endParaRPr lang="ru-RU" sz="1600" dirty="0"/>
        </a:p>
      </dgm:t>
    </dgm:pt>
    <dgm:pt modelId="{0A1F9C02-E5F5-450B-90C2-273967FB7749}" type="parTrans" cxnId="{9EBDB5EA-C477-4B1A-81E0-BC91AB884BE7}">
      <dgm:prSet/>
      <dgm:spPr/>
      <dgm:t>
        <a:bodyPr/>
        <a:lstStyle/>
        <a:p>
          <a:endParaRPr lang="ru-RU"/>
        </a:p>
      </dgm:t>
    </dgm:pt>
    <dgm:pt modelId="{29F78C1C-D4E7-4197-B68B-96FA70F7A18D}" type="sibTrans" cxnId="{9EBDB5EA-C477-4B1A-81E0-BC91AB884BE7}">
      <dgm:prSet/>
      <dgm:spPr/>
      <dgm:t>
        <a:bodyPr/>
        <a:lstStyle/>
        <a:p>
          <a:endParaRPr lang="ru-RU"/>
        </a:p>
      </dgm:t>
    </dgm:pt>
    <dgm:pt modelId="{8780F0EB-57BF-4881-8ADB-F8B2973EE954}" type="pres">
      <dgm:prSet presAssocID="{C3589E50-FC7D-481E-AE71-563B5402F76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E93C8E-FB68-4EE3-9120-23D57275EF25}" type="pres">
      <dgm:prSet presAssocID="{5E236D44-646B-476B-A841-1D25DECCDD0C}" presName="parentText" presStyleLbl="node1" presStyleIdx="0" presStyleCnt="1" custScaleY="536950" custLinFactNeighborX="-3805" custLinFactNeighborY="-1091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BDB5EA-C477-4B1A-81E0-BC91AB884BE7}" srcId="{C3589E50-FC7D-481E-AE71-563B5402F76A}" destId="{5E236D44-646B-476B-A841-1D25DECCDD0C}" srcOrd="0" destOrd="0" parTransId="{0A1F9C02-E5F5-450B-90C2-273967FB7749}" sibTransId="{29F78C1C-D4E7-4197-B68B-96FA70F7A18D}"/>
    <dgm:cxn modelId="{C94629B1-D33D-4F7A-9B7C-4BE7B9FF9EFB}" type="presOf" srcId="{C3589E50-FC7D-481E-AE71-563B5402F76A}" destId="{8780F0EB-57BF-4881-8ADB-F8B2973EE954}" srcOrd="0" destOrd="0" presId="urn:microsoft.com/office/officeart/2005/8/layout/vList2"/>
    <dgm:cxn modelId="{B103D758-B877-437F-9197-E57646B9D5B5}" type="presOf" srcId="{5E236D44-646B-476B-A841-1D25DECCDD0C}" destId="{08E93C8E-FB68-4EE3-9120-23D57275EF25}" srcOrd="0" destOrd="0" presId="urn:microsoft.com/office/officeart/2005/8/layout/vList2"/>
    <dgm:cxn modelId="{C97B59EC-C6A5-45EB-845B-B96389D77043}" type="presParOf" srcId="{8780F0EB-57BF-4881-8ADB-F8B2973EE954}" destId="{08E93C8E-FB68-4EE3-9120-23D57275EF2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174B4EC-D32D-4775-8476-2CE1C476AA8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BF5F80-8789-4555-95EC-5580DF6C492F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rgbClr val="03177D"/>
              </a:solidFill>
            </a:rPr>
            <a:t>За 2016 год общий объем страховых премий, переданных на перестрахование зарубежным государствам  страховыми организациями Кыргызской Республики достиг 537,9 млн. сомов, что составляет 58,4% всех поступивших страховых премий.</a:t>
          </a:r>
          <a:endParaRPr lang="ru-RU" dirty="0">
            <a:solidFill>
              <a:srgbClr val="03177D"/>
            </a:solidFill>
          </a:endParaRPr>
        </a:p>
      </dgm:t>
    </dgm:pt>
    <dgm:pt modelId="{FA915055-FDC9-4ADB-B1A8-A78A3C08148E}" type="parTrans" cxnId="{DB0CC38D-76C4-4898-A1FD-DB00BBD03684}">
      <dgm:prSet/>
      <dgm:spPr/>
      <dgm:t>
        <a:bodyPr/>
        <a:lstStyle/>
        <a:p>
          <a:endParaRPr lang="ru-RU"/>
        </a:p>
      </dgm:t>
    </dgm:pt>
    <dgm:pt modelId="{6EE02919-7D98-404A-A30E-61574E220391}" type="sibTrans" cxnId="{DB0CC38D-76C4-4898-A1FD-DB00BBD03684}">
      <dgm:prSet/>
      <dgm:spPr/>
      <dgm:t>
        <a:bodyPr/>
        <a:lstStyle/>
        <a:p>
          <a:endParaRPr lang="ru-RU"/>
        </a:p>
      </dgm:t>
    </dgm:pt>
    <dgm:pt modelId="{ECC60BDF-2D7C-4231-9818-54903504A0BD}" type="pres">
      <dgm:prSet presAssocID="{7174B4EC-D32D-4775-8476-2CE1C476AA8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33E523-C319-4ED9-B63D-588AEBB019C4}" type="pres">
      <dgm:prSet presAssocID="{08BF5F80-8789-4555-95EC-5580DF6C492F}" presName="linNode" presStyleCnt="0"/>
      <dgm:spPr/>
      <dgm:t>
        <a:bodyPr/>
        <a:lstStyle/>
        <a:p>
          <a:endParaRPr lang="ru-RU"/>
        </a:p>
      </dgm:t>
    </dgm:pt>
    <dgm:pt modelId="{CF1286ED-C29F-421B-8AD0-D9496452BB23}" type="pres">
      <dgm:prSet presAssocID="{08BF5F80-8789-4555-95EC-5580DF6C492F}" presName="parentText" presStyleLbl="node1" presStyleIdx="0" presStyleCnt="1" custScaleX="277778" custLinFactY="39655" custLinFactNeighborX="88335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D054F3-9F8B-4ED0-8909-D3DD915370E5}" type="presOf" srcId="{7174B4EC-D32D-4775-8476-2CE1C476AA88}" destId="{ECC60BDF-2D7C-4231-9818-54903504A0BD}" srcOrd="0" destOrd="0" presId="urn:microsoft.com/office/officeart/2005/8/layout/vList5"/>
    <dgm:cxn modelId="{DB0CC38D-76C4-4898-A1FD-DB00BBD03684}" srcId="{7174B4EC-D32D-4775-8476-2CE1C476AA88}" destId="{08BF5F80-8789-4555-95EC-5580DF6C492F}" srcOrd="0" destOrd="0" parTransId="{FA915055-FDC9-4ADB-B1A8-A78A3C08148E}" sibTransId="{6EE02919-7D98-404A-A30E-61574E220391}"/>
    <dgm:cxn modelId="{0344AB2C-A5C0-40A9-A685-80DAC8A54610}" type="presOf" srcId="{08BF5F80-8789-4555-95EC-5580DF6C492F}" destId="{CF1286ED-C29F-421B-8AD0-D9496452BB23}" srcOrd="0" destOrd="0" presId="urn:microsoft.com/office/officeart/2005/8/layout/vList5"/>
    <dgm:cxn modelId="{E4B27466-1168-4815-8F46-C35A1348351A}" type="presParOf" srcId="{ECC60BDF-2D7C-4231-9818-54903504A0BD}" destId="{1733E523-C319-4ED9-B63D-588AEBB019C4}" srcOrd="0" destOrd="0" presId="urn:microsoft.com/office/officeart/2005/8/layout/vList5"/>
    <dgm:cxn modelId="{115F34FD-9818-480C-956B-D90F3FEFA775}" type="presParOf" srcId="{1733E523-C319-4ED9-B63D-588AEBB019C4}" destId="{CF1286ED-C29F-421B-8AD0-D9496452BB2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079F764-3642-49FF-B24A-8F02B4F7D77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FD033AE-B6B9-4839-9B23-08357B6BEB3C}">
      <dgm:prSet custT="1"/>
      <dgm:spPr>
        <a:solidFill>
          <a:schemeClr val="accent2"/>
        </a:solidFill>
      </dgm:spPr>
      <dgm:t>
        <a:bodyPr/>
        <a:lstStyle/>
        <a:p>
          <a:pPr rtl="0"/>
          <a:r>
            <a:rPr lang="ru-RU" sz="2000" b="1" dirty="0" smtClean="0">
              <a:solidFill>
                <a:srgbClr val="002060"/>
              </a:solidFill>
            </a:rPr>
            <a:t>Страховые премии переданные на  перестрахование другим странам в </a:t>
          </a:r>
          <a:r>
            <a:rPr lang="ru-RU" sz="2000" b="1" i="0" dirty="0" smtClean="0">
              <a:solidFill>
                <a:srgbClr val="002060"/>
              </a:solidFill>
            </a:rPr>
            <a:t>2016г</a:t>
          </a:r>
          <a:r>
            <a:rPr lang="ru-RU" sz="1600" b="0" i="1" dirty="0" smtClean="0">
              <a:solidFill>
                <a:srgbClr val="002060"/>
              </a:solidFill>
            </a:rPr>
            <a:t>(млн. сомов)</a:t>
          </a:r>
          <a:endParaRPr lang="ru-RU" sz="1600" b="0" i="1" dirty="0">
            <a:solidFill>
              <a:srgbClr val="002060"/>
            </a:solidFill>
          </a:endParaRPr>
        </a:p>
      </dgm:t>
    </dgm:pt>
    <dgm:pt modelId="{4052C04A-ED7F-450B-9114-D2E896DAB6BF}" type="parTrans" cxnId="{4DB65FE4-1869-4F13-B55B-8DC1F6DE3037}">
      <dgm:prSet/>
      <dgm:spPr/>
      <dgm:t>
        <a:bodyPr/>
        <a:lstStyle/>
        <a:p>
          <a:endParaRPr lang="ru-RU"/>
        </a:p>
      </dgm:t>
    </dgm:pt>
    <dgm:pt modelId="{23FCFF12-A847-46D3-A900-E5D23B16B300}" type="sibTrans" cxnId="{4DB65FE4-1869-4F13-B55B-8DC1F6DE3037}">
      <dgm:prSet/>
      <dgm:spPr/>
      <dgm:t>
        <a:bodyPr/>
        <a:lstStyle/>
        <a:p>
          <a:endParaRPr lang="ru-RU"/>
        </a:p>
      </dgm:t>
    </dgm:pt>
    <dgm:pt modelId="{B0732EC2-580F-49C8-B0A9-BC799B10EDE5}" type="pres">
      <dgm:prSet presAssocID="{4079F764-3642-49FF-B24A-8F02B4F7D77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880A82-A667-4D56-AC11-594A29CC7853}" type="pres">
      <dgm:prSet presAssocID="{9FD033AE-B6B9-4839-9B23-08357B6BEB3C}" presName="parentText" presStyleLbl="node1" presStyleIdx="0" presStyleCnt="1" custScaleY="4656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B48525-CFCA-400C-8F54-B39FA6E02687}" type="presOf" srcId="{4079F764-3642-49FF-B24A-8F02B4F7D77D}" destId="{B0732EC2-580F-49C8-B0A9-BC799B10EDE5}" srcOrd="0" destOrd="0" presId="urn:microsoft.com/office/officeart/2005/8/layout/vList2"/>
    <dgm:cxn modelId="{39713DFD-6289-4D22-8582-B207ADD6CB84}" type="presOf" srcId="{9FD033AE-B6B9-4839-9B23-08357B6BEB3C}" destId="{37880A82-A667-4D56-AC11-594A29CC7853}" srcOrd="0" destOrd="0" presId="urn:microsoft.com/office/officeart/2005/8/layout/vList2"/>
    <dgm:cxn modelId="{4DB65FE4-1869-4F13-B55B-8DC1F6DE3037}" srcId="{4079F764-3642-49FF-B24A-8F02B4F7D77D}" destId="{9FD033AE-B6B9-4839-9B23-08357B6BEB3C}" srcOrd="0" destOrd="0" parTransId="{4052C04A-ED7F-450B-9114-D2E896DAB6BF}" sibTransId="{23FCFF12-A847-46D3-A900-E5D23B16B300}"/>
    <dgm:cxn modelId="{4019388C-B4F0-4757-B7D2-654BBAA86952}" type="presParOf" srcId="{B0732EC2-580F-49C8-B0A9-BC799B10EDE5}" destId="{37880A82-A667-4D56-AC11-594A29CC785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6538FB6-506A-45E1-A5B2-226DBCE5E8F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DDFFADE-8EDE-4AF2-B76B-D16C9F991E37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</a:rPr>
            <a:t>Налицо положительные тенденции, которые свидетельствуют о том, что страхование является перспективной отраслью финансовых услуг и как экономический инструмент развития экономики получит достойное развитие в Кыргызской Республике в будущем.</a:t>
          </a:r>
          <a:br>
            <a:rPr lang="ru-RU" b="1" dirty="0" smtClean="0">
              <a:solidFill>
                <a:schemeClr val="tx1"/>
              </a:solidFill>
            </a:rPr>
          </a:br>
          <a:r>
            <a:rPr lang="ru-RU" b="1" dirty="0" smtClean="0"/>
            <a:t/>
          </a:r>
          <a:br>
            <a:rPr lang="ru-RU" b="1" dirty="0" smtClean="0"/>
          </a:br>
          <a:endParaRPr lang="ru-RU" dirty="0"/>
        </a:p>
      </dgm:t>
    </dgm:pt>
    <dgm:pt modelId="{53D32178-2332-499F-AA8F-5C86F98FD1E3}" type="parTrans" cxnId="{AF9208B0-9144-47E9-9883-C056CE7B8C94}">
      <dgm:prSet/>
      <dgm:spPr/>
      <dgm:t>
        <a:bodyPr/>
        <a:lstStyle/>
        <a:p>
          <a:endParaRPr lang="ru-RU"/>
        </a:p>
      </dgm:t>
    </dgm:pt>
    <dgm:pt modelId="{F51DB749-A3E5-4658-B914-23341377BC0E}" type="sibTrans" cxnId="{AF9208B0-9144-47E9-9883-C056CE7B8C94}">
      <dgm:prSet/>
      <dgm:spPr/>
      <dgm:t>
        <a:bodyPr/>
        <a:lstStyle/>
        <a:p>
          <a:endParaRPr lang="ru-RU"/>
        </a:p>
      </dgm:t>
    </dgm:pt>
    <dgm:pt modelId="{1A3231E5-716F-4006-89F0-D1D6EDE3E257}" type="pres">
      <dgm:prSet presAssocID="{16538FB6-506A-45E1-A5B2-226DBCE5E8F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EA3C9D-93A5-49B6-85A2-8C7EDF4EEFC9}" type="pres">
      <dgm:prSet presAssocID="{5DDFFADE-8EDE-4AF2-B76B-D16C9F991E37}" presName="parentText" presStyleLbl="node1" presStyleIdx="0" presStyleCnt="1" custScaleY="11683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30E8D3-B3DC-4A8D-BCED-A5C79EF28BD5}" type="presOf" srcId="{5DDFFADE-8EDE-4AF2-B76B-D16C9F991E37}" destId="{50EA3C9D-93A5-49B6-85A2-8C7EDF4EEFC9}" srcOrd="0" destOrd="0" presId="urn:microsoft.com/office/officeart/2005/8/layout/vList2"/>
    <dgm:cxn modelId="{2859F0D1-F6B6-4D43-815E-F8B1F38AEC75}" type="presOf" srcId="{16538FB6-506A-45E1-A5B2-226DBCE5E8FF}" destId="{1A3231E5-716F-4006-89F0-D1D6EDE3E257}" srcOrd="0" destOrd="0" presId="urn:microsoft.com/office/officeart/2005/8/layout/vList2"/>
    <dgm:cxn modelId="{AF9208B0-9144-47E9-9883-C056CE7B8C94}" srcId="{16538FB6-506A-45E1-A5B2-226DBCE5E8FF}" destId="{5DDFFADE-8EDE-4AF2-B76B-D16C9F991E37}" srcOrd="0" destOrd="0" parTransId="{53D32178-2332-499F-AA8F-5C86F98FD1E3}" sibTransId="{F51DB749-A3E5-4658-B914-23341377BC0E}"/>
    <dgm:cxn modelId="{DD3F0DAC-86D9-4D5B-932E-77FFDD70B0C8}" type="presParOf" srcId="{1A3231E5-716F-4006-89F0-D1D6EDE3E257}" destId="{50EA3C9D-93A5-49B6-85A2-8C7EDF4EEFC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8BAE4D1-B24E-407F-A436-C036A7E2E030}" type="datetimeFigureOut">
              <a:rPr lang="ru-RU"/>
              <a:pPr>
                <a:defRPr/>
              </a:pPr>
              <a:t>09.11.2017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907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26" y="9429907"/>
            <a:ext cx="2946246" cy="495134"/>
          </a:xfrm>
          <a:prstGeom prst="rect">
            <a:avLst/>
          </a:prstGeom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2466E51-D5E8-46F3-9CF8-A4E89344EA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6334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6" y="0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890" y="4714953"/>
            <a:ext cx="5435896" cy="446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907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6" y="9429907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/>
            </a:lvl1pPr>
          </a:lstStyle>
          <a:p>
            <a:pPr>
              <a:defRPr/>
            </a:pPr>
            <a:fld id="{D8B9F9B1-CB0C-495E-874D-F64E758C25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6825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6" y="-8468"/>
            <a:chExt cx="9169804" cy="6874935"/>
          </a:xfrm>
        </p:grpSpPr>
        <p:cxnSp>
          <p:nvCxnSpPr>
            <p:cNvPr id="5" name="Straight Connector 16"/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18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9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20"/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21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22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23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24"/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27"/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44FF9-7106-4B0C-957D-9CF39ABA9901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63124-6979-4E5D-8F9B-7B33620166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604471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3E7E7-E71D-4FC9-B419-577C760DB4C7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DA04E-F3B3-4F61-896D-6585468D29A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891432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A1798-480A-47BE-B489-1F51BE577D69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C8ABD-CC13-4E35-9A36-515D96ED14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4438237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0601B-F43C-43D2-BD19-DBEFE29B39CF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E41EF-14D7-41F5-AD8F-2EF52CEA09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220772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C634E-D59B-4384-941F-3FF551528039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AF802-0749-4D32-999A-D84A45788B7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828470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7F4FB-553C-4245-8076-D3D4CAE4A598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686FA-6EF4-482A-BE88-91ABCD88804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068711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3F310-C185-46AD-8D92-0D51B9537B12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13DC8-8536-4C2C-BBDE-C9AA499ACD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624682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4C7BC-F127-4F17-9E5E-B26BFA72BE34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A0AEA-516A-4B8A-8A5D-8C7F52CDA3F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995249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6D43C-87BE-4BBB-AB1C-6F4AECB3A88D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BB1C4-766B-4E43-83BE-411E31FCB32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809329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EEBED-9B7C-4651-B0F2-C8F5CF395495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32D9A-AFF2-4B91-BA04-E77D4BC2F37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8559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8000">
                <a:solidFill>
                  <a:srgbClr val="C0E474"/>
                </a:solidFill>
              </a:rPr>
              <a:t>“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8000">
                <a:solidFill>
                  <a:srgbClr val="C0E474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9AEF1-DAC4-4165-B026-87734823FF97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F873B-D3D7-40DE-9845-C1341ED5F7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0639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6B8CE-44C5-41B3-A4D0-2D31E091C6A0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F57C6-A8D8-47C2-BA96-5B287504C6C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96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8000">
                <a:solidFill>
                  <a:srgbClr val="C0E474"/>
                </a:solidFill>
              </a:rPr>
              <a:t>“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8000">
                <a:solidFill>
                  <a:srgbClr val="C0E474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75F6D-C3F9-4445-95DA-1BB96DACF0EF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4BE07-E970-43F2-B653-A8D7B4140FE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0469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C6B3B-98FD-4471-A738-99C175F26AF3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9AD18-2A08-4071-935E-B663DD3D095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020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7887A-8EF7-4099-9103-E2BFC85AFD80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CDEC4-E253-4DA2-83A8-D7AAA9F6EBD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3905549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08578-FBA1-497E-BD26-5BDFCE16571A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B1D4E-509E-4C3E-A541-B1C44F115D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089930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BBE43-8491-44FD-A7D4-DD7CAF1FE33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2D695-DB0F-4D6F-9814-3F745D4E545F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7846760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F4ECC-0D11-4542-90C1-33583D20146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8DBEA-5491-49C8-BC34-C2790AB6BE25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87371643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E4DA6-EE1B-4111-ABA0-AE8E163422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E64A4-5429-4E73-B86B-602ED2FF994B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6479133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90"/>
              <a:ext cx="457221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497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8689" y="3919613"/>
              <a:ext cx="2513124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59564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0C6186-7611-480F-A0F4-24999665FAF4}" type="datetimeFigureOut">
              <a:rPr lang="ru-RU" altLang="ru-RU"/>
              <a:pPr>
                <a:defRPr/>
              </a:pPr>
              <a:t>09.11.2017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9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0B642577-4283-4A5C-9527-7E3B029A77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72" r:id="rId11"/>
    <p:sldLayoutId id="2147483867" r:id="rId12"/>
    <p:sldLayoutId id="2147483873" r:id="rId13"/>
    <p:sldLayoutId id="2147483868" r:id="rId14"/>
    <p:sldLayoutId id="2147483869" r:id="rId15"/>
    <p:sldLayoutId id="2147483870" r:id="rId16"/>
    <p:sldLayoutId id="2147483874" r:id="rId17"/>
    <p:sldLayoutId id="2147483875" r:id="rId18"/>
    <p:sldLayoutId id="2147483876" r:id="rId19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13" Type="http://schemas.microsoft.com/office/2007/relationships/diagramDrawing" Target="../diagrams/drawing3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7.jpeg"/><Relationship Id="rId12" Type="http://schemas.openxmlformats.org/officeDocument/2006/relationships/diagramColors" Target="../diagrams/colors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11" Type="http://schemas.openxmlformats.org/officeDocument/2006/relationships/diagramQuickStyle" Target="../diagrams/quickStyle3.xml"/><Relationship Id="rId5" Type="http://schemas.openxmlformats.org/officeDocument/2006/relationships/diagramColors" Target="../diagrams/colors2.xml"/><Relationship Id="rId10" Type="http://schemas.openxmlformats.org/officeDocument/2006/relationships/diagramLayout" Target="../diagrams/layout3.xml"/><Relationship Id="rId4" Type="http://schemas.openxmlformats.org/officeDocument/2006/relationships/diagramQuickStyle" Target="../diagrams/quickStyle2.xml"/><Relationship Id="rId9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diagramLayout" Target="../diagrams/layout4.xml"/><Relationship Id="rId7" Type="http://schemas.openxmlformats.org/officeDocument/2006/relationships/image" Target="../media/image2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diagramColors" Target="../diagrams/colors6.xml"/><Relationship Id="rId3" Type="http://schemas.openxmlformats.org/officeDocument/2006/relationships/diagramLayout" Target="../diagrams/layout5.xml"/><Relationship Id="rId7" Type="http://schemas.openxmlformats.org/officeDocument/2006/relationships/chart" Target="../charts/chart6.xml"/><Relationship Id="rId12" Type="http://schemas.openxmlformats.org/officeDocument/2006/relationships/diagramQuickStyle" Target="../diagrams/quickStyle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11" Type="http://schemas.openxmlformats.org/officeDocument/2006/relationships/diagramLayout" Target="../diagrams/layout6.xml"/><Relationship Id="rId5" Type="http://schemas.openxmlformats.org/officeDocument/2006/relationships/diagramColors" Target="../diagrams/colors5.xml"/><Relationship Id="rId10" Type="http://schemas.openxmlformats.org/officeDocument/2006/relationships/diagramData" Target="../diagrams/data6.xml"/><Relationship Id="rId4" Type="http://schemas.openxmlformats.org/officeDocument/2006/relationships/diagramQuickStyle" Target="../diagrams/quickStyle5.xml"/><Relationship Id="rId9" Type="http://schemas.openxmlformats.org/officeDocument/2006/relationships/chart" Target="../charts/chart7.xml"/><Relationship Id="rId14" Type="http://schemas.microsoft.com/office/2007/relationships/diagramDrawing" Target="../diagrams/drawin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357"/>
            <a:ext cx="914400" cy="850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10"/>
          <p:cNvSpPr>
            <a:spLocks/>
          </p:cNvSpPr>
          <p:nvPr/>
        </p:nvSpPr>
        <p:spPr bwMode="auto">
          <a:xfrm>
            <a:off x="1447800" y="457200"/>
            <a:ext cx="7543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4600" b="0">
              <a:solidFill>
                <a:schemeClr val="bg1"/>
              </a:solidFill>
            </a:endParaRPr>
          </a:p>
        </p:txBody>
      </p:sp>
      <p:sp>
        <p:nvSpPr>
          <p:cNvPr id="10245" name="WordArt 11"/>
          <p:cNvSpPr>
            <a:spLocks noChangeArrowheads="1" noChangeShapeType="1" noTextEdit="1"/>
          </p:cNvSpPr>
          <p:nvPr/>
        </p:nvSpPr>
        <p:spPr bwMode="auto">
          <a:xfrm>
            <a:off x="1524000" y="228600"/>
            <a:ext cx="67437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i="1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333333"/>
                </a:solidFill>
                <a:latin typeface="Arial Black" panose="020B0A04020102020204" pitchFamily="34" charset="0"/>
              </a:rPr>
              <a:t>Национальный статистический комитет  </a:t>
            </a:r>
          </a:p>
          <a:p>
            <a:pPr algn="ctr"/>
            <a:r>
              <a:rPr lang="ru-RU" sz="2400" i="1" kern="10" dirty="0" err="1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333333"/>
                </a:solidFill>
                <a:latin typeface="Arial Black" panose="020B0A04020102020204" pitchFamily="34" charset="0"/>
              </a:rPr>
              <a:t>Кыргызской</a:t>
            </a:r>
            <a:r>
              <a:rPr lang="ru-RU" sz="2400" i="1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333333"/>
                </a:solidFill>
                <a:latin typeface="Arial Black" panose="020B0A04020102020204" pitchFamily="34" charset="0"/>
              </a:rPr>
              <a:t> Республики</a:t>
            </a:r>
          </a:p>
        </p:txBody>
      </p:sp>
      <p:sp>
        <p:nvSpPr>
          <p:cNvPr id="10246" name="WordArt 13"/>
          <p:cNvSpPr>
            <a:spLocks noChangeArrowheads="1" noChangeShapeType="1" noTextEdit="1"/>
          </p:cNvSpPr>
          <p:nvPr/>
        </p:nvSpPr>
        <p:spPr bwMode="auto">
          <a:xfrm>
            <a:off x="381000" y="1752600"/>
            <a:ext cx="8839200" cy="2362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solidFill>
                    <a:srgbClr val="003300"/>
                  </a:solidFill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3600" kern="10" dirty="0" smtClean="0">
                <a:ln w="19050">
                  <a:solidFill>
                    <a:srgbClr val="003300"/>
                  </a:solidFill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Деятельность страховых компаний  </a:t>
            </a:r>
            <a:endParaRPr lang="ru-RU" sz="3600" kern="10" dirty="0">
              <a:ln w="19050">
                <a:solidFill>
                  <a:srgbClr val="003300"/>
                </a:solidFill>
                <a:round/>
                <a:headEnd/>
                <a:tailEnd/>
              </a:ln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600" kern="10" dirty="0">
                <a:ln w="19050">
                  <a:solidFill>
                    <a:srgbClr val="003300"/>
                  </a:solidFill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в</a:t>
            </a:r>
            <a:r>
              <a:rPr lang="ru-RU" sz="3600" kern="10" dirty="0" smtClean="0">
                <a:ln w="19050">
                  <a:solidFill>
                    <a:srgbClr val="003300"/>
                  </a:solidFill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 Кыргызской Республике </a:t>
            </a:r>
          </a:p>
          <a:p>
            <a:pPr algn="ctr"/>
            <a:r>
              <a:rPr lang="ru-RU" sz="3600" kern="10" dirty="0" smtClean="0">
                <a:ln w="19050">
                  <a:solidFill>
                    <a:srgbClr val="003300"/>
                  </a:solidFill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2016г.</a:t>
            </a:r>
            <a:endParaRPr lang="ru-RU" sz="3600" kern="10" dirty="0">
              <a:ln w="19050">
                <a:solidFill>
                  <a:srgbClr val="003300"/>
                </a:solidFill>
                <a:round/>
                <a:headEnd/>
                <a:tailEnd/>
              </a:ln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0247" name="WordArt 16"/>
          <p:cNvSpPr>
            <a:spLocks noChangeArrowheads="1" noChangeShapeType="1" noTextEdit="1"/>
          </p:cNvSpPr>
          <p:nvPr/>
        </p:nvSpPr>
        <p:spPr bwMode="auto">
          <a:xfrm>
            <a:off x="3200400" y="6096000"/>
            <a:ext cx="5400675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i="1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333333"/>
                </a:solidFill>
                <a:latin typeface="Arial Black" panose="020B0A04020102020204" pitchFamily="34" charset="0"/>
              </a:rPr>
              <a:t>Отдел статистики </a:t>
            </a:r>
            <a:r>
              <a:rPr lang="ru-RU" sz="2000" i="1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333333"/>
                </a:solidFill>
                <a:latin typeface="Arial Black" panose="020B0A04020102020204" pitchFamily="34" charset="0"/>
              </a:rPr>
              <a:t>финансов</a:t>
            </a:r>
            <a:endParaRPr lang="ru-RU" sz="2000" i="1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rgbClr val="333333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228600"/>
            <a:ext cx="7772400" cy="13716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3300"/>
                </a:solidFill>
              </a:rPr>
              <a:t>Страхование</a:t>
            </a:r>
            <a:r>
              <a:rPr lang="ru-RU" sz="1600" dirty="0">
                <a:solidFill>
                  <a:srgbClr val="003300"/>
                </a:solidFill>
              </a:rPr>
              <a:t> - система экономических отношений по защите имущественных интересов физических и юридических лиц при наступлении определенных событий (страховых случаев) за счет денежных средств (страховых фондов), формируемых из уплачиваемых ими страховых премий путем выплаты страхового возмещения.</a:t>
            </a:r>
            <a:br>
              <a:rPr lang="ru-RU" sz="1600" dirty="0">
                <a:solidFill>
                  <a:srgbClr val="003300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alt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7" name="Oval 13"/>
          <p:cNvSpPr>
            <a:spLocks noChangeArrowheads="1"/>
          </p:cNvSpPr>
          <p:nvPr/>
        </p:nvSpPr>
        <p:spPr bwMode="auto">
          <a:xfrm>
            <a:off x="3150454" y="1544301"/>
            <a:ext cx="2998056" cy="838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СТРАХОВАНИЕ</a:t>
            </a:r>
            <a:endParaRPr lang="ru-RU" altLang="ru-RU" dirty="0"/>
          </a:p>
        </p:txBody>
      </p:sp>
      <p:sp>
        <p:nvSpPr>
          <p:cNvPr id="11268" name="AutoShape 21"/>
          <p:cNvSpPr>
            <a:spLocks noChangeArrowheads="1"/>
          </p:cNvSpPr>
          <p:nvPr/>
        </p:nvSpPr>
        <p:spPr bwMode="auto">
          <a:xfrm rot="3152378">
            <a:off x="3220178" y="2304416"/>
            <a:ext cx="134938" cy="601662"/>
          </a:xfrm>
          <a:prstGeom prst="downArrow">
            <a:avLst>
              <a:gd name="adj1" fmla="val 50000"/>
              <a:gd name="adj2" fmla="val 111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69" name="AutoShape 22"/>
          <p:cNvSpPr>
            <a:spLocks noChangeArrowheads="1"/>
          </p:cNvSpPr>
          <p:nvPr/>
        </p:nvSpPr>
        <p:spPr bwMode="auto">
          <a:xfrm rot="-3321504">
            <a:off x="5786064" y="2322826"/>
            <a:ext cx="152400" cy="590550"/>
          </a:xfrm>
          <a:prstGeom prst="downArrow">
            <a:avLst>
              <a:gd name="adj1" fmla="val 50000"/>
              <a:gd name="adj2" fmla="val 9687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70" name="Rectangle 23"/>
          <p:cNvSpPr>
            <a:spLocks noChangeArrowheads="1"/>
          </p:cNvSpPr>
          <p:nvPr/>
        </p:nvSpPr>
        <p:spPr bwMode="auto">
          <a:xfrm>
            <a:off x="647699" y="2819400"/>
            <a:ext cx="3810000" cy="3882043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7D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400" dirty="0" smtClean="0">
              <a:solidFill>
                <a:schemeClr val="accent5"/>
              </a:solidFill>
              <a:latin typeface="Arial UniToktom" panose="020B0604020202020204" pitchFamily="34" charset="0"/>
            </a:endParaRPr>
          </a:p>
          <a:p>
            <a:pPr algn="ctr" eaLnBrk="1" hangingPunct="1"/>
            <a:r>
              <a:rPr lang="ru-RU" altLang="ru-RU" sz="1400" dirty="0" smtClean="0">
                <a:solidFill>
                  <a:schemeClr val="accent5"/>
                </a:solidFill>
                <a:latin typeface="Arial UniToktom" panose="020B0604020202020204" pitchFamily="34" charset="0"/>
              </a:rPr>
              <a:t> </a:t>
            </a:r>
          </a:p>
          <a:p>
            <a:pPr algn="ctr" eaLnBrk="1" hangingPunct="1"/>
            <a:endParaRPr lang="ru-RU" altLang="ru-RU" sz="1400" dirty="0">
              <a:solidFill>
                <a:schemeClr val="accent5"/>
              </a:solidFill>
              <a:latin typeface="Arial UniToktom" panose="020B0604020202020204" pitchFamily="34" charset="0"/>
            </a:endParaRPr>
          </a:p>
          <a:p>
            <a:pPr algn="ctr" eaLnBrk="1" hangingPunct="1"/>
            <a:endParaRPr lang="ru-RU" altLang="ru-RU" sz="1400" dirty="0" smtClean="0">
              <a:solidFill>
                <a:schemeClr val="accent5"/>
              </a:solidFill>
              <a:latin typeface="Arial UniToktom" panose="020B0604020202020204" pitchFamily="34" charset="0"/>
            </a:endParaRPr>
          </a:p>
          <a:p>
            <a:pPr algn="ctr" eaLnBrk="1" hangingPunct="1"/>
            <a:r>
              <a:rPr lang="ru-RU" altLang="ru-RU" sz="1400" dirty="0">
                <a:solidFill>
                  <a:schemeClr val="accent5"/>
                </a:solidFill>
              </a:rPr>
              <a:t>ДОБРОВОЛЬНОЕ</a:t>
            </a:r>
            <a:r>
              <a:rPr lang="ru-RU" sz="1400" dirty="0">
                <a:solidFill>
                  <a:schemeClr val="accent5"/>
                </a:solidFill>
              </a:rPr>
              <a:t>  СТРАХОВАНИЕ</a:t>
            </a:r>
          </a:p>
          <a:p>
            <a:pPr algn="ctr" eaLnBrk="1" hangingPunct="1"/>
            <a:r>
              <a:rPr lang="ru-RU" sz="1600" b="0" dirty="0" smtClean="0"/>
              <a:t>- процесс </a:t>
            </a:r>
            <a:r>
              <a:rPr lang="ru-RU" sz="1600" b="0" dirty="0"/>
              <a:t>составления и исполнения договора страхования на основе свободного волеизъявления сторон: страхователя и страховщика.</a:t>
            </a:r>
            <a:endParaRPr lang="ru-RU" altLang="ru-RU" sz="1600" b="0" dirty="0">
              <a:solidFill>
                <a:srgbClr val="000000"/>
              </a:solidFill>
              <a:latin typeface="Arial UniToktom" panose="020B0604020202020204" pitchFamily="34" charset="0"/>
            </a:endParaRPr>
          </a:p>
        </p:txBody>
      </p:sp>
      <p:sp>
        <p:nvSpPr>
          <p:cNvPr id="11271" name="Rectangle 24"/>
          <p:cNvSpPr>
            <a:spLocks noChangeArrowheads="1"/>
          </p:cNvSpPr>
          <p:nvPr/>
        </p:nvSpPr>
        <p:spPr bwMode="auto">
          <a:xfrm>
            <a:off x="4827613" y="2819400"/>
            <a:ext cx="3706319" cy="3882043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7D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dirty="0" smtClean="0">
              <a:solidFill>
                <a:schemeClr val="accent5"/>
              </a:solidFill>
              <a:latin typeface="Arial UniToktom" panose="020B0604020202020204" pitchFamily="34" charset="0"/>
            </a:endParaRPr>
          </a:p>
          <a:p>
            <a:pPr algn="ctr" eaLnBrk="1" hangingPunct="1"/>
            <a:endParaRPr lang="ru-RU" altLang="ru-RU" dirty="0">
              <a:solidFill>
                <a:schemeClr val="accent5"/>
              </a:solidFill>
              <a:latin typeface="Arial UniToktom" panose="020B0604020202020204" pitchFamily="34" charset="0"/>
            </a:endParaRPr>
          </a:p>
          <a:p>
            <a:pPr algn="ctr" eaLnBrk="1" hangingPunct="1"/>
            <a:endParaRPr lang="ru-RU" altLang="ru-RU" dirty="0" smtClean="0">
              <a:solidFill>
                <a:schemeClr val="accent5"/>
              </a:solidFill>
              <a:latin typeface="Arial UniToktom" panose="020B0604020202020204" pitchFamily="34" charset="0"/>
            </a:endParaRPr>
          </a:p>
          <a:p>
            <a:pPr algn="ctr" eaLnBrk="1" hangingPunct="1"/>
            <a:endParaRPr lang="ru-RU" altLang="ru-RU" dirty="0">
              <a:solidFill>
                <a:schemeClr val="accent5"/>
              </a:solidFill>
              <a:latin typeface="Arial UniToktom" panose="020B0604020202020204" pitchFamily="34" charset="0"/>
            </a:endParaRPr>
          </a:p>
          <a:p>
            <a:pPr algn="ctr" eaLnBrk="1" hangingPunct="1"/>
            <a:r>
              <a:rPr lang="ru-RU" altLang="ru-RU" dirty="0" smtClean="0">
                <a:solidFill>
                  <a:schemeClr val="accent5"/>
                </a:solidFill>
                <a:latin typeface="Arial UniToktom" panose="020B0604020202020204" pitchFamily="34" charset="0"/>
              </a:rPr>
              <a:t> </a:t>
            </a:r>
          </a:p>
          <a:p>
            <a:pPr algn="ctr" eaLnBrk="1" hangingPunct="1"/>
            <a:endParaRPr lang="ru-RU" altLang="ru-RU" sz="1400" dirty="0" smtClean="0">
              <a:solidFill>
                <a:schemeClr val="accent5"/>
              </a:solidFill>
              <a:latin typeface="Arial UniToktom" panose="020B0604020202020204" pitchFamily="34" charset="0"/>
            </a:endParaRPr>
          </a:p>
          <a:p>
            <a:pPr algn="ctr" eaLnBrk="1" hangingPunct="1"/>
            <a:r>
              <a:rPr lang="ru-RU" altLang="ru-RU" sz="1400" dirty="0" smtClean="0">
                <a:solidFill>
                  <a:schemeClr val="accent5"/>
                </a:solidFill>
              </a:rPr>
              <a:t>ОБЯЗАТЕЛЬНОЕ </a:t>
            </a:r>
            <a:r>
              <a:rPr lang="ru-RU" sz="1400" b="0" dirty="0" smtClean="0"/>
              <a:t>  </a:t>
            </a:r>
            <a:r>
              <a:rPr lang="ru-RU" sz="1400" dirty="0" smtClean="0">
                <a:solidFill>
                  <a:schemeClr val="accent5"/>
                </a:solidFill>
              </a:rPr>
              <a:t>СТРАХОВАНИЕ </a:t>
            </a:r>
            <a:r>
              <a:rPr lang="ru-RU" sz="1600" b="0" dirty="0" smtClean="0"/>
              <a:t>- </a:t>
            </a:r>
            <a:r>
              <a:rPr lang="ru-RU" sz="1600" b="0" dirty="0"/>
              <a:t>это вид страхования,  который осуществляется в силу требований действующего законодательства. </a:t>
            </a:r>
            <a:endParaRPr lang="ru-RU" sz="1600" b="0" dirty="0" smtClean="0"/>
          </a:p>
          <a:p>
            <a:pPr algn="ctr" eaLnBrk="1" hangingPunct="1">
              <a:spcBef>
                <a:spcPts val="300"/>
              </a:spcBef>
            </a:pPr>
            <a:r>
              <a:rPr lang="ru-RU" sz="1600" b="0" dirty="0" smtClean="0"/>
              <a:t>Обязательное </a:t>
            </a:r>
            <a:r>
              <a:rPr lang="ru-RU" sz="1600" b="0" dirty="0"/>
              <a:t>страхование значит то, что страхование должно быть выполнено в силу требований государства вне зависимости от желания самого страхователя.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400" b="0" dirty="0" smtClean="0"/>
              <a:t> </a:t>
            </a:r>
            <a:endParaRPr lang="ru-RU" altLang="ru-RU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 descr="добровольное страхова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855" y="2848641"/>
            <a:ext cx="2133600" cy="149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://gosvoenipoteka.ru/uploads/foto/strakhovanie-zhizni-voenn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290" y="2848640"/>
            <a:ext cx="2514601" cy="140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Объект 3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ru-RU" altLang="ru-RU" sz="3600" dirty="0" smtClean="0">
                <a:solidFill>
                  <a:srgbClr val="000000"/>
                </a:solidFill>
              </a:rPr>
              <a:t/>
            </a:r>
            <a:br>
              <a:rPr lang="ru-RU" altLang="ru-RU" sz="3600" dirty="0" smtClean="0">
                <a:solidFill>
                  <a:srgbClr val="000000"/>
                </a:solidFill>
              </a:rPr>
            </a:br>
            <a:endParaRPr lang="ru-RU" altLang="ru-RU" sz="3500" dirty="0" smtClean="0"/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" y="0"/>
            <a:ext cx="744279" cy="74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315200" cy="76200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Страховой рынок</a:t>
            </a:r>
            <a:endParaRPr lang="ru-RU" sz="3200" b="1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914400"/>
            <a:ext cx="7239000" cy="5486400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Кыргызской Республики в соответствии дейст­вующим законодательством страховую деятельность вправе осущест­влять юридические лица, созданные и зарегистрированные в органах юстиции </a:t>
            </a:r>
            <a:r>
              <a:rPr lang="ru-RU" sz="3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форме акционерного общества (закрытого или открытого типа)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получившие в установленном порядке соответствующую лицензию на право проведения страховой деятельности</a:t>
            </a:r>
            <a:r>
              <a:rPr lang="ru-RU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alt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28 декабря 2015г. начала свою деятельность  государственная страховая организация, которая </a:t>
            </a:r>
            <a:r>
              <a:rPr lang="ru-RU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деятельность по обязательным и добровольным видам страхования.</a:t>
            </a:r>
            <a:endParaRPr lang="ru-RU" altLang="ru-RU" sz="3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ru-RU" alt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6172200" cy="12192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 страховых организаций в 2016г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451268997"/>
              </p:ext>
            </p:extLst>
          </p:nvPr>
        </p:nvGraphicFramePr>
        <p:xfrm>
          <a:off x="762000" y="1295400"/>
          <a:ext cx="6248400" cy="4627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1905000"/>
              </a:tblGrid>
              <a:tr h="6025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noFill/>
                  </a:tcPr>
                </a:tc>
              </a:tr>
              <a:tr h="10329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действующих страховых компаний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 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0254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государственных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8137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частных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0254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участием иностранного капитала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0254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 100%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кыргызским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капиталом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0254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филиалов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71900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88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6172200" cy="914400"/>
          </a:xfrm>
        </p:spPr>
        <p:txBody>
          <a:bodyPr/>
          <a:lstStyle/>
          <a:p>
            <a:pPr algn="ctr"/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Страховые выплаты  в 2016г </a:t>
            </a:r>
            <a:b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 видам страхования</a:t>
            </a:r>
            <a:endParaRPr lang="ru-RU" altLang="ru-RU" sz="1400" i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2" name="Объект 3"/>
          <p:cNvSpPr>
            <a:spLocks noGrp="1"/>
          </p:cNvSpPr>
          <p:nvPr>
            <p:ph type="body" sz="half" idx="1"/>
          </p:nvPr>
        </p:nvSpPr>
        <p:spPr>
          <a:xfrm>
            <a:off x="457200" y="2590800"/>
            <a:ext cx="4038600" cy="32766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ru-RU" altLang="ru-RU" sz="3600" dirty="0" smtClean="0">
                <a:solidFill>
                  <a:srgbClr val="000000"/>
                </a:solidFill>
              </a:rPr>
              <a:t/>
            </a:r>
            <a:br>
              <a:rPr lang="ru-RU" altLang="ru-RU" sz="3600" dirty="0" smtClean="0">
                <a:solidFill>
                  <a:srgbClr val="000000"/>
                </a:solidFill>
              </a:rPr>
            </a:br>
            <a:endParaRPr lang="ru-RU" altLang="ru-RU" sz="3500" dirty="0" smtClean="0"/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4279" cy="74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2388690"/>
              </p:ext>
            </p:extLst>
          </p:nvPr>
        </p:nvGraphicFramePr>
        <p:xfrm>
          <a:off x="4343400" y="2743200"/>
          <a:ext cx="34290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295400" y="1600200"/>
            <a:ext cx="2209800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Добровольное страхование (81,5млн. </a:t>
            </a:r>
            <a:r>
              <a:rPr lang="ru-RU" dirty="0">
                <a:solidFill>
                  <a:schemeClr val="tx1"/>
                </a:solidFill>
              </a:rPr>
              <a:t>с</a:t>
            </a:r>
            <a:r>
              <a:rPr lang="ru-RU" dirty="0" smtClean="0">
                <a:solidFill>
                  <a:schemeClr val="tx1"/>
                </a:solidFill>
              </a:rPr>
              <a:t>омов)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29200" y="1600200"/>
            <a:ext cx="2167467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Обязательное страхование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(7,8 млн. сомов)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4745176"/>
              </p:ext>
            </p:extLst>
          </p:nvPr>
        </p:nvGraphicFramePr>
        <p:xfrm>
          <a:off x="457200" y="2743200"/>
          <a:ext cx="3733801" cy="3813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4698699"/>
              </p:ext>
            </p:extLst>
          </p:nvPr>
        </p:nvGraphicFramePr>
        <p:xfrm>
          <a:off x="3962400" y="2819400"/>
          <a:ext cx="3810000" cy="3851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103997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26063482"/>
              </p:ext>
            </p:extLst>
          </p:nvPr>
        </p:nvGraphicFramePr>
        <p:xfrm>
          <a:off x="914400" y="304800"/>
          <a:ext cx="7391400" cy="53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2507" cy="74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28600" y="6324600"/>
            <a:ext cx="6629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75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lang="ru-RU" altLang="ru-RU" sz="1400" b="0" i="1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890353"/>
              </p:ext>
            </p:extLst>
          </p:nvPr>
        </p:nvGraphicFramePr>
        <p:xfrm>
          <a:off x="304798" y="1219192"/>
          <a:ext cx="4800601" cy="52330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2390"/>
                <a:gridCol w="826591"/>
                <a:gridCol w="1241620"/>
              </a:tblGrid>
              <a:tr h="182336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600" u="none" strike="noStrike" dirty="0">
                          <a:effectLst/>
                        </a:rPr>
                        <a:t> 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5" marR="186657" marT="518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ctr"/>
                </a:tc>
              </a:tr>
              <a:tr h="18233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solidFill>
                            <a:srgbClr val="0317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СТРАХОВАЯ СУММА</a:t>
                      </a:r>
                      <a:endParaRPr lang="ru-RU" sz="1000" b="1" i="0" u="none" strike="noStrike" dirty="0">
                        <a:solidFill>
                          <a:srgbClr val="03177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329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solidFill>
                            <a:srgbClr val="0317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201 312,8</a:t>
                      </a:r>
                      <a:endParaRPr lang="ru-RU" sz="1000" b="1" i="0" u="none" strike="noStrike" dirty="0">
                        <a:solidFill>
                          <a:srgbClr val="03177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solidFill>
                            <a:srgbClr val="0317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764 146,2</a:t>
                      </a:r>
                      <a:endParaRPr lang="ru-RU" sz="1000" b="1" i="0" u="none" strike="noStrike" dirty="0">
                        <a:solidFill>
                          <a:srgbClr val="03177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Добровольное страхование - всего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64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181 988,3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713 550,5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личное страхование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657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44 466,3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135 687,8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имущественное страхование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657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50 453,0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294 844,4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страхование ответственности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657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87 069,0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283 018,3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Обязательное страхование - всего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64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19 324,6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50 595,7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имущества  граждан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329" marR="5185" marT="51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6 675,6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из них:   недвижимого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329" marR="5185" marT="51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6 675,6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гражданской ответственности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329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19 314,7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43 920,1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solidFill>
                            <a:srgbClr val="0317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ПОСТУПЛЕНИЕ СТРАХОВЫХ </a:t>
                      </a:r>
                      <a:r>
                        <a:rPr lang="ru-RU" sz="1000" b="1" u="none" strike="noStrike" dirty="0" smtClean="0">
                          <a:solidFill>
                            <a:srgbClr val="0317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ПРЕМИЙ (ВЗНОСОВ)</a:t>
                      </a:r>
                      <a:endParaRPr lang="ru-RU" sz="1000" b="1" i="0" u="none" strike="noStrike" dirty="0">
                        <a:solidFill>
                          <a:srgbClr val="03177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329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solidFill>
                            <a:srgbClr val="0317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337,8</a:t>
                      </a:r>
                      <a:endParaRPr lang="ru-RU" sz="1000" b="1" i="0" u="none" strike="noStrike" dirty="0">
                        <a:solidFill>
                          <a:srgbClr val="03177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solidFill>
                            <a:srgbClr val="0317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921,3</a:t>
                      </a:r>
                      <a:endParaRPr lang="ru-RU" sz="1000" b="1" i="0" u="none" strike="noStrike" dirty="0">
                        <a:solidFill>
                          <a:srgbClr val="03177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Добровольное страхование  -  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64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273,2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813,9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личное страхование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657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имущественное страхование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657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622,8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страхование ответственности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657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Обязательное страхование - всего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64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имущества  граждан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329" marR="5185" marT="51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из них:  недвижимого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329" marR="5185" marT="51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гражданской ответственности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329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solidFill>
                            <a:srgbClr val="0317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ВЫПЛАТЫ</a:t>
                      </a:r>
                      <a:endParaRPr lang="ru-RU" sz="1000" b="1" i="0" u="none" strike="noStrike" dirty="0">
                        <a:solidFill>
                          <a:srgbClr val="03177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329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solidFill>
                            <a:srgbClr val="0317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38,0</a:t>
                      </a:r>
                      <a:endParaRPr lang="ru-RU" sz="1000" b="1" i="0" u="none" strike="noStrike" dirty="0">
                        <a:solidFill>
                          <a:srgbClr val="03177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solidFill>
                            <a:srgbClr val="0317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89,3</a:t>
                      </a:r>
                      <a:endParaRPr lang="ru-RU" sz="1000" b="1" i="0" u="none" strike="noStrike" dirty="0">
                        <a:solidFill>
                          <a:srgbClr val="03177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Добровольное страхование - всего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64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личное страхование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657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имущественное страхование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657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страхование ответственности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657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Обязательное страхование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64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имущества  граждан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329" marR="5185" marT="51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из них:  недвижимого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329" marR="5185" marT="51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  <a:tr h="1823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гражданской ответственности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329" marR="5185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5" marR="186657" marT="5185" marB="0" anchor="b"/>
                </a:tc>
              </a:tr>
            </a:tbl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5410200" y="914400"/>
            <a:ext cx="3429000" cy="5562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2016г. по сравнению с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2012г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страховая сумма по заключенным договорам увеличилась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3,8 раза. </a:t>
            </a:r>
          </a:p>
          <a:p>
            <a:pPr algn="just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страховых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премий за этот же период возросло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2,7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/>
          </a:p>
          <a:p>
            <a:pPr algn="just"/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2016г. 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объем выплат приходился на  добровольное  страхование  (81,5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сомов, или 91,3 процента от общего объема страховых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выплат).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принятием  Закона Кыргызской Республики «Об обязательном страховании жилых помещений от пожара и стихийных бедствий»  от 2 февраля 2016 года за № 49,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2016г. поступление страховых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премий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обязательному  страхованию недвижимого имущества составило 7,5 млн. сомов, а выплаты по ним составили 1,4 млн. сомов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53908861"/>
              </p:ext>
            </p:extLst>
          </p:nvPr>
        </p:nvGraphicFramePr>
        <p:xfrm>
          <a:off x="381000" y="990600"/>
          <a:ext cx="6858000" cy="190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6927"/>
            <a:ext cx="762000" cy="76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5357580"/>
              </p:ext>
            </p:extLst>
          </p:nvPr>
        </p:nvGraphicFramePr>
        <p:xfrm>
          <a:off x="457200" y="3182815"/>
          <a:ext cx="70866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416591726"/>
              </p:ext>
            </p:extLst>
          </p:nvPr>
        </p:nvGraphicFramePr>
        <p:xfrm>
          <a:off x="1198418" y="228600"/>
          <a:ext cx="5735782" cy="76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041799145"/>
              </p:ext>
            </p:extLst>
          </p:nvPr>
        </p:nvGraphicFramePr>
        <p:xfrm>
          <a:off x="1066800" y="76200"/>
          <a:ext cx="7086600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7924800" cy="40386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356950"/>
              </p:ext>
            </p:extLst>
          </p:nvPr>
        </p:nvGraphicFramePr>
        <p:xfrm>
          <a:off x="685800" y="2438400"/>
          <a:ext cx="67818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828800" y="1905000"/>
            <a:ext cx="48006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Выплаты по страховым случаям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265140686"/>
              </p:ext>
            </p:extLst>
          </p:nvPr>
        </p:nvGraphicFramePr>
        <p:xfrm>
          <a:off x="6400800" y="1600200"/>
          <a:ext cx="2438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14562635"/>
              </p:ext>
            </p:extLst>
          </p:nvPr>
        </p:nvGraphicFramePr>
        <p:xfrm>
          <a:off x="5105400" y="2160588"/>
          <a:ext cx="1243013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0" y="1547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07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8" name="Диаграмма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9720807"/>
              </p:ext>
            </p:extLst>
          </p:nvPr>
        </p:nvGraphicFramePr>
        <p:xfrm>
          <a:off x="381000" y="1752600"/>
          <a:ext cx="58674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892943518"/>
              </p:ext>
            </p:extLst>
          </p:nvPr>
        </p:nvGraphicFramePr>
        <p:xfrm>
          <a:off x="838200" y="304800"/>
          <a:ext cx="6781800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010400" cy="1676400"/>
          </a:xfrm>
        </p:spPr>
        <p:txBody>
          <a:bodyPr/>
          <a:lstStyle/>
          <a:p>
            <a:pPr algn="just"/>
            <a:r>
              <a:rPr lang="ru-RU" sz="1800" dirty="0" smtClean="0">
                <a:solidFill>
                  <a:srgbClr val="002060"/>
                </a:solidFill>
              </a:rPr>
              <a:t>Основной объем страховых  премий в 2016г.  приходился на  </a:t>
            </a:r>
            <a:r>
              <a:rPr lang="ru-RU" sz="1800" dirty="0">
                <a:solidFill>
                  <a:srgbClr val="002060"/>
                </a:solidFill>
              </a:rPr>
              <a:t>имущественное страхование,  </a:t>
            </a:r>
            <a:r>
              <a:rPr lang="ru-RU" sz="1800" dirty="0" smtClean="0">
                <a:solidFill>
                  <a:srgbClr val="002060"/>
                </a:solidFill>
              </a:rPr>
              <a:t>доля которого составила 67,6% </a:t>
            </a:r>
            <a:r>
              <a:rPr lang="ru-RU" sz="1800" dirty="0">
                <a:solidFill>
                  <a:srgbClr val="002060"/>
                </a:solidFill>
              </a:rPr>
              <a:t>от общей суммы </a:t>
            </a:r>
            <a:r>
              <a:rPr lang="ru-RU" sz="1800" dirty="0" smtClean="0">
                <a:solidFill>
                  <a:srgbClr val="002060"/>
                </a:solidFill>
              </a:rPr>
              <a:t>страховых премий. На </a:t>
            </a:r>
            <a:r>
              <a:rPr lang="ru-RU" sz="1800" dirty="0">
                <a:solidFill>
                  <a:srgbClr val="002060"/>
                </a:solidFill>
              </a:rPr>
              <a:t>страхование ответственности </a:t>
            </a:r>
            <a:r>
              <a:rPr lang="ru-RU" sz="1800" dirty="0" smtClean="0">
                <a:solidFill>
                  <a:srgbClr val="002060"/>
                </a:solidFill>
              </a:rPr>
              <a:t>пришлось </a:t>
            </a:r>
            <a:r>
              <a:rPr lang="ru-RU" sz="1800" dirty="0">
                <a:solidFill>
                  <a:srgbClr val="002060"/>
                </a:solidFill>
              </a:rPr>
              <a:t>10,8</a:t>
            </a:r>
            <a:r>
              <a:rPr lang="ru-RU" sz="1800" dirty="0" smtClean="0">
                <a:solidFill>
                  <a:srgbClr val="002060"/>
                </a:solidFill>
              </a:rPr>
              <a:t>% страховых премий, </a:t>
            </a:r>
            <a:r>
              <a:rPr lang="ru-RU" sz="1800" dirty="0">
                <a:solidFill>
                  <a:srgbClr val="002060"/>
                </a:solidFill>
              </a:rPr>
              <a:t>на личное страхование – </a:t>
            </a:r>
            <a:r>
              <a:rPr lang="ru-RU" sz="1800" dirty="0" smtClean="0">
                <a:solidFill>
                  <a:srgbClr val="002060"/>
                </a:solidFill>
              </a:rPr>
              <a:t>9,9%, и на </a:t>
            </a:r>
            <a:r>
              <a:rPr lang="ru-RU" sz="1800" dirty="0">
                <a:solidFill>
                  <a:srgbClr val="002060"/>
                </a:solidFill>
              </a:rPr>
              <a:t>обязательное </a:t>
            </a:r>
            <a:r>
              <a:rPr lang="ru-RU" sz="1800" dirty="0" smtClean="0">
                <a:solidFill>
                  <a:srgbClr val="002060"/>
                </a:solidFill>
              </a:rPr>
              <a:t>страхование – 11,7%.</a:t>
            </a:r>
            <a:r>
              <a:rPr lang="ru-RU" sz="1800" dirty="0">
                <a:solidFill>
                  <a:srgbClr val="002060"/>
                </a:solidFill>
              </a:rPr>
              <a:t/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8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" y="5542"/>
            <a:ext cx="742507" cy="74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8600" y="1905000"/>
            <a:ext cx="684953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eaLnBrk="1" hangingPunct="1"/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страховых премий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8214099"/>
              </p:ext>
            </p:extLst>
          </p:nvPr>
        </p:nvGraphicFramePr>
        <p:xfrm>
          <a:off x="899746" y="2786459"/>
          <a:ext cx="6163733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71"/>
            <a:ext cx="692058" cy="692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85451019"/>
              </p:ext>
            </p:extLst>
          </p:nvPr>
        </p:nvGraphicFramePr>
        <p:xfrm>
          <a:off x="685800" y="990600"/>
          <a:ext cx="66294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611505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3962400" y="52578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11679</TotalTime>
  <Words>706</Words>
  <Application>Microsoft Office PowerPoint</Application>
  <PresentationFormat>Экран (4:3)</PresentationFormat>
  <Paragraphs>168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Arial UniToktom</vt:lpstr>
      <vt:lpstr>Times New Roman</vt:lpstr>
      <vt:lpstr>Trebuchet MS</vt:lpstr>
      <vt:lpstr>Wingdings</vt:lpstr>
      <vt:lpstr>Wingdings 3</vt:lpstr>
      <vt:lpstr>Грань</vt:lpstr>
      <vt:lpstr>Презентация PowerPoint</vt:lpstr>
      <vt:lpstr>Страхование - система экономических отношений по защите имущественных интересов физических и юридических лиц при наступлении определенных событий (страховых случаев) за счет денежных средств (страховых фондов), формируемых из уплачиваемых ими страховых премий путем выплаты страхового возмещения.   </vt:lpstr>
      <vt:lpstr>Страховой рынок</vt:lpstr>
      <vt:lpstr>Сеть страховых организаций в 2016г.</vt:lpstr>
      <vt:lpstr>Страховые выплаты  в 2016г  по  видам страхования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Основной объем страховых  премий в 2016г.  приходился на  имущественное страхование,  доля которого составила 67,6% от общей суммы страховых премий. На страхование ответственности пришлось 10,8% страховых премий, на личное страхование – 9,9%, и на обязательное страхование – 11,7%.   </vt:lpstr>
      <vt:lpstr>Презентация PowerPoint</vt:lpstr>
      <vt:lpstr>Презентация PowerPoint</vt:lpstr>
    </vt:vector>
  </TitlesOfParts>
  <Company>UNICEF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Svaluyskaya</cp:lastModifiedBy>
  <cp:revision>499</cp:revision>
  <cp:lastPrinted>2017-11-09T03:47:50Z</cp:lastPrinted>
  <dcterms:created xsi:type="dcterms:W3CDTF">2009-04-16T08:20:23Z</dcterms:created>
  <dcterms:modified xsi:type="dcterms:W3CDTF">2017-11-09T09:11:30Z</dcterms:modified>
</cp:coreProperties>
</file>