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6.xml" ContentType="application/vnd.openxmlformats-officedocument.themeOverride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7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8.xml" ContentType="application/vnd.openxmlformats-officedocument.themeOverride+xml"/>
  <Override PartName="/ppt/charts/chart12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9.xml" ContentType="application/vnd.openxmlformats-officedocument.themeOverride+xml"/>
  <Override PartName="/ppt/notesSlides/notesSlide8.xml" ContentType="application/vnd.openxmlformats-officedocument.presentationml.notesSlide+xml"/>
  <Override PartName="/ppt/charts/chart13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0.xml" ContentType="application/vnd.openxmlformats-officedocument.themeOverr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200" r:id="rId1"/>
    <p:sldMasterId id="2147484227" r:id="rId2"/>
    <p:sldMasterId id="2147484242" r:id="rId3"/>
  </p:sldMasterIdLst>
  <p:notesMasterIdLst>
    <p:notesMasterId r:id="rId14"/>
  </p:notesMasterIdLst>
  <p:handoutMasterIdLst>
    <p:handoutMasterId r:id="rId15"/>
  </p:handoutMasterIdLst>
  <p:sldIdLst>
    <p:sldId id="286" r:id="rId4"/>
    <p:sldId id="310" r:id="rId5"/>
    <p:sldId id="311" r:id="rId6"/>
    <p:sldId id="337" r:id="rId7"/>
    <p:sldId id="314" r:id="rId8"/>
    <p:sldId id="334" r:id="rId9"/>
    <p:sldId id="316" r:id="rId10"/>
    <p:sldId id="336" r:id="rId11"/>
    <p:sldId id="318" r:id="rId12"/>
    <p:sldId id="333" r:id="rId13"/>
  </p:sldIdLst>
  <p:sldSz cx="9144000" cy="6858000" type="screen4x3"/>
  <p:notesSz cx="6954838" cy="93091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4F9D"/>
    <a:srgbClr val="2053C4"/>
    <a:srgbClr val="0D4CD7"/>
    <a:srgbClr val="CCCDD2"/>
    <a:srgbClr val="C4C5DA"/>
    <a:srgbClr val="4472C4"/>
    <a:srgbClr val="BCB344"/>
    <a:srgbClr val="A1C4DB"/>
    <a:srgbClr val="A4DEF4"/>
    <a:srgbClr val="E5E2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1" autoAdjust="0"/>
    <p:restoredTop sz="97597" autoAdjust="0"/>
  </p:normalViewPr>
  <p:slideViewPr>
    <p:cSldViewPr>
      <p:cViewPr varScale="1">
        <p:scale>
          <a:sx n="83" d="100"/>
          <a:sy n="83" d="100"/>
        </p:scale>
        <p:origin x="251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06" d="100"/>
          <a:sy n="106" d="100"/>
        </p:scale>
        <p:origin x="1962" y="-12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1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_____Microsoft_Excel3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_____Microsoft_Excel4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isk%20D\2019\&#1054;&#1056;&#1057;_2019%20&#8212;%20&#1082;&#1086;&#1087;&#1080;&#1103;\&#1075;&#1086;&#1076;_2019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_____Microsoft_Excel5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_____Microsoft_Excel6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_____Microsoft_Excel7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../embeddings/oleObject3.bin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../embeddings/oleObject4.bin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../embeddings/oleObject5.bin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../embeddings/oleObject6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29"/>
        <c:overlap val="1"/>
        <c:axId val="404455112"/>
        <c:axId val="404450800"/>
      </c:barChart>
      <c:catAx>
        <c:axId val="404455112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04450800"/>
        <c:crosses val="autoZero"/>
        <c:auto val="1"/>
        <c:lblAlgn val="ctr"/>
        <c:lblOffset val="100"/>
        <c:noMultiLvlLbl val="0"/>
      </c:catAx>
      <c:valAx>
        <c:axId val="40445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04455112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'граф ЭАН (кырг.)'!$A$3</c:f>
              <c:strCache>
                <c:ptCount val="1"/>
                <c:pt idx="0">
                  <c:v>Бардыгы</c:v>
                </c:pt>
              </c:strCache>
            </c:strRef>
          </c:tx>
          <c:spPr>
            <a:solidFill>
              <a:srgbClr val="3B21FD"/>
            </a:solidFill>
            <a:ln>
              <a:noFill/>
            </a:ln>
            <a:effectLst/>
          </c:spPr>
          <c:invertIfNegative val="0"/>
          <c:dLbls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'граф ЭАН (кырг.)'!$B$2:$F$2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'граф ЭАН (кырг.)'!$B$3:$F$3</c:f>
              <c:numCache>
                <c:formatCode>General</c:formatCode>
                <c:ptCount val="5"/>
                <c:pt idx="0" formatCode="0.0">
                  <c:v>2547.4</c:v>
                </c:pt>
                <c:pt idx="1">
                  <c:v>2525.1999999999998</c:v>
                </c:pt>
                <c:pt idx="2">
                  <c:v>2538.6999999999998</c:v>
                </c:pt>
                <c:pt idx="3">
                  <c:v>2583.6</c:v>
                </c:pt>
                <c:pt idx="4">
                  <c:v>2595.4</c:v>
                </c:pt>
              </c:numCache>
            </c:numRef>
          </c:val>
        </c:ser>
        <c:ser>
          <c:idx val="1"/>
          <c:order val="1"/>
          <c:tx>
            <c:strRef>
              <c:f>'граф ЭАН (кырг.)'!$A$4</c:f>
              <c:strCache>
                <c:ptCount val="1"/>
                <c:pt idx="0">
                  <c:v>эркектер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'граф ЭАН (кырг.)'!$B$2:$F$2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'граф ЭАН (кырг.)'!$B$4:$F$4</c:f>
              <c:numCache>
                <c:formatCode>0.0</c:formatCode>
                <c:ptCount val="5"/>
                <c:pt idx="0">
                  <c:v>1522.5</c:v>
                </c:pt>
                <c:pt idx="1">
                  <c:v>1537.7</c:v>
                </c:pt>
                <c:pt idx="2" formatCode="General">
                  <c:v>1560</c:v>
                </c:pt>
                <c:pt idx="3">
                  <c:v>1584.3</c:v>
                </c:pt>
                <c:pt idx="4">
                  <c:v>1576.9</c:v>
                </c:pt>
              </c:numCache>
            </c:numRef>
          </c:val>
        </c:ser>
        <c:ser>
          <c:idx val="2"/>
          <c:order val="2"/>
          <c:tx>
            <c:strRef>
              <c:f>'граф ЭАН (кырг.)'!$A$5</c:f>
              <c:strCache>
                <c:ptCount val="1"/>
                <c:pt idx="0">
                  <c:v>аялдар</c:v>
                </c:pt>
              </c:strCache>
            </c:strRef>
          </c:tx>
          <c:spPr>
            <a:solidFill>
              <a:srgbClr val="88C1C2"/>
            </a:solidFill>
            <a:ln>
              <a:noFill/>
            </a:ln>
            <a:effectLst/>
          </c:spPr>
          <c:invertIfNegative val="0"/>
          <c:dLbls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'граф ЭАН (кырг.)'!$B$2:$F$2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'граф ЭАН (кырг.)'!$B$5:$F$5</c:f>
              <c:numCache>
                <c:formatCode>General</c:formatCode>
                <c:ptCount val="5"/>
                <c:pt idx="0" formatCode="0.0">
                  <c:v>1024.9000000000001</c:v>
                </c:pt>
                <c:pt idx="1">
                  <c:v>987.5</c:v>
                </c:pt>
                <c:pt idx="2">
                  <c:v>978.8</c:v>
                </c:pt>
                <c:pt idx="3">
                  <c:v>999.4</c:v>
                </c:pt>
                <c:pt idx="4">
                  <c:v>1018.5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9"/>
        <c:overlap val="1"/>
        <c:axId val="404451976"/>
        <c:axId val="404447664"/>
      </c:barChart>
      <c:catAx>
        <c:axId val="404451976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04447664"/>
        <c:crosses val="autoZero"/>
        <c:auto val="1"/>
        <c:lblAlgn val="ctr"/>
        <c:lblOffset val="100"/>
        <c:noMultiLvlLbl val="0"/>
      </c:catAx>
      <c:valAx>
        <c:axId val="40444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04451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4448840"/>
        <c:axId val="404449624"/>
      </c:lineChart>
      <c:catAx>
        <c:axId val="404448840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04449624"/>
        <c:crosses val="autoZero"/>
        <c:auto val="1"/>
        <c:lblAlgn val="ctr"/>
        <c:lblOffset val="100"/>
        <c:noMultiLvlLbl val="0"/>
      </c:catAx>
      <c:valAx>
        <c:axId val="404449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04448840"/>
        <c:crosses val="autoZero"/>
        <c:crossBetween val="between"/>
        <c:majorUnit val="20"/>
      </c:valAx>
      <c:spPr>
        <a:noFill/>
        <a:ln w="25400"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371076763348812E-2"/>
          <c:y val="6.0637189168125015E-2"/>
          <c:w val="0.93447311164049607"/>
          <c:h val="0.78577490005847417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4448056"/>
        <c:axId val="404450016"/>
      </c:lineChart>
      <c:catAx>
        <c:axId val="404448056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04450016"/>
        <c:crosses val="autoZero"/>
        <c:auto val="1"/>
        <c:lblAlgn val="ctr"/>
        <c:lblOffset val="100"/>
        <c:noMultiLvlLbl val="0"/>
      </c:catAx>
      <c:valAx>
        <c:axId val="404450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04448056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'граф ур ЭАН (кырг.)'!$A$6</c:f>
              <c:strCache>
                <c:ptCount val="1"/>
                <c:pt idx="0">
                  <c:v>Бардыгы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'граф ур ЭАН (кырг.)'!$B$5:$M$5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+</c:v>
                </c:pt>
              </c:strCache>
            </c:strRef>
          </c:cat>
          <c:val>
            <c:numRef>
              <c:f>'граф ур ЭАН (кырг.)'!$B$6:$M$6</c:f>
              <c:numCache>
                <c:formatCode>General</c:formatCode>
                <c:ptCount val="12"/>
                <c:pt idx="0">
                  <c:v>20.021029268087698</c:v>
                </c:pt>
                <c:pt idx="1">
                  <c:v>53.165552656312897</c:v>
                </c:pt>
                <c:pt idx="2">
                  <c:v>69.960804275188892</c:v>
                </c:pt>
                <c:pt idx="3">
                  <c:v>73.562275815046206</c:v>
                </c:pt>
                <c:pt idx="4">
                  <c:v>77.155616898071841</c:v>
                </c:pt>
                <c:pt idx="5">
                  <c:v>80.907908723209516</c:v>
                </c:pt>
                <c:pt idx="6">
                  <c:v>79.188880526961299</c:v>
                </c:pt>
                <c:pt idx="7">
                  <c:v>76.425215125504096</c:v>
                </c:pt>
                <c:pt idx="8">
                  <c:v>67.084650371650241</c:v>
                </c:pt>
                <c:pt idx="9">
                  <c:v>47.961535903992285</c:v>
                </c:pt>
                <c:pt idx="10">
                  <c:v>24.983500824082306</c:v>
                </c:pt>
                <c:pt idx="11">
                  <c:v>7.0795656096163855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'граф ур ЭАН (кырг.)'!$A$7</c:f>
              <c:strCache>
                <c:ptCount val="1"/>
                <c:pt idx="0">
                  <c:v>Эркектер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cat>
            <c:strRef>
              <c:f>'граф ур ЭАН (кырг.)'!$B$5:$M$5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+</c:v>
                </c:pt>
              </c:strCache>
            </c:strRef>
          </c:cat>
          <c:val>
            <c:numRef>
              <c:f>'граф ур ЭАН (кырг.)'!$B$7:$M$7</c:f>
              <c:numCache>
                <c:formatCode>General</c:formatCode>
                <c:ptCount val="12"/>
                <c:pt idx="0">
                  <c:v>25.876088601584691</c:v>
                </c:pt>
                <c:pt idx="1">
                  <c:v>70.854516380937426</c:v>
                </c:pt>
                <c:pt idx="2">
                  <c:v>90.218110399433144</c:v>
                </c:pt>
                <c:pt idx="3">
                  <c:v>93.902162308672771</c:v>
                </c:pt>
                <c:pt idx="4">
                  <c:v>91.514422870487721</c:v>
                </c:pt>
                <c:pt idx="5">
                  <c:v>90.733543190073988</c:v>
                </c:pt>
                <c:pt idx="6">
                  <c:v>89.292365688997492</c:v>
                </c:pt>
                <c:pt idx="7">
                  <c:v>86.554122040498754</c:v>
                </c:pt>
                <c:pt idx="8">
                  <c:v>80.129345586873825</c:v>
                </c:pt>
                <c:pt idx="9">
                  <c:v>66.270159477260748</c:v>
                </c:pt>
                <c:pt idx="10">
                  <c:v>36.124236133798313</c:v>
                </c:pt>
                <c:pt idx="11">
                  <c:v>12.710095854186536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'граф ур ЭАН (кырг.)'!$A$8</c:f>
              <c:strCache>
                <c:ptCount val="1"/>
                <c:pt idx="0">
                  <c:v>Аялдар</c:v>
                </c:pt>
              </c:strCache>
            </c:strRef>
          </c:tx>
          <c:spPr>
            <a:ln w="28575" cap="rnd">
              <a:solidFill>
                <a:srgbClr val="88C1C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 ур ЭАН (кырг.)'!$B$5:$M$5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+</c:v>
                </c:pt>
              </c:strCache>
            </c:strRef>
          </c:cat>
          <c:val>
            <c:numRef>
              <c:f>'граф ур ЭАН (кырг.)'!$B$8:$M$8</c:f>
              <c:numCache>
                <c:formatCode>General</c:formatCode>
                <c:ptCount val="12"/>
                <c:pt idx="0">
                  <c:v>13.941342122881155</c:v>
                </c:pt>
                <c:pt idx="1">
                  <c:v>34.736661179457286</c:v>
                </c:pt>
                <c:pt idx="2">
                  <c:v>49.028773990204591</c:v>
                </c:pt>
                <c:pt idx="3">
                  <c:v>53.242856542708232</c:v>
                </c:pt>
                <c:pt idx="4">
                  <c:v>62.663140892823449</c:v>
                </c:pt>
                <c:pt idx="5">
                  <c:v>71.30465736379594</c:v>
                </c:pt>
                <c:pt idx="6">
                  <c:v>69.706411330310473</c:v>
                </c:pt>
                <c:pt idx="7">
                  <c:v>66.567957836793624</c:v>
                </c:pt>
                <c:pt idx="8">
                  <c:v>56.364750713821202</c:v>
                </c:pt>
                <c:pt idx="9">
                  <c:v>33.080060445182816</c:v>
                </c:pt>
                <c:pt idx="10">
                  <c:v>16.769981319492938</c:v>
                </c:pt>
                <c:pt idx="11">
                  <c:v>3.7102006813223123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451192"/>
        <c:axId val="404451584"/>
      </c:lineChart>
      <c:catAx>
        <c:axId val="404451192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04451584"/>
        <c:crosses val="autoZero"/>
        <c:auto val="1"/>
        <c:lblAlgn val="ctr"/>
        <c:lblOffset val="100"/>
        <c:noMultiLvlLbl val="0"/>
      </c:catAx>
      <c:valAx>
        <c:axId val="404451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04451192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'сектора экономики (2)'!$M$14</c:f>
              <c:strCache>
                <c:ptCount val="1"/>
                <c:pt idx="0">
                  <c:v>Айыл чарбасы, токой чарбасы</c:v>
                </c:pt>
              </c:strCache>
            </c:strRef>
          </c:tx>
          <c:spPr>
            <a:solidFill>
              <a:srgbClr val="000099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0099"/>
              </a:solidFill>
              <a:ln>
                <a:noFill/>
              </a:ln>
              <a:effectLst/>
              <a:sp3d/>
            </c:spPr>
          </c:dPt>
          <c:dLbls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ellipse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'сектора экономики (2)'!$N$13:$S$13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'сектора экономики (2)'!$N$14:$S$14</c:f>
              <c:numCache>
                <c:formatCode>0</c:formatCode>
                <c:ptCount val="6"/>
                <c:pt idx="0">
                  <c:v>29.307830202773818</c:v>
                </c:pt>
                <c:pt idx="1">
                  <c:v>26.792670205615359</c:v>
                </c:pt>
                <c:pt idx="2">
                  <c:v>23.025309300690587</c:v>
                </c:pt>
                <c:pt idx="3">
                  <c:v>20.259117855937625</c:v>
                </c:pt>
                <c:pt idx="4">
                  <c:v>18.143671514394786</c:v>
                </c:pt>
                <c:pt idx="5">
                  <c:v>18</c:v>
                </c:pt>
              </c:numCache>
            </c:numRef>
          </c:val>
        </c:ser>
        <c:ser>
          <c:idx val="1"/>
          <c:order val="1"/>
          <c:tx>
            <c:strRef>
              <c:f>'сектора экономики (2)'!$M$15</c:f>
              <c:strCache>
                <c:ptCount val="1"/>
                <c:pt idx="0">
                  <c:v>¼н¼р жайы жана курулуш</c:v>
                </c:pt>
              </c:strCache>
            </c:strRef>
          </c:tx>
          <c:spPr>
            <a:solidFill>
              <a:srgbClr val="B2B2B2"/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ellipse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'сектора экономики (2)'!$N$13:$S$13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'сектора экономики (2)'!$N$15:$S$15</c:f>
              <c:numCache>
                <c:formatCode>0</c:formatCode>
                <c:ptCount val="6"/>
                <c:pt idx="0">
                  <c:v>20.903981574645496</c:v>
                </c:pt>
                <c:pt idx="1">
                  <c:v>22.086845194238869</c:v>
                </c:pt>
                <c:pt idx="2">
                  <c:v>23.144015097029548</c:v>
                </c:pt>
                <c:pt idx="3">
                  <c:v>24.813260870660173</c:v>
                </c:pt>
                <c:pt idx="4">
                  <c:v>26.655436039668814</c:v>
                </c:pt>
                <c:pt idx="5">
                  <c:v>26</c:v>
                </c:pt>
              </c:numCache>
            </c:numRef>
          </c:val>
        </c:ser>
        <c:ser>
          <c:idx val="2"/>
          <c:order val="2"/>
          <c:tx>
            <c:strRef>
              <c:f>'сектора экономики (2)'!$M$16</c:f>
              <c:strCache>
                <c:ptCount val="1"/>
                <c:pt idx="0">
                  <c:v>кызмат к¼рс¼т³³  ч¼йр¼</c:v>
                </c:pt>
              </c:strCache>
            </c:strRef>
          </c:tx>
          <c:spPr>
            <a:solidFill>
              <a:srgbClr val="6666FF"/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ellipse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'сектора экономики (2)'!$N$13:$S$13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'сектора экономики (2)'!$N$16:$S$16</c:f>
              <c:numCache>
                <c:formatCode>0</c:formatCode>
                <c:ptCount val="6"/>
                <c:pt idx="0">
                  <c:v>49.788188222583628</c:v>
                </c:pt>
                <c:pt idx="1">
                  <c:v>51.120484600141168</c:v>
                </c:pt>
                <c:pt idx="2">
                  <c:v>53.830675602279868</c:v>
                </c:pt>
                <c:pt idx="3">
                  <c:v>54.927579300120712</c:v>
                </c:pt>
                <c:pt idx="4">
                  <c:v>55.200892445936404</c:v>
                </c:pt>
                <c:pt idx="5">
                  <c:v>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04452760"/>
        <c:axId val="404454720"/>
        <c:axId val="0"/>
      </c:bar3DChart>
      <c:catAx>
        <c:axId val="404452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04454720"/>
        <c:crosses val="autoZero"/>
        <c:auto val="1"/>
        <c:lblAlgn val="ctr"/>
        <c:lblOffset val="100"/>
        <c:noMultiLvlLbl val="0"/>
      </c:catAx>
      <c:valAx>
        <c:axId val="404454720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0445276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Kyrghyz Times" pitchFamily="2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4453936"/>
        <c:axId val="408091864"/>
      </c:lineChart>
      <c:catAx>
        <c:axId val="404453936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08091864"/>
        <c:crosses val="autoZero"/>
        <c:auto val="1"/>
        <c:lblAlgn val="ctr"/>
        <c:lblOffset val="100"/>
        <c:noMultiLvlLbl val="0"/>
      </c:catAx>
      <c:valAx>
        <c:axId val="408091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04453936"/>
        <c:crosses val="autoZero"/>
        <c:crossBetween val="between"/>
        <c:majorUnit val="20"/>
      </c:valAx>
      <c:spPr>
        <a:noFill/>
        <a:ln w="25400"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4804001963360401E-2"/>
          <c:y val="0.13299177491968545"/>
          <c:w val="0.93877195921618417"/>
          <c:h val="0.745805225465922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'граф ур зан'!$A$6</c:f>
              <c:strCache>
                <c:ptCount val="1"/>
                <c:pt idx="0">
                  <c:v>Эркектер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 ур зан'!$B$5:$M$5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+</c:v>
                </c:pt>
              </c:strCache>
            </c:strRef>
          </c:cat>
          <c:val>
            <c:numRef>
              <c:f>'граф ур зан'!$B$6:$M$6</c:f>
              <c:numCache>
                <c:formatCode>0.0</c:formatCode>
                <c:ptCount val="12"/>
                <c:pt idx="0">
                  <c:v>22.5</c:v>
                </c:pt>
                <c:pt idx="1">
                  <c:v>64.8</c:v>
                </c:pt>
                <c:pt idx="2">
                  <c:v>84.5</c:v>
                </c:pt>
                <c:pt idx="3">
                  <c:v>90</c:v>
                </c:pt>
                <c:pt idx="4">
                  <c:v>87.3</c:v>
                </c:pt>
                <c:pt idx="5">
                  <c:v>88.3</c:v>
                </c:pt>
                <c:pt idx="6">
                  <c:v>85.2</c:v>
                </c:pt>
                <c:pt idx="7">
                  <c:v>83.6</c:v>
                </c:pt>
                <c:pt idx="8">
                  <c:v>76.900000000000006</c:v>
                </c:pt>
                <c:pt idx="9">
                  <c:v>64.5</c:v>
                </c:pt>
                <c:pt idx="10">
                  <c:v>35.799999999999997</c:v>
                </c:pt>
                <c:pt idx="11">
                  <c:v>12.6</c:v>
                </c:pt>
              </c:numCache>
            </c:numRef>
          </c:val>
        </c:ser>
        <c:ser>
          <c:idx val="1"/>
          <c:order val="1"/>
          <c:tx>
            <c:strRef>
              <c:f>'граф ур зан'!$A$7</c:f>
              <c:strCache>
                <c:ptCount val="1"/>
                <c:pt idx="0">
                  <c:v>Аялдар</c:v>
                </c:pt>
              </c:strCache>
            </c:strRef>
          </c:tx>
          <c:spPr>
            <a:solidFill>
              <a:srgbClr val="88C1C2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 ур зан'!$B$5:$M$5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+</c:v>
                </c:pt>
              </c:strCache>
            </c:strRef>
          </c:cat>
          <c:val>
            <c:numRef>
              <c:f>'граф ур зан'!$B$7:$M$7</c:f>
              <c:numCache>
                <c:formatCode>0.0</c:formatCode>
                <c:ptCount val="12"/>
                <c:pt idx="0">
                  <c:v>11.9</c:v>
                </c:pt>
                <c:pt idx="1">
                  <c:v>29.5</c:v>
                </c:pt>
                <c:pt idx="2">
                  <c:v>44</c:v>
                </c:pt>
                <c:pt idx="3">
                  <c:v>49.5</c:v>
                </c:pt>
                <c:pt idx="4">
                  <c:v>59</c:v>
                </c:pt>
                <c:pt idx="5">
                  <c:v>67.3</c:v>
                </c:pt>
                <c:pt idx="6">
                  <c:v>66.099999999999994</c:v>
                </c:pt>
                <c:pt idx="7">
                  <c:v>64.3</c:v>
                </c:pt>
                <c:pt idx="8">
                  <c:v>55.6</c:v>
                </c:pt>
                <c:pt idx="9">
                  <c:v>32.799999999999997</c:v>
                </c:pt>
                <c:pt idx="10">
                  <c:v>16.399999999999999</c:v>
                </c:pt>
                <c:pt idx="11">
                  <c:v>3.7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3"/>
        <c:axId val="408093040"/>
        <c:axId val="408090296"/>
      </c:barChart>
      <c:lineChart>
        <c:grouping val="standard"/>
        <c:varyColors val="0"/>
        <c:ser>
          <c:idx val="2"/>
          <c:order val="2"/>
          <c:tx>
            <c:strRef>
              <c:f>'граф ур зан'!$A$8</c:f>
              <c:strCache>
                <c:ptCount val="1"/>
                <c:pt idx="0">
                  <c:v>Бардыгы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'граф ур зан'!$B$5:$M$5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+</c:v>
                </c:pt>
              </c:strCache>
            </c:strRef>
          </c:cat>
          <c:val>
            <c:numRef>
              <c:f>'граф ур зан'!$B$8:$M$8</c:f>
              <c:numCache>
                <c:formatCode>0.0</c:formatCode>
                <c:ptCount val="12"/>
                <c:pt idx="0">
                  <c:v>17.3</c:v>
                </c:pt>
                <c:pt idx="1">
                  <c:v>47.5</c:v>
                </c:pt>
                <c:pt idx="2">
                  <c:v>64.599999999999994</c:v>
                </c:pt>
                <c:pt idx="3">
                  <c:v>69.8</c:v>
                </c:pt>
                <c:pt idx="4">
                  <c:v>73.3</c:v>
                </c:pt>
                <c:pt idx="5">
                  <c:v>77.7</c:v>
                </c:pt>
                <c:pt idx="6">
                  <c:v>75.3</c:v>
                </c:pt>
                <c:pt idx="7">
                  <c:v>73.8</c:v>
                </c:pt>
                <c:pt idx="8">
                  <c:v>65.2</c:v>
                </c:pt>
                <c:pt idx="9">
                  <c:v>47</c:v>
                </c:pt>
                <c:pt idx="10">
                  <c:v>24.6</c:v>
                </c:pt>
                <c:pt idx="11">
                  <c:v>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8093040"/>
        <c:axId val="408090296"/>
      </c:lineChart>
      <c:catAx>
        <c:axId val="408093040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08090296"/>
        <c:crosses val="autoZero"/>
        <c:auto val="1"/>
        <c:lblAlgn val="ctr"/>
        <c:lblOffset val="100"/>
        <c:noMultiLvlLbl val="0"/>
      </c:catAx>
      <c:valAx>
        <c:axId val="40809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0809304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'2.26  (4)'!$B$3:$B$4</c:f>
              <c:strCache>
                <c:ptCount val="2"/>
                <c:pt idx="0">
                  <c:v>Эркектер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'2.26  (4)'!$A$6:$A$13</c:f>
              <c:strCache>
                <c:ptCount val="8"/>
                <c:pt idx="0">
                  <c:v>Мекемелердин, уюмдардын жана ишканалардын жетекчилерин кошкондо бардык денгээлдеги бийлик жана башкаруу органдарынын жеткчилери (өкүлдөрү)</c:v>
                </c:pt>
                <c:pt idx="1">
                  <c:v>Квалификациясы орто деңгээлдеги адистер</c:v>
                </c:pt>
                <c:pt idx="2">
                  <c:v>Квалификациясы жогорку деңгээлдеги адистер</c:v>
                </c:pt>
                <c:pt idx="3">
                  <c:v>Квалификациясы жок жумушчулар</c:v>
                </c:pt>
                <c:pt idx="4">
                  <c:v>Айыл, токой жана аңчылык чарбаларынын, балык өстүрүүчүлүктүн жана балык уулоочулуктун квалификациялуу жумушчулары</c:v>
                </c:pt>
                <c:pt idx="5">
                  <c:v>Тейлөө чөйрөсүнүн, турак жай-коммуналдык чарбанын, соода жана ишмердиктин окшош түрлөрүнүн жумушчулары</c:v>
                </c:pt>
                <c:pt idx="6">
                  <c:v>Операторлор жана аппаратчылар, орнотмолордун жана машиналардын машинисттери, слесарь-жыйноочулар</c:v>
                </c:pt>
                <c:pt idx="7">
                  <c:v>Ири жана майда өнөр жай ишканаларынын, көркөм чеберчиликтин, курулуштун, транспорттун, байланыштын, геологиянын жана жер казынасын чалгындоонун квалификациялуу жумушчулары</c:v>
                </c:pt>
              </c:strCache>
            </c:strRef>
          </c:cat>
          <c:val>
            <c:numRef>
              <c:f>'2.26  (4)'!$B$6:$B$13</c:f>
              <c:numCache>
                <c:formatCode>#,##0.0</c:formatCode>
                <c:ptCount val="8"/>
                <c:pt idx="0">
                  <c:v>1.9</c:v>
                </c:pt>
                <c:pt idx="1">
                  <c:v>4.5</c:v>
                </c:pt>
                <c:pt idx="2">
                  <c:v>6.7</c:v>
                </c:pt>
                <c:pt idx="3">
                  <c:v>16</c:v>
                </c:pt>
                <c:pt idx="4">
                  <c:v>16.100000000000001</c:v>
                </c:pt>
                <c:pt idx="5">
                  <c:v>16.5</c:v>
                </c:pt>
                <c:pt idx="6">
                  <c:v>16.5</c:v>
                </c:pt>
                <c:pt idx="7">
                  <c:v>20.5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08094608"/>
        <c:axId val="408095784"/>
      </c:barChart>
      <c:catAx>
        <c:axId val="408094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8095784"/>
        <c:crosses val="autoZero"/>
        <c:auto val="1"/>
        <c:lblAlgn val="ctr"/>
        <c:lblOffset val="100"/>
        <c:noMultiLvlLbl val="0"/>
      </c:catAx>
      <c:valAx>
        <c:axId val="4080957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8094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'2.26  (3)'!$B$3</c:f>
              <c:strCache>
                <c:ptCount val="1"/>
                <c:pt idx="0">
                  <c:v>Аялдар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'2.26  (3)'!$A$4:$A$12</c:f>
              <c:strCache>
                <c:ptCount val="9"/>
                <c:pt idx="0">
                  <c:v>Операторлор жана аппаратчылар, орнотмолордун жана машиналардын машинисттери, слесарь-жыйноочулар</c:v>
                </c:pt>
                <c:pt idx="1">
                  <c:v>Мекемелердин, уюмдардын жана ишканалардын жетекчилерин кошкондо бардык денгээлдеги бийлик жана башкаруу органдарынын жеткчилери (өкүлдөрү)</c:v>
                </c:pt>
                <c:pt idx="2">
                  <c:v>Маалыматтарды даярдоо, документтерди тариздөө, эсеп, финансылык жана маалыматтык тейлөө менен алектенген кызматкерлер</c:v>
                </c:pt>
                <c:pt idx="3">
                  <c:v>Квалификациясы орто деңгээлдеги адистер</c:v>
                </c:pt>
                <c:pt idx="4">
                  <c:v>Ири жана майда өнөр жай ишканаларынын, көркөм чеберчиликтин, курулуштун, транспорттун, байланыштын, геологиянын жана жер казынасын чалгындоонун квалификациялуу жумушчулары</c:v>
                </c:pt>
                <c:pt idx="5">
                  <c:v>Квалификациясы жок жумушчулар</c:v>
                </c:pt>
                <c:pt idx="6">
                  <c:v>Айыл, токой жана аңчылык чарбаларынын, балык өстүрүүчүлүктүн жана балык уулоочулуктун квалификациялуу жумушчулары</c:v>
                </c:pt>
                <c:pt idx="7">
                  <c:v>Квалификациясы жогорку деңгээлдеги адистер</c:v>
                </c:pt>
                <c:pt idx="8">
                  <c:v>Тейлөө чөйрөсүнүн, турак жай-коммуналдык чарбанын, соода жана ишмердиктин окшош түрлөрүнүн жумушчулары</c:v>
                </c:pt>
              </c:strCache>
            </c:strRef>
          </c:cat>
          <c:val>
            <c:numRef>
              <c:f>'2.26  (3)'!$B$4:$B$12</c:f>
              <c:numCache>
                <c:formatCode>#,##0.0</c:formatCode>
                <c:ptCount val="9"/>
                <c:pt idx="0">
                  <c:v>0.5</c:v>
                </c:pt>
                <c:pt idx="1">
                  <c:v>2.7</c:v>
                </c:pt>
                <c:pt idx="2">
                  <c:v>3.2</c:v>
                </c:pt>
                <c:pt idx="3">
                  <c:v>7.1</c:v>
                </c:pt>
                <c:pt idx="4">
                  <c:v>9.6</c:v>
                </c:pt>
                <c:pt idx="5">
                  <c:v>12.9</c:v>
                </c:pt>
                <c:pt idx="6">
                  <c:v>18.5</c:v>
                </c:pt>
                <c:pt idx="7">
                  <c:v>19.8</c:v>
                </c:pt>
                <c:pt idx="8">
                  <c:v>25.7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08095392"/>
        <c:axId val="408094216"/>
      </c:barChart>
      <c:catAx>
        <c:axId val="4080953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8094216"/>
        <c:crosses val="autoZero"/>
        <c:auto val="1"/>
        <c:lblAlgn val="ctr"/>
        <c:lblOffset val="100"/>
        <c:noMultiLvlLbl val="0"/>
      </c:catAx>
      <c:valAx>
        <c:axId val="4080942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8095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2"/>
        <c:overlap val="1"/>
        <c:axId val="408092648"/>
        <c:axId val="408091472"/>
      </c:barChart>
      <c:catAx>
        <c:axId val="408092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08091472"/>
        <c:crosses val="autoZero"/>
        <c:auto val="1"/>
        <c:lblAlgn val="ctr"/>
        <c:lblOffset val="100"/>
        <c:noMultiLvlLbl val="0"/>
      </c:catAx>
      <c:valAx>
        <c:axId val="408091472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0809264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'[УР.безраб.xlsx]граф ур безр'!$B$6</c:f>
              <c:strCache>
                <c:ptCount val="1"/>
                <c:pt idx="0">
                  <c:v>Эркектер</c:v>
                </c:pt>
              </c:strCache>
            </c:strRef>
          </c:tx>
          <c:spPr>
            <a:solidFill>
              <a:srgbClr val="00009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'[УР.безраб.xlsx]граф ур безр'!$C$5:$N$5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+</c:v>
                </c:pt>
              </c:strCache>
            </c:strRef>
          </c:cat>
          <c:val>
            <c:numRef>
              <c:f>'[УР.безраб.xlsx]граф ур безр'!$C$6:$N$6</c:f>
              <c:numCache>
                <c:formatCode>###0.0</c:formatCode>
                <c:ptCount val="12"/>
                <c:pt idx="0">
                  <c:v>13.1</c:v>
                </c:pt>
                <c:pt idx="1">
                  <c:v>8.5</c:v>
                </c:pt>
                <c:pt idx="2">
                  <c:v>6.3</c:v>
                </c:pt>
                <c:pt idx="3">
                  <c:v>4.0999999999999996</c:v>
                </c:pt>
                <c:pt idx="4">
                  <c:v>4.5999999999999996</c:v>
                </c:pt>
                <c:pt idx="5">
                  <c:v>2.7</c:v>
                </c:pt>
                <c:pt idx="6">
                  <c:v>4.5999999999999996</c:v>
                </c:pt>
                <c:pt idx="7">
                  <c:v>3.4</c:v>
                </c:pt>
                <c:pt idx="8">
                  <c:v>4</c:v>
                </c:pt>
                <c:pt idx="9">
                  <c:v>2.7</c:v>
                </c:pt>
                <c:pt idx="10">
                  <c:v>0.9</c:v>
                </c:pt>
                <c:pt idx="11">
                  <c:v>1</c:v>
                </c:pt>
              </c:numCache>
            </c:numRef>
          </c:val>
        </c:ser>
        <c:ser>
          <c:idx val="1"/>
          <c:order val="1"/>
          <c:tx>
            <c:strRef>
              <c:f>'[УР.безраб.xlsx]граф ур безр'!$B$7</c:f>
              <c:strCache>
                <c:ptCount val="1"/>
                <c:pt idx="0">
                  <c:v>Аялдар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'[УР.безраб.xlsx]граф ур безр'!$C$5:$N$5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+</c:v>
                </c:pt>
              </c:strCache>
            </c:strRef>
          </c:cat>
          <c:val>
            <c:numRef>
              <c:f>'[УР.безраб.xlsx]граф ур безр'!$C$7:$N$7</c:f>
              <c:numCache>
                <c:formatCode>###0.0</c:formatCode>
                <c:ptCount val="12"/>
                <c:pt idx="0">
                  <c:v>14.7</c:v>
                </c:pt>
                <c:pt idx="1">
                  <c:v>15.1</c:v>
                </c:pt>
                <c:pt idx="2">
                  <c:v>10.3</c:v>
                </c:pt>
                <c:pt idx="3">
                  <c:v>7</c:v>
                </c:pt>
                <c:pt idx="4">
                  <c:v>5.8</c:v>
                </c:pt>
                <c:pt idx="5">
                  <c:v>5.6</c:v>
                </c:pt>
                <c:pt idx="6">
                  <c:v>5.2</c:v>
                </c:pt>
                <c:pt idx="7">
                  <c:v>3.5</c:v>
                </c:pt>
                <c:pt idx="8">
                  <c:v>1.4</c:v>
                </c:pt>
                <c:pt idx="9">
                  <c:v>0.9</c:v>
                </c:pt>
                <c:pt idx="10">
                  <c:v>2.4</c:v>
                </c:pt>
                <c:pt idx="1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3"/>
        <c:axId val="452344672"/>
        <c:axId val="452339968"/>
      </c:barChart>
      <c:lineChart>
        <c:grouping val="standard"/>
        <c:varyColors val="0"/>
        <c:ser>
          <c:idx val="2"/>
          <c:order val="2"/>
          <c:tx>
            <c:strRef>
              <c:f>'[УР.безраб.xlsx]граф ур безр'!$B$8</c:f>
              <c:strCache>
                <c:ptCount val="1"/>
                <c:pt idx="0">
                  <c:v>Бардыгы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'[УР.безраб.xlsx]граф ур безр'!$C$5:$N$5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+</c:v>
                </c:pt>
              </c:strCache>
            </c:strRef>
          </c:cat>
          <c:val>
            <c:numRef>
              <c:f>'[УР.безраб.xlsx]граф ур безр'!$C$8:$N$8</c:f>
              <c:numCache>
                <c:formatCode>###0.0</c:formatCode>
                <c:ptCount val="12"/>
                <c:pt idx="0">
                  <c:v>13.7</c:v>
                </c:pt>
                <c:pt idx="1">
                  <c:v>10.6</c:v>
                </c:pt>
                <c:pt idx="2">
                  <c:v>7.7</c:v>
                </c:pt>
                <c:pt idx="3">
                  <c:v>5.0999999999999996</c:v>
                </c:pt>
                <c:pt idx="4">
                  <c:v>5.0999999999999996</c:v>
                </c:pt>
                <c:pt idx="5">
                  <c:v>4</c:v>
                </c:pt>
                <c:pt idx="6">
                  <c:v>4.9000000000000004</c:v>
                </c:pt>
                <c:pt idx="7">
                  <c:v>3.4</c:v>
                </c:pt>
                <c:pt idx="8">
                  <c:v>2.8</c:v>
                </c:pt>
                <c:pt idx="9">
                  <c:v>2</c:v>
                </c:pt>
                <c:pt idx="10">
                  <c:v>1.5</c:v>
                </c:pt>
                <c:pt idx="11">
                  <c:v>0.7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2344672"/>
        <c:axId val="452339968"/>
      </c:lineChart>
      <c:catAx>
        <c:axId val="452344672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52339968"/>
        <c:crosses val="autoZero"/>
        <c:auto val="1"/>
        <c:lblAlgn val="ctr"/>
        <c:lblOffset val="100"/>
        <c:noMultiLvlLbl val="0"/>
      </c:catAx>
      <c:valAx>
        <c:axId val="452339968"/>
        <c:scaling>
          <c:orientation val="minMax"/>
          <c:max val="2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52344672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8536021787341048"/>
          <c:y val="0.24774405139075487"/>
          <c:w val="0.16060690106377651"/>
          <c:h val="0.177755034376440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overlap val="5"/>
        <c:axId val="408089512"/>
        <c:axId val="408089904"/>
      </c:barChart>
      <c:catAx>
        <c:axId val="408089512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08089904"/>
        <c:crosses val="autoZero"/>
        <c:auto val="1"/>
        <c:lblAlgn val="ctr"/>
        <c:lblOffset val="100"/>
        <c:noMultiLvlLbl val="0"/>
      </c:catAx>
      <c:valAx>
        <c:axId val="408089904"/>
        <c:scaling>
          <c:orientation val="minMax"/>
          <c:max val="15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08089512"/>
        <c:crosses val="autoZero"/>
        <c:crossBetween val="between"/>
        <c:majorUnit val="5"/>
      </c:valAx>
      <c:spPr>
        <a:noFill/>
        <a:ln w="25400"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overlap val="5"/>
        <c:axId val="410264368"/>
        <c:axId val="410261232"/>
      </c:barChart>
      <c:catAx>
        <c:axId val="410264368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10261232"/>
        <c:crosses val="autoZero"/>
        <c:auto val="1"/>
        <c:lblAlgn val="ctr"/>
        <c:lblOffset val="100"/>
        <c:noMultiLvlLbl val="0"/>
      </c:catAx>
      <c:valAx>
        <c:axId val="4102612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41026436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overlap val="5"/>
        <c:axId val="410261624"/>
        <c:axId val="410265152"/>
      </c:barChart>
      <c:catAx>
        <c:axId val="410261624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10265152"/>
        <c:crosses val="autoZero"/>
        <c:auto val="1"/>
        <c:lblAlgn val="ctr"/>
        <c:lblOffset val="100"/>
        <c:noMultiLvlLbl val="0"/>
      </c:catAx>
      <c:valAx>
        <c:axId val="41026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10261624"/>
        <c:crosses val="autoZero"/>
        <c:crossBetween val="between"/>
        <c:majorUnit val="10"/>
      </c:valAx>
      <c:spPr>
        <a:noFill/>
        <a:ln w="25400"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'[УР.безраб.xlsx]граф ур безр образ'!$B$6</c:f>
              <c:strCache>
                <c:ptCount val="1"/>
                <c:pt idx="0">
                  <c:v>Бардыгы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'[УР.безраб.xlsx]граф ур безр образ'!$C$5:$H$5</c:f>
              <c:strCache>
                <c:ptCount val="6"/>
                <c:pt idx="0">
                  <c:v>Жогорку кесиптик</c:v>
                </c:pt>
                <c:pt idx="1">
                  <c:v>Орто кесиптик</c:v>
                </c:pt>
                <c:pt idx="2">
                  <c:v>Баштапкы кесиптик</c:v>
                </c:pt>
                <c:pt idx="3">
                  <c:v>Орто(толук) жалпы</c:v>
                </c:pt>
                <c:pt idx="4">
                  <c:v>Негизги жалпы</c:v>
                </c:pt>
                <c:pt idx="5">
                  <c:v>Баштапкы жалпы, баштапкы билими жок</c:v>
                </c:pt>
              </c:strCache>
            </c:strRef>
          </c:cat>
          <c:val>
            <c:numRef>
              <c:f>'[УР.безраб.xlsx]граф ур безр образ'!$C$6:$H$6</c:f>
              <c:numCache>
                <c:formatCode>0.0</c:formatCode>
                <c:ptCount val="6"/>
                <c:pt idx="0">
                  <c:v>4.845366154377535</c:v>
                </c:pt>
                <c:pt idx="1">
                  <c:v>4.5897086990760467</c:v>
                </c:pt>
                <c:pt idx="2">
                  <c:v>3.9589706397070783</c:v>
                </c:pt>
                <c:pt idx="3">
                  <c:v>6.6305046682974034</c:v>
                </c:pt>
                <c:pt idx="4">
                  <c:v>7.0575481770488739</c:v>
                </c:pt>
                <c:pt idx="5">
                  <c:v>5.2067634582397426</c:v>
                </c:pt>
              </c:numCache>
            </c:numRef>
          </c:val>
        </c:ser>
        <c:ser>
          <c:idx val="1"/>
          <c:order val="1"/>
          <c:tx>
            <c:strRef>
              <c:f>'[УР.безраб.xlsx]граф ур безр образ'!$B$7</c:f>
              <c:strCache>
                <c:ptCount val="1"/>
                <c:pt idx="0">
                  <c:v>Эркектер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'[УР.безраб.xlsx]граф ур безр образ'!$C$5:$H$5</c:f>
              <c:strCache>
                <c:ptCount val="6"/>
                <c:pt idx="0">
                  <c:v>Жогорку кесиптик</c:v>
                </c:pt>
                <c:pt idx="1">
                  <c:v>Орто кесиптик</c:v>
                </c:pt>
                <c:pt idx="2">
                  <c:v>Баштапкы кесиптик</c:v>
                </c:pt>
                <c:pt idx="3">
                  <c:v>Орто(толук) жалпы</c:v>
                </c:pt>
                <c:pt idx="4">
                  <c:v>Негизги жалпы</c:v>
                </c:pt>
                <c:pt idx="5">
                  <c:v>Баштапкы жалпы, баштапкы билими жок</c:v>
                </c:pt>
              </c:strCache>
            </c:strRef>
          </c:cat>
          <c:val>
            <c:numRef>
              <c:f>'[УР.безраб.xlsx]граф ур безр образ'!$C$7:$H$7</c:f>
              <c:numCache>
                <c:formatCode>0.0</c:formatCode>
                <c:ptCount val="6"/>
                <c:pt idx="0">
                  <c:v>4.6734893546524567</c:v>
                </c:pt>
                <c:pt idx="1">
                  <c:v>5.3634713699017889</c:v>
                </c:pt>
                <c:pt idx="2">
                  <c:v>3.3344790021462116</c:v>
                </c:pt>
                <c:pt idx="3">
                  <c:v>5.5466079573574119</c:v>
                </c:pt>
                <c:pt idx="4">
                  <c:v>5.7908630460208022</c:v>
                </c:pt>
                <c:pt idx="5">
                  <c:v>5.5237314119632464</c:v>
                </c:pt>
              </c:numCache>
            </c:numRef>
          </c:val>
        </c:ser>
        <c:ser>
          <c:idx val="2"/>
          <c:order val="2"/>
          <c:tx>
            <c:strRef>
              <c:f>'[УР.безраб.xlsx]граф ур безр образ'!$B$8</c:f>
              <c:strCache>
                <c:ptCount val="1"/>
                <c:pt idx="0">
                  <c:v>Аялдар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'[УР.безраб.xlsx]граф ур безр образ'!$C$5:$H$5</c:f>
              <c:strCache>
                <c:ptCount val="6"/>
                <c:pt idx="0">
                  <c:v>Жогорку кесиптик</c:v>
                </c:pt>
                <c:pt idx="1">
                  <c:v>Орто кесиптик</c:v>
                </c:pt>
                <c:pt idx="2">
                  <c:v>Баштапкы кесиптик</c:v>
                </c:pt>
                <c:pt idx="3">
                  <c:v>Орто(толук) жалпы</c:v>
                </c:pt>
                <c:pt idx="4">
                  <c:v>Негизги жалпы</c:v>
                </c:pt>
                <c:pt idx="5">
                  <c:v>Баштапкы жалпы, баштапкы билими жок</c:v>
                </c:pt>
              </c:strCache>
            </c:strRef>
          </c:cat>
          <c:val>
            <c:numRef>
              <c:f>'[УР.безраб.xlsx]граф ур безр образ'!$C$8:$H$8</c:f>
              <c:numCache>
                <c:formatCode>0.0</c:formatCode>
                <c:ptCount val="6"/>
                <c:pt idx="0">
                  <c:v>5.0312190765299887</c:v>
                </c:pt>
                <c:pt idx="1">
                  <c:v>3.985178466531869</c:v>
                </c:pt>
                <c:pt idx="2">
                  <c:v>5.6773830233723395</c:v>
                </c:pt>
                <c:pt idx="3">
                  <c:v>8.6525139931617563</c:v>
                </c:pt>
                <c:pt idx="4">
                  <c:v>9.7472996355816459</c:v>
                </c:pt>
                <c:pt idx="5">
                  <c:v>2.8737066858849309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8636416"/>
        <c:axId val="458635632"/>
      </c:barChart>
      <c:catAx>
        <c:axId val="458636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458635632"/>
        <c:crosses val="autoZero"/>
        <c:auto val="1"/>
        <c:lblAlgn val="ctr"/>
        <c:lblOffset val="100"/>
        <c:noMultiLvlLbl val="0"/>
      </c:catAx>
      <c:valAx>
        <c:axId val="458635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8636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39941" y="0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BAA7FB1-2D49-4887-9932-73D8803C6E8E}" type="datetimeFigureOut">
              <a:rPr lang="ru-RU"/>
              <a:pPr>
                <a:defRPr/>
              </a:pPr>
              <a:t>13.09.2021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8842383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39941" y="8842383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0878422-017F-4346-8A43-B7DDEB6E4D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0571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39941" y="0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B8A46A8-7D08-4DEF-8CD5-FF119CEEF28E}" type="datetimeFigureOut">
              <a:rPr lang="ru-RU"/>
              <a:pPr>
                <a:defRPr/>
              </a:pPr>
              <a:t>13.09.2021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52525" y="698500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94999" y="4421935"/>
            <a:ext cx="5564841" cy="4188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8842383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39941" y="8842383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15457D7-3011-4340-BD02-9FAA2FC4DB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5579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152525" y="4421935"/>
            <a:ext cx="4651375" cy="4188575"/>
          </a:xfrm>
        </p:spPr>
        <p:txBody>
          <a:bodyPr/>
          <a:lstStyle/>
          <a:p>
            <a:r>
              <a:rPr lang="ru-RU" sz="1600" dirty="0"/>
              <a:t>Добрый день, дорогие гости, коллеги! Хочу представить вашему вниманию краткую информацию </a:t>
            </a:r>
            <a:r>
              <a:rPr lang="ru-RU" sz="1600" dirty="0" smtClean="0"/>
              <a:t>о состоянии рынка труда в Кыргызской Республике.</a:t>
            </a: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864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381075" y="4421935"/>
            <a:ext cx="6264696" cy="4188575"/>
          </a:xfrm>
        </p:spPr>
        <p:txBody>
          <a:bodyPr/>
          <a:lstStyle/>
          <a:p>
            <a:r>
              <a:rPr lang="ru-RU" sz="1600" dirty="0"/>
              <a:t>По данным интегрированного выборочного обследования бюджетов домашних хозяйств и рабочей силы, в </a:t>
            </a:r>
            <a:r>
              <a:rPr lang="ru-RU" sz="1600" dirty="0" smtClean="0"/>
              <a:t>201</a:t>
            </a:r>
            <a:r>
              <a:rPr lang="en-US" sz="1600" dirty="0" smtClean="0"/>
              <a:t>9</a:t>
            </a:r>
            <a:r>
              <a:rPr lang="ru-RU" sz="1600" dirty="0" smtClean="0"/>
              <a:t>г</a:t>
            </a:r>
            <a:r>
              <a:rPr lang="ru-RU" sz="1600" dirty="0"/>
              <a:t>. численность </a:t>
            </a:r>
            <a:r>
              <a:rPr lang="ru-RU" sz="1600" dirty="0" smtClean="0"/>
              <a:t>силы </a:t>
            </a:r>
            <a:r>
              <a:rPr lang="ru-RU" sz="1600" dirty="0"/>
              <a:t>(занятые и безработные) в возрасте 15 лет и старше насчитывала </a:t>
            </a:r>
            <a:r>
              <a:rPr lang="ru-RU" sz="1600" dirty="0" smtClean="0"/>
              <a:t>2583,6 </a:t>
            </a:r>
            <a:r>
              <a:rPr lang="ru-RU" sz="1600" dirty="0"/>
              <a:t>тыс. человек.</a:t>
            </a:r>
          </a:p>
          <a:p>
            <a:r>
              <a:rPr lang="ru-RU" sz="1600" dirty="0" smtClean="0"/>
              <a:t>Уровень участия</a:t>
            </a:r>
            <a:r>
              <a:rPr lang="ru-RU" sz="1600" baseline="0" dirty="0" smtClean="0"/>
              <a:t> в рабочей силе</a:t>
            </a:r>
            <a:r>
              <a:rPr lang="ru-RU" sz="1600" dirty="0" smtClean="0"/>
              <a:t> </a:t>
            </a:r>
            <a:r>
              <a:rPr lang="ru-RU" sz="1600" dirty="0"/>
              <a:t>в возрасте 15 лет и старше в </a:t>
            </a:r>
            <a:r>
              <a:rPr lang="ru-RU" sz="1600" dirty="0" smtClean="0"/>
              <a:t>2019г</a:t>
            </a:r>
            <a:r>
              <a:rPr lang="ru-RU" sz="1600" dirty="0"/>
              <a:t>. составил </a:t>
            </a:r>
            <a:r>
              <a:rPr lang="ru-RU" sz="1600" dirty="0" smtClean="0"/>
              <a:t>более 60 </a:t>
            </a:r>
            <a:r>
              <a:rPr lang="ru-RU" sz="1600" dirty="0"/>
              <a:t>процентов. Более активны на рынке труда мужчины, что наглядно подтверждается результатами обследования рабочей силы. Так, уровень </a:t>
            </a:r>
            <a:endParaRPr lang="ru-RU" sz="1600" dirty="0" smtClean="0"/>
          </a:p>
          <a:p>
            <a:r>
              <a:rPr lang="ru-RU" sz="1600" dirty="0" smtClean="0"/>
              <a:t>участия </a:t>
            </a:r>
            <a:r>
              <a:rPr lang="ru-RU" sz="1600" dirty="0"/>
              <a:t>мужчин равен </a:t>
            </a:r>
            <a:r>
              <a:rPr lang="ru-RU" sz="1600" dirty="0" smtClean="0"/>
              <a:t>75,7</a:t>
            </a:r>
            <a:r>
              <a:rPr lang="ru-RU" sz="1600" baseline="0" dirty="0" smtClean="0"/>
              <a:t> </a:t>
            </a:r>
            <a:r>
              <a:rPr lang="ru-RU" sz="1600" dirty="0" smtClean="0"/>
              <a:t>процентам</a:t>
            </a:r>
            <a:r>
              <a:rPr lang="ru-RU" sz="1600" dirty="0"/>
              <a:t>, а женщин </a:t>
            </a:r>
            <a:r>
              <a:rPr lang="ru-RU" sz="1600" dirty="0" smtClean="0"/>
              <a:t>– 45,5 </a:t>
            </a:r>
            <a:r>
              <a:rPr lang="ru-RU" sz="1600" dirty="0"/>
              <a:t>процентам. </a:t>
            </a:r>
          </a:p>
          <a:p>
            <a:r>
              <a:rPr lang="ru-RU" sz="1600" dirty="0" smtClean="0"/>
              <a:t>Кривая</a:t>
            </a:r>
            <a:r>
              <a:rPr lang="ru-RU" sz="1600" dirty="0"/>
              <a:t>, отражающая уровень экономической активности мужчин в зависимости от возраста, лежит выше аналогичной кривой для женщин. При этом, максимум активности достигается у мужчин в возрасте 35-39 лет (94 процента), а у женщин - в возрасте 45-49 лет (68 процентов). Минимум для обеих кривых наступает в возрасте 70 лет и старше, его значение у мужчин составляет 7 процентов, а у женщин - 3 процента.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581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152525" y="4421935"/>
            <a:ext cx="4651375" cy="4188575"/>
          </a:xfrm>
        </p:spPr>
        <p:txBody>
          <a:bodyPr/>
          <a:lstStyle/>
          <a:p>
            <a:pPr algn="just"/>
            <a:r>
              <a:rPr lang="ru-RU" sz="1600" dirty="0" smtClean="0"/>
              <a:t>Уровень </a:t>
            </a:r>
            <a:r>
              <a:rPr lang="ru-RU" sz="1600" dirty="0"/>
              <a:t>экономической активности населения в возрасте 15 лет и старше в 2018г. составил 60 процентов. Более активны на рынке труда мужчины, что наглядно подтверждается результатами обследования рабочей силы. Так, уровень экономической активности мужчин равен 75 процентам, а женщин - 45 процентам. </a:t>
            </a:r>
          </a:p>
          <a:p>
            <a:pPr algn="just"/>
            <a:r>
              <a:rPr lang="ru-RU" sz="1600" dirty="0" smtClean="0"/>
              <a:t>Кривая</a:t>
            </a:r>
            <a:r>
              <a:rPr lang="ru-RU" sz="1600" dirty="0"/>
              <a:t>, отражающая уровень экономической активности мужчин в зависимости от возраста, лежит выше аналогичной кривой для женщин. При этом, максимум активности достигается у мужчин в возрасте 35-39 лет (94 процента), а у женщин - в возрасте 45-49 лет (68 процентов). Минимум для обеих кривых наступает в возрасте 70 лет и старше, его значение у мужчин составляет 7 процентов, а у женщин - 3 процента.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181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152525" y="4421935"/>
            <a:ext cx="4651375" cy="4188575"/>
          </a:xfrm>
        </p:spPr>
        <p:txBody>
          <a:bodyPr/>
          <a:lstStyle/>
          <a:p>
            <a:pPr algn="just"/>
            <a:r>
              <a:rPr lang="ru-RU" sz="1600" dirty="0" smtClean="0"/>
              <a:t>Уровень занятости мужчин на 29,2 процентных пункта выше, чем женщин (71,1 процент против 41,9 процента). </a:t>
            </a:r>
          </a:p>
          <a:p>
            <a:pPr algn="just"/>
            <a:r>
              <a:rPr lang="ru-RU" sz="1600" dirty="0" smtClean="0"/>
              <a:t>Женская занятость наиболее высока в секторе услуг, где их удельный вес в общей численности занятых преобладал в таких видах деятельности, как в здравоохранении и социальном обслуживании населения (83 процента), операции с недвижимым имуществом и образовании (по 80 процентов). </a:t>
            </a:r>
          </a:p>
          <a:p>
            <a:pPr algn="just"/>
            <a:r>
              <a:rPr lang="ru-RU" sz="1600" dirty="0" smtClean="0"/>
              <a:t>Высокий удельный вес мужчин сложился в отраслях производственной сферы: строительстве (97 процентов), транспортной деятельности и хранении грузов, в добыче полезных ископаемых (по 95 процентов), обеспечении (снабжении) электроэнергией, газом и паром (90 процентов).</a:t>
            </a: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5798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152525" y="4421935"/>
            <a:ext cx="4651375" cy="4188575"/>
          </a:xfrm>
        </p:spPr>
        <p:txBody>
          <a:bodyPr/>
          <a:lstStyle/>
          <a:p>
            <a:pPr algn="just"/>
            <a:r>
              <a:rPr lang="ru-RU" sz="1600" dirty="0" smtClean="0"/>
              <a:t>Уровень </a:t>
            </a:r>
            <a:r>
              <a:rPr lang="ru-RU" sz="1600" dirty="0"/>
              <a:t>занятости мужчин на 29,2 процентных пункта выше, чем женщин (71,1 процент против 41,9 процента). </a:t>
            </a:r>
          </a:p>
          <a:p>
            <a:pPr algn="just"/>
            <a:r>
              <a:rPr lang="ru-RU" sz="1600" dirty="0"/>
              <a:t>Женская занятость наиболее высока в секторе услуг, где их удельный вес в общей численности занятых преобладал в таких видах деятельности, как в здравоохранении и социальном обслуживании населения (83 процента), операции с недвижимым имуществом и образовании (по 80 процентов). </a:t>
            </a:r>
          </a:p>
          <a:p>
            <a:pPr algn="just"/>
            <a:r>
              <a:rPr lang="ru-RU" sz="1600" dirty="0"/>
              <a:t>Высокий удельный вес мужчин сложился в отраслях производственной сферы: строительстве (97 процентов), транспортной деятельности и хранении грузов, в добыче полезных ископаемых (по 95 процентов), обеспечении (снабжении) электроэнергией, газом и паром (90 процентов).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6932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152525" y="4421935"/>
            <a:ext cx="4701158" cy="4188575"/>
          </a:xfrm>
        </p:spPr>
        <p:txBody>
          <a:bodyPr/>
          <a:lstStyle/>
          <a:p>
            <a:pPr algn="just"/>
            <a:r>
              <a:rPr lang="ru-RU" sz="1600" dirty="0"/>
              <a:t>К безработным относятся лица в возрасте от 15 лет и старше, которые одновременно удовлетворяли трем критериям:</a:t>
            </a:r>
          </a:p>
          <a:p>
            <a:pPr algn="just"/>
            <a:r>
              <a:rPr lang="ru-RU" sz="1600" dirty="0"/>
              <a:t>не имели работы (доходного занятия);</a:t>
            </a:r>
          </a:p>
          <a:p>
            <a:pPr algn="just"/>
            <a:r>
              <a:rPr lang="ru-RU" sz="1600" dirty="0"/>
              <a:t>занимались поиском работы;</a:t>
            </a:r>
          </a:p>
          <a:p>
            <a:pPr algn="just"/>
            <a:r>
              <a:rPr lang="ru-RU" sz="1600" dirty="0"/>
              <a:t>были готовы приступить к работе.</a:t>
            </a:r>
          </a:p>
          <a:p>
            <a:pPr algn="just"/>
            <a:r>
              <a:rPr lang="ru-RU" sz="1600" dirty="0" smtClean="0"/>
              <a:t>Численность </a:t>
            </a:r>
            <a:r>
              <a:rPr lang="ru-RU" sz="1600" dirty="0"/>
              <a:t>безработных, по итогам обследования рабочей силы в 2018г., составила 156,3 тыс. человек, из них 56 процентов составили мужчины и 44 процента - женщины </a:t>
            </a:r>
          </a:p>
          <a:p>
            <a:pPr algn="just"/>
            <a:r>
              <a:rPr lang="ru-RU" sz="1600" dirty="0" smtClean="0"/>
              <a:t>Уровень </a:t>
            </a:r>
            <a:r>
              <a:rPr lang="ru-RU" sz="1600" dirty="0"/>
              <a:t>общей безработицы составил 6,2 процента. Ее масштабы среди женщин (6,9 процентов) были значительными, чем среди мужчин (5,7 процентов).</a:t>
            </a:r>
          </a:p>
          <a:p>
            <a:pPr algn="just"/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5951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381075" y="4421935"/>
            <a:ext cx="6192688" cy="4188575"/>
          </a:xfrm>
        </p:spPr>
        <p:txBody>
          <a:bodyPr/>
          <a:lstStyle/>
          <a:p>
            <a:pPr algn="just"/>
            <a:r>
              <a:rPr lang="ru-RU" sz="1600" dirty="0"/>
              <a:t>Превышение уровня занятости мужчин по отношению к уровню занятости женщин отмечалось во всех возрастных группах, но наиболее значительное - в возрастных группах 20-39 лет. В этом возрасте женщины чаще всего оставляют работу в связи с рождением ребенка. Но уже в возрастной группе 45-54 года отмечается сближение уровня занятости мужчин и женщин. Женщины этого возраста, как правило, имеют уже подросших детей и возвращаются к трудовой деятельности.</a:t>
            </a:r>
          </a:p>
          <a:p>
            <a:pPr algn="just"/>
            <a:r>
              <a:rPr lang="ru-RU" sz="1600" dirty="0" smtClean="0"/>
              <a:t>В </a:t>
            </a:r>
            <a:r>
              <a:rPr lang="ru-RU" sz="1600" dirty="0"/>
              <a:t>2018 году в общей численности занятых, доля женщин, имеющих высшее профессиональное образование, составила более 27 процентов, мужчин - более 19 процентов, имеющих среднее профессиональное, соответственно, более 17 процентов и более 9 процентов. Мужская занятость преобладает в таких видах деятельности и занятиях, где достаточно среднего или неполного среднего образования, но необходима профессиональная подготовка. Среди занятых мужчин доля лиц, получивших начальное профессиональное образование, составила более 7 процентов, среди женщин – около 5 процентов.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4558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152525" y="4421935"/>
            <a:ext cx="4651375" cy="4188575"/>
          </a:xfrm>
        </p:spPr>
        <p:txBody>
          <a:bodyPr/>
          <a:lstStyle/>
          <a:p>
            <a:pPr algn="just"/>
            <a:r>
              <a:rPr lang="ru-RU" sz="1600" dirty="0" smtClean="0"/>
              <a:t>Наиболее </a:t>
            </a:r>
            <a:r>
              <a:rPr lang="ru-RU" sz="1600" dirty="0"/>
              <a:t>низкий уровень безработицы имеет население, имеющее высшее образование (5,9 процента) и среднее профессиональное образование (6,5 процента). Обращает на себя внимание высокий уровень безработицы среди лиц с незаконченным высшим профессиональным образованием (13,3 процента) и с начальным профессиональным образованием (8,7 процента), значительно превышающий средний уровень по республике.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337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6017087-06F5-4681-84FD-2ABD77313487}" type="datetime1">
              <a:rPr lang="ru-RU" smtClean="0"/>
              <a:pPr>
                <a:defRPr/>
              </a:pPr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A93CC0-35FF-499A-A3F3-B1F56AC7D62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610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3C478A-A05E-4A49-957D-65363CF7A5AA}" type="datetime1">
              <a:rPr lang="ru-RU" smtClean="0"/>
              <a:pPr>
                <a:defRPr/>
              </a:pPr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777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23725D-F2FD-493D-AF49-DD999DB0BE88}" type="datetime1">
              <a:rPr lang="ru-RU" smtClean="0"/>
              <a:pPr>
                <a:defRPr/>
              </a:pPr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C5900B-9A16-41A5-BF92-CC7A77C9562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211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5E1A47-EA96-4FAE-87E3-73815F714679}" type="datetime1">
              <a:rPr lang="ru-RU" smtClean="0"/>
              <a:pPr>
                <a:defRPr/>
              </a:pPr>
              <a:t>13.09.2021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CEF6A1-F16B-4E93-A30F-1E59E6073DE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990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27D383-4E2E-40E6-ADE9-46DEFA946542}" type="datetime1">
              <a:rPr lang="ru-RU" smtClean="0"/>
              <a:pPr>
                <a:defRPr/>
              </a:pPr>
              <a:t>13.09.2021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D2DC5-82E2-416B-93AE-4A25AF3F7C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026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F5EDEB-90BA-474E-8F80-B71A1EAB223B}" type="datetime1">
              <a:rPr lang="ru-RU" smtClean="0"/>
              <a:pPr>
                <a:defRPr/>
              </a:pPr>
              <a:t>13.09.2021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6C450E-E7FD-4DF0-9A0A-9DC771568F7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075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4CBE8C-7AE3-41E0-A2EA-EB8B911314C4}" type="datetime1">
              <a:rPr lang="ru-RU" smtClean="0"/>
              <a:pPr>
                <a:defRPr/>
              </a:pPr>
              <a:t>13.09.2021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973A33-6BF8-498E-A61C-366BC1C357E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812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F790D7-FBD2-496B-92C1-13AF5F631C11}" type="datetime1">
              <a:rPr lang="ru-RU" smtClean="0"/>
              <a:pPr>
                <a:defRPr/>
              </a:pPr>
              <a:t>13.09.2021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EFA725-76F8-4B1D-9634-EDCEE646227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028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79F848-A347-4564-84D8-4A8389B22D87}" type="datetime1">
              <a:rPr lang="ru-RU" smtClean="0"/>
              <a:pPr>
                <a:defRPr/>
              </a:pPr>
              <a:t>13.09.2021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12FD8F-E096-4DF8-B6F3-EE31C83E0A5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233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F3BC15-76E2-4F42-AB5F-DB78713B75C7}" type="datetime1">
              <a:rPr lang="ru-RU" smtClean="0"/>
              <a:pPr>
                <a:defRPr/>
              </a:pPr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588477-57C7-4C5A-AF63-BC6505253EE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604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CCC311-A508-45CD-9B7E-C7E4CE5A5B2F}" type="datetime1">
              <a:rPr lang="ru-RU" smtClean="0"/>
              <a:pPr>
                <a:defRPr/>
              </a:pPr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12743D-FCCE-440B-A07F-C0A03204E22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324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8053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5672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828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80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1969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4075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0116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2958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2713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1371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4655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9529"/>
            <a:ext cx="8229600" cy="57195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2833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9529"/>
            <a:ext cx="8229600" cy="57195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9617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438912"/>
          </a:xfrm>
          <a:prstGeom prst="rect">
            <a:avLst/>
          </a:prstGeom>
          <a:solidFill>
            <a:srgbClr val="004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552652" y="65569"/>
            <a:ext cx="181011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050" b="1" dirty="0">
                <a:solidFill>
                  <a:prstClr val="white"/>
                </a:solidFill>
                <a:latin typeface="Calibri" panose="020F0502020204030204"/>
                <a:cs typeface="Arial" pitchFamily="34" charset="0"/>
              </a:rPr>
              <a:t>SEEA</a:t>
            </a:r>
            <a:r>
              <a:rPr lang="en-US" sz="1050" dirty="0">
                <a:solidFill>
                  <a:prstClr val="white"/>
                </a:solidFill>
                <a:latin typeface="Calibri" panose="020F0502020204030204"/>
                <a:cs typeface="Arial" pitchFamily="34" charset="0"/>
              </a:rPr>
              <a:t> </a:t>
            </a:r>
            <a:r>
              <a:rPr lang="en-US" sz="1050" dirty="0">
                <a:solidFill>
                  <a:prstClr val="black"/>
                </a:solidFill>
                <a:latin typeface="Calibri" panose="020F0502020204030204"/>
                <a:cs typeface="Arial" pitchFamily="34" charset="0"/>
              </a:rPr>
              <a:t> </a:t>
            </a:r>
            <a:r>
              <a:rPr lang="en-US" sz="1050" dirty="0">
                <a:solidFill>
                  <a:srgbClr val="B0CB0B"/>
                </a:solidFill>
                <a:latin typeface="Calibri" panose="020F0502020204030204"/>
                <a:cs typeface="Arial" pitchFamily="34" charset="0"/>
              </a:rPr>
              <a:t>Online Training Module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1" y="36578"/>
            <a:ext cx="336769" cy="336769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419088"/>
            <a:ext cx="9144000" cy="438912"/>
          </a:xfrm>
          <a:prstGeom prst="rect">
            <a:avLst/>
          </a:prstGeom>
          <a:solidFill>
            <a:srgbClr val="B0C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4931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6017087-06F5-4681-84FD-2ABD7731348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A93CC0-35FF-499A-A3F3-B1F56AC7D6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2931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3C478A-A05E-4A49-957D-65363CF7A5A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9975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23725D-F2FD-493D-AF49-DD999DB0BE8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C5900B-9A16-41A5-BF92-CC7A77C9562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3227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5E1A47-EA96-4FAE-87E3-73815F71467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CEF6A1-F16B-4E93-A30F-1E59E6073D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8471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27D383-4E2E-40E6-ADE9-46DEFA94654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D2DC5-82E2-416B-93AE-4A25AF3F7C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0251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F5EDEB-90BA-474E-8F80-B71A1EAB223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6C450E-E7FD-4DF0-9A0A-9DC771568F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4629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4CBE8C-7AE3-41E0-A2EA-EB8B911314C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973A33-6BF8-498E-A61C-366BC1C357E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7478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F790D7-FBD2-496B-92C1-13AF5F631C1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EFA725-76F8-4B1D-9634-EDCEE646227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6602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79F848-A347-4564-84D8-4A8389B22D8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12FD8F-E096-4DF8-B6F3-EE31C83E0A5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7254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F3BC15-76E2-4F42-AB5F-DB78713B75C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588477-57C7-4C5A-AF63-BC6505253EE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996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CCC311-A508-45CD-9B7E-C7E4CE5A5B2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12743D-FCCE-440B-A07F-C0A03204E22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775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3789629-047E-4B12-8658-33965BB839D1}" type="datetime1">
              <a:rPr lang="ru-RU" smtClean="0"/>
              <a:pPr>
                <a:defRPr/>
              </a:pPr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100EBC8-165D-44F4-A604-DED070D47AB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014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13.09.2021</a:t>
            </a:fld>
            <a:endParaRPr lang="ru-RU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2001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8" r:id="rId1"/>
    <p:sldLayoutId id="2147484229" r:id="rId2"/>
    <p:sldLayoutId id="2147484230" r:id="rId3"/>
    <p:sldLayoutId id="2147484231" r:id="rId4"/>
    <p:sldLayoutId id="2147484232" r:id="rId5"/>
    <p:sldLayoutId id="2147484233" r:id="rId6"/>
    <p:sldLayoutId id="2147484234" r:id="rId7"/>
    <p:sldLayoutId id="2147484235" r:id="rId8"/>
    <p:sldLayoutId id="2147484236" r:id="rId9"/>
    <p:sldLayoutId id="2147484237" r:id="rId10"/>
    <p:sldLayoutId id="2147484238" r:id="rId11"/>
    <p:sldLayoutId id="2147484239" r:id="rId12"/>
    <p:sldLayoutId id="2147484240" r:id="rId13"/>
    <p:sldLayoutId id="2147484241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3789629-047E-4B12-8658-33965BB839D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100EBC8-165D-44F4-A604-DED070D47AB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211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3" r:id="rId1"/>
    <p:sldLayoutId id="2147484244" r:id="rId2"/>
    <p:sldLayoutId id="2147484245" r:id="rId3"/>
    <p:sldLayoutId id="2147484246" r:id="rId4"/>
    <p:sldLayoutId id="2147484247" r:id="rId5"/>
    <p:sldLayoutId id="2147484248" r:id="rId6"/>
    <p:sldLayoutId id="2147484249" r:id="rId7"/>
    <p:sldLayoutId id="2147484250" r:id="rId8"/>
    <p:sldLayoutId id="2147484251" r:id="rId9"/>
    <p:sldLayoutId id="2147484252" r:id="rId10"/>
    <p:sldLayoutId id="214748425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Relationship Id="rId4" Type="http://schemas.openxmlformats.org/officeDocument/2006/relationships/chart" Target="../charts/char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7" Type="http://schemas.openxmlformats.org/officeDocument/2006/relationships/chart" Target="../charts/chart1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15.xml"/><Relationship Id="rId5" Type="http://schemas.openxmlformats.org/officeDocument/2006/relationships/chart" Target="../charts/chart14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6207" y="236393"/>
            <a:ext cx="7868281" cy="76423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Республикасынын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Улуттук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статистика </a:t>
            </a:r>
            <a:r>
              <a:rPr lang="ru-RU" sz="28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комитети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55576" y="2330960"/>
            <a:ext cx="8018313" cy="1458079"/>
          </a:xfrm>
        </p:spPr>
        <p:txBody>
          <a:bodyPr>
            <a:normAutofit fontScale="250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14400" b="1" dirty="0" smtClean="0">
                <a:solidFill>
                  <a:schemeClr val="accent1">
                    <a:lumMod val="50000"/>
                  </a:schemeClr>
                </a:solidFill>
              </a:rPr>
              <a:t>«</a:t>
            </a:r>
            <a:r>
              <a:rPr lang="ru-RU" sz="14400" b="1" dirty="0" err="1" smtClean="0">
                <a:solidFill>
                  <a:schemeClr val="accent1">
                    <a:lumMod val="50000"/>
                  </a:schemeClr>
                </a:solidFill>
              </a:rPr>
              <a:t>Кыргыз</a:t>
            </a:r>
            <a:r>
              <a:rPr lang="ru-RU" sz="14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4400" b="1" dirty="0" err="1" smtClean="0">
                <a:solidFill>
                  <a:schemeClr val="accent1">
                    <a:lumMod val="50000"/>
                  </a:schemeClr>
                </a:solidFill>
              </a:rPr>
              <a:t>Республикасындагы</a:t>
            </a:r>
            <a:r>
              <a:rPr lang="ru-RU" sz="14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4400" b="1" dirty="0" err="1" smtClean="0">
                <a:solidFill>
                  <a:schemeClr val="accent1">
                    <a:lumMod val="50000"/>
                  </a:schemeClr>
                </a:solidFill>
              </a:rPr>
              <a:t>эмгек</a:t>
            </a:r>
            <a:r>
              <a:rPr lang="ru-RU" sz="14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4400" b="1" dirty="0" err="1" smtClean="0">
                <a:solidFill>
                  <a:schemeClr val="accent1">
                    <a:lumMod val="50000"/>
                  </a:schemeClr>
                </a:solidFill>
              </a:rPr>
              <a:t>рыногу</a:t>
            </a:r>
            <a:r>
              <a:rPr lang="ru-RU" sz="14400" b="1" dirty="0" smtClean="0">
                <a:solidFill>
                  <a:schemeClr val="accent1">
                    <a:lumMod val="50000"/>
                  </a:schemeClr>
                </a:solidFill>
              </a:rPr>
              <a:t> 2020 </a:t>
            </a:r>
            <a:r>
              <a:rPr lang="ru-RU" sz="14400" b="1" dirty="0" smtClean="0">
                <a:solidFill>
                  <a:schemeClr val="accent1">
                    <a:lumMod val="50000"/>
                  </a:schemeClr>
                </a:solidFill>
              </a:rPr>
              <a:t>–ж.»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  <a:defRPr/>
            </a:pPr>
            <a:endParaRPr lang="ru-RU" sz="14400" b="1" dirty="0"/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  <a:defRPr/>
            </a:pPr>
            <a:endParaRPr lang="ru-RU" sz="14400" b="1" dirty="0" smtClean="0"/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  <a:defRPr/>
            </a:pPr>
            <a:endParaRPr lang="ru-RU" sz="8000" b="1" dirty="0" smtClean="0">
              <a:cs typeface="Times New Roman" pitchFamily="18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  <a:defRPr/>
            </a:pPr>
            <a:endParaRPr lang="ru-RU" sz="8000" b="1" dirty="0" smtClean="0">
              <a:cs typeface="Times New Roman" pitchFamily="18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ky-KG" sz="8000" b="1" i="1" dirty="0" smtClean="0">
                <a:solidFill>
                  <a:prstClr val="black"/>
                </a:solidFill>
                <a:latin typeface="Kyrghyz Times" pitchFamily="2" charset="0"/>
                <a:ea typeface="Calibri"/>
                <a:cs typeface="+mj-cs"/>
              </a:rPr>
              <a:t>(ү</a:t>
            </a:r>
            <a:r>
              <a:rPr lang="ru-RU" sz="8000" b="1" i="1" dirty="0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й </a:t>
            </a:r>
            <a:r>
              <a:rPr lang="ru-RU" sz="8000" b="1" i="1" dirty="0" err="1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чарбалардын</a:t>
            </a:r>
            <a:r>
              <a:rPr lang="ru-RU" sz="8000" b="1" i="1" dirty="0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8000" b="1" i="1" dirty="0" err="1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бюджеттерине</a:t>
            </a:r>
            <a:r>
              <a:rPr lang="ru-RU" sz="8000" b="1" i="1" dirty="0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8000" b="1" i="1" dirty="0" err="1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жана</a:t>
            </a:r>
            <a:r>
              <a:rPr lang="ru-RU" sz="8000" b="1" i="1" dirty="0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8000" b="1" i="1" dirty="0" err="1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жумушчу</a:t>
            </a:r>
            <a:r>
              <a:rPr lang="ru-RU" sz="8000" b="1" i="1" dirty="0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 к</a:t>
            </a:r>
            <a:r>
              <a:rPr lang="ky-KG" sz="8000" b="1" i="1" dirty="0">
                <a:solidFill>
                  <a:prstClr val="black"/>
                </a:solidFill>
                <a:latin typeface="Kyrghyz Times" pitchFamily="2" charset="0"/>
                <a:ea typeface="Calibri"/>
                <a:cs typeface="+mj-cs"/>
              </a:rPr>
              <a:t>ү</a:t>
            </a:r>
            <a:r>
              <a:rPr lang="ru-RU" sz="8000" b="1" i="1" dirty="0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ч</a:t>
            </a:r>
            <a:r>
              <a:rPr lang="ky-KG" sz="8000" b="1" i="1" dirty="0">
                <a:solidFill>
                  <a:prstClr val="black"/>
                </a:solidFill>
                <a:latin typeface="Kyrghyz Times" pitchFamily="2" charset="0"/>
                <a:ea typeface="Calibri"/>
                <a:cs typeface="+mj-cs"/>
              </a:rPr>
              <a:t>ү</a:t>
            </a:r>
            <a:r>
              <a:rPr lang="ru-RU" sz="8000" b="1" i="1" dirty="0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н </a:t>
            </a:r>
            <a:r>
              <a:rPr lang="ru-RU" sz="8000" b="1" i="1" dirty="0" err="1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интеграциялык</a:t>
            </a:r>
            <a:r>
              <a:rPr lang="ru-RU" sz="8000" b="1" i="1" dirty="0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8000" b="1" i="1" dirty="0" err="1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тандалма</a:t>
            </a:r>
            <a:r>
              <a:rPr lang="ru-RU" sz="8000" b="1" i="1" dirty="0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   </a:t>
            </a:r>
            <a:r>
              <a:rPr lang="ru-RU" sz="8000" b="1" i="1" dirty="0" err="1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изилд</a:t>
            </a:r>
            <a:r>
              <a:rPr lang="ky-KG" sz="80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ea typeface="Calibri"/>
                <a:cs typeface="Times New Roman"/>
              </a:rPr>
              <a:t>¼¼</a:t>
            </a:r>
            <a:r>
              <a:rPr lang="ru-RU" sz="8000" b="1" i="1" dirty="0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с</a:t>
            </a:r>
            <a:r>
              <a:rPr lang="ky-KG" sz="80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ea typeface="Calibri"/>
                <a:cs typeface="+mj-cs"/>
              </a:rPr>
              <a:t>ү</a:t>
            </a:r>
            <a:r>
              <a:rPr lang="ru-RU" sz="8000" b="1" i="1" dirty="0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н</a:t>
            </a:r>
            <a:r>
              <a:rPr lang="ky-KG" sz="80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ea typeface="Calibri"/>
                <a:cs typeface="+mj-cs"/>
              </a:rPr>
              <a:t>ү</a:t>
            </a:r>
            <a:r>
              <a:rPr lang="ru-RU" sz="8000" b="1" i="1" dirty="0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н </a:t>
            </a:r>
            <a:r>
              <a:rPr lang="ru-RU" sz="8000" b="1" i="1" dirty="0" err="1" smtClean="0">
                <a:solidFill>
                  <a:srgbClr val="44546A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жыйынтыгы</a:t>
            </a:r>
            <a:r>
              <a:rPr lang="ru-RU" sz="8000" b="1" i="1" dirty="0" smtClean="0">
                <a:solidFill>
                  <a:srgbClr val="44546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)</a:t>
            </a:r>
            <a:r>
              <a:rPr lang="ru-RU" sz="8000" b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,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8000" b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</a:t>
            </a:r>
            <a:r>
              <a:rPr lang="ru-RU" sz="8000" b="1" dirty="0" err="1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Улстатком</a:t>
            </a:r>
            <a:r>
              <a:rPr lang="ru-RU" sz="8000" b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КР - </a:t>
            </a:r>
            <a:r>
              <a:rPr lang="en-US" sz="8000" b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www.stat.kg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8000" b="1" dirty="0"/>
              <a:t/>
            </a:r>
            <a:br>
              <a:rPr lang="ru-RU" sz="8000" b="1" dirty="0"/>
            </a:br>
            <a:endParaRPr lang="ru-RU" sz="8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19" y="208537"/>
            <a:ext cx="792088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268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464" y="277491"/>
            <a:ext cx="8585015" cy="991269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Жумушчу</a:t>
            </a: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к</a:t>
            </a:r>
            <a:r>
              <a:rPr lang="ky-KG" sz="2800" b="1" i="1" dirty="0">
                <a:solidFill>
                  <a:srgbClr val="4472C4">
                    <a:lumMod val="50000"/>
                  </a:srgb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28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ч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i="1" dirty="0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(</a:t>
            </a:r>
            <a:r>
              <a:rPr lang="ky-KG" sz="1600" b="1" i="1" dirty="0" smtClean="0">
                <a:solidFill>
                  <a:schemeClr val="accent5">
                    <a:lumMod val="50000"/>
                  </a:scheme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600" b="1" i="1" dirty="0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й </a:t>
            </a:r>
            <a:r>
              <a:rPr lang="ru-RU" sz="1600" b="1" i="1" dirty="0" err="1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чарбалардын</a:t>
            </a:r>
            <a:r>
              <a:rPr lang="ru-RU" sz="1600" b="1" i="1" dirty="0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бюджеттерине</a:t>
            </a:r>
            <a:r>
              <a:rPr lang="ru-RU" sz="1600" b="1" i="1" dirty="0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жана</a:t>
            </a:r>
            <a:r>
              <a:rPr lang="ru-RU" sz="1600" b="1" i="1" dirty="0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жумушчу</a:t>
            </a:r>
            <a:r>
              <a:rPr lang="ru-RU" sz="1600" b="1" i="1" dirty="0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 к</a:t>
            </a:r>
            <a:r>
              <a:rPr lang="ky-KG" sz="1600" b="1" i="1" dirty="0" smtClean="0">
                <a:solidFill>
                  <a:schemeClr val="accent5">
                    <a:lumMod val="50000"/>
                  </a:scheme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600" b="1" i="1" dirty="0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ч</a:t>
            </a:r>
            <a:r>
              <a:rPr lang="ky-KG" sz="1600" b="1" i="1" dirty="0" smtClean="0">
                <a:solidFill>
                  <a:schemeClr val="accent5">
                    <a:lumMod val="50000"/>
                  </a:scheme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600" b="1" i="1" dirty="0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н</a:t>
            </a:r>
            <a:r>
              <a:rPr lang="ky-KG" sz="1600" b="1" i="1" dirty="0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ea typeface="Calibri"/>
                <a:cs typeface="Times New Roman"/>
              </a:rPr>
              <a:t>¼ </a:t>
            </a:r>
            <a:r>
              <a:rPr lang="ru-RU" sz="1600" b="1" i="1" dirty="0" err="1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интеграциялык</a:t>
            </a:r>
            <a:r>
              <a:rPr lang="ru-RU" sz="1600" b="1" i="1" dirty="0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тандалма</a:t>
            </a:r>
            <a:r>
              <a:rPr lang="ru-RU" sz="1600" b="1" i="1" dirty="0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    </a:t>
            </a:r>
            <a:r>
              <a:rPr lang="ru-RU" sz="1600" b="1" i="1" dirty="0" err="1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изилд</a:t>
            </a:r>
            <a:r>
              <a:rPr lang="ky-KG" sz="1600" b="1" i="1" dirty="0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ea typeface="Calibri"/>
                <a:cs typeface="Times New Roman"/>
              </a:rPr>
              <a:t>¼¼</a:t>
            </a:r>
            <a:r>
              <a:rPr lang="ru-RU" sz="1600" b="1" i="1" dirty="0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с</a:t>
            </a:r>
            <a:r>
              <a:rPr lang="ky-KG" sz="1600" b="1" i="1" dirty="0" smtClean="0">
                <a:solidFill>
                  <a:schemeClr val="accent5">
                    <a:lumMod val="50000"/>
                  </a:scheme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600" b="1" i="1" dirty="0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н</a:t>
            </a:r>
            <a:r>
              <a:rPr lang="ky-KG" sz="1600" b="1" i="1" dirty="0" smtClean="0">
                <a:solidFill>
                  <a:schemeClr val="accent5">
                    <a:lumMod val="50000"/>
                  </a:scheme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600" b="1" i="1" dirty="0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н </a:t>
            </a:r>
            <a:r>
              <a:rPr lang="ru-RU" sz="1600" b="1" i="1" dirty="0" err="1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жыйынтыгы</a:t>
            </a:r>
            <a:r>
              <a:rPr lang="ru-RU" sz="1600" b="1" i="1" dirty="0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 ми</a:t>
            </a:r>
            <a:r>
              <a:rPr lang="ky-KG" sz="1600" b="1" i="1" dirty="0" smtClean="0">
                <a:solidFill>
                  <a:schemeClr val="accent5">
                    <a:lumMod val="50000"/>
                  </a:schemeClr>
                </a:solidFill>
                <a:latin typeface="Kyrghyz Times"/>
                <a:ea typeface="Calibri"/>
                <a:cs typeface="Times New Roman"/>
              </a:rPr>
              <a:t>¾</a:t>
            </a:r>
            <a:r>
              <a:rPr lang="ky-KG" sz="1600" i="1" dirty="0" smtClean="0">
                <a:solidFill>
                  <a:schemeClr val="accent5">
                    <a:lumMod val="50000"/>
                  </a:schemeClr>
                </a:solidFill>
                <a:latin typeface="Kyrghyz Times"/>
                <a:ea typeface="Calibri"/>
                <a:cs typeface="Times New Roman"/>
              </a:rPr>
              <a:t> </a:t>
            </a:r>
            <a:r>
              <a:rPr lang="ru-RU" sz="1600" b="1" i="1" dirty="0" err="1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адам</a:t>
            </a:r>
            <a:r>
              <a:rPr lang="ru-RU" sz="1600" b="1" i="1" dirty="0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)</a:t>
            </a:r>
            <a:endParaRPr lang="ru-RU" sz="1600" i="1" dirty="0">
              <a:solidFill>
                <a:schemeClr val="accent5">
                  <a:lumMod val="50000"/>
                </a:schemeClr>
              </a:solidFill>
              <a:latin typeface="Kyrghyz Times" pitchFamily="2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30" y="6065614"/>
            <a:ext cx="581473" cy="58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15007" y="6203950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Кыргыз </a:t>
            </a:r>
            <a:r>
              <a:rPr lang="ru-RU" altLang="ru-RU" sz="1400" b="1" dirty="0" err="1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altLang="ru-RU" sz="1400" b="1" dirty="0" err="1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Улуттук</a:t>
            </a: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статистика </a:t>
            </a:r>
            <a:r>
              <a:rPr lang="ru-RU" altLang="ru-RU" sz="1400" b="1" dirty="0" err="1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комитети</a:t>
            </a: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endParaRPr lang="en-US" altLang="ru-RU" sz="14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6715276"/>
              </p:ext>
            </p:extLst>
          </p:nvPr>
        </p:nvGraphicFramePr>
        <p:xfrm>
          <a:off x="874302" y="1254918"/>
          <a:ext cx="7641047" cy="4666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Объект 1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57225184"/>
              </p:ext>
            </p:extLst>
          </p:nvPr>
        </p:nvGraphicFramePr>
        <p:xfrm>
          <a:off x="628650" y="1412776"/>
          <a:ext cx="7886700" cy="47641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03501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830" y="277491"/>
            <a:ext cx="8671658" cy="1135285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Жынысы</a:t>
            </a:r>
            <a:r>
              <a:rPr lang="ru-RU" sz="28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жана</a:t>
            </a:r>
            <a:r>
              <a:rPr lang="ru-RU" sz="28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курактык</a:t>
            </a:r>
            <a:r>
              <a:rPr lang="ru-RU" sz="28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топтор</a:t>
            </a:r>
            <a:r>
              <a:rPr lang="ru-RU" sz="28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боюнча</a:t>
            </a:r>
            <a:r>
              <a:rPr lang="ru-RU" sz="28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жумушчу</a:t>
            </a:r>
            <a:r>
              <a:rPr lang="ru-RU" sz="28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</a:t>
            </a:r>
            <a:r>
              <a:rPr lang="ky-KG" sz="2800" b="1" i="1" dirty="0" smtClean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ea typeface="Calibri"/>
                <a:cs typeface="Times New Roman"/>
              </a:rPr>
              <a:t>³ч³н¼ катышуунун де</a:t>
            </a:r>
            <a:r>
              <a:rPr lang="ky-KG" sz="2800" b="1" i="1" dirty="0" smtClean="0">
                <a:solidFill>
                  <a:srgbClr val="4472C4">
                    <a:lumMod val="50000"/>
                  </a:srgbClr>
                </a:solidFill>
                <a:latin typeface="Kyrghyz Times"/>
                <a:ea typeface="Calibri"/>
                <a:cs typeface="Times New Roman"/>
              </a:rPr>
              <a:t>¾</a:t>
            </a:r>
            <a:r>
              <a:rPr lang="ky-KG" sz="2800" b="1" i="1" dirty="0" smtClean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ea typeface="Calibri"/>
                <a:cs typeface="Times New Roman"/>
              </a:rPr>
              <a:t>гээли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й </a:t>
            </a:r>
            <a:r>
              <a:rPr lang="ru-RU" sz="1600" b="1" i="1" dirty="0" err="1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чарбалардын</a:t>
            </a:r>
            <a:r>
              <a:rPr lang="ru-RU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бюджеттерине</a:t>
            </a:r>
            <a:r>
              <a:rPr lang="ru-RU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жана</a:t>
            </a:r>
            <a:r>
              <a:rPr lang="ru-RU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жумушчу</a:t>
            </a:r>
            <a:r>
              <a:rPr lang="ru-RU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 к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ч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н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ea typeface="Calibri"/>
                <a:cs typeface="Times New Roman"/>
              </a:rPr>
              <a:t>¼ </a:t>
            </a:r>
            <a:r>
              <a:rPr lang="ru-RU" sz="1600" b="1" i="1" dirty="0" err="1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интеграциялык</a:t>
            </a:r>
            <a:r>
              <a:rPr lang="ru-RU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тандалма</a:t>
            </a:r>
            <a:r>
              <a:rPr lang="ru-RU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    </a:t>
            </a:r>
            <a:r>
              <a:rPr lang="ru-RU" sz="1600" b="1" i="1" dirty="0" err="1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изилд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ea typeface="Calibri"/>
                <a:cs typeface="Times New Roman"/>
              </a:rPr>
              <a:t>¼¼</a:t>
            </a:r>
            <a:r>
              <a:rPr lang="ru-RU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с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н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н </a:t>
            </a:r>
            <a:r>
              <a:rPr lang="ru-RU" sz="1600" b="1" i="1" dirty="0" err="1" smtClean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жыйынтыгы</a:t>
            </a:r>
            <a:r>
              <a:rPr lang="ru-RU" sz="16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%)</a:t>
            </a:r>
            <a:endParaRPr lang="ru-RU" sz="1600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30" y="6065614"/>
            <a:ext cx="581473" cy="58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15007" y="6203950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Кыргыз  </a:t>
            </a:r>
            <a:r>
              <a:rPr lang="ru-RU" altLang="ru-RU" sz="1400" b="1" dirty="0" err="1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 </a:t>
            </a:r>
            <a:r>
              <a:rPr lang="ru-RU" altLang="ru-RU" sz="1400" b="1" dirty="0" err="1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Улуттук</a:t>
            </a: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 статистика  </a:t>
            </a:r>
            <a:r>
              <a:rPr lang="ru-RU" altLang="ru-RU" sz="1400" b="1" dirty="0" err="1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комитети</a:t>
            </a: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endParaRPr lang="en-US" altLang="ru-RU" sz="14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7803260"/>
              </p:ext>
            </p:extLst>
          </p:nvPr>
        </p:nvGraphicFramePr>
        <p:xfrm>
          <a:off x="621904" y="1484312"/>
          <a:ext cx="7893446" cy="43961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5126610"/>
              </p:ext>
            </p:extLst>
          </p:nvPr>
        </p:nvGraphicFramePr>
        <p:xfrm>
          <a:off x="621904" y="1452013"/>
          <a:ext cx="7893446" cy="42760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5828219"/>
              </p:ext>
            </p:extLst>
          </p:nvPr>
        </p:nvGraphicFramePr>
        <p:xfrm>
          <a:off x="467544" y="1556792"/>
          <a:ext cx="8196063" cy="4508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62414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7" y="188640"/>
            <a:ext cx="8496945" cy="1138540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 err="1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Иштеген</a:t>
            </a:r>
            <a:r>
              <a:rPr lang="ru-RU" sz="2400" b="1" i="1" dirty="0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2400" b="1" i="1" dirty="0" err="1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калктын</a:t>
            </a:r>
            <a:r>
              <a:rPr lang="ru-RU" sz="2400" b="1" i="1" dirty="0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2400" b="1" i="1" dirty="0" err="1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экономикалык</a:t>
            </a:r>
            <a:r>
              <a:rPr lang="ru-RU" sz="2400" b="1" i="1" dirty="0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2400" b="1" i="1" dirty="0" err="1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ишмердиктин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 smtClean="0">
                <a:solidFill>
                  <a:srgbClr val="44546A">
                    <a:lumMod val="75000"/>
                  </a:srgbClr>
                </a:solidFill>
                <a:latin typeface="Kyrghyz Times" pitchFamily="2" charset="0"/>
                <a:cs typeface="Times New Roman" panose="02020603050405020304" pitchFamily="18" charset="0"/>
              </a:rPr>
              <a:t>т</a:t>
            </a:r>
            <a:r>
              <a:rPr lang="ru-RU" sz="2400" b="1" i="1" dirty="0" smtClean="0">
                <a:solidFill>
                  <a:srgbClr val="44546A">
                    <a:lumMod val="75000"/>
                  </a:srgb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³рл¼р³ </a:t>
            </a:r>
            <a:r>
              <a:rPr lang="ru-RU" sz="2400" b="1" i="1" dirty="0" err="1" smtClean="0">
                <a:solidFill>
                  <a:srgbClr val="44546A">
                    <a:lumMod val="75000"/>
                  </a:srgb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2400" b="1" i="1" dirty="0" smtClean="0">
                <a:solidFill>
                  <a:srgbClr val="44546A">
                    <a:lumMod val="75000"/>
                  </a:srgb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саны </a:t>
            </a:r>
            <a:r>
              <a:rPr lang="ru-RU" sz="2000" b="1" i="1" dirty="0" smtClean="0">
                <a:solidFill>
                  <a:srgbClr val="44546A">
                    <a:lumMod val="75000"/>
                  </a:srgbClr>
                </a:solidFill>
              </a:rPr>
              <a:t>(</a:t>
            </a:r>
            <a:r>
              <a:rPr lang="ru-RU" sz="1400" b="1" i="1" dirty="0">
                <a:solidFill>
                  <a:srgbClr val="44546A">
                    <a:lumMod val="75000"/>
                  </a:srgb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³й </a:t>
            </a:r>
            <a:r>
              <a:rPr lang="ru-RU" sz="1400" b="1" i="1" dirty="0" err="1">
                <a:solidFill>
                  <a:srgbClr val="44546A">
                    <a:lumMod val="75000"/>
                  </a:srgb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чарбалардын</a:t>
            </a:r>
            <a:r>
              <a:rPr lang="ru-RU" sz="1400" b="1" i="1" dirty="0">
                <a:solidFill>
                  <a:srgbClr val="44546A">
                    <a:lumMod val="75000"/>
                  </a:srgb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 err="1">
                <a:solidFill>
                  <a:srgbClr val="44546A">
                    <a:lumMod val="75000"/>
                  </a:srgb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бюджеттерине</a:t>
            </a:r>
            <a:r>
              <a:rPr lang="ru-RU" sz="1400" b="1" i="1" dirty="0">
                <a:solidFill>
                  <a:srgbClr val="44546A">
                    <a:lumMod val="75000"/>
                  </a:srgb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 err="1">
                <a:solidFill>
                  <a:srgbClr val="44546A">
                    <a:lumMod val="75000"/>
                  </a:srgb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1400" b="1" i="1" dirty="0">
                <a:solidFill>
                  <a:srgbClr val="44546A">
                    <a:lumMod val="75000"/>
                  </a:srgb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 err="1">
                <a:solidFill>
                  <a:srgbClr val="44546A">
                    <a:lumMod val="75000"/>
                  </a:srgb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жумушчу</a:t>
            </a:r>
            <a:r>
              <a:rPr lang="ru-RU" sz="1400" b="1" i="1" dirty="0">
                <a:solidFill>
                  <a:srgbClr val="44546A">
                    <a:lumMod val="75000"/>
                  </a:srgb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к³ч³н¼ </a:t>
            </a:r>
            <a:r>
              <a:rPr lang="ru-RU" sz="1400" b="1" i="1" dirty="0" err="1">
                <a:solidFill>
                  <a:srgbClr val="44546A">
                    <a:lumMod val="75000"/>
                  </a:srgb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интеграциялык</a:t>
            </a:r>
            <a:r>
              <a:rPr lang="ru-RU" sz="1400" b="1" i="1" dirty="0">
                <a:solidFill>
                  <a:srgbClr val="44546A">
                    <a:lumMod val="75000"/>
                  </a:srgb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 err="1">
                <a:solidFill>
                  <a:srgbClr val="44546A">
                    <a:lumMod val="75000"/>
                  </a:srgb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тандалма</a:t>
            </a:r>
            <a:r>
              <a:rPr lang="ru-RU" sz="1400" b="1" i="1" dirty="0">
                <a:solidFill>
                  <a:srgbClr val="44546A">
                    <a:lumMod val="75000"/>
                  </a:srgb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изилд¼¼ </a:t>
            </a:r>
            <a:r>
              <a:rPr lang="ru-RU" sz="1400" b="1" i="1" dirty="0" err="1">
                <a:solidFill>
                  <a:srgbClr val="44546A">
                    <a:lumMod val="75000"/>
                  </a:srgb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жіргізіінін</a:t>
            </a:r>
            <a:r>
              <a:rPr lang="ru-RU" sz="1400" b="1" i="1" dirty="0">
                <a:solidFill>
                  <a:srgbClr val="44546A">
                    <a:lumMod val="75000"/>
                  </a:srgb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 err="1">
                <a:solidFill>
                  <a:srgbClr val="44546A">
                    <a:lumMod val="75000"/>
                  </a:srgb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маалыматтары</a:t>
            </a:r>
            <a:r>
              <a:rPr lang="ru-RU" sz="1400" b="1" i="1" dirty="0">
                <a:solidFill>
                  <a:srgbClr val="44546A">
                    <a:lumMod val="75000"/>
                  </a:srgb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 err="1">
                <a:solidFill>
                  <a:srgbClr val="44546A">
                    <a:lumMod val="75000"/>
                  </a:srgb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1400" b="1" i="1" dirty="0">
                <a:solidFill>
                  <a:srgbClr val="44546A">
                    <a:lumMod val="75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, </a:t>
            </a:r>
            <a:r>
              <a:rPr lang="ru-RU" sz="1400" b="1" i="1" dirty="0" err="1">
                <a:solidFill>
                  <a:srgbClr val="44546A">
                    <a:lumMod val="75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жыйынтыкка</a:t>
            </a:r>
            <a:r>
              <a:rPr lang="ru-RU" sz="1400" b="1" i="1" dirty="0">
                <a:solidFill>
                  <a:srgbClr val="44546A">
                    <a:lumMod val="75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 карата </a:t>
            </a:r>
            <a:r>
              <a:rPr lang="ru-RU" sz="1400" b="1" i="1" dirty="0" err="1">
                <a:solidFill>
                  <a:srgbClr val="44546A">
                    <a:lumMod val="75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пайыз</a:t>
            </a:r>
            <a:r>
              <a:rPr lang="ru-RU" sz="1400" b="1" i="1" dirty="0">
                <a:solidFill>
                  <a:srgbClr val="44546A">
                    <a:lumMod val="75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400" b="1" i="1" dirty="0" err="1">
                <a:solidFill>
                  <a:srgbClr val="44546A">
                    <a:lumMod val="75000"/>
                  </a:srgbClr>
                </a:solidFill>
                <a:latin typeface="Kyrghyz Times" pitchFamily="2" charset="0"/>
                <a:cs typeface="Arial" panose="020B0604020202020204" pitchFamily="34" charset="0"/>
              </a:rPr>
              <a:t>менен</a:t>
            </a:r>
            <a:r>
              <a:rPr lang="ru-RU" sz="1400" b="1" i="1" dirty="0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600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30" y="6065614"/>
            <a:ext cx="581473" cy="58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15007" y="6203950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err="1" smtClean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Кыргыз</a:t>
            </a:r>
            <a:r>
              <a:rPr lang="ru-RU" altLang="ru-RU" sz="1400" b="1" dirty="0" smtClean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ru-RU" altLang="ru-RU" sz="1400" b="1" dirty="0" err="1" smtClean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 smtClean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ru-RU" altLang="ru-RU" sz="1400" b="1" dirty="0" err="1" smtClean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Улуттук</a:t>
            </a:r>
            <a:r>
              <a:rPr lang="ru-RU" altLang="ru-RU" sz="1400" b="1" dirty="0" smtClean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 статистика </a:t>
            </a:r>
            <a:r>
              <a:rPr lang="ru-RU" altLang="ru-RU" sz="1400" b="1" dirty="0" err="1" smtClean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комитети</a:t>
            </a:r>
            <a:r>
              <a:rPr lang="ru-RU" altLang="ru-RU" sz="1400" b="1" dirty="0" smtClean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endParaRPr lang="en-US" altLang="ru-RU" sz="1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9032299"/>
              </p:ext>
            </p:extLst>
          </p:nvPr>
        </p:nvGraphicFramePr>
        <p:xfrm>
          <a:off x="611561" y="1327180"/>
          <a:ext cx="8052046" cy="4738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9705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830" y="116632"/>
            <a:ext cx="8527643" cy="144016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i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Жынысы</a:t>
            </a:r>
            <a:r>
              <a:rPr lang="ru-RU" sz="28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жана</a:t>
            </a:r>
            <a:r>
              <a:rPr lang="ru-RU" sz="28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жаш</a:t>
            </a:r>
            <a:r>
              <a:rPr lang="ru-RU" sz="28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курактык</a:t>
            </a:r>
            <a:r>
              <a:rPr lang="ru-RU" sz="28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топтору</a:t>
            </a:r>
            <a:r>
              <a:rPr lang="ru-RU" sz="28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боюнча</a:t>
            </a:r>
            <a:r>
              <a:rPr lang="ru-RU" sz="28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калктын</a:t>
            </a:r>
            <a:r>
              <a:rPr lang="ru-RU" sz="28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иш</a:t>
            </a:r>
            <a:r>
              <a:rPr lang="ru-RU" sz="28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менен</a:t>
            </a:r>
            <a:r>
              <a:rPr lang="ru-RU" sz="28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камсыз</a:t>
            </a:r>
            <a:r>
              <a:rPr lang="ru-RU" sz="28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кылуу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деңгээли</a:t>
            </a:r>
            <a:r>
              <a:rPr lang="ru-RU" sz="28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i="1" dirty="0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(</a:t>
            </a:r>
            <a:r>
              <a:rPr lang="ky-KG" sz="1600" b="1" i="1" dirty="0" smtClean="0">
                <a:latin typeface="Kyrghyz Times" pitchFamily="2" charset="0"/>
                <a:ea typeface="Calibri"/>
              </a:rPr>
              <a:t>ү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й </a:t>
            </a:r>
            <a:r>
              <a:rPr lang="ru-RU" sz="16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чарбалардын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бюджеттерине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жана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жумушчу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к</a:t>
            </a:r>
            <a:r>
              <a:rPr lang="ky-KG" sz="1600" b="1" i="1" dirty="0">
                <a:solidFill>
                  <a:prstClr val="black"/>
                </a:solidFill>
                <a:latin typeface="Kyrghyz Times" pitchFamily="2" charset="0"/>
                <a:ea typeface="Calibri"/>
              </a:rPr>
              <a:t>ү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ч</a:t>
            </a:r>
            <a:r>
              <a:rPr lang="ky-KG" sz="1600" b="1" i="1" dirty="0">
                <a:solidFill>
                  <a:prstClr val="black"/>
                </a:solidFill>
                <a:latin typeface="Kyrghyz Times" pitchFamily="2" charset="0"/>
                <a:ea typeface="Calibri"/>
              </a:rPr>
              <a:t>ү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н </a:t>
            </a:r>
            <a:r>
              <a:rPr lang="ru-RU" sz="16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интеграциялык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тандалма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  </a:t>
            </a:r>
            <a:r>
              <a:rPr lang="ru-RU" sz="1600" b="1" i="1" dirty="0" err="1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изилд</a:t>
            </a:r>
            <a:r>
              <a:rPr lang="ky-KG" sz="1600" b="1" i="1" dirty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ea typeface="Calibri"/>
                <a:cs typeface="Times New Roman"/>
              </a:rPr>
              <a:t>¼¼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с</a:t>
            </a:r>
            <a:r>
              <a:rPr lang="ky-KG" sz="1600" b="1" i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ea typeface="Calibri"/>
              </a:rPr>
              <a:t>ү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н</a:t>
            </a:r>
            <a:r>
              <a:rPr lang="ky-KG" sz="1600" b="1" i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ea typeface="Calibri"/>
              </a:rPr>
              <a:t>ү</a:t>
            </a:r>
            <a:r>
              <a:rPr lang="ru-RU" sz="16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н </a:t>
            </a:r>
            <a:r>
              <a:rPr lang="ru-RU" sz="1600" b="1" i="1" dirty="0" err="1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жыйынтыгы</a:t>
            </a:r>
            <a:r>
              <a:rPr lang="ru-RU" sz="16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600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30" y="6065614"/>
            <a:ext cx="581473" cy="58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15007" y="6203950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Кыргыз </a:t>
            </a:r>
            <a:r>
              <a:rPr lang="ru-RU" altLang="ru-RU" sz="1400" b="1" dirty="0" err="1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altLang="ru-RU" sz="1400" b="1" dirty="0" err="1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Улуттук</a:t>
            </a: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статистика </a:t>
            </a:r>
            <a:r>
              <a:rPr lang="ru-RU" altLang="ru-RU" sz="1400" b="1" dirty="0" err="1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комитети</a:t>
            </a:r>
            <a:endParaRPr lang="en-US" altLang="ru-RU" sz="14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8151216"/>
              </p:ext>
            </p:extLst>
          </p:nvPr>
        </p:nvGraphicFramePr>
        <p:xfrm>
          <a:off x="815006" y="1700808"/>
          <a:ext cx="7848601" cy="4634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8493723"/>
              </p:ext>
            </p:extLst>
          </p:nvPr>
        </p:nvGraphicFramePr>
        <p:xfrm>
          <a:off x="319087" y="1195388"/>
          <a:ext cx="8645401" cy="4870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12187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7437512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Иштеген</a:t>
            </a:r>
            <a:r>
              <a:rPr lang="ru-RU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калктын</a:t>
            </a:r>
            <a:r>
              <a:rPr lang="ru-RU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иш</a:t>
            </a:r>
            <a:r>
              <a:rPr lang="ru-RU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топтору</a:t>
            </a:r>
            <a:r>
              <a:rPr lang="ru-RU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жана</a:t>
            </a:r>
            <a:r>
              <a:rPr lang="ru-RU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жынысы</a:t>
            </a:r>
            <a:r>
              <a:rPr lang="ru-RU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боюнча</a:t>
            </a:r>
            <a:r>
              <a:rPr lang="ru-RU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4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түзүмү</a:t>
            </a: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i="1" dirty="0" smtClean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³</a:t>
            </a:r>
            <a:r>
              <a:rPr lang="ru-RU" sz="1600" b="1" i="1" dirty="0" smtClean="0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 </a:t>
            </a:r>
            <a:r>
              <a:rPr lang="ru-RU" sz="1600" b="1" i="1" dirty="0" err="1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чарбалардын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бюджеттерине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жумушчу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к³ч³н</a:t>
            </a:r>
            <a:r>
              <a:rPr lang="ru-RU" sz="1600" b="1" i="1" dirty="0" smtClean="0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¼ </a:t>
            </a:r>
            <a:r>
              <a:rPr lang="ru-RU" sz="1600" b="1" i="1" dirty="0" err="1" smtClean="0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интеграциялык</a:t>
            </a:r>
            <a:r>
              <a:rPr lang="ru-RU" sz="1600" b="1" i="1" dirty="0" smtClean="0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тандалма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изилд¼¼ </a:t>
            </a:r>
            <a:r>
              <a:rPr lang="ru-RU" sz="1600" b="1" i="1" dirty="0" err="1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жіргізіінін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маалыматтары</a:t>
            </a:r>
            <a:r>
              <a:rPr lang="ru-RU" sz="1600" b="1" i="1" dirty="0" smtClean="0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1600" b="1" i="1" dirty="0" smtClean="0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, </a:t>
            </a:r>
            <a:r>
              <a:rPr lang="ru-RU" sz="1600" b="1" i="1" dirty="0" err="1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жыйынтыкка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 карата </a:t>
            </a:r>
            <a:r>
              <a:rPr lang="ru-RU" sz="1600" b="1" i="1" dirty="0" err="1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пайыз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>
                <a:solidFill>
                  <a:schemeClr val="tx2">
                    <a:lumMod val="75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менен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800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30" y="6065614"/>
            <a:ext cx="581473" cy="58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815007" y="6203950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err="1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Кыргыз</a:t>
            </a:r>
            <a:r>
              <a:rPr lang="ru-RU" altLang="ru-RU" sz="1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Улуттук</a:t>
            </a:r>
            <a:r>
              <a:rPr lang="ru-RU" altLang="ru-RU" sz="1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 статистика </a:t>
            </a:r>
            <a:r>
              <a:rPr lang="ru-RU" altLang="ru-RU" sz="1400" b="1" dirty="0" err="1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комитети</a:t>
            </a:r>
            <a:endParaRPr lang="en-US" altLang="ru-RU" sz="1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80428946"/>
              </p:ext>
            </p:extLst>
          </p:nvPr>
        </p:nvGraphicFramePr>
        <p:xfrm>
          <a:off x="292830" y="1196752"/>
          <a:ext cx="4222020" cy="4980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Объект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33085976"/>
              </p:ext>
            </p:extLst>
          </p:nvPr>
        </p:nvGraphicFramePr>
        <p:xfrm>
          <a:off x="4629150" y="1268760"/>
          <a:ext cx="4263330" cy="4908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7381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7909" y="116632"/>
            <a:ext cx="8657024" cy="1135285"/>
          </a:xfrm>
        </p:spPr>
        <p:txBody>
          <a:bodyPr>
            <a:noAutofit/>
          </a:bodyPr>
          <a:lstStyle/>
          <a:p>
            <a:pPr algn="ctr"/>
            <a:r>
              <a:rPr lang="ky-KG" sz="28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Жашаган жери жана жынысы боюнча </a:t>
            </a:r>
            <a:r>
              <a:rPr lang="ky-KG" sz="28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жумушсуз</a:t>
            </a:r>
            <a:r>
              <a:rPr lang="ky-KG" sz="28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8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калк</a:t>
            </a:r>
            <a:endParaRPr lang="ru-RU" sz="1600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30" y="6065614"/>
            <a:ext cx="581473" cy="58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15007" y="6203950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Кыргыз </a:t>
            </a:r>
            <a:r>
              <a:rPr lang="ru-RU" altLang="ru-RU" sz="1400" b="1" dirty="0" err="1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 </a:t>
            </a:r>
            <a:r>
              <a:rPr lang="ru-RU" altLang="ru-RU" sz="1400" b="1" dirty="0" err="1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Улуттук</a:t>
            </a: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 статистика </a:t>
            </a:r>
            <a:r>
              <a:rPr lang="ru-RU" altLang="ru-RU" sz="1400" b="1" dirty="0" err="1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комитети</a:t>
            </a: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endParaRPr lang="en-US" altLang="ru-RU" sz="14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7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286625"/>
              </p:ext>
            </p:extLst>
          </p:nvPr>
        </p:nvGraphicFramePr>
        <p:xfrm>
          <a:off x="660376" y="1509999"/>
          <a:ext cx="8314558" cy="4178468"/>
        </p:xfrm>
        <a:graphic>
          <a:graphicData uri="http://schemas.openxmlformats.org/drawingml/2006/table">
            <a:tbl>
              <a:tblPr/>
              <a:tblGrid>
                <a:gridCol w="1595086"/>
                <a:gridCol w="1082864"/>
                <a:gridCol w="1361699"/>
                <a:gridCol w="1361699"/>
                <a:gridCol w="851681"/>
                <a:gridCol w="932557"/>
                <a:gridCol w="1128972"/>
              </a:tblGrid>
              <a:tr h="767714">
                <a:tc rowSpan="2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marR="215900" algn="ctr">
                        <a:spcAft>
                          <a:spcPts val="0"/>
                        </a:spcAft>
                      </a:pPr>
                      <a:r>
                        <a:rPr lang="ru-RU" sz="1400" b="1" dirty="0" err="1" smtClean="0">
                          <a:effectLst/>
                          <a:latin typeface="Times New Roman"/>
                          <a:ea typeface="Times New Roman"/>
                        </a:rPr>
                        <a:t>Бардыгы</a:t>
                      </a:r>
                      <a:r>
                        <a:rPr lang="ru-RU" sz="1400" b="1" dirty="0" smtClean="0">
                          <a:effectLst/>
                          <a:latin typeface="Times New Roman"/>
                          <a:ea typeface="Times New Roman"/>
                        </a:rPr>
                        <a:t>, 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215900"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/>
                          <a:ea typeface="Times New Roman"/>
                        </a:rPr>
                        <a:t>мин.</a:t>
                      </a: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1400" b="1" dirty="0" err="1" smtClean="0">
                          <a:effectLst/>
                          <a:latin typeface="Times New Roman"/>
                          <a:ea typeface="Times New Roman"/>
                        </a:rPr>
                        <a:t>адам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err="1" smtClean="0">
                          <a:effectLst/>
                          <a:latin typeface="Times New Roman"/>
                          <a:ea typeface="Times New Roman"/>
                        </a:rPr>
                        <a:t>анын</a:t>
                      </a:r>
                      <a:r>
                        <a:rPr lang="ru-RU" sz="1400" b="1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b="1" dirty="0" err="1" smtClean="0">
                          <a:effectLst/>
                          <a:latin typeface="Times New Roman"/>
                          <a:ea typeface="Times New Roman"/>
                        </a:rPr>
                        <a:t>ичинен</a:t>
                      </a:r>
                      <a:endParaRPr lang="ru-RU" sz="1400" b="1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err="1" smtClean="0">
                          <a:effectLst/>
                          <a:latin typeface="Times New Roman"/>
                        </a:rPr>
                        <a:t>Жумушсуздуктун</a:t>
                      </a:r>
                      <a:r>
                        <a:rPr lang="ru-RU" sz="1400" b="1" i="0" u="none" strike="noStrike" dirty="0" smtClean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 err="1" smtClean="0">
                          <a:effectLst/>
                          <a:latin typeface="Times New Roman"/>
                        </a:rPr>
                        <a:t>деңгээли</a:t>
                      </a:r>
                      <a:r>
                        <a:rPr lang="ru-RU" sz="1400" b="1" i="0" u="none" strike="noStrike" dirty="0" smtClean="0">
                          <a:effectLst/>
                          <a:latin typeface="Times New Roman"/>
                        </a:rPr>
                        <a:t>, %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42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400" b="1" dirty="0" smtClean="0">
                          <a:effectLst/>
                          <a:latin typeface="Times New Roman"/>
                          <a:ea typeface="Times New Roman"/>
                        </a:rPr>
                        <a:t>эркектер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400" b="1" dirty="0" smtClean="0">
                          <a:effectLst/>
                          <a:latin typeface="Times New Roman"/>
                          <a:ea typeface="Times New Roman"/>
                        </a:rPr>
                        <a:t>аялдар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 err="1" smtClean="0">
                          <a:effectLst/>
                          <a:latin typeface="Times New Roman"/>
                          <a:ea typeface="Times New Roman"/>
                        </a:rPr>
                        <a:t>экөө</a:t>
                      </a:r>
                      <a:r>
                        <a:rPr lang="ru-RU" sz="1400" b="1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b="1" dirty="0" err="1" smtClean="0">
                          <a:effectLst/>
                          <a:latin typeface="Times New Roman"/>
                          <a:ea typeface="Times New Roman"/>
                        </a:rPr>
                        <a:t>тең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400" b="1" dirty="0" smtClean="0">
                          <a:effectLst/>
                          <a:latin typeface="Times New Roman"/>
                          <a:ea typeface="Times New Roman"/>
                        </a:rPr>
                        <a:t>эркектер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400" b="1" dirty="0" smtClean="0">
                          <a:effectLst/>
                          <a:latin typeface="Times New Roman"/>
                          <a:ea typeface="Times New Roman"/>
                        </a:rPr>
                        <a:t>аялдар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957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997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Aft>
                          <a:spcPts val="0"/>
                        </a:spcAft>
                      </a:pPr>
                      <a:r>
                        <a:rPr lang="ru-RU" sz="600" b="1" dirty="0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600" b="1" dirty="0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600" b="1" dirty="0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90995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ky-KG" sz="2000" b="1" dirty="0" smtClean="0">
                          <a:effectLst/>
                          <a:latin typeface="Times New Roman"/>
                          <a:ea typeface="Times New Roman"/>
                        </a:rPr>
                        <a:t> Бардыгы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Arial Unicode MS"/>
                        </a:rPr>
                        <a:t>150,2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Arial Unicode MS"/>
                        </a:rPr>
                        <a:t>54,3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Arial Unicode MS"/>
                        </a:rPr>
                        <a:t>45,7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Times New Roman"/>
                        </a:rPr>
                        <a:t>5,8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Times New Roman"/>
                        </a:rPr>
                        <a:t>5,2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Times New Roman"/>
                        </a:rPr>
                        <a:t>6,7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2267">
                <a:tc>
                  <a:txBody>
                    <a:bodyPr/>
                    <a:lstStyle/>
                    <a:p>
                      <a:pPr indent="9017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err="1" smtClean="0">
                          <a:effectLst/>
                          <a:latin typeface="Times New Roman"/>
                          <a:ea typeface="Times New Roman"/>
                        </a:rPr>
                        <a:t>Шаар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Times New Roman"/>
                        </a:rPr>
                        <a:t>калкы</a:t>
                      </a:r>
                      <a:r>
                        <a:rPr lang="ru-RU" sz="2000" baseline="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Arial Unicode MS"/>
                        </a:rPr>
                        <a:t>44,2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Arial Unicode MS"/>
                        </a:rPr>
                        <a:t>54,5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Arial Unicode MS"/>
                        </a:rPr>
                        <a:t>45,5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</a:rPr>
                        <a:t>4,7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</a:rPr>
                        <a:t>4,5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</a:rPr>
                        <a:t>4,9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2267">
                <a:tc>
                  <a:txBody>
                    <a:bodyPr/>
                    <a:lstStyle/>
                    <a:p>
                      <a:pPr indent="9017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err="1" smtClean="0">
                          <a:effectLst/>
                          <a:latin typeface="Times New Roman"/>
                          <a:ea typeface="Times New Roman"/>
                        </a:rPr>
                        <a:t>Айыл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Times New Roman"/>
                        </a:rPr>
                        <a:t>калкы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Arial Unicode MS"/>
                        </a:rPr>
                        <a:t>105,9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Arial Unicode MS"/>
                        </a:rPr>
                        <a:t>54,1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Arial Unicode MS"/>
                        </a:rPr>
                        <a:t>45,9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</a:rPr>
                        <a:t>6,4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</a:rPr>
                        <a:t>5,5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</a:rPr>
                        <a:t>8,0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39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776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7909" y="116632"/>
            <a:ext cx="8657024" cy="1135285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err="1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Жаш</a:t>
            </a:r>
            <a:r>
              <a:rPr lang="ru-RU" sz="2800" b="1" i="1" dirty="0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курак</a:t>
            </a:r>
            <a:r>
              <a:rPr lang="ru-RU" sz="2800" b="1" i="1" dirty="0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топтору</a:t>
            </a:r>
            <a:r>
              <a:rPr lang="ru-RU" sz="2800" b="1" i="1" dirty="0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жана</a:t>
            </a:r>
            <a:r>
              <a:rPr lang="ru-RU" sz="2800" b="1" i="1" dirty="0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жынысы</a:t>
            </a:r>
            <a:r>
              <a:rPr lang="ru-RU" sz="2800" b="1" i="1" dirty="0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боюнча</a:t>
            </a:r>
            <a:r>
              <a:rPr lang="ru-RU" sz="2800" b="1" i="1" dirty="0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жумушсуздуктун</a:t>
            </a:r>
            <a:r>
              <a:rPr lang="ru-RU" sz="2800" b="1" i="1" dirty="0" smtClean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rgbClr val="44546A"/>
                </a:solidFill>
                <a:latin typeface="Kyrghyz Times" pitchFamily="2" charset="0"/>
                <a:cs typeface="Arial" panose="020B0604020202020204" pitchFamily="34" charset="0"/>
              </a:rPr>
              <a:t>деңгээли</a:t>
            </a:r>
            <a:r>
              <a:rPr lang="ru-RU" sz="2800" b="1" i="1" dirty="0">
                <a:solidFill>
                  <a:srgbClr val="44546A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2800" b="1" i="1" dirty="0" smtClean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/>
            </a:r>
            <a:br>
              <a:rPr lang="ru-RU" sz="2800" b="1" i="1" dirty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</a:br>
            <a:r>
              <a:rPr lang="ru-RU" sz="1600" b="1" i="1" dirty="0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(</a:t>
            </a:r>
            <a:r>
              <a:rPr lang="ky-KG" sz="1600" b="1" i="1" dirty="0" smtClean="0">
                <a:latin typeface="Kyrghyz Times" pitchFamily="2" charset="0"/>
                <a:ea typeface="Calibri"/>
              </a:rPr>
              <a:t>ү</a:t>
            </a:r>
            <a:r>
              <a:rPr lang="ru-RU" sz="1600" b="1" i="1" dirty="0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й </a:t>
            </a:r>
            <a:r>
              <a:rPr lang="ru-RU" sz="1600" b="1" i="1" dirty="0" err="1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чарбалардын</a:t>
            </a:r>
            <a:r>
              <a:rPr lang="ru-RU" sz="1600" b="1" i="1" dirty="0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бюджеттерине</a:t>
            </a:r>
            <a:r>
              <a:rPr lang="ru-RU" sz="1600" b="1" i="1" dirty="0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жана</a:t>
            </a:r>
            <a:r>
              <a:rPr lang="ru-RU" sz="1600" b="1" i="1" dirty="0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жумушчу</a:t>
            </a:r>
            <a:r>
              <a:rPr lang="ru-RU" sz="1600" b="1" i="1" dirty="0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к</a:t>
            </a:r>
            <a:r>
              <a:rPr lang="ky-KG" sz="1600" b="1" i="1" dirty="0" smtClean="0">
                <a:solidFill>
                  <a:prstClr val="black"/>
                </a:solidFill>
                <a:latin typeface="Kyrghyz Times" pitchFamily="2" charset="0"/>
                <a:ea typeface="Calibri"/>
              </a:rPr>
              <a:t>ү</a:t>
            </a:r>
            <a:r>
              <a:rPr lang="ru-RU" sz="1600" b="1" i="1" dirty="0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ч</a:t>
            </a:r>
            <a:r>
              <a:rPr lang="ky-KG" sz="1600" b="1" i="1" dirty="0" smtClean="0">
                <a:solidFill>
                  <a:prstClr val="black"/>
                </a:solidFill>
                <a:latin typeface="Kyrghyz Times" pitchFamily="2" charset="0"/>
                <a:ea typeface="Calibri"/>
              </a:rPr>
              <a:t>ү</a:t>
            </a:r>
            <a:r>
              <a:rPr lang="ru-RU" sz="1600" b="1" i="1" dirty="0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н </a:t>
            </a:r>
            <a:r>
              <a:rPr lang="ru-RU" sz="1600" b="1" i="1" dirty="0" err="1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интеграциялык</a:t>
            </a:r>
            <a:r>
              <a:rPr lang="ru-RU" sz="1600" b="1" i="1" dirty="0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ru-RU" sz="1600" b="1" i="1" dirty="0" err="1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тандалма</a:t>
            </a:r>
            <a:r>
              <a:rPr lang="ru-RU" sz="1600" b="1" i="1" dirty="0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   </a:t>
            </a:r>
            <a:r>
              <a:rPr lang="ru-RU" sz="1600" b="1" i="1" dirty="0" err="1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изилд</a:t>
            </a:r>
            <a:r>
              <a:rPr lang="ky-KG" sz="1600" b="1" i="1" dirty="0" smtClean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ea typeface="Calibri"/>
                <a:cs typeface="Times New Roman"/>
              </a:rPr>
              <a:t>¼¼</a:t>
            </a:r>
            <a:r>
              <a:rPr lang="ru-RU" sz="1600" b="1" i="1" dirty="0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с</a:t>
            </a:r>
            <a:r>
              <a:rPr lang="ky-KG" sz="1600" b="1" i="1" dirty="0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ea typeface="Calibri"/>
              </a:rPr>
              <a:t>ү</a:t>
            </a:r>
            <a:r>
              <a:rPr lang="ru-RU" sz="1600" b="1" i="1" dirty="0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н</a:t>
            </a:r>
            <a:r>
              <a:rPr lang="ky-KG" sz="1600" b="1" i="1" dirty="0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ea typeface="Calibri"/>
              </a:rPr>
              <a:t>ү</a:t>
            </a:r>
            <a:r>
              <a:rPr lang="ru-RU" sz="1600" b="1" i="1" dirty="0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н </a:t>
            </a:r>
            <a:r>
              <a:rPr lang="ru-RU" sz="1600" b="1" i="1" dirty="0" err="1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жыйынтыгы</a:t>
            </a:r>
            <a:r>
              <a:rPr lang="ru-RU" sz="1600" b="1" i="1" dirty="0" smtClean="0">
                <a:solidFill>
                  <a:schemeClr val="tx2"/>
                </a:solidFill>
                <a:latin typeface="Kyrghyz Times" pitchFamily="2" charset="0"/>
                <a:cs typeface="Arial" panose="020B0604020202020204" pitchFamily="34" charset="0"/>
              </a:rPr>
              <a:t>)</a:t>
            </a:r>
            <a:endParaRPr lang="ru-RU" sz="1600" i="1" dirty="0">
              <a:solidFill>
                <a:schemeClr val="tx2"/>
              </a:solidFill>
              <a:latin typeface="Kyrghyz Times" pitchFamily="2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30" y="6065614"/>
            <a:ext cx="581473" cy="58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15007" y="6203950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Кыргыз </a:t>
            </a:r>
            <a:r>
              <a:rPr lang="ru-RU" altLang="ru-RU" sz="1400" b="1" dirty="0" err="1" smtClean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 smtClean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  </a:t>
            </a:r>
            <a:r>
              <a:rPr lang="ru-RU" altLang="ru-RU" sz="1400" b="1" dirty="0" err="1" smtClean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Улуттук</a:t>
            </a:r>
            <a:r>
              <a:rPr lang="ru-RU" altLang="ru-RU" sz="1400" b="1" dirty="0" smtClean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 статистика </a:t>
            </a:r>
            <a:r>
              <a:rPr lang="ru-RU" altLang="ru-RU" sz="1400" b="1" dirty="0" err="1" smtClean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комитети</a:t>
            </a:r>
            <a:r>
              <a:rPr lang="ru-RU" altLang="ru-RU" sz="1400" b="1" dirty="0" smtClean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endParaRPr lang="en-US" altLang="ru-RU" sz="1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graphicFrame>
        <p:nvGraphicFramePr>
          <p:cNvPr id="8" name="Объект 6"/>
          <p:cNvGraphicFramePr>
            <a:graphicFrameLocks/>
          </p:cNvGraphicFramePr>
          <p:nvPr>
            <p:extLst/>
          </p:nvPr>
        </p:nvGraphicFramePr>
        <p:xfrm>
          <a:off x="457200" y="1340768"/>
          <a:ext cx="8229600" cy="4724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934837"/>
              </p:ext>
            </p:extLst>
          </p:nvPr>
        </p:nvGraphicFramePr>
        <p:xfrm>
          <a:off x="467544" y="1251917"/>
          <a:ext cx="8196063" cy="4813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22783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7909" y="116632"/>
            <a:ext cx="8657024" cy="1296144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Билим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деңгээли</a:t>
            </a:r>
            <a:r>
              <a:rPr lang="ru-RU" sz="28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жана</a:t>
            </a:r>
            <a:r>
              <a:rPr lang="ru-RU" sz="28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жынысы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боюнча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жумушсуздуктун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деңгээли</a:t>
            </a:r>
            <a: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ky-KG" sz="1600" b="1" i="1" dirty="0" smtClean="0">
                <a:solidFill>
                  <a:srgbClr val="4472C4">
                    <a:lumMod val="50000"/>
                  </a:srgb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4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й </a:t>
            </a:r>
            <a:r>
              <a:rPr lang="ru-RU" sz="1400" b="1" i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чарбалардын</a:t>
            </a:r>
            <a:r>
              <a:rPr lang="ru-RU" sz="14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бюджеттерине</a:t>
            </a:r>
            <a:r>
              <a:rPr lang="ru-RU" sz="14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жана</a:t>
            </a:r>
            <a:r>
              <a:rPr lang="ru-RU" sz="14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жумушчу</a:t>
            </a:r>
            <a:r>
              <a:rPr lang="ru-RU" sz="14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</a:t>
            </a:r>
            <a:r>
              <a:rPr lang="ky-KG" sz="1600" b="1" i="1" dirty="0" smtClean="0">
                <a:solidFill>
                  <a:srgbClr val="4472C4">
                    <a:lumMod val="50000"/>
                  </a:srgb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4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</a:t>
            </a:r>
            <a:r>
              <a:rPr lang="ky-KG" sz="1600" b="1" i="1" dirty="0" smtClean="0">
                <a:solidFill>
                  <a:srgbClr val="4472C4">
                    <a:lumMod val="50000"/>
                  </a:srgb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4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ky-KG" sz="1600" b="1" i="1" dirty="0" smtClean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ea typeface="Calibri"/>
                <a:cs typeface="Times New Roman"/>
              </a:rPr>
              <a:t>¼</a:t>
            </a:r>
            <a:r>
              <a:rPr lang="ru-RU" sz="14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интеграциялык</a:t>
            </a:r>
            <a:r>
              <a:rPr lang="ru-RU" sz="14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тандалма</a:t>
            </a:r>
            <a:r>
              <a:rPr lang="ru-RU" sz="14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1400" b="1" i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изилд</a:t>
            </a:r>
            <a:r>
              <a:rPr lang="ky-KG" sz="1600" b="1" i="1" dirty="0" smtClean="0">
                <a:solidFill>
                  <a:srgbClr val="4472C4">
                    <a:lumMod val="50000"/>
                  </a:srgbClr>
                </a:solidFill>
                <a:latin typeface="Kyrghyz Times" pitchFamily="2" charset="0"/>
                <a:ea typeface="Calibri"/>
                <a:cs typeface="Times New Roman"/>
              </a:rPr>
              <a:t>¼¼</a:t>
            </a:r>
            <a:r>
              <a:rPr lang="ru-RU" sz="14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ky-KG" sz="1600" b="1" i="1" dirty="0" smtClean="0">
                <a:solidFill>
                  <a:srgbClr val="4472C4">
                    <a:lumMod val="50000"/>
                  </a:srgbClr>
                </a:solidFill>
                <a:latin typeface="Kyrghyz Times"/>
                <a:ea typeface="Calibri"/>
                <a:cs typeface="Times New Roman"/>
              </a:rPr>
              <a:t>³³</a:t>
            </a:r>
            <a:r>
              <a:rPr lang="ru-RU" sz="14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ky-KG" sz="1600" b="1" i="1" dirty="0" smtClean="0">
                <a:solidFill>
                  <a:srgbClr val="4472C4">
                    <a:lumMod val="50000"/>
                  </a:srgbClr>
                </a:solidFill>
                <a:latin typeface="Kyrghyz Times"/>
                <a:ea typeface="Calibri"/>
                <a:cs typeface="Times New Roman"/>
              </a:rPr>
              <a:t>³</a:t>
            </a:r>
            <a:r>
              <a:rPr lang="ru-RU" sz="14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  </a:t>
            </a:r>
            <a:r>
              <a:rPr lang="ru-RU" sz="1400" b="1" i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жыйынтыгы</a:t>
            </a:r>
            <a:r>
              <a:rPr lang="ru-RU" sz="14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ru-RU" sz="1400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74303" y="6342287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Кыргыз </a:t>
            </a:r>
            <a:r>
              <a:rPr lang="ru-RU" altLang="ru-RU" sz="1400" b="1" dirty="0" err="1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 </a:t>
            </a:r>
            <a:r>
              <a:rPr lang="ru-RU" altLang="ru-RU" sz="1400" b="1" dirty="0" err="1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Улуттук</a:t>
            </a: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статистика  </a:t>
            </a:r>
            <a:r>
              <a:rPr lang="ru-RU" altLang="ru-RU" sz="1400" b="1" dirty="0" err="1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комитети</a:t>
            </a: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endParaRPr lang="en-US" altLang="ru-RU" sz="14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7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6448091"/>
              </p:ext>
            </p:extLst>
          </p:nvPr>
        </p:nvGraphicFramePr>
        <p:xfrm>
          <a:off x="469140" y="1519041"/>
          <a:ext cx="8229600" cy="4837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30" y="6065614"/>
            <a:ext cx="581473" cy="58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2502443"/>
              </p:ext>
            </p:extLst>
          </p:nvPr>
        </p:nvGraphicFramePr>
        <p:xfrm>
          <a:off x="467545" y="1628800"/>
          <a:ext cx="8255358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0376154"/>
              </p:ext>
            </p:extLst>
          </p:nvPr>
        </p:nvGraphicFramePr>
        <p:xfrm>
          <a:off x="683568" y="1533525"/>
          <a:ext cx="7565082" cy="4127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0037739"/>
              </p:ext>
            </p:extLst>
          </p:nvPr>
        </p:nvGraphicFramePr>
        <p:xfrm>
          <a:off x="539553" y="1466850"/>
          <a:ext cx="8352928" cy="4698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13255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856444" cy="770928"/>
          </a:xfrm>
        </p:spPr>
        <p:txBody>
          <a:bodyPr/>
          <a:lstStyle/>
          <a:p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5124" y="1412776"/>
            <a:ext cx="7970227" cy="4536504"/>
          </a:xfrm>
        </p:spPr>
        <p:txBody>
          <a:bodyPr>
            <a:normAutofit/>
          </a:bodyPr>
          <a:lstStyle/>
          <a:p>
            <a:r>
              <a:rPr lang="ky-KG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Чон рахмат!</a:t>
            </a:r>
            <a:endParaRPr lang="ru-RU" sz="5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ÐÑÑÐ³ÑÐ· Ð ÐµÑÐ¿ÑÐ±Ð»Ð¸ÐºÐ°ÑÑÐ½ÑÐ½ Ð£Ð»ÑÑÑÑÐº ÑÑÐ°ÑÐ¸ÑÑÐ¸ÐºÐ° ÐºÐ¾Ð¼Ð¸ÑÐµÑÐ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88" y="5805264"/>
            <a:ext cx="749471" cy="76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744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Другая 4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FFFFFF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8146</TotalTime>
  <Words>1006</Words>
  <Application>Microsoft Office PowerPoint</Application>
  <PresentationFormat>Экран (4:3)</PresentationFormat>
  <Paragraphs>112</Paragraphs>
  <Slides>10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 Unicode MS</vt:lpstr>
      <vt:lpstr>Arial</vt:lpstr>
      <vt:lpstr>Calibri</vt:lpstr>
      <vt:lpstr>Calibri Light</vt:lpstr>
      <vt:lpstr>Kyrghyz Times</vt:lpstr>
      <vt:lpstr>Times New Roman</vt:lpstr>
      <vt:lpstr>Тема Office</vt:lpstr>
      <vt:lpstr>2_Тема Office</vt:lpstr>
      <vt:lpstr>1_Тема Office</vt:lpstr>
      <vt:lpstr>Кыргыз Республикасынын Улуттук статистика комитети  </vt:lpstr>
      <vt:lpstr>Жумушчу к³ч (³й чарбалардын бюджеттерине жана жумушчу к³ч³н¼ интеграциялык тандалма    изилд¼¼с³н³н жыйынтыгы ми¾ адам)</vt:lpstr>
      <vt:lpstr>Жынысы жана курактык топтор боюнча жумушчу к³ч³н¼ катышуунун де¾гээли (³й чарбалардын бюджеттерине жана жумушчу к³ч³н¼ интеграциялык тандалма    изилд¼¼с³н³н жыйынтыгы %)</vt:lpstr>
      <vt:lpstr>Иштеген калктын экономикалык ишмердиктин т³рл¼р³ боюнча саны (³й чарбалардын бюджеттерине жана жумушчу к³ч³н¼ интеграциялык тандалма изилд¼¼ жіргізіінін маалыматтары боюнча, жыйынтыкка карата пайыз менен) </vt:lpstr>
      <vt:lpstr> Жынысы жана жаш курактык топтору боюнча калктын иш менен камсыз кылуу деңгээли (үй чарбалардын бюджеттерине жана жумушчу күчүн интеграциялык тандалма   изилд¼¼сүнүн жыйынтыгы)</vt:lpstr>
      <vt:lpstr>Иштеген калктын иш топтору жана жынысы боюнча  түзүмү (³й чарбалардын бюджеттерине жана жумушчу к³ч³н¼ интеграциялык тандалма изилд¼¼ жіргізіінін маалыматтары боюнча, жыйынтыкка карата пайыз менен)</vt:lpstr>
      <vt:lpstr>Жашаган жери жана жынысы боюнча жумушсуз калк</vt:lpstr>
      <vt:lpstr>Жаш курак топтору жана жынысы боюнча жумушсуздуктун деңгээли   (үй чарбалардын бюджеттерине жана жумушчу күчүн интеграциялык тандалма   изилд¼¼сүнүн жыйынтыгы)</vt:lpstr>
      <vt:lpstr> Билим деңгээли жана жынысы боюнча жумушсуздуктун деңгээли (³й чарбалардын бюджеттерине жана жумушчу к³ч³н¼ интеграциялык тандалма       изилд¼¼с³³н³н  жыйынтыгы)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статистический комитет Кыргызской Республики «Перспективы расширения круга пользователей: диалог между производителями и пользователями статистики» 10 июня 2014г.</dc:title>
  <dc:creator>Gabdullaeva</dc:creator>
  <cp:lastModifiedBy>Djailobaeva</cp:lastModifiedBy>
  <cp:revision>643</cp:revision>
  <cp:lastPrinted>2019-06-10T14:00:49Z</cp:lastPrinted>
  <dcterms:created xsi:type="dcterms:W3CDTF">2014-06-04T04:28:59Z</dcterms:created>
  <dcterms:modified xsi:type="dcterms:W3CDTF">2021-09-13T05:59:38Z</dcterms:modified>
</cp:coreProperties>
</file>