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326" r:id="rId3"/>
    <p:sldId id="327" r:id="rId4"/>
    <p:sldId id="328" r:id="rId5"/>
    <p:sldId id="330" r:id="rId6"/>
    <p:sldId id="331" r:id="rId7"/>
    <p:sldId id="332" r:id="rId8"/>
    <p:sldId id="333" r:id="rId9"/>
    <p:sldId id="321" r:id="rId10"/>
    <p:sldId id="312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FF"/>
    <a:srgbClr val="DAEDEF"/>
    <a:srgbClr val="CCECFF"/>
    <a:srgbClr val="99CCFF"/>
    <a:srgbClr val="0066FF"/>
    <a:srgbClr val="FFFFCC"/>
    <a:srgbClr val="CCFF66"/>
    <a:srgbClr val="FF3399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03" autoAdjust="0"/>
    <p:restoredTop sz="93728" autoAdjust="0"/>
  </p:normalViewPr>
  <p:slideViewPr>
    <p:cSldViewPr>
      <p:cViewPr varScale="1">
        <p:scale>
          <a:sx n="109" d="100"/>
          <a:sy n="109" d="100"/>
        </p:scale>
        <p:origin x="1650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D:\&#1044;&#1080;&#1089;&#1082;%20D_&#1088;&#1072;&#1073;&#1086;&#1095;&#1080;&#1077;%20&#1076;&#1086;&#1082;&#1091;&#1084;&#1077;&#1085;&#1090;&#1099;\&#1056;&#1072;&#1073;&#1086;&#1095;&#1080;&#1077;%20&#1076;&#1086;&#1082;&#1091;&#1084;&#1077;&#1085;&#1090;&#1099;\&#1055;&#1088;&#1077;&#1079;&#1077;&#1085;&#1090;&#1072;&#1094;&#1080;&#1080;\2023\&#1076;&#1083;&#1103;%20&#1075;&#1088;&#1072;&#1092;&#1080;&#1082;&#1072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Лист1!$C$21</c:f>
              <c:strCache>
                <c:ptCount val="1"/>
                <c:pt idx="0">
                  <c:v>2022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1241274890009812E-2"/>
                  <c:y val="-4.62962962962963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4.2398873065013304E-2"/>
                  <c:y val="3.7037037037037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8.92607854000276E-3"/>
                  <c:y val="-2.77777777777777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3.5704314160011207E-2"/>
                  <c:y val="-4.62962962962962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2.4546715985007784E-2"/>
                  <c:y val="-4.1666666666666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4.4455179570677517E-2"/>
                  <c:y val="-3.83522999360224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4.931550942412289E-2"/>
                  <c:y val="-2.36949247018530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Лист1!$D$20:$O$20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</c:strCache>
            </c:strRef>
          </c:cat>
          <c:val>
            <c:numRef>
              <c:f>Лист1!$D$21:$O$21</c:f>
              <c:numCache>
                <c:formatCode>0.0</c:formatCode>
                <c:ptCount val="12"/>
                <c:pt idx="0">
                  <c:v>0.97085551885656685</c:v>
                </c:pt>
                <c:pt idx="1">
                  <c:v>1.7223388383084597</c:v>
                </c:pt>
                <c:pt idx="2">
                  <c:v>5.0207191865912364</c:v>
                </c:pt>
                <c:pt idx="3">
                  <c:v>7.1325458905785695</c:v>
                </c:pt>
                <c:pt idx="4">
                  <c:v>7.473167666979279</c:v>
                </c:pt>
                <c:pt idx="5">
                  <c:v>9.0787642984285952</c:v>
                </c:pt>
                <c:pt idx="6">
                  <c:v>9.5856946801034013</c:v>
                </c:pt>
                <c:pt idx="7">
                  <c:v>10.429496834525722</c:v>
                </c:pt>
                <c:pt idx="8">
                  <c:v>10.629792278505377</c:v>
                </c:pt>
                <c:pt idx="9">
                  <c:v>12.050475187756078</c:v>
                </c:pt>
                <c:pt idx="10">
                  <c:v>13.482230928344535</c:v>
                </c:pt>
                <c:pt idx="11">
                  <c:v>14.697689346878647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Лист1!$C$22</c:f>
              <c:strCache>
                <c:ptCount val="1"/>
                <c:pt idx="0">
                  <c:v>2023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2.4546715985007711E-2"/>
                  <c:y val="-5.09259259259260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2.9009755255009102E-2"/>
                  <c:y val="-6.0185185185185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1157598175003542E-2"/>
                  <c:y val="-4.16666666666667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Лист1!$D$20:$O$20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</c:strCache>
            </c:strRef>
          </c:cat>
          <c:val>
            <c:numRef>
              <c:f>Лист1!$D$22:$O$22</c:f>
              <c:numCache>
                <c:formatCode>0.0</c:formatCode>
                <c:ptCount val="12"/>
                <c:pt idx="0">
                  <c:v>1.5323713046019094</c:v>
                </c:pt>
                <c:pt idx="1">
                  <c:v>3.0299306109997701</c:v>
                </c:pt>
                <c:pt idx="2">
                  <c:v>3.2031959827548206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6320224"/>
        <c:axId val="146317480"/>
      </c:lineChart>
      <c:catAx>
        <c:axId val="146320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alpha val="7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46317480"/>
        <c:crosses val="autoZero"/>
        <c:auto val="1"/>
        <c:lblAlgn val="ctr"/>
        <c:lblOffset val="100"/>
        <c:noMultiLvlLbl val="0"/>
      </c:catAx>
      <c:valAx>
        <c:axId val="146317480"/>
        <c:scaling>
          <c:orientation val="minMax"/>
        </c:scaling>
        <c:delete val="0"/>
        <c:axPos val="l"/>
        <c:numFmt formatCode="0.0" sourceLinked="1"/>
        <c:majorTickMark val="none"/>
        <c:minorTickMark val="none"/>
        <c:tickLblPos val="nextTo"/>
        <c:spPr>
          <a:noFill/>
          <a:ln w="19050">
            <a:solidFill>
              <a:schemeClr val="tx1">
                <a:alpha val="7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46320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6819982608203662"/>
          <c:y val="0.91234187580690274"/>
          <c:w val="0.64128515148591969"/>
          <c:h val="5.98805592482061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fld id="{D6BFF336-65F9-4EF5-92A5-211BB872E6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702157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fld id="{2D4F17BD-65C4-43AF-93CE-623D025C9C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7226060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sz="900" dirty="0" smtClean="0"/>
          </a:p>
        </p:txBody>
      </p:sp>
    </p:spTree>
    <p:extLst>
      <p:ext uri="{BB962C8B-B14F-4D97-AF65-F5344CB8AC3E}">
        <p14:creationId xmlns:p14="http://schemas.microsoft.com/office/powerpoint/2010/main" val="3639414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17378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6626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  <p:sp>
        <p:nvSpPr>
          <p:cNvPr id="26627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26628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5A0030-C914-447D-BD65-13A1270BD74D}" type="slidenum">
              <a:rPr lang="ru-RU" smtClean="0"/>
              <a:pPr/>
              <a:t>3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3395379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30214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2770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2771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32772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DBB530-D718-4601-B1AE-99BFF1EA71E1}" type="slidenum">
              <a:rPr lang="ru-RU" smtClean="0"/>
              <a:pPr/>
              <a:t>5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913364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75775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21765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05676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6082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46E03F-63D9-45FE-8BE9-F9F19B6EDF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CF2213-90E7-4966-9572-F486217507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0AAD60-5A58-4F81-B3C4-10F25A62CA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339513-6916-4E23-BD72-4BCA6A8D93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BA6324-2EF7-48E9-B944-448FF7BB0A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B21C8C-D22D-492D-9A57-6058668B7B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26F4-BBCD-488D-A4AA-E129D68D01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34E32B-4FBB-427E-A513-AD2FCFBBF6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20F943-2AC4-438E-B867-DA44E73A86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2D06-3052-4433-A454-C83B7CCFD4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F54D-C53D-4F9E-BC3F-63BA7055DA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i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i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i="0">
                <a:latin typeface="+mn-lt"/>
              </a:defRPr>
            </a:lvl1pPr>
          </a:lstStyle>
          <a:p>
            <a:pPr>
              <a:defRPr/>
            </a:pPr>
            <a:fld id="{188F934C-A649-47CB-99E0-020869506C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4" descr="logo NSC"/>
          <p:cNvPicPr>
            <a:picLocks noGrp="1" noChangeAspect="1" noChangeArrowheads="1"/>
          </p:cNvPicPr>
          <p:nvPr>
            <p:ph type="ctrTitle"/>
          </p:nvPr>
        </p:nvPicPr>
        <p:blipFill>
          <a:blip r:embed="rId3"/>
          <a:srcRect/>
          <a:stretch>
            <a:fillRect/>
          </a:stretch>
        </p:blipFill>
        <p:spPr>
          <a:xfrm>
            <a:off x="466725" y="333375"/>
            <a:ext cx="647700" cy="647700"/>
          </a:xfrm>
        </p:spPr>
      </p:pic>
      <p:sp>
        <p:nvSpPr>
          <p:cNvPr id="1536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87450" y="333375"/>
            <a:ext cx="6400800" cy="647700"/>
          </a:xfrm>
        </p:spPr>
        <p:txBody>
          <a:bodyPr anchor="ctr"/>
          <a:lstStyle/>
          <a:p>
            <a:pPr algn="l" eaLnBrk="1" hangingPunct="1"/>
            <a:r>
              <a:rPr lang="ru-RU" sz="1600" i="1" smtClean="0">
                <a:latin typeface="Times New Roman" pitchFamily="18" charset="0"/>
              </a:rPr>
              <a:t>Национальный статистический комитет Кыргызской Республики</a:t>
            </a:r>
            <a:r>
              <a:rPr lang="ru-RU" sz="1600" i="1" smtClean="0"/>
              <a:t> </a:t>
            </a:r>
          </a:p>
        </p:txBody>
      </p:sp>
      <p:sp>
        <p:nvSpPr>
          <p:cNvPr id="15363" name="Rectangle 5"/>
          <p:cNvSpPr>
            <a:spLocks noChangeArrowheads="1"/>
          </p:cNvSpPr>
          <p:nvPr/>
        </p:nvSpPr>
        <p:spPr bwMode="auto">
          <a:xfrm>
            <a:off x="1042988" y="1844675"/>
            <a:ext cx="7561460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20000"/>
              </a:spcBef>
            </a:pPr>
            <a:r>
              <a:rPr lang="ru-RU" sz="3400" b="1" i="0" dirty="0"/>
              <a:t>Об изменении </a:t>
            </a:r>
            <a:endParaRPr lang="en-US" sz="3400" b="1" i="0" dirty="0" smtClean="0"/>
          </a:p>
          <a:p>
            <a:pPr algn="ctr">
              <a:spcBef>
                <a:spcPct val="20000"/>
              </a:spcBef>
            </a:pPr>
            <a:r>
              <a:rPr lang="ky-KG" sz="3400" b="1" i="0" dirty="0"/>
              <a:t>п</a:t>
            </a:r>
            <a:r>
              <a:rPr lang="ru-RU" sz="3400" b="1" i="0" dirty="0" err="1" smtClean="0"/>
              <a:t>отребительских</a:t>
            </a:r>
            <a:r>
              <a:rPr lang="en-US" sz="3400" b="1" i="0" dirty="0" smtClean="0"/>
              <a:t> </a:t>
            </a:r>
            <a:r>
              <a:rPr lang="ru-RU" sz="3400" b="1" i="0" dirty="0" smtClean="0"/>
              <a:t>цен </a:t>
            </a:r>
          </a:p>
          <a:p>
            <a:pPr algn="ctr">
              <a:spcBef>
                <a:spcPct val="20000"/>
              </a:spcBef>
            </a:pPr>
            <a:r>
              <a:rPr lang="ru-RU" sz="3400" b="1" i="0" dirty="0" smtClean="0"/>
              <a:t>и </a:t>
            </a:r>
            <a:r>
              <a:rPr lang="ru-RU" sz="3400" b="1" i="0" dirty="0"/>
              <a:t>тарифов </a:t>
            </a:r>
            <a:endParaRPr lang="ru-RU" sz="3400" b="1" i="0" dirty="0" smtClean="0"/>
          </a:p>
          <a:p>
            <a:pPr algn="ctr">
              <a:spcBef>
                <a:spcPct val="20000"/>
              </a:spcBef>
            </a:pPr>
            <a:r>
              <a:rPr lang="ru-RU" sz="3400" b="1" i="0" dirty="0" smtClean="0"/>
              <a:t>в </a:t>
            </a:r>
            <a:r>
              <a:rPr lang="en-US" sz="3400" b="1" i="0" dirty="0" smtClean="0"/>
              <a:t>I </a:t>
            </a:r>
            <a:r>
              <a:rPr lang="ky-KG" sz="3400" b="1" i="0" dirty="0" smtClean="0"/>
              <a:t>квартале 2023</a:t>
            </a:r>
            <a:r>
              <a:rPr lang="ru-RU" sz="3400" b="1" i="0" dirty="0" smtClean="0"/>
              <a:t> года</a:t>
            </a:r>
            <a:endParaRPr lang="ru-RU" sz="3400" b="1" i="0" dirty="0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6084888" y="5445125"/>
            <a:ext cx="2447925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1800" i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Отдел статистики цен</a:t>
            </a:r>
          </a:p>
          <a:p>
            <a:pPr algn="r">
              <a:lnSpc>
                <a:spcPct val="90000"/>
              </a:lnSpc>
              <a:spcBef>
                <a:spcPct val="20000"/>
              </a:spcBef>
            </a:pPr>
            <a:r>
              <a:rPr lang="en-US" sz="1800" i="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  <a:r>
              <a:rPr lang="ky-KG" sz="1800" i="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  <a:r>
              <a:rPr lang="en-US" sz="1800" i="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1800" i="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апреля 202</a:t>
            </a:r>
            <a:r>
              <a:rPr lang="ky-KG" sz="1800" i="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  <a:r>
              <a:rPr lang="ru-RU" sz="1800" i="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г</a:t>
            </a:r>
            <a:r>
              <a:rPr lang="ru-RU" sz="1800" i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</a:p>
        </p:txBody>
      </p:sp>
      <p:sp>
        <p:nvSpPr>
          <p:cNvPr id="15365" name="Text Box 8"/>
          <p:cNvSpPr txBox="1">
            <a:spLocks noChangeArrowheads="1"/>
          </p:cNvSpPr>
          <p:nvPr/>
        </p:nvSpPr>
        <p:spPr bwMode="auto">
          <a:xfrm>
            <a:off x="971550" y="4292600"/>
            <a:ext cx="741680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11366" y="131038"/>
            <a:ext cx="485775" cy="485775"/>
          </a:xfrm>
          <a:prstGeom prst="rect">
            <a:avLst/>
          </a:prstGeom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135494" y="131038"/>
            <a:ext cx="6172809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i="1" dirty="0" smtClean="0">
                <a:latin typeface="Times New Roman" pitchFamily="18" charset="0"/>
              </a:rPr>
              <a:t>Национальный статистический комитет </a:t>
            </a:r>
            <a:r>
              <a:rPr lang="ru-RU" sz="1600" i="1" dirty="0" err="1" smtClean="0">
                <a:latin typeface="Times New Roman" pitchFamily="18" charset="0"/>
              </a:rPr>
              <a:t>Кыргызской</a:t>
            </a:r>
            <a:r>
              <a:rPr lang="ru-RU" sz="1600" i="1" dirty="0" smtClean="0">
                <a:latin typeface="Times New Roman" pitchFamily="18" charset="0"/>
              </a:rPr>
              <a:t> Республики</a:t>
            </a:r>
            <a:r>
              <a:rPr lang="ru-RU" sz="1600" i="1" dirty="0" smtClean="0"/>
              <a:t> </a:t>
            </a:r>
            <a:endParaRPr lang="ru-RU" sz="1600" i="1" dirty="0"/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>
          <a:xfrm>
            <a:off x="454254" y="764704"/>
            <a:ext cx="8229600" cy="6274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700" b="1" i="0" dirty="0" smtClean="0">
                <a:latin typeface="Times New Roman" pitchFamily="18" charset="0"/>
              </a:rPr>
              <a:t>Изменение уровня потребительской инфляции в республике</a:t>
            </a:r>
            <a:r>
              <a:rPr lang="ru-RU" sz="1600" b="1" i="0" dirty="0" smtClean="0">
                <a:latin typeface="Times New Roman" pitchFamily="18" charset="0"/>
              </a:rPr>
              <a:t/>
            </a:r>
            <a:br>
              <a:rPr lang="ru-RU" sz="1600" b="1" i="0" dirty="0" smtClean="0">
                <a:latin typeface="Times New Roman" pitchFamily="18" charset="0"/>
              </a:rPr>
            </a:br>
            <a:r>
              <a:rPr lang="ru-RU" sz="1600" i="0" dirty="0" smtClean="0">
                <a:latin typeface="Times New Roman" pitchFamily="18" charset="0"/>
              </a:rPr>
              <a:t>(прирост (+), снижение (-); в процентах к декабрю предыдущего года)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8352178" y="6381328"/>
            <a:ext cx="663352" cy="360040"/>
          </a:xfrm>
        </p:spPr>
        <p:txBody>
          <a:bodyPr/>
          <a:lstStyle/>
          <a:p>
            <a:pPr>
              <a:defRPr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6223289"/>
              </p:ext>
            </p:extLst>
          </p:nvPr>
        </p:nvGraphicFramePr>
        <p:xfrm>
          <a:off x="697141" y="1844824"/>
          <a:ext cx="7655036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125053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>
          <a:xfrm>
            <a:off x="571500" y="764704"/>
            <a:ext cx="8320980" cy="642937"/>
          </a:xfrm>
        </p:spPr>
        <p:txBody>
          <a:bodyPr/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Изменение цен и тарифов по основным группам товаров и услуг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dirty="0" smtClean="0">
                <a:latin typeface="Times New Roman" pitchFamily="18" charset="0"/>
              </a:rPr>
              <a:t>прирост </a:t>
            </a:r>
            <a:r>
              <a:rPr lang="ru-RU" sz="1400" dirty="0">
                <a:latin typeface="Times New Roman" pitchFamily="18" charset="0"/>
              </a:rPr>
              <a:t>(+), снижение </a:t>
            </a:r>
            <a:r>
              <a:rPr lang="ru-RU" sz="1400" dirty="0" smtClean="0">
                <a:latin typeface="Times New Roman" pitchFamily="18" charset="0"/>
              </a:rPr>
              <a:t>(-);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процентах к декабрю предыдущего года)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1925377"/>
              </p:ext>
            </p:extLst>
          </p:nvPr>
        </p:nvGraphicFramePr>
        <p:xfrm>
          <a:off x="428623" y="1714500"/>
          <a:ext cx="7812000" cy="45437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2000"/>
                <a:gridCol w="1872000"/>
                <a:gridCol w="1620000"/>
                <a:gridCol w="1548000"/>
              </a:tblGrid>
              <a:tr h="857257">
                <a:tc rowSpan="2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Удельный вес в денежных расходах населения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Изменение 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цен и тарифов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7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92636">
                <a:tc vMerge="1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ky-KG" sz="2000" b="1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2000" b="1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ky-KG" sz="2000" b="1" i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2000" b="1" i="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</a:tr>
              <a:tr h="625255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Все товары и услуги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5,0</a:t>
                      </a:r>
                      <a:endParaRPr lang="ru-RU" sz="20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2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3,2</a:t>
                      </a:r>
                      <a:endParaRPr lang="ru-RU" sz="2000" b="1" dirty="0" smtClean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1590">
                <a:tc>
                  <a:txBody>
                    <a:bodyPr/>
                    <a:lstStyle/>
                    <a:p>
                      <a:pPr marL="180000" algn="l" fontAlgn="b">
                        <a:spcAft>
                          <a:spcPts val="200"/>
                        </a:spcAft>
                      </a:pPr>
                      <a:r>
                        <a:rPr lang="ru-RU" sz="175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Пищевые </a:t>
                      </a:r>
                      <a:r>
                        <a:rPr lang="ru-RU" sz="175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продукты и безалкогольные напитки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45,4</a:t>
                      </a:r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>
                        <a:spcAft>
                          <a:spcPts val="200"/>
                        </a:spcAft>
                      </a:pPr>
                      <a:r>
                        <a:rPr lang="ky-KG" sz="20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6,5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>
                        <a:spcAft>
                          <a:spcPts val="200"/>
                        </a:spcAft>
                      </a:pPr>
                      <a:r>
                        <a:rPr lang="ky-KG" sz="2000" b="1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3,6</a:t>
                      </a:r>
                      <a:endParaRPr lang="ru-RU" sz="2000" b="1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2942">
                <a:tc>
                  <a:txBody>
                    <a:bodyPr/>
                    <a:lstStyle/>
                    <a:p>
                      <a:pPr marL="180000" algn="l" fontAlgn="b"/>
                      <a:r>
                        <a:rPr lang="ru-RU" sz="18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Алкогольные напитки, табачные изделия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8,7</a:t>
                      </a:r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ky-KG" sz="20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7,7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ky-KG" sz="2000" b="1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4,7</a:t>
                      </a:r>
                      <a:endParaRPr lang="ru-RU" sz="2000" b="1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89876">
                <a:tc>
                  <a:txBody>
                    <a:bodyPr/>
                    <a:lstStyle/>
                    <a:p>
                      <a:pPr marL="180000" algn="l" fontAlgn="b"/>
                      <a:r>
                        <a:rPr lang="ru-RU" sz="18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Непродовольственные товары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29,0</a:t>
                      </a:r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ky-KG" sz="20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3,3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ky-KG" sz="2000" b="1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2,1</a:t>
                      </a:r>
                      <a:endParaRPr lang="ru-RU" sz="2000" b="1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94178">
                <a:tc>
                  <a:txBody>
                    <a:bodyPr/>
                    <a:lstStyle/>
                    <a:p>
                      <a:pPr marL="180000" algn="l" fontAlgn="b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Услуги</a:t>
                      </a:r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16,9</a:t>
                      </a:r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ky-KG" sz="20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1,7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ky-KG" sz="2000" b="1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2,6</a:t>
                      </a:r>
                      <a:endParaRPr lang="ru-RU" sz="2000" b="1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5650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7650" y="116819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51" name="Rectangle 3"/>
          <p:cNvSpPr>
            <a:spLocks noChangeArrowheads="1"/>
          </p:cNvSpPr>
          <p:nvPr/>
        </p:nvSpPr>
        <p:spPr bwMode="auto">
          <a:xfrm>
            <a:off x="1187450" y="188641"/>
            <a:ext cx="6400800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dirty="0"/>
              <a:t>Национальный статистический комитет </a:t>
            </a:r>
            <a:r>
              <a:rPr lang="ru-RU" dirty="0" err="1"/>
              <a:t>Кыргызской</a:t>
            </a:r>
            <a:r>
              <a:rPr lang="ru-RU" dirty="0"/>
              <a:t> Республики</a:t>
            </a:r>
            <a:r>
              <a:rPr lang="ru-RU" dirty="0">
                <a:latin typeface="Arial" charset="0"/>
              </a:rPr>
              <a:t> 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8244408" y="6381328"/>
            <a:ext cx="799728" cy="352127"/>
          </a:xfrm>
        </p:spPr>
        <p:txBody>
          <a:bodyPr/>
          <a:lstStyle/>
          <a:p>
            <a:pPr>
              <a:defRPr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759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Заголовок 1"/>
          <p:cNvSpPr>
            <a:spLocks noGrp="1"/>
          </p:cNvSpPr>
          <p:nvPr>
            <p:ph type="title"/>
          </p:nvPr>
        </p:nvSpPr>
        <p:spPr>
          <a:xfrm>
            <a:off x="611560" y="997353"/>
            <a:ext cx="8229600" cy="644436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Изменение уровня инфляции по территории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dirty="0" smtClean="0">
                <a:latin typeface="Times New Roman" pitchFamily="18" charset="0"/>
              </a:rPr>
              <a:t>прирост (+), снижение (-); </a:t>
            </a:r>
            <a:r>
              <a:rPr lang="ru-RU" sz="1600" dirty="0">
                <a:latin typeface="Times New Roman" pitchFamily="18" charset="0"/>
              </a:rPr>
              <a:t>в процентах к декабрю предыдущего года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1626911"/>
              </p:ext>
            </p:extLst>
          </p:nvPr>
        </p:nvGraphicFramePr>
        <p:xfrm>
          <a:off x="709613" y="1725884"/>
          <a:ext cx="7675216" cy="45686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4494"/>
                <a:gridCol w="2270241"/>
                <a:gridCol w="2170481"/>
              </a:tblGrid>
              <a:tr h="768588">
                <a:tc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kumimoji="0" lang="ky-KG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kumimoji="0" lang="ky-KG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</a:tr>
              <a:tr h="404796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Баткенская</a:t>
                      </a:r>
                      <a:r>
                        <a:rPr lang="ru-RU" sz="1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область</a:t>
                      </a:r>
                      <a:endParaRPr lang="ru-RU" sz="1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ky-KG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4,2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ky-KG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2,8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5003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Джалал-Абадская</a:t>
                      </a:r>
                      <a:r>
                        <a:rPr lang="ru-RU" sz="1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область</a:t>
                      </a:r>
                      <a:endParaRPr lang="ru-RU" sz="1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ky-KG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4,2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ky-KG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3,8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4796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Иссык-Кульская область</a:t>
                      </a:r>
                      <a:endParaRPr lang="ru-RU" sz="1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ky-KG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4,6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ky-KG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2,1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7423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Нарынская</a:t>
                      </a:r>
                      <a:r>
                        <a:rPr lang="ru-RU" sz="1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область</a:t>
                      </a:r>
                      <a:endParaRPr lang="ru-RU" sz="1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ky-KG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ky-KG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6,1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4796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Ошская</a:t>
                      </a:r>
                      <a:r>
                        <a:rPr lang="ru-RU" sz="1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область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ky-KG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ky-KG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1,7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41628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Таласская</a:t>
                      </a:r>
                      <a:r>
                        <a:rPr lang="ru-RU" sz="1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область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ky-KG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3,7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ky-KG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3,6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8423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Чуйская  </a:t>
                      </a:r>
                      <a:r>
                        <a:rPr lang="ru-RU" sz="1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область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ky-KG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5,5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ky-KG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3,0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8423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г.Бишкек</a:t>
                      </a:r>
                      <a:endParaRPr lang="ru-RU" sz="1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ky-KG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5,9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ky-KG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2,7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4796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Ош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ky-KG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2,6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ky-KG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8958" name="Овал 2"/>
          <p:cNvSpPr>
            <a:spLocks noChangeArrowheads="1"/>
          </p:cNvSpPr>
          <p:nvPr/>
        </p:nvSpPr>
        <p:spPr bwMode="auto">
          <a:xfrm>
            <a:off x="6804248" y="3737937"/>
            <a:ext cx="864096" cy="481133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>
              <a:spcBef>
                <a:spcPct val="20000"/>
              </a:spcBef>
            </a:pPr>
            <a:endParaRPr lang="ru-RU" b="1" dirty="0"/>
          </a:p>
        </p:txBody>
      </p:sp>
      <p:sp>
        <p:nvSpPr>
          <p:cNvPr id="38959" name="Овал 9"/>
          <p:cNvSpPr>
            <a:spLocks noChangeArrowheads="1"/>
          </p:cNvSpPr>
          <p:nvPr/>
        </p:nvSpPr>
        <p:spPr bwMode="auto">
          <a:xfrm>
            <a:off x="4644008" y="3824238"/>
            <a:ext cx="865187" cy="468858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>
              <a:spcBef>
                <a:spcPct val="20000"/>
              </a:spcBef>
            </a:pPr>
            <a:endParaRPr lang="ru-RU" b="1" dirty="0"/>
          </a:p>
        </p:txBody>
      </p:sp>
      <p:pic>
        <p:nvPicPr>
          <p:cNvPr id="6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dirty="0"/>
              <a:t>Национальный статистический комитет </a:t>
            </a:r>
            <a:r>
              <a:rPr lang="ru-RU" dirty="0" err="1"/>
              <a:t>Кыргызской</a:t>
            </a:r>
            <a:r>
              <a:rPr lang="ru-RU" dirty="0"/>
              <a:t> Республики</a:t>
            </a:r>
            <a:r>
              <a:rPr lang="ru-RU" dirty="0">
                <a:latin typeface="Arial" charset="0"/>
              </a:rPr>
              <a:t> 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172400" y="6381328"/>
            <a:ext cx="799728" cy="352127"/>
          </a:xfrm>
        </p:spPr>
        <p:txBody>
          <a:bodyPr/>
          <a:lstStyle/>
          <a:p>
            <a:pPr>
              <a:defRPr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34414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Заголовок 1"/>
          <p:cNvSpPr>
            <a:spLocks noGrp="1"/>
          </p:cNvSpPr>
          <p:nvPr>
            <p:ph type="title"/>
          </p:nvPr>
        </p:nvSpPr>
        <p:spPr>
          <a:xfrm>
            <a:off x="611560" y="986811"/>
            <a:ext cx="7786287" cy="864096"/>
          </a:xfrm>
        </p:spPr>
        <p:txBody>
          <a:bodyPr/>
          <a:lstStyle/>
          <a:p>
            <a:pPr algn="ctr"/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Уровень инфляции в потребительском секторе 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по отдельным странам ЕАЭС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(в процентах)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7029348"/>
              </p:ext>
            </p:extLst>
          </p:nvPr>
        </p:nvGraphicFramePr>
        <p:xfrm>
          <a:off x="755575" y="2132856"/>
          <a:ext cx="7642271" cy="39176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9894"/>
                <a:gridCol w="2486073"/>
                <a:gridCol w="2736304"/>
              </a:tblGrid>
              <a:tr h="864098">
                <a:tc>
                  <a:txBody>
                    <a:bodyPr/>
                    <a:lstStyle/>
                    <a:p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Январь-март 2022 года</a:t>
                      </a:r>
                    </a:p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%</a:t>
                      </a: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 декабрю 2021 года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Январь-март 2023 года</a:t>
                      </a:r>
                    </a:p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%</a:t>
                      </a: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 декабрю 2022 года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Казахстан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5,2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3,2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Беларусь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9,4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2,0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1597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Россия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10,0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1,3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1597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Армения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y-KG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3,5</a:t>
                      </a:r>
                      <a:endParaRPr lang="ru-RU" sz="18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y-KG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0,8</a:t>
                      </a:r>
                      <a:endParaRPr lang="ru-RU" sz="18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1597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Кыргызстан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5,0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3,2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dirty="0"/>
              <a:t>Национальный статистический комитет </a:t>
            </a:r>
            <a:r>
              <a:rPr lang="ru-RU" dirty="0" err="1"/>
              <a:t>Кыргызской</a:t>
            </a:r>
            <a:r>
              <a:rPr lang="ru-RU" dirty="0"/>
              <a:t> Республики</a:t>
            </a:r>
            <a:r>
              <a:rPr lang="ru-RU" dirty="0">
                <a:latin typeface="Arial" charset="0"/>
              </a:rPr>
              <a:t> </a:t>
            </a: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8100392" y="6309320"/>
            <a:ext cx="727720" cy="352127"/>
          </a:xfrm>
        </p:spPr>
        <p:txBody>
          <a:bodyPr/>
          <a:lstStyle/>
          <a:p>
            <a:pPr>
              <a:defRPr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4037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23528" y="928688"/>
            <a:ext cx="8406135" cy="628104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sz="1800" b="1" i="0" kern="0" dirty="0" smtClean="0">
                <a:latin typeface="Times New Roman" pitchFamily="18" charset="0"/>
                <a:cs typeface="Times New Roman" pitchFamily="18" charset="0"/>
              </a:rPr>
              <a:t>Средние цены на отдельные социально-значимые товары и их изменение</a:t>
            </a:r>
            <a:r>
              <a:rPr lang="ru-RU" sz="2200" b="1" i="0" kern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i="0" kern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i="0" kern="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i="0" kern="0" dirty="0" smtClean="0">
                <a:latin typeface="Times New Roman" pitchFamily="18" charset="0"/>
              </a:rPr>
              <a:t>сомов за 1 кг; </a:t>
            </a:r>
            <a:r>
              <a:rPr lang="ru-RU" sz="1400" i="0" dirty="0">
                <a:latin typeface="Times New Roman" pitchFamily="18" charset="0"/>
              </a:rPr>
              <a:t>прирост (+), </a:t>
            </a:r>
            <a:r>
              <a:rPr lang="ru-RU" sz="1400" i="0" kern="0" dirty="0" smtClean="0">
                <a:latin typeface="Times New Roman" pitchFamily="18" charset="0"/>
              </a:rPr>
              <a:t>снижение (-)</a:t>
            </a:r>
            <a:r>
              <a:rPr lang="ru-RU" sz="1400" i="0" kern="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400" b="1" i="0" kern="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i="0" kern="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Group 4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0048042"/>
              </p:ext>
            </p:extLst>
          </p:nvPr>
        </p:nvGraphicFramePr>
        <p:xfrm>
          <a:off x="466724" y="1628800"/>
          <a:ext cx="7633667" cy="4443625"/>
        </p:xfrm>
        <a:graphic>
          <a:graphicData uri="http://schemas.openxmlformats.org/drawingml/2006/table">
            <a:tbl>
              <a:tblPr/>
              <a:tblGrid>
                <a:gridCol w="3169172"/>
                <a:gridCol w="1002203"/>
                <a:gridCol w="1014021"/>
                <a:gridCol w="1080120"/>
                <a:gridCol w="1368151"/>
              </a:tblGrid>
              <a:tr h="8640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Март 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2022 года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Декабрь 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2022 года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Март 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2023 года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Отклонение </a:t>
                      </a:r>
                      <a:r>
                        <a:rPr lang="ru-RU" sz="1100" b="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(март 202</a:t>
                      </a:r>
                      <a:r>
                        <a:rPr lang="ky-KG" sz="1100" b="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100" b="0" i="0" dirty="0" smtClean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100" b="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 к марту 202</a:t>
                      </a:r>
                      <a:r>
                        <a:rPr lang="ky-KG" sz="1100" b="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ru-RU" sz="1100" b="0" i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),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 в %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385480">
                <a:tc>
                  <a:txBody>
                    <a:bodyPr/>
                    <a:lstStyle/>
                    <a:p>
                      <a:pPr algn="l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Мука пшеничная первого сорта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45,1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52,3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52,2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15,8</a:t>
                      </a:r>
                      <a:endParaRPr lang="ru-RU" sz="1800" b="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718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Мука пшеничная высшего сорта</a:t>
                      </a:r>
                      <a:endParaRPr lang="ru-RU" sz="17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56,8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64,0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64,1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12,8</a:t>
                      </a:r>
                      <a:endParaRPr lang="ru-RU" sz="1800" b="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2574">
                <a:tc>
                  <a:txBody>
                    <a:bodyPr/>
                    <a:lstStyle/>
                    <a:p>
                      <a:pPr algn="l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Рис </a:t>
                      </a:r>
                      <a:r>
                        <a:rPr lang="ru-RU" sz="17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среднезерный</a:t>
                      </a:r>
                      <a:endParaRPr lang="ru-RU" sz="17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84,7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92,2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107,5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26,9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2574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Хлеб из муки первого сорта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57,9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63,8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64,1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10,8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0803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Молоко пастеризованное, литр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80,9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91,3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93,2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15,3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0803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Молоко разливное, литр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55,8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61,0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60,1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7,7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0225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Говядина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476,3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543,2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544,8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14,4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0225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Баранина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475,7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527,9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536,6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12,8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dirty="0"/>
              <a:t>Национальный статистический комитет </a:t>
            </a:r>
            <a:r>
              <a:rPr lang="ru-RU" dirty="0" err="1"/>
              <a:t>Кыргызской</a:t>
            </a:r>
            <a:r>
              <a:rPr lang="ru-RU" dirty="0"/>
              <a:t> Республики</a:t>
            </a:r>
            <a:r>
              <a:rPr lang="ru-RU" dirty="0">
                <a:latin typeface="Arial" charset="0"/>
              </a:rPr>
              <a:t> </a:t>
            </a: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>
          <a:xfrm>
            <a:off x="8100392" y="6237312"/>
            <a:ext cx="754323" cy="360040"/>
          </a:xfrm>
        </p:spPr>
        <p:txBody>
          <a:bodyPr/>
          <a:lstStyle/>
          <a:p>
            <a:pPr>
              <a:defRPr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вал 6"/>
          <p:cNvSpPr/>
          <p:nvPr/>
        </p:nvSpPr>
        <p:spPr bwMode="auto">
          <a:xfrm>
            <a:off x="6732240" y="4365104"/>
            <a:ext cx="1152128" cy="432048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 bwMode="auto">
          <a:xfrm>
            <a:off x="6732240" y="3356992"/>
            <a:ext cx="1296144" cy="432048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2913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4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8040851"/>
              </p:ext>
            </p:extLst>
          </p:nvPr>
        </p:nvGraphicFramePr>
        <p:xfrm>
          <a:off x="790574" y="1674488"/>
          <a:ext cx="7381827" cy="4072415"/>
        </p:xfrm>
        <a:graphic>
          <a:graphicData uri="http://schemas.openxmlformats.org/drawingml/2006/table">
            <a:tbl>
              <a:tblPr/>
              <a:tblGrid>
                <a:gridCol w="2701306"/>
                <a:gridCol w="1080120"/>
                <a:gridCol w="1152128"/>
                <a:gridCol w="1008112"/>
                <a:gridCol w="1440161"/>
              </a:tblGrid>
              <a:tr h="7663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Март 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2022 года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Декабрь 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2022 года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Март 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2023 года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Отклонение </a:t>
                      </a:r>
                      <a:r>
                        <a:rPr lang="ru-RU" sz="1100" b="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(март 202</a:t>
                      </a:r>
                      <a:r>
                        <a:rPr lang="ky-KG" sz="1100" b="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r>
                        <a:rPr lang="ru-RU" sz="1100" b="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 к марту 202</a:t>
                      </a:r>
                      <a:r>
                        <a:rPr lang="ky-KG" sz="1100" b="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ru-RU" sz="1100" b="0" i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),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 в %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415762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Сахар-песок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85,7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91,6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91,5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6,8</a:t>
                      </a:r>
                      <a:endParaRPr lang="ru-RU" sz="1800" b="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5762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Масло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подсолнечное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186,6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179,5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170,3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-8,8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9953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Масло сливочное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424,0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480,7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490,2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1" kern="12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15,6</a:t>
                      </a:r>
                      <a:endParaRPr lang="ru-RU" sz="1800" b="1" kern="12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8918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Макаронные изделия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120,5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136,7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138,0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kern="12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14,6</a:t>
                      </a:r>
                      <a:endParaRPr lang="ru-RU" sz="1800" kern="12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56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Бензин А-92, литр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63,7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60,2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53,0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-16,8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5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Дизельное топливо, литр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63,7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75,4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73,9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1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16,1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48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Уголь, тонна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5 297,7</a:t>
                      </a:r>
                      <a:endParaRPr lang="ru-RU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5 953,8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5 761,2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8,7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dirty="0"/>
              <a:t>Национальный статистический комитет </a:t>
            </a:r>
            <a:r>
              <a:rPr lang="ru-RU" dirty="0" err="1"/>
              <a:t>Кыргызской</a:t>
            </a:r>
            <a:r>
              <a:rPr lang="ru-RU" dirty="0"/>
              <a:t> Республики</a:t>
            </a:r>
            <a:r>
              <a:rPr lang="ru-RU" dirty="0">
                <a:latin typeface="Arial" charset="0"/>
              </a:rPr>
              <a:t> 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323528" y="969667"/>
            <a:ext cx="8406135" cy="628104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sz="1800" b="1" i="0" kern="0" dirty="0" smtClean="0">
                <a:latin typeface="Times New Roman" pitchFamily="18" charset="0"/>
                <a:cs typeface="Times New Roman" pitchFamily="18" charset="0"/>
              </a:rPr>
              <a:t>Средние цены на отдельные социально-значимые товары и их изменение</a:t>
            </a:r>
            <a:r>
              <a:rPr lang="ru-RU" sz="2200" b="1" i="0" kern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i="0" kern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i="0" kern="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i="0" kern="0" dirty="0" smtClean="0">
                <a:latin typeface="Times New Roman" pitchFamily="18" charset="0"/>
              </a:rPr>
              <a:t>сомов за 1 кг; </a:t>
            </a:r>
            <a:r>
              <a:rPr lang="ru-RU" sz="1400" i="0" dirty="0">
                <a:latin typeface="Times New Roman" pitchFamily="18" charset="0"/>
              </a:rPr>
              <a:t>прирост (+), </a:t>
            </a:r>
            <a:r>
              <a:rPr lang="ru-RU" sz="1400" i="0" kern="0" dirty="0" smtClean="0">
                <a:latin typeface="Times New Roman" pitchFamily="18" charset="0"/>
              </a:rPr>
              <a:t>снижение (-)</a:t>
            </a:r>
            <a:r>
              <a:rPr lang="ru-RU" sz="1400" i="0" kern="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400" b="1" i="0" kern="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i="0" kern="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>
          <a:xfrm>
            <a:off x="7740352" y="6165304"/>
            <a:ext cx="1231776" cy="352127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6</a:t>
            </a:r>
            <a:endParaRPr lang="ru-RU" sz="1200" dirty="0"/>
          </a:p>
        </p:txBody>
      </p:sp>
      <p:sp>
        <p:nvSpPr>
          <p:cNvPr id="2" name="Овал 1"/>
          <p:cNvSpPr/>
          <p:nvPr/>
        </p:nvSpPr>
        <p:spPr bwMode="auto">
          <a:xfrm>
            <a:off x="6876256" y="4365104"/>
            <a:ext cx="1080120" cy="936104"/>
          </a:xfrm>
          <a:prstGeom prst="ellips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Овал 5"/>
          <p:cNvSpPr/>
          <p:nvPr/>
        </p:nvSpPr>
        <p:spPr bwMode="auto">
          <a:xfrm>
            <a:off x="6804248" y="4797152"/>
            <a:ext cx="1296144" cy="504056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Овал 9"/>
          <p:cNvSpPr/>
          <p:nvPr/>
        </p:nvSpPr>
        <p:spPr bwMode="auto">
          <a:xfrm>
            <a:off x="6660232" y="3429000"/>
            <a:ext cx="1296144" cy="432048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8999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dirty="0"/>
              <a:t>Национальный статистический комитет </a:t>
            </a:r>
            <a:r>
              <a:rPr lang="ru-RU" dirty="0" err="1"/>
              <a:t>Кыргызской</a:t>
            </a:r>
            <a:r>
              <a:rPr lang="ru-RU" dirty="0"/>
              <a:t> Республики</a:t>
            </a:r>
            <a:r>
              <a:rPr lang="ru-RU" dirty="0">
                <a:latin typeface="Arial" charset="0"/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71600" y="999395"/>
            <a:ext cx="73448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i="0" dirty="0"/>
              <a:t>Средние потребительские цены на основные продукты питания </a:t>
            </a:r>
            <a:r>
              <a:rPr lang="ru-RU" b="1" i="0" dirty="0" smtClean="0"/>
              <a:t>в столицах государств </a:t>
            </a:r>
            <a:r>
              <a:rPr lang="ru-RU" b="1" i="0" dirty="0"/>
              <a:t>- членов ЕАЭС в </a:t>
            </a:r>
            <a:r>
              <a:rPr lang="ru-RU" b="1" i="0" dirty="0" smtClean="0"/>
              <a:t>феврале 2023 </a:t>
            </a:r>
            <a:r>
              <a:rPr lang="ru-RU" b="1" i="0" dirty="0"/>
              <a:t>года</a:t>
            </a:r>
          </a:p>
          <a:p>
            <a:pPr algn="ctr">
              <a:spcAft>
                <a:spcPts val="400"/>
              </a:spcAft>
            </a:pPr>
            <a:r>
              <a:rPr lang="ru-RU" i="0" dirty="0" smtClean="0"/>
              <a:t>(в долларах США </a:t>
            </a:r>
            <a:r>
              <a:rPr lang="ru-RU" i="0" dirty="0"/>
              <a:t>за килограмм)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6093296"/>
            <a:ext cx="307090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i="0" dirty="0">
                <a:ea typeface="Times New Roman" panose="02020603050405020304" pitchFamily="18" charset="0"/>
              </a:rPr>
              <a:t>По курсу Национальных банков государств.</a:t>
            </a:r>
            <a:endParaRPr lang="ru-RU" sz="1200" i="0" dirty="0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7956376" y="6370295"/>
            <a:ext cx="943744" cy="280119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7</a:t>
            </a:r>
            <a:endParaRPr lang="ru-RU" sz="1200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4876704"/>
              </p:ext>
            </p:extLst>
          </p:nvPr>
        </p:nvGraphicFramePr>
        <p:xfrm>
          <a:off x="434000" y="1988840"/>
          <a:ext cx="8496943" cy="3672409"/>
        </p:xfrm>
        <a:graphic>
          <a:graphicData uri="http://schemas.openxmlformats.org/drawingml/2006/table">
            <a:tbl>
              <a:tblPr/>
              <a:tblGrid>
                <a:gridCol w="1858807"/>
                <a:gridCol w="1784921"/>
                <a:gridCol w="1784921"/>
                <a:gridCol w="1593153"/>
                <a:gridCol w="1475141"/>
              </a:tblGrid>
              <a:tr h="333887"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 Бишкек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 </a:t>
                      </a: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Астана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 Москва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 Минск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</a:tr>
              <a:tr h="30027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Говядина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</a:rPr>
                        <a:t>6,58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6,46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8,02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4,72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27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Баранина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</a:rPr>
                        <a:t>5,87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6,72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9,99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27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Масло сливочное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</a:rPr>
                        <a:t>5,07</a:t>
                      </a:r>
                      <a:endParaRPr lang="ru-RU" sz="1600" b="0" i="0" u="none" strike="noStrike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9,77</a:t>
                      </a:r>
                      <a:endParaRPr lang="ky-KG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14,51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8,16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742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Молоко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пастеризованное, л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</a:rPr>
                        <a:t>0,91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</a:t>
                      </a:r>
                      <a:r>
                        <a:rPr lang="ky-KG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83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1,</a:t>
                      </a:r>
                      <a:r>
                        <a:rPr lang="ky-KG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16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0,65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27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Яйца, десяток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</a:rPr>
                        <a:t>1,</a:t>
                      </a:r>
                      <a:r>
                        <a:rPr lang="ky-KG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</a:rPr>
                        <a:t>30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1,31</a:t>
                      </a:r>
                      <a:endParaRPr lang="ky-KG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1,</a:t>
                      </a:r>
                      <a:r>
                        <a:rPr lang="ky-KG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30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1,</a:t>
                      </a:r>
                      <a:r>
                        <a:rPr lang="ky-KG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13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486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Мука пшеничная первого сорта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</a:rPr>
                        <a:t>0,</a:t>
                      </a:r>
                      <a:r>
                        <a:rPr lang="ky-KG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</a:rPr>
                        <a:t>61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0,66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</a:t>
                      </a:r>
                      <a:r>
                        <a:rPr lang="ky-KG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78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0,48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486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Хлеб из муки первого сорта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</a:rPr>
                        <a:t>0,</a:t>
                      </a:r>
                      <a:r>
                        <a:rPr lang="ky-KG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</a:rPr>
                        <a:t>73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0,4</a:t>
                      </a:r>
                      <a:r>
                        <a:rPr lang="ky-KG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1,44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0,90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27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Картофель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</a:rPr>
                        <a:t>0,45</a:t>
                      </a:r>
                      <a:endParaRPr lang="ky-KG" sz="1600" b="0" i="0" u="none" strike="noStrike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</a:t>
                      </a:r>
                      <a:r>
                        <a:rPr lang="ky-KG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34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</a:t>
                      </a:r>
                      <a:r>
                        <a:rPr lang="ky-KG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50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0,42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2921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dirty="0"/>
              <a:t>Национальный статистический комитет </a:t>
            </a:r>
            <a:r>
              <a:rPr lang="ru-RU" dirty="0" err="1"/>
              <a:t>Кыргызской</a:t>
            </a:r>
            <a:r>
              <a:rPr lang="ru-RU" dirty="0"/>
              <a:t> Республики</a:t>
            </a:r>
            <a:r>
              <a:rPr lang="ru-RU" dirty="0">
                <a:latin typeface="Arial" charset="0"/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259632" y="963955"/>
            <a:ext cx="720080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i="0" dirty="0">
                <a:ea typeface="Times New Roman" panose="02020603050405020304" pitchFamily="18" charset="0"/>
              </a:rPr>
              <a:t>Максимальные и минимальные средние цены на отдельные продукты питания в столицах государств - членов ЕАЭС в </a:t>
            </a:r>
            <a:r>
              <a:rPr lang="ru-RU" b="1" i="0" dirty="0" smtClean="0">
                <a:ea typeface="Times New Roman" panose="02020603050405020304" pitchFamily="18" charset="0"/>
              </a:rPr>
              <a:t>феврале 2023 </a:t>
            </a:r>
            <a:r>
              <a:rPr lang="ru-RU" b="1" i="0" dirty="0">
                <a:ea typeface="Times New Roman" panose="02020603050405020304" pitchFamily="18" charset="0"/>
              </a:rPr>
              <a:t>года</a:t>
            </a:r>
            <a:endParaRPr lang="ru-RU" i="0" dirty="0">
              <a:ea typeface="Times New Roman" panose="02020603050405020304" pitchFamily="18" charset="0"/>
            </a:endParaRPr>
          </a:p>
          <a:p>
            <a:pPr algn="ctr">
              <a:spcAft>
                <a:spcPts val="400"/>
              </a:spcAft>
            </a:pPr>
            <a:r>
              <a:rPr lang="ru-RU" sz="1400" i="0" dirty="0"/>
              <a:t>(в долларах США за килограмм)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7952556" y="6381328"/>
            <a:ext cx="1015752" cy="280119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8</a:t>
            </a:r>
            <a:endParaRPr lang="ru-RU" sz="1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592" y="1922926"/>
            <a:ext cx="7344816" cy="381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337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pPr marL="0" indent="0">
              <a:buNone/>
            </a:pPr>
            <a:endParaRPr lang="ru-RU" sz="36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36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 ЗА  ВНИМАНИЕ!</a:t>
            </a:r>
            <a:endParaRPr lang="ru-RU" sz="4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5517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ru-RU" sz="16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ru-RU" sz="16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6936</TotalTime>
  <Words>535</Words>
  <Application>Microsoft Office PowerPoint</Application>
  <PresentationFormat>Экран (4:3)</PresentationFormat>
  <Paragraphs>258</Paragraphs>
  <Slides>10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Kyrghyz Times</vt:lpstr>
      <vt:lpstr>Times New Roman</vt:lpstr>
      <vt:lpstr>Оформление по умолчанию</vt:lpstr>
      <vt:lpstr>Презентация PowerPoint</vt:lpstr>
      <vt:lpstr>Презентация PowerPoint</vt:lpstr>
      <vt:lpstr>Изменение цен и тарифов по основным группам товаров и услуг (прирост (+), снижение (-); в процентах к декабрю предыдущего года) </vt:lpstr>
      <vt:lpstr>Изменение уровня инфляции по территории (прирост (+), снижение (-); в процентах к декабрю предыдущего года)</vt:lpstr>
      <vt:lpstr>Уровень инфляции в потребительском секторе  по отдельным странам ЕАЭС (в процентах)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Организация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nchuikov</dc:creator>
  <cp:lastModifiedBy>Нурбаева</cp:lastModifiedBy>
  <cp:revision>377</cp:revision>
  <cp:lastPrinted>2023-04-10T08:11:27Z</cp:lastPrinted>
  <dcterms:created xsi:type="dcterms:W3CDTF">2014-06-07T05:17:30Z</dcterms:created>
  <dcterms:modified xsi:type="dcterms:W3CDTF">2023-04-10T11:47:47Z</dcterms:modified>
</cp:coreProperties>
</file>