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20" r:id="rId1"/>
  </p:sldMasterIdLst>
  <p:sldIdLst>
    <p:sldId id="310" r:id="rId2"/>
    <p:sldId id="311" r:id="rId3"/>
    <p:sldId id="278" r:id="rId4"/>
    <p:sldId id="265" r:id="rId5"/>
    <p:sldId id="273" r:id="rId6"/>
    <p:sldId id="303" r:id="rId7"/>
    <p:sldId id="275" r:id="rId8"/>
    <p:sldId id="30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07" autoAdjust="0"/>
  </p:normalViewPr>
  <p:slideViewPr>
    <p:cSldViewPr>
      <p:cViewPr>
        <p:scale>
          <a:sx n="118" d="100"/>
          <a:sy n="118" d="100"/>
        </p:scale>
        <p:origin x="-143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83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 descr="7oblastif-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333375"/>
            <a:ext cx="792162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547664" y="332656"/>
            <a:ext cx="7128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err="1" smtClean="0">
                <a:solidFill>
                  <a:srgbClr val="006699"/>
                </a:solidFill>
                <a:latin typeface="Times New Roman" pitchFamily="18" charset="0"/>
              </a:rPr>
              <a:t>Бишкекское</a:t>
            </a:r>
            <a:r>
              <a:rPr lang="ru-RU" altLang="ru-RU" sz="2400" b="1" dirty="0" smtClean="0">
                <a:solidFill>
                  <a:srgbClr val="006699"/>
                </a:solidFill>
                <a:latin typeface="Times New Roman" pitchFamily="18" charset="0"/>
              </a:rPr>
              <a:t> городское управление </a:t>
            </a:r>
            <a:r>
              <a:rPr lang="ru-RU" altLang="ru-RU" sz="2400" b="1" smtClean="0">
                <a:solidFill>
                  <a:srgbClr val="006699"/>
                </a:solidFill>
                <a:latin typeface="Times New Roman" pitchFamily="18" charset="0"/>
              </a:rPr>
              <a:t>государственной статистики НСК КР</a:t>
            </a:r>
            <a:endParaRPr lang="ru-RU" altLang="ru-RU" sz="2400" b="1" dirty="0">
              <a:solidFill>
                <a:srgbClr val="006699"/>
              </a:solidFill>
              <a:latin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700808"/>
            <a:ext cx="756084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4000" b="1" dirty="0" smtClean="0">
              <a:solidFill>
                <a:srgbClr val="006600"/>
              </a:solidFill>
              <a:latin typeface="Times New Roman" pitchFamily="18" charset="0"/>
            </a:endParaRPr>
          </a:p>
          <a:p>
            <a:pPr algn="ctr"/>
            <a:r>
              <a:rPr lang="ru-RU" altLang="ru-RU" sz="4000" b="1" dirty="0" smtClean="0">
                <a:solidFill>
                  <a:srgbClr val="006600"/>
                </a:solidFill>
                <a:latin typeface="Times New Roman" pitchFamily="18" charset="0"/>
              </a:rPr>
              <a:t>Заработная плата и рынок </a:t>
            </a:r>
          </a:p>
          <a:p>
            <a:pPr algn="ctr"/>
            <a:r>
              <a:rPr lang="ru-RU" altLang="ru-RU" sz="4000" b="1" dirty="0" smtClean="0">
                <a:solidFill>
                  <a:srgbClr val="006600"/>
                </a:solidFill>
                <a:latin typeface="Times New Roman" pitchFamily="18" charset="0"/>
              </a:rPr>
              <a:t>труда в городе Бишкек </a:t>
            </a:r>
            <a:br>
              <a:rPr lang="ru-RU" altLang="ru-RU" sz="4000" b="1" dirty="0" smtClean="0">
                <a:solidFill>
                  <a:srgbClr val="006600"/>
                </a:solidFill>
                <a:latin typeface="Times New Roman" pitchFamily="18" charset="0"/>
              </a:rPr>
            </a:br>
            <a:r>
              <a:rPr lang="ru-RU" altLang="ru-RU" sz="4000" b="1" dirty="0" smtClean="0">
                <a:solidFill>
                  <a:srgbClr val="006600"/>
                </a:solidFill>
                <a:latin typeface="Times New Roman" pitchFamily="18" charset="0"/>
              </a:rPr>
              <a:t/>
            </a:r>
            <a:br>
              <a:rPr lang="ru-RU" altLang="ru-RU" sz="4000" b="1" dirty="0" smtClean="0">
                <a:solidFill>
                  <a:srgbClr val="006600"/>
                </a:solidFill>
                <a:latin typeface="Times New Roman" pitchFamily="18" charset="0"/>
              </a:rPr>
            </a:br>
            <a:endParaRPr lang="ru-RU" sz="4000" dirty="0"/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1547664" y="5301207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altLang="ru-RU" sz="2400" dirty="0" err="1" smtClean="0">
                <a:latin typeface="Times New Roman" pitchFamily="18" charset="0"/>
              </a:rPr>
              <a:t>С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altLang="ru-RU" sz="2400" dirty="0" err="1" smtClean="0">
                <a:latin typeface="Times New Roman" pitchFamily="18" charset="0"/>
              </a:rPr>
              <a:t>йк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altLang="ru-RU" sz="2400" dirty="0" err="1" smtClean="0">
                <a:latin typeface="Times New Roman" pitchFamily="18" charset="0"/>
              </a:rPr>
              <a:t> Мураталиевна</a:t>
            </a:r>
            <a:r>
              <a:rPr lang="ru-RU" altLang="ru-RU" sz="2400" dirty="0" smtClean="0">
                <a:latin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</a:rPr>
              <a:t>Шадыканова</a:t>
            </a:r>
            <a:r>
              <a:rPr lang="ru-RU" altLang="ru-RU" sz="2400" dirty="0" smtClean="0">
                <a:latin typeface="Times New Roman" pitchFamily="18" charset="0"/>
              </a:rPr>
              <a:t/>
            </a:r>
            <a:br>
              <a:rPr lang="ru-RU" altLang="ru-RU" sz="2400" dirty="0" smtClean="0">
                <a:latin typeface="Times New Roman" pitchFamily="18" charset="0"/>
              </a:rPr>
            </a:br>
            <a:r>
              <a:rPr lang="ru-RU" altLang="ru-RU" dirty="0" smtClean="0">
                <a:latin typeface="Times New Roman" pitchFamily="18" charset="0"/>
              </a:rPr>
              <a:t> заведующая отделом статистики труда и занятости населения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 descr="7oblastif-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792162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971600" y="1052736"/>
            <a:ext cx="756084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800" dirty="0" smtClean="0">
              <a:solidFill>
                <a:srgbClr val="C00000"/>
              </a:solidFill>
            </a:endParaRPr>
          </a:p>
          <a:p>
            <a:pPr algn="just"/>
            <a:r>
              <a:rPr lang="ru-RU" sz="2800" dirty="0" smtClean="0">
                <a:solidFill>
                  <a:srgbClr val="C00000"/>
                </a:solidFill>
              </a:rPr>
              <a:t>	Заработная плата </a:t>
            </a:r>
            <a:r>
              <a:rPr lang="ru-RU" sz="2800" dirty="0" smtClean="0">
                <a:solidFill>
                  <a:srgbClr val="4F4F4F"/>
                </a:solidFill>
                <a:cs typeface="Times New Roman" pitchFamily="18" charset="0"/>
              </a:rPr>
              <a:t>это вознаграждение за труд или, другими словами, цена труда, цена рабочей силы.</a:t>
            </a:r>
          </a:p>
          <a:p>
            <a:pPr algn="just"/>
            <a:endParaRPr lang="ru-RU" sz="2800" dirty="0" smtClean="0">
              <a:solidFill>
                <a:srgbClr val="4F4F4F"/>
              </a:solidFill>
              <a:cs typeface="Times New Roman" pitchFamily="18" charset="0"/>
            </a:endParaRPr>
          </a:p>
          <a:p>
            <a:pPr algn="just"/>
            <a:r>
              <a:rPr lang="ru-RU" sz="2800" dirty="0" smtClean="0"/>
              <a:t> 	 </a:t>
            </a:r>
            <a:r>
              <a:rPr lang="ru-RU" sz="2800" dirty="0" smtClean="0">
                <a:solidFill>
                  <a:srgbClr val="C00000"/>
                </a:solidFill>
              </a:rPr>
              <a:t>Номинальная заработная плата </a:t>
            </a:r>
            <a:r>
              <a:rPr lang="ru-RU" sz="2800" dirty="0" smtClean="0"/>
              <a:t>– величина заработной платы в денежном выражении, характеризующая уровень оплаты труда вне связи с ценами на товары и услуги и денежными расходами работника.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 </a:t>
            </a:r>
            <a:r>
              <a:rPr lang="ru-RU" sz="3100" b="1" dirty="0" smtClean="0"/>
              <a:t>           Средняя заработная плата  по г. Бишкек</a:t>
            </a:r>
            <a:br>
              <a:rPr lang="ru-RU" sz="3100" b="1" dirty="0" smtClean="0"/>
            </a:br>
            <a:r>
              <a:rPr lang="ru-RU" sz="3100" b="1" dirty="0" smtClean="0"/>
              <a:t> </a:t>
            </a:r>
            <a:endParaRPr lang="ru-RU" sz="31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0869586"/>
              </p:ext>
            </p:extLst>
          </p:nvPr>
        </p:nvGraphicFramePr>
        <p:xfrm>
          <a:off x="611562" y="1762280"/>
          <a:ext cx="8157600" cy="502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34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34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332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3556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8261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2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+mj-lt"/>
                          <a:ea typeface="Times New Roman"/>
                          <a:cs typeface="Times New Roman"/>
                        </a:rPr>
                        <a:t>Годы</a:t>
                      </a:r>
                      <a:endParaRPr lang="ru-RU" sz="2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j-lt"/>
                          <a:ea typeface="Times New Roman"/>
                          <a:cs typeface="Times New Roman"/>
                        </a:rPr>
                        <a:t>Средняя зарплата,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j-lt"/>
                          <a:ea typeface="Times New Roman"/>
                          <a:cs typeface="Times New Roman"/>
                        </a:rPr>
                        <a:t>сомов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j-lt"/>
                          <a:ea typeface="Times New Roman"/>
                          <a:cs typeface="Times New Roman"/>
                        </a:rPr>
                        <a:t>Темп роста,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j-lt"/>
                          <a:ea typeface="Times New Roman"/>
                          <a:cs typeface="Times New Roman"/>
                        </a:rPr>
                        <a:t>Средняя зарплата бюджетной сферы, сомов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j-lt"/>
                          <a:ea typeface="Times New Roman"/>
                          <a:cs typeface="Times New Roman"/>
                        </a:rPr>
                        <a:t>Темп роста,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23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+mj-lt"/>
                          <a:ea typeface="Times New Roman"/>
                          <a:cs typeface="Times New Roman"/>
                        </a:rPr>
                        <a:t>2016</a:t>
                      </a:r>
                      <a:endParaRPr lang="ru-RU" sz="2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j-lt"/>
                          <a:ea typeface="Times New Roman"/>
                          <a:cs typeface="Times New Roman"/>
                        </a:rPr>
                        <a:t>18185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j-lt"/>
                          <a:ea typeface="Times New Roman"/>
                          <a:cs typeface="Times New Roman"/>
                        </a:rPr>
                        <a:t>110,0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15311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102,9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23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+mj-lt"/>
                          <a:ea typeface="Times New Roman"/>
                          <a:cs typeface="Times New Roman"/>
                        </a:rPr>
                        <a:t>2017</a:t>
                      </a:r>
                      <a:endParaRPr lang="ru-RU" sz="24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j-lt"/>
                          <a:ea typeface="Times New Roman"/>
                          <a:cs typeface="Times New Roman"/>
                        </a:rPr>
                        <a:t>19336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j-lt"/>
                          <a:ea typeface="Times New Roman"/>
                          <a:cs typeface="Times New Roman"/>
                        </a:rPr>
                        <a:t>106,3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j-lt"/>
                          <a:ea typeface="Times New Roman"/>
                          <a:cs typeface="Times New Roman"/>
                        </a:rPr>
                        <a:t>15952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j-lt"/>
                          <a:ea typeface="Times New Roman"/>
                          <a:cs typeface="Times New Roman"/>
                        </a:rPr>
                        <a:t>104,2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23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+mj-lt"/>
                          <a:ea typeface="Times New Roman"/>
                          <a:cs typeface="Times New Roman"/>
                        </a:rPr>
                        <a:t>2018</a:t>
                      </a:r>
                      <a:endParaRPr lang="ru-RU" sz="2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20517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j-lt"/>
                          <a:ea typeface="Times New Roman"/>
                          <a:cs typeface="Times New Roman"/>
                        </a:rPr>
                        <a:t>106,1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j-lt"/>
                          <a:ea typeface="Times New Roman"/>
                          <a:cs typeface="Times New Roman"/>
                        </a:rPr>
                        <a:t>17215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j-lt"/>
                          <a:ea typeface="Times New Roman"/>
                          <a:cs typeface="Times New Roman"/>
                        </a:rPr>
                        <a:t>107,9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548000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kumimoji="0" lang="ru-RU" sz="2400" b="1" kern="1200" dirty="0" smtClean="0">
                        <a:solidFill>
                          <a:schemeClr val="dk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96317002"/>
                  </a:ext>
                </a:extLst>
              </a:tr>
            </a:tbl>
          </a:graphicData>
        </a:graphic>
      </p:graphicFrame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792162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smtClean="0"/>
              <a:t>     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864096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                Средняя заработная плата по основным </a:t>
            </a:r>
            <a:br>
              <a:rPr lang="ru-RU" sz="2800" b="1" dirty="0" smtClean="0"/>
            </a:br>
            <a:r>
              <a:rPr lang="ru-RU" sz="2800" b="1" dirty="0" smtClean="0"/>
              <a:t>                         отраслям экономики, сомов</a:t>
            </a:r>
            <a:endParaRPr lang="ru-RU" sz="28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67544" y="1412776"/>
          <a:ext cx="8280920" cy="46955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j-lt"/>
                          <a:ea typeface="Times New Roman"/>
                          <a:cs typeface="Times New Roman"/>
                        </a:rPr>
                        <a:t>Виды деятельности</a:t>
                      </a:r>
                      <a:endParaRPr lang="ru-RU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j-lt"/>
                          <a:ea typeface="Times New Roman"/>
                          <a:cs typeface="Times New Roman"/>
                        </a:rPr>
                        <a:t>2016</a:t>
                      </a:r>
                      <a:endParaRPr lang="ru-RU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j-lt"/>
                          <a:ea typeface="Times New Roman"/>
                          <a:cs typeface="Times New Roman"/>
                        </a:rPr>
                        <a:t>2017</a:t>
                      </a:r>
                      <a:endParaRPr lang="ru-RU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j-lt"/>
                          <a:ea typeface="Times New Roman"/>
                          <a:cs typeface="Times New Roman"/>
                        </a:rPr>
                        <a:t>2018</a:t>
                      </a:r>
                      <a:endParaRPr lang="ru-RU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Финансовая деятельность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38933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j-lt"/>
                          <a:ea typeface="Times New Roman"/>
                          <a:cs typeface="Times New Roman"/>
                        </a:rPr>
                        <a:t>42100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j-lt"/>
                          <a:ea typeface="Times New Roman"/>
                          <a:cs typeface="Times New Roman"/>
                        </a:rPr>
                        <a:t>42120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Строительство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14598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j-lt"/>
                          <a:ea typeface="Times New Roman"/>
                          <a:cs typeface="Times New Roman"/>
                        </a:rPr>
                        <a:t>14414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j-lt"/>
                          <a:ea typeface="Times New Roman"/>
                          <a:cs typeface="Times New Roman"/>
                        </a:rPr>
                        <a:t>16106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Информация и связь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31865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33991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j-lt"/>
                          <a:ea typeface="Times New Roman"/>
                          <a:cs typeface="Times New Roman"/>
                        </a:rPr>
                        <a:t>37014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92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Обеспечение электроэнергией, газом,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паром и т.д.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32217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34722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35894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13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+mj-lt"/>
                          <a:ea typeface="Times New Roman"/>
                          <a:cs typeface="Times New Roman"/>
                        </a:rPr>
                        <a:t>Транспортная </a:t>
                      </a: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деятельность и т.д.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+mj-lt"/>
                          <a:ea typeface="Times New Roman"/>
                          <a:cs typeface="Times New Roman"/>
                        </a:rPr>
                        <a:t>23809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+mj-lt"/>
                          <a:ea typeface="Times New Roman"/>
                          <a:cs typeface="Times New Roman"/>
                        </a:rPr>
                        <a:t>26938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+mj-lt"/>
                          <a:ea typeface="Times New Roman"/>
                          <a:cs typeface="Times New Roman"/>
                        </a:rPr>
                        <a:t>27698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11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+mj-lt"/>
                          <a:ea typeface="Times New Roman"/>
                          <a:cs typeface="Times New Roman"/>
                        </a:rPr>
                        <a:t>Добыча </a:t>
                      </a: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полезных ископаемых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+mj-lt"/>
                          <a:ea typeface="Times New Roman"/>
                          <a:cs typeface="Times New Roman"/>
                        </a:rPr>
                        <a:t>24750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+mj-lt"/>
                          <a:ea typeface="Times New Roman"/>
                          <a:cs typeface="Times New Roman"/>
                        </a:rPr>
                        <a:t>19793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+mj-lt"/>
                          <a:ea typeface="Times New Roman"/>
                          <a:cs typeface="Times New Roman"/>
                        </a:rPr>
                        <a:t>15914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392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Профессиональная, научная и техническая деятельность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j-lt"/>
                          <a:ea typeface="Times New Roman"/>
                          <a:cs typeface="Times New Roman"/>
                        </a:rPr>
                        <a:t>20228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21516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23421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3924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Государственное управление и оборона, социальное страхование и т.д.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20512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21456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24127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1098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Образование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14162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14932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15489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392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Здравоохранение и социальное обслуживание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11479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11387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12191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792162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628775"/>
          <a:ext cx="8229600" cy="4154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480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Районы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зарплата работника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Бюджетной сферы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Внебюджетной сферы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80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Times New Roman"/>
                          <a:cs typeface="Times New Roman"/>
                        </a:rPr>
                        <a:t>г. Бишкек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21383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17339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24491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80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Times New Roman"/>
                          <a:cs typeface="Times New Roman"/>
                        </a:rPr>
                        <a:t>   Ленинский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23100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17074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26882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80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Times New Roman"/>
                          <a:cs typeface="Times New Roman"/>
                        </a:rPr>
                        <a:t>   Октябрьский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19144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17620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20028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Times New Roman"/>
                          <a:cs typeface="Times New Roman"/>
                        </a:rPr>
                        <a:t>   Первомайский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21952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18137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25740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80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Times New Roman"/>
                          <a:cs typeface="Times New Roman"/>
                        </a:rPr>
                        <a:t>   Свердловский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20345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15796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24269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601296"/>
            <a:ext cx="84427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Среднемесячная номинальная заработная плата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по   территории в январе-сентябре 2019г.,  сомов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19" descr="7oblastif-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792162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91264" cy="8640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ky-KG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ky-KG" b="1" dirty="0" smtClean="0"/>
              <a:t> </a:t>
            </a:r>
            <a:r>
              <a:rPr lang="ky-KG" sz="2700" b="1" dirty="0" smtClean="0"/>
              <a:t>              Занятость населения и безработица, тыс. человек</a:t>
            </a:r>
            <a:endParaRPr lang="ru-RU" sz="27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89120"/>
          </a:xfrm>
        </p:spPr>
        <p:txBody>
          <a:bodyPr>
            <a:normAutofit/>
          </a:bodyPr>
          <a:lstStyle/>
          <a:p>
            <a:endParaRPr lang="ru-RU" b="1" dirty="0" smtClean="0"/>
          </a:p>
          <a:p>
            <a:endParaRPr lang="ru-RU" b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83568" y="1700808"/>
          <a:ext cx="8064896" cy="3936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04056">
                <a:tc rowSpan="2"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endParaRPr lang="ky-KG" sz="1600" dirty="0">
                        <a:solidFill>
                          <a:srgbClr val="000000"/>
                        </a:solidFill>
                        <a:latin typeface="+mj-lt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ky-KG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Экономически активные</a:t>
                      </a:r>
                      <a:endParaRPr lang="ru-RU" sz="2000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ky-KG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Занятые</a:t>
                      </a:r>
                      <a:endParaRPr lang="ru-RU" sz="2000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ky-KG" sz="2000" b="1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Безработные</a:t>
                      </a:r>
                      <a:endParaRPr lang="ru-RU" sz="200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2017</a:t>
                      </a:r>
                      <a:endParaRPr lang="ru-RU" sz="1600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2018</a:t>
                      </a:r>
                      <a:endParaRPr lang="ru-RU" sz="1600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2017</a:t>
                      </a:r>
                      <a:endParaRPr lang="ru-RU" sz="1600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2018</a:t>
                      </a:r>
                      <a:endParaRPr lang="ru-RU" sz="1600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2017</a:t>
                      </a:r>
                      <a:endParaRPr lang="ru-RU" sz="1600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16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2018</a:t>
                      </a:r>
                      <a:endParaRPr lang="ru-RU" sz="1600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2000" b="1" dirty="0">
                          <a:latin typeface="+mj-lt"/>
                          <a:ea typeface="Times New Roman"/>
                          <a:cs typeface="Times New Roman"/>
                        </a:rPr>
                        <a:t>Все население</a:t>
                      </a:r>
                      <a:endParaRPr lang="ru-RU" sz="20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latin typeface="+mj-lt"/>
                          <a:ea typeface="Times New Roman"/>
                          <a:cs typeface="Times New Roman"/>
                        </a:rPr>
                        <a:t>492,3</a:t>
                      </a:r>
                      <a:endParaRPr lang="ru-RU" sz="20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latin typeface="+mj-lt"/>
                          <a:ea typeface="Times New Roman"/>
                          <a:cs typeface="Times New Roman"/>
                        </a:rPr>
                        <a:t>494,1</a:t>
                      </a:r>
                      <a:endParaRPr lang="ru-RU" sz="20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latin typeface="+mj-lt"/>
                          <a:ea typeface="Times New Roman"/>
                          <a:cs typeface="Times New Roman"/>
                        </a:rPr>
                        <a:t>456,4</a:t>
                      </a:r>
                      <a:endParaRPr lang="ru-RU" sz="20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latin typeface="+mj-lt"/>
                          <a:ea typeface="Times New Roman"/>
                          <a:cs typeface="Times New Roman"/>
                        </a:rPr>
                        <a:t>461,2</a:t>
                      </a:r>
                      <a:endParaRPr lang="ru-RU" sz="20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latin typeface="+mj-lt"/>
                          <a:ea typeface="Times New Roman"/>
                          <a:cs typeface="Times New Roman"/>
                        </a:rPr>
                        <a:t>35,9</a:t>
                      </a:r>
                      <a:endParaRPr lang="ru-RU" sz="20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latin typeface="+mj-lt"/>
                          <a:ea typeface="Times New Roman"/>
                          <a:cs typeface="Times New Roman"/>
                        </a:rPr>
                        <a:t>32,9</a:t>
                      </a:r>
                      <a:endParaRPr lang="ru-RU" sz="20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541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2000" b="1" dirty="0">
                          <a:latin typeface="+mj-lt"/>
                          <a:ea typeface="Times New Roman"/>
                          <a:cs typeface="Times New Roman"/>
                        </a:rPr>
                        <a:t> Мужчины</a:t>
                      </a:r>
                      <a:endParaRPr lang="ru-RU" sz="20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latin typeface="+mj-lt"/>
                          <a:ea typeface="Times New Roman"/>
                          <a:cs typeface="Times New Roman"/>
                        </a:rPr>
                        <a:t>254,4</a:t>
                      </a:r>
                      <a:endParaRPr lang="ru-RU" sz="20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latin typeface="+mj-lt"/>
                          <a:ea typeface="Times New Roman"/>
                          <a:cs typeface="Times New Roman"/>
                        </a:rPr>
                        <a:t>255,4</a:t>
                      </a:r>
                      <a:endParaRPr lang="ru-RU" sz="20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2000">
                          <a:latin typeface="+mj-lt"/>
                          <a:ea typeface="Times New Roman"/>
                          <a:cs typeface="Times New Roman"/>
                        </a:rPr>
                        <a:t>237,2</a:t>
                      </a:r>
                      <a:endParaRPr lang="ru-RU" sz="20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latin typeface="+mj-lt"/>
                          <a:ea typeface="Times New Roman"/>
                          <a:cs typeface="Times New Roman"/>
                        </a:rPr>
                        <a:t>234,5</a:t>
                      </a:r>
                      <a:endParaRPr lang="ru-RU" sz="20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latin typeface="+mj-lt"/>
                          <a:ea typeface="Times New Roman"/>
                          <a:cs typeface="Times New Roman"/>
                        </a:rPr>
                        <a:t>17,2</a:t>
                      </a:r>
                      <a:endParaRPr lang="ru-RU" sz="20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latin typeface="+mj-lt"/>
                          <a:ea typeface="Times New Roman"/>
                          <a:cs typeface="Times New Roman"/>
                        </a:rPr>
                        <a:t>20,9</a:t>
                      </a:r>
                      <a:endParaRPr lang="ru-RU" sz="20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541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2000" b="1">
                          <a:latin typeface="+mj-lt"/>
                          <a:ea typeface="Times New Roman"/>
                          <a:cs typeface="Times New Roman"/>
                        </a:rPr>
                        <a:t>Женщины</a:t>
                      </a:r>
                      <a:endParaRPr lang="ru-RU" sz="20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2000">
                          <a:latin typeface="+mj-lt"/>
                          <a:ea typeface="Times New Roman"/>
                          <a:cs typeface="Times New Roman"/>
                        </a:rPr>
                        <a:t>237,9</a:t>
                      </a:r>
                      <a:endParaRPr lang="ru-RU" sz="20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2000">
                          <a:latin typeface="+mj-lt"/>
                          <a:ea typeface="Times New Roman"/>
                          <a:cs typeface="Times New Roman"/>
                        </a:rPr>
                        <a:t>238,7</a:t>
                      </a:r>
                      <a:endParaRPr lang="ru-RU" sz="20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2000">
                          <a:latin typeface="+mj-lt"/>
                          <a:ea typeface="Times New Roman"/>
                          <a:cs typeface="Times New Roman"/>
                        </a:rPr>
                        <a:t>219,2</a:t>
                      </a:r>
                      <a:endParaRPr lang="ru-RU" sz="20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2000">
                          <a:latin typeface="+mj-lt"/>
                          <a:ea typeface="Times New Roman"/>
                          <a:cs typeface="Times New Roman"/>
                        </a:rPr>
                        <a:t>226,7</a:t>
                      </a:r>
                      <a:endParaRPr lang="ru-RU" sz="20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latin typeface="+mj-lt"/>
                          <a:ea typeface="Times New Roman"/>
                          <a:cs typeface="Times New Roman"/>
                        </a:rPr>
                        <a:t>18,7</a:t>
                      </a:r>
                      <a:endParaRPr lang="ru-RU" sz="20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y-KG" sz="2000" dirty="0">
                          <a:latin typeface="+mj-lt"/>
                          <a:ea typeface="Times New Roman"/>
                          <a:cs typeface="Times New Roman"/>
                        </a:rPr>
                        <a:t>12,0</a:t>
                      </a:r>
                      <a:endParaRPr lang="ru-RU" sz="20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86417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ky-KG" sz="2400" b="1" dirty="0" smtClean="0"/>
              <a:t>           Численность работников учреждений и организаций и   официально зарегистрированных безработных по территории за 9 месяцев 2019 года, человек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sz="2800" b="1" dirty="0" smtClean="0">
                <a:latin typeface="Times New Roman" pitchFamily="18" charset="0"/>
              </a:rPr>
              <a:t>	</a:t>
            </a:r>
            <a:endParaRPr lang="ru-RU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42910" y="2060848"/>
            <a:ext cx="7993062" cy="40324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50800" dist="50800" dir="1800000" algn="ctr" rotWithShape="0">
              <a:srgbClr val="000000">
                <a:alpha val="43137"/>
              </a:srgbClr>
            </a:outerShdw>
          </a:effectLst>
        </p:spPr>
        <p:txBody>
          <a:bodyPr wrap="none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83570" y="2060848"/>
          <a:ext cx="8136900" cy="396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4015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02231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kumimoji="0" lang="ru-RU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Районы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Среднесписочная численность работников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Из них бюджетной сферы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Безработные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58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из</a:t>
                      </a:r>
                      <a:r>
                        <a:rPr lang="ru-RU" sz="16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них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женщины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73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г. Бишкек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185325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80765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6131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4016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732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   Ленинский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48271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19363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2160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1406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2688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   Октябрьский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38200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13622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973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661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9246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Первомайский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65006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32107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1741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1101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832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   Свердловский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33848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15673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1257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848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566" y="332656"/>
            <a:ext cx="76614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490" name="Object 2"/>
          <p:cNvGraphicFramePr>
            <a:graphicFrameLocks/>
          </p:cNvGraphicFramePr>
          <p:nvPr/>
        </p:nvGraphicFramePr>
        <p:xfrm>
          <a:off x="611188" y="476672"/>
          <a:ext cx="8278812" cy="54732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4" name="Диаграмма" r:id="rId3" imgW="6410325" imgH="3009900" progId="Excel.Sheet.8">
                  <p:embed/>
                </p:oleObj>
              </mc:Choice>
              <mc:Fallback>
                <p:oleObj name="Диаграмма" r:id="rId3" imgW="6410325" imgH="3009900" progId="Excel.Sheet.8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1091" t="-3427" r="52" b="-2721"/>
                      <a:stretch>
                        <a:fillRect/>
                      </a:stretch>
                    </p:blipFill>
                    <p:spPr bwMode="auto">
                      <a:xfrm>
                        <a:off x="611188" y="476672"/>
                        <a:ext cx="8278812" cy="54732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19" descr="7oblastif-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32656"/>
            <a:ext cx="792162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1019</TotalTime>
  <Words>281</Words>
  <Application>Microsoft Office PowerPoint</Application>
  <PresentationFormat>Экран (4:3)</PresentationFormat>
  <Paragraphs>195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Поток</vt:lpstr>
      <vt:lpstr>Диаграмма</vt:lpstr>
      <vt:lpstr>Презентация PowerPoint</vt:lpstr>
      <vt:lpstr>Презентация PowerPoint</vt:lpstr>
      <vt:lpstr>              Средняя заработная плата  по г. Бишкек  </vt:lpstr>
      <vt:lpstr>                Средняя заработная плата по основным                           отраслям экономики, сомов</vt:lpstr>
      <vt:lpstr>                  Среднемесячная номинальная заработная плата                    по   территории в январе-сентябре 2019г.,  сомов</vt:lpstr>
      <vt:lpstr>                  Занятость населения и безработица, тыс. человек</vt:lpstr>
      <vt:lpstr>           Численность работников учреждений и организаций и   официально зарегистрированных безработных по территории за 9 месяцев 2019 года, человек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Кодекса КР о нарушениях</dc:title>
  <dc:creator>Пользователь</dc:creator>
  <cp:lastModifiedBy>Пользователь Windows</cp:lastModifiedBy>
  <cp:revision>178</cp:revision>
  <dcterms:created xsi:type="dcterms:W3CDTF">2015-07-07T09:36:44Z</dcterms:created>
  <dcterms:modified xsi:type="dcterms:W3CDTF">2019-12-10T02:53:21Z</dcterms:modified>
</cp:coreProperties>
</file>