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29" r:id="rId2"/>
    <p:sldId id="322" r:id="rId3"/>
    <p:sldId id="336" r:id="rId4"/>
    <p:sldId id="320" r:id="rId5"/>
    <p:sldId id="337" r:id="rId6"/>
    <p:sldId id="335" r:id="rId7"/>
    <p:sldId id="328" r:id="rId8"/>
    <p:sldId id="330" r:id="rId9"/>
    <p:sldId id="338" r:id="rId10"/>
    <p:sldId id="339" r:id="rId11"/>
    <p:sldId id="33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282" autoAdjust="0"/>
  </p:normalViewPr>
  <p:slideViewPr>
    <p:cSldViewPr>
      <p:cViewPr varScale="1">
        <p:scale>
          <a:sx n="57" d="100"/>
          <a:sy n="57" d="100"/>
        </p:scale>
        <p:origin x="1257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26" d="100"/>
          <a:sy n="126" d="100"/>
        </p:scale>
        <p:origin x="-499" y="4805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798D0-9B2F-49B1-8B57-AF72CC6123BC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43112-D8AD-4F48-BB42-B933ABABF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461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704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nn-NO" sz="900" dirty="0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kumimoji="0" lang="ru-RU" sz="1000" dirty="0">
              <a:latin typeface="Calibri" charset="0"/>
            </a:endParaRPr>
          </a:p>
        </p:txBody>
      </p:sp>
      <p:sp>
        <p:nvSpPr>
          <p:cNvPr id="8704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5B8D4059-6CD8-244B-8FD9-A443FA67A642}" type="slidenum">
              <a:rPr kumimoji="0" lang="nn-NO" sz="1000">
                <a:latin typeface="Arial" charset="0"/>
              </a:rPr>
              <a:pPr eaLnBrk="1" hangingPunct="1"/>
              <a:t>2</a:t>
            </a:fld>
            <a:endParaRPr kumimoji="0" lang="nn-NO" sz="10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704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nn-NO" sz="900" dirty="0">
              <a:latin typeface="Calibri" charset="0"/>
            </a:endParaRPr>
          </a:p>
          <a:p>
            <a:pPr eaLnBrk="1" hangingPunct="1">
              <a:spcBef>
                <a:spcPct val="0"/>
              </a:spcBef>
            </a:pPr>
            <a:endParaRPr kumimoji="0" lang="ru-RU" sz="1000" dirty="0">
              <a:latin typeface="Calibri" charset="0"/>
            </a:endParaRPr>
          </a:p>
        </p:txBody>
      </p:sp>
      <p:sp>
        <p:nvSpPr>
          <p:cNvPr id="8704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5B8D4059-6CD8-244B-8FD9-A443FA67A642}" type="slidenum">
              <a:rPr kumimoji="0" lang="nn-NO" sz="1000">
                <a:latin typeface="Arial" charset="0"/>
              </a:rPr>
              <a:pPr eaLnBrk="1" hangingPunct="1"/>
              <a:t>3</a:t>
            </a:fld>
            <a:endParaRPr kumimoji="0" lang="nn-NO" sz="10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379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dirty="0">
                <a:latin typeface="Calibri" charset="0"/>
              </a:rPr>
              <a:t>Пекинская Платформа действий ООН 1995 г. определяет 12 основных проблемных областей, требующих стратегических действий.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b="1" i="1" dirty="0">
                <a:latin typeface="Calibri" charset="0"/>
              </a:rPr>
              <a:t>1</a:t>
            </a:r>
            <a:r>
              <a:rPr kumimoji="0" lang="ru-RU" sz="1000" b="1" i="1" u="sng" dirty="0">
                <a:latin typeface="Calibri" charset="0"/>
              </a:rPr>
              <a:t>. Бедность: </a:t>
            </a:r>
            <a:r>
              <a:rPr kumimoji="0" lang="ru-RU" sz="1000" i="1" dirty="0" smtClean="0">
                <a:latin typeface="Calibri" charset="0"/>
              </a:rPr>
              <a:t>Бедность </a:t>
            </a:r>
            <a:r>
              <a:rPr kumimoji="0" lang="ru-RU" sz="1000" i="1" dirty="0">
                <a:latin typeface="Calibri" charset="0"/>
              </a:rPr>
              <a:t>среди женщин </a:t>
            </a:r>
            <a:r>
              <a:rPr kumimoji="0" lang="ru-RU" sz="1000" dirty="0">
                <a:latin typeface="Calibri" charset="0"/>
              </a:rPr>
              <a:t>может быть связана с макроэкономической политикой, системой социального обеспечения и кредитной политикой, которые не учитывают в достаточной степени положение женщин. Бедность может проявляться на индивидуальном уровне мужчин и женщин, а также на уровне домохозяйства. Причинами бедности среди женщин могут быть такие «женские» причины, как </a:t>
            </a:r>
            <a:r>
              <a:rPr kumimoji="0" lang="ru-RU" sz="1000" dirty="0" err="1">
                <a:latin typeface="Calibri" charset="0"/>
              </a:rPr>
              <a:t>овдовение</a:t>
            </a:r>
            <a:r>
              <a:rPr kumimoji="0" lang="ru-RU" sz="1000" dirty="0">
                <a:latin typeface="Calibri" charset="0"/>
              </a:rPr>
              <a:t> или положение матери, воспитывающей своих детей в неполной семье.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b="1" i="1" dirty="0">
                <a:latin typeface="Calibri" charset="0"/>
              </a:rPr>
              <a:t>2. </a:t>
            </a:r>
            <a:r>
              <a:rPr kumimoji="0" lang="ru-RU" sz="1000" b="1" i="1" u="sng" dirty="0">
                <a:latin typeface="Calibri" charset="0"/>
              </a:rPr>
              <a:t>Образование и профессиональная </a:t>
            </a:r>
            <a:r>
              <a:rPr kumimoji="0" lang="ru-RU" sz="1000" u="sng" dirty="0">
                <a:latin typeface="Calibri" charset="0"/>
              </a:rPr>
              <a:t>подготовка женщин</a:t>
            </a:r>
            <a:r>
              <a:rPr kumimoji="0" lang="ru-RU" sz="1000" i="1" dirty="0">
                <a:latin typeface="Calibri" charset="0"/>
              </a:rPr>
              <a:t>: </a:t>
            </a:r>
            <a:r>
              <a:rPr kumimoji="0" lang="ru-RU" sz="1000" i="1" dirty="0" smtClean="0">
                <a:latin typeface="Calibri" charset="0"/>
              </a:rPr>
              <a:t>Девочки </a:t>
            </a:r>
            <a:r>
              <a:rPr kumimoji="0" lang="ru-RU" sz="1000" i="1" dirty="0">
                <a:latin typeface="Calibri" charset="0"/>
              </a:rPr>
              <a:t>и </a:t>
            </a:r>
            <a:r>
              <a:rPr kumimoji="0" lang="ru-RU" sz="1000" dirty="0">
                <a:latin typeface="Calibri" charset="0"/>
              </a:rPr>
              <a:t>женщины могут иметь более ограниченный доступ к образованию и профессиональной подготовке по сравнению с мальчиками и мужчинами. Зачастую существует половая сегрегация, в результате которой женщины и мужчины находятся на разных уровнях образования и профессиональной подготовки, что обуславливает неравенство в оплате труда. Образование на протяжении всей жизни, как правило, более важно для женщин, чем для мужчин, поскольку женщины в большей степени заинтересованы в продолжении образования или возобновлении работы в более зрелом возрасте после периодов ухода за детьми. </a:t>
            </a:r>
            <a:endParaRPr kumimoji="0" lang="ru-RU" sz="1000" dirty="0" smtClean="0">
              <a:latin typeface="Calibri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b="1" i="1" dirty="0" smtClean="0">
                <a:latin typeface="Calibri" charset="0"/>
              </a:rPr>
              <a:t>3</a:t>
            </a:r>
            <a:r>
              <a:rPr kumimoji="0" lang="ru-RU" sz="1000" b="1" i="1" dirty="0">
                <a:latin typeface="Calibri" charset="0"/>
              </a:rPr>
              <a:t>. Здоровье: </a:t>
            </a:r>
            <a:r>
              <a:rPr kumimoji="0" lang="ru-RU" sz="1000" i="1" dirty="0" smtClean="0">
                <a:latin typeface="Calibri" charset="0"/>
              </a:rPr>
              <a:t>Женщины и мужчины могут </a:t>
            </a:r>
            <a:r>
              <a:rPr kumimoji="0" lang="ru-RU" sz="1000" dirty="0">
                <a:latin typeface="Calibri" charset="0"/>
              </a:rPr>
              <a:t>иметь </a:t>
            </a:r>
            <a:r>
              <a:rPr kumimoji="0" lang="ru-RU" sz="1000" dirty="0" smtClean="0">
                <a:latin typeface="Calibri" charset="0"/>
              </a:rPr>
              <a:t>неравный доступ </a:t>
            </a:r>
            <a:r>
              <a:rPr kumimoji="0" lang="ru-RU" sz="1000" dirty="0">
                <a:latin typeface="Calibri" charset="0"/>
              </a:rPr>
              <a:t>к </a:t>
            </a:r>
            <a:r>
              <a:rPr kumimoji="0" lang="ru-RU" sz="1000" dirty="0" smtClean="0">
                <a:latin typeface="Calibri" charset="0"/>
              </a:rPr>
              <a:t>здравоохранению. </a:t>
            </a:r>
            <a:r>
              <a:rPr kumimoji="0" lang="ru-RU" sz="1000" dirty="0">
                <a:latin typeface="Calibri" charset="0"/>
              </a:rPr>
              <a:t>Некоторые формы здравоохранения касаются исключительно женщин, такие как рождение ребенка или доступ к специфическим формам репродуктивного здравоохранения. Некоторые  заболевания характерны только для одного пола, например, рак груди или рак простаты.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b="1" i="1" dirty="0">
                <a:latin typeface="Calibri" charset="0"/>
              </a:rPr>
              <a:t>4. Насилие: </a:t>
            </a:r>
            <a:r>
              <a:rPr kumimoji="0" lang="ru-RU" sz="1000" dirty="0" smtClean="0">
                <a:latin typeface="Calibri" charset="0"/>
              </a:rPr>
              <a:t>Насилие</a:t>
            </a:r>
            <a:r>
              <a:rPr kumimoji="0" lang="ru-RU" sz="1000" dirty="0">
                <a:latin typeface="Calibri" charset="0"/>
              </a:rPr>
              <a:t>, в основе которого лежат проблемы гендерного неравенства, совершается преимущественно мужчинами по отношению к женщинам и включает домашнее насилие, сексуальное насилие, домогательство, сексуальное преследование на работе, </a:t>
            </a:r>
            <a:r>
              <a:rPr kumimoji="0" lang="ru-RU" sz="1000" dirty="0" smtClean="0">
                <a:latin typeface="Calibri" charset="0"/>
              </a:rPr>
              <a:t>торговля </a:t>
            </a:r>
            <a:r>
              <a:rPr kumimoji="0" lang="ru-RU" sz="1000" dirty="0">
                <a:latin typeface="Calibri" charset="0"/>
              </a:rPr>
              <a:t>женщинами и принуждение к проституции, </a:t>
            </a:r>
            <a:r>
              <a:rPr kumimoji="0" lang="ru-RU" sz="1000" dirty="0" smtClean="0">
                <a:latin typeface="Calibri" charset="0"/>
              </a:rPr>
              <a:t>детский или принудительный </a:t>
            </a:r>
            <a:r>
              <a:rPr kumimoji="0" lang="ru-RU" sz="1000" dirty="0">
                <a:latin typeface="Calibri" charset="0"/>
              </a:rPr>
              <a:t>брак </a:t>
            </a:r>
            <a:r>
              <a:rPr kumimoji="0" lang="ru-RU" sz="1000" dirty="0" smtClean="0">
                <a:latin typeface="Calibri" charset="0"/>
              </a:rPr>
              <a:t>Насилие </a:t>
            </a:r>
            <a:r>
              <a:rPr kumimoji="0" lang="ru-RU" sz="1000" dirty="0">
                <a:latin typeface="Calibri" charset="0"/>
              </a:rPr>
              <a:t>в отношении женщин является как причиной, так и следствием гендерного неравенства.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b="1" i="1" dirty="0">
                <a:latin typeface="Calibri" charset="0"/>
              </a:rPr>
              <a:t>5. Вооруженные конфликты: </a:t>
            </a:r>
            <a:r>
              <a:rPr kumimoji="0" lang="ru-RU" sz="1000" i="1" dirty="0" smtClean="0">
                <a:latin typeface="Calibri" charset="0"/>
              </a:rPr>
              <a:t>Женщины</a:t>
            </a:r>
            <a:r>
              <a:rPr kumimoji="0" lang="ru-RU" sz="1000" i="1" dirty="0">
                <a:latin typeface="Calibri" charset="0"/>
              </a:rPr>
              <a:t>, </a:t>
            </a:r>
            <a:r>
              <a:rPr kumimoji="0" lang="ru-RU" sz="1000" dirty="0">
                <a:latin typeface="Calibri" charset="0"/>
              </a:rPr>
              <a:t>как правило, в меньшей степени вовлечены в процесс принятия решений, касающихся разрешения конфликтов; риск сексуального насилия в конфликтных и пост-конфликтных ситуациях для женщин чрезвычайно высокий.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b="1" i="1" dirty="0">
                <a:latin typeface="Calibri" charset="0"/>
              </a:rPr>
              <a:t>6. Экономика: </a:t>
            </a:r>
            <a:r>
              <a:rPr kumimoji="0" lang="ru-RU" sz="1000" i="1" dirty="0" smtClean="0">
                <a:latin typeface="Calibri" charset="0"/>
              </a:rPr>
              <a:t>При </a:t>
            </a:r>
            <a:r>
              <a:rPr kumimoji="0" lang="ru-RU" sz="1000" i="1" dirty="0">
                <a:latin typeface="Calibri" charset="0"/>
              </a:rPr>
              <a:t>анализе экономики </a:t>
            </a:r>
            <a:r>
              <a:rPr kumimoji="0" lang="ru-RU" sz="1000" dirty="0">
                <a:latin typeface="Calibri" charset="0"/>
              </a:rPr>
              <a:t>зачастую меньше внимания уделяется тем видам работы, в которых в большей степени участвуют женщины, например, неоплачиваемый домашний труд в сравнении с оплачиваемой работой. Существуют важные различия в формах организации работы, имеющие отношение к гендерному анализу, такие как различия между полной и частичной занятостью. В этой области затрагиваются также вопросы профессиональной и отраслевой  сегрегации по признаку половой принадлежности, сложности сочетания ухода за детьми и работы, дискриминационных практик и гендерного разрыва в оплате труда.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b="1" i="1" dirty="0">
                <a:latin typeface="Calibri" charset="0"/>
              </a:rPr>
              <a:t>7. Власть и принятие решений: </a:t>
            </a:r>
            <a:r>
              <a:rPr kumimoji="0" lang="ru-RU" sz="1000" i="1" dirty="0" smtClean="0">
                <a:latin typeface="Calibri" charset="0"/>
              </a:rPr>
              <a:t>Гендерные </a:t>
            </a:r>
            <a:r>
              <a:rPr kumimoji="0" lang="ru-RU" sz="1000" dirty="0">
                <a:latin typeface="Calibri" charset="0"/>
              </a:rPr>
              <a:t>вопросы касаются пропорционального  представительства женщин в парламенте,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dirty="0">
                <a:latin typeface="Calibri" charset="0"/>
              </a:rPr>
              <a:t>министерствах, на руководящих должностях в полицейских, судебных и других государственных органах, пропорционального представительства женщин в управлении  крупными компаниями, а также влияния на политический процесс.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b="1" i="1" dirty="0">
                <a:latin typeface="Calibri" charset="0"/>
              </a:rPr>
              <a:t>8. Институциональные механизмы для  у</a:t>
            </a:r>
            <a:r>
              <a:rPr kumimoji="0" lang="ru-RU" sz="1000" dirty="0">
                <a:latin typeface="Calibri" charset="0"/>
              </a:rPr>
              <a:t>лучшения положения </a:t>
            </a:r>
            <a:r>
              <a:rPr kumimoji="0" lang="ru-RU" sz="1000" dirty="0" smtClean="0">
                <a:latin typeface="Calibri" charset="0"/>
              </a:rPr>
              <a:t>женщин</a:t>
            </a:r>
            <a:r>
              <a:rPr kumimoji="0" lang="ru-RU" sz="1000" i="1" dirty="0" smtClean="0">
                <a:latin typeface="Calibri" charset="0"/>
              </a:rPr>
              <a:t>: Этот </a:t>
            </a:r>
            <a:r>
              <a:rPr kumimoji="0" lang="ru-RU" sz="1000" i="1" dirty="0">
                <a:latin typeface="Calibri" charset="0"/>
              </a:rPr>
              <a:t>вопрос имеет особое  </a:t>
            </a:r>
            <a:r>
              <a:rPr kumimoji="0" lang="ru-RU" sz="1000" dirty="0">
                <a:latin typeface="Calibri" charset="0"/>
              </a:rPr>
              <a:t>отношение к задачам развития гендерного равенства. Он касается наличия национальных механизмов по вопросам улучшения положения  женщин, их возможностей и ресурсов, включая государственные министерства, комитеты, комиссии и отдельные программы, а также разработку официальной базы данных, например по гендерно разделенной статистике.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b="1" i="1" dirty="0">
                <a:latin typeface="Calibri" charset="0"/>
              </a:rPr>
              <a:t>9. Права женщин: </a:t>
            </a:r>
            <a:r>
              <a:rPr kumimoji="0" lang="ru-RU" sz="1000" i="1" dirty="0" smtClean="0">
                <a:latin typeface="Calibri" charset="0"/>
              </a:rPr>
              <a:t>Хотя </a:t>
            </a:r>
            <a:r>
              <a:rPr kumimoji="0" lang="ru-RU" sz="1000" i="1" dirty="0">
                <a:latin typeface="Calibri" charset="0"/>
              </a:rPr>
              <a:t>всеобщие права </a:t>
            </a:r>
            <a:r>
              <a:rPr kumimoji="0" lang="ru-RU" sz="1000" dirty="0">
                <a:latin typeface="Calibri" charset="0"/>
              </a:rPr>
              <a:t>человека являются и правами женщин, существуют отдельные инструменты, нацеленные на защиту прав женщин, такие как Конвенция ООН о ликвидации всех форм дискриминации в отношении женщин. Концепция прав человека особенно важна при анализе политики по искоренению насилия в отношении женщин, которое представляет собой нарушение прав женщин.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b="1" i="1" dirty="0">
                <a:latin typeface="Calibri" charset="0"/>
              </a:rPr>
              <a:t>10. Средства массовой информации: </a:t>
            </a:r>
            <a:r>
              <a:rPr kumimoji="0" lang="ru-RU" sz="1000" i="1" dirty="0" smtClean="0">
                <a:latin typeface="Calibri" charset="0"/>
              </a:rPr>
              <a:t>Гендерный </a:t>
            </a:r>
            <a:r>
              <a:rPr kumimoji="0" lang="ru-RU" sz="1000" dirty="0">
                <a:latin typeface="Calibri" charset="0"/>
              </a:rPr>
              <a:t>анализ средств массовой информации включает определение уровня участия женщин в принятии решений в СМИ, а также оценку действий, направленных на создание стереотипного образа женщин в СМИ.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b="1" i="1" dirty="0">
                <a:latin typeface="Calibri" charset="0"/>
              </a:rPr>
              <a:t>11. Окружающая среда: </a:t>
            </a:r>
            <a:r>
              <a:rPr kumimoji="0" lang="ru-RU" sz="1000" i="1" dirty="0" smtClean="0">
                <a:latin typeface="Calibri" charset="0"/>
              </a:rPr>
              <a:t>Гендерные </a:t>
            </a:r>
            <a:r>
              <a:rPr kumimoji="0" lang="ru-RU" sz="1000" dirty="0">
                <a:latin typeface="Calibri" charset="0"/>
              </a:rPr>
              <a:t>аспекты в этом вопросе включают участие женщин в принятии решений по экологическим проблемам, а также дифференцированное воздействие и последствия экологических проблем на женщин и мужчин.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kumimoji="0" lang="ru-RU" sz="1000" b="1" i="1" dirty="0">
                <a:latin typeface="Calibri" charset="0"/>
              </a:rPr>
              <a:t>12. Девочки: </a:t>
            </a:r>
            <a:r>
              <a:rPr kumimoji="0" lang="ru-RU" sz="1000" i="1" dirty="0" smtClean="0">
                <a:latin typeface="Calibri" charset="0"/>
              </a:rPr>
              <a:t>В </a:t>
            </a:r>
            <a:r>
              <a:rPr kumimoji="0" lang="ru-RU" sz="1000" i="1" dirty="0">
                <a:latin typeface="Calibri" charset="0"/>
              </a:rPr>
              <a:t>отдельных </a:t>
            </a:r>
            <a:r>
              <a:rPr kumimoji="0" lang="ru-RU" sz="1000" dirty="0">
                <a:latin typeface="Calibri" charset="0"/>
              </a:rPr>
              <a:t>странах девочки имеют меньший доступ к питанию, услугам здравоохранения и образования по сравнению с мальчиками. Они подвергаются педофилии, детской проституции, раннему браку, </a:t>
            </a:r>
            <a:r>
              <a:rPr kumimoji="0" lang="ru-RU" sz="1000" dirty="0" smtClean="0">
                <a:latin typeface="Calibri" charset="0"/>
              </a:rPr>
              <a:t>предродовому </a:t>
            </a:r>
            <a:r>
              <a:rPr kumimoji="0" lang="ru-RU" sz="1000" dirty="0">
                <a:latin typeface="Calibri" charset="0"/>
              </a:rPr>
              <a:t>отбору, основанному на половой принадлежности будущего ребёнка.</a:t>
            </a:r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4F5E3D76-2956-5443-8B0C-D0BC1A828031}" type="slidenum">
              <a:rPr kumimoji="0" lang="nn-NO">
                <a:latin typeface="Arial" charset="0"/>
              </a:rPr>
              <a:pPr eaLnBrk="1" hangingPunct="1"/>
              <a:t>4</a:t>
            </a:fld>
            <a:endParaRPr kumimoji="0" lang="nn-NO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60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kumimoji="0" lang="ru-RU" sz="1000" dirty="0">
              <a:latin typeface="Calibri" charset="0"/>
            </a:endParaRPr>
          </a:p>
        </p:txBody>
      </p:sp>
      <p:sp>
        <p:nvSpPr>
          <p:cNvPr id="860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577636CA-0DD8-F546-98A1-981F11FB5C07}" type="slidenum">
              <a:rPr kumimoji="0" lang="nn-NO" sz="1000">
                <a:latin typeface="Arial" charset="0"/>
              </a:rPr>
              <a:pPr eaLnBrk="1" hangingPunct="1"/>
              <a:t>6</a:t>
            </a:fld>
            <a:endParaRPr kumimoji="0" lang="nn-NO" sz="10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480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909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ru-RU" sz="1000" dirty="0">
              <a:latin typeface="Calibri" charset="0"/>
            </a:endParaRPr>
          </a:p>
        </p:txBody>
      </p:sp>
      <p:sp>
        <p:nvSpPr>
          <p:cNvPr id="8909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B6980A2A-0386-D844-93D5-A687996A64A6}" type="slidenum">
              <a:rPr kumimoji="0" lang="nn-NO" sz="1000">
                <a:latin typeface="Arial" charset="0"/>
              </a:rPr>
              <a:pPr eaLnBrk="1" hangingPunct="1"/>
              <a:t>7</a:t>
            </a:fld>
            <a:endParaRPr kumimoji="0" lang="nn-NO" sz="10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04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16" name="Rectangle 15"/>
            <p:cNvSpPr/>
            <p:nvPr/>
          </p:nvSpPr>
          <p:spPr>
            <a:xfrm>
              <a:off x="1828800" y="5733256"/>
              <a:ext cx="6858000" cy="6675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467544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0" y="5733256"/>
                <a:ext cx="9144000" cy="66754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5733256"/>
              <a:ext cx="1828800" cy="667544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vert="horz" lIns="91440" tIns="45720" rIns="91440" bIns="45720" rtlCol="0"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1553" y="6553200"/>
            <a:ext cx="1676400" cy="2286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076" y="6553200"/>
            <a:ext cx="762000" cy="228600"/>
          </a:xfrm>
          <a:noFill/>
          <a:ln>
            <a:noFill/>
          </a:ln>
          <a:effectLst/>
        </p:spPr>
        <p:txBody>
          <a:bodyPr/>
          <a:lstStyle>
            <a:lvl1pPr algn="ct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5733256"/>
            <a:ext cx="6553200" cy="643136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248400" cy="86409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2841" y="6165304"/>
            <a:ext cx="762000" cy="609600"/>
          </a:xfrm>
        </p:spPr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152" y="6556248"/>
            <a:ext cx="1673352" cy="228600"/>
          </a:xfrm>
        </p:spPr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808" y="6556248"/>
            <a:ext cx="1673352" cy="228600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656" y="6556248"/>
            <a:ext cx="762000" cy="228600"/>
          </a:xfr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0" y="-2"/>
            <a:ext cx="9144000" cy="836713"/>
            <a:chOff x="0" y="0"/>
            <a:chExt cx="9144000" cy="16764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043608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225663" y="419099"/>
              <a:ext cx="4191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-38493"/>
            <a:ext cx="62484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8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1247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323528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1247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457200" y="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86000"/>
            <a:ext cx="62484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smtClean="0"/>
              <a:t>3/28/2008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4400" kern="1200" cap="sm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800"/>
        </a:spcBef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800"/>
        </a:spcBef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200"/>
        </a:spcBef>
        <a:buClr>
          <a:schemeClr val="accent3"/>
        </a:buClr>
        <a:buSzPct val="8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200"/>
        </a:spcBef>
        <a:buClr>
          <a:schemeClr val="accent4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200"/>
        </a:spcBef>
        <a:buClr>
          <a:schemeClr val="accent5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33956" y="1484784"/>
            <a:ext cx="6629400" cy="2555776"/>
          </a:xfrm>
        </p:spPr>
        <p:txBody>
          <a:bodyPr/>
          <a:lstStyle/>
          <a:p>
            <a:r>
              <a:rPr lang="ru-RU" sz="3200" dirty="0" smtClean="0"/>
              <a:t>Международные документы и национальное законодательство по вопросам гендерной статистики и статистики торговли людьми</a:t>
            </a:r>
            <a:endParaRPr lang="ru-RU" sz="32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59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116632"/>
            <a:ext cx="6968480" cy="86409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charset="0"/>
              </a:rPr>
              <a:t>Основные соглашения </a:t>
            </a:r>
            <a:r>
              <a:rPr lang="ru-RU" sz="2400" b="1" dirty="0">
                <a:latin typeface="Arial" charset="0"/>
              </a:rPr>
              <a:t>ООН по производству гендерной </a:t>
            </a:r>
            <a:r>
              <a:rPr lang="ru-RU" sz="2400" b="1" dirty="0" smtClean="0">
                <a:latin typeface="Arial" charset="0"/>
              </a:rPr>
              <a:t>статистики</a:t>
            </a:r>
            <a:endParaRPr kumimoji="0" lang="nn-NO" sz="2400" b="1" dirty="0">
              <a:latin typeface="Arial" charset="0"/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772816"/>
            <a:ext cx="7776864" cy="439248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ru-RU" sz="2400" i="1" dirty="0" smtClean="0">
                <a:latin typeface="Arial" charset="0"/>
              </a:rPr>
              <a:t>Конвенция </a:t>
            </a:r>
            <a:r>
              <a:rPr lang="ru-RU" sz="2400" i="1" dirty="0">
                <a:latin typeface="Arial" charset="0"/>
              </a:rPr>
              <a:t>ООН о ликвидации всех форм дискриминации в отношении женщин 1979 г.</a:t>
            </a:r>
          </a:p>
          <a:p>
            <a:pPr>
              <a:spcAft>
                <a:spcPts val="600"/>
              </a:spcAft>
            </a:pPr>
            <a:r>
              <a:rPr lang="ru-RU" sz="2400" i="1" dirty="0">
                <a:latin typeface="Arial" charset="0"/>
              </a:rPr>
              <a:t> </a:t>
            </a:r>
            <a:r>
              <a:rPr lang="ru-RU" sz="2400" i="1" dirty="0" smtClean="0">
                <a:latin typeface="Arial" charset="0"/>
              </a:rPr>
              <a:t>Платформа </a:t>
            </a:r>
            <a:r>
              <a:rPr lang="ru-RU" sz="2400" i="1" dirty="0">
                <a:latin typeface="Arial" charset="0"/>
              </a:rPr>
              <a:t>действий Четвертой </a:t>
            </a:r>
            <a:r>
              <a:rPr lang="ru-RU" sz="2400" i="1" dirty="0" smtClean="0">
                <a:latin typeface="Arial" charset="0"/>
              </a:rPr>
              <a:t>всемирной </a:t>
            </a:r>
            <a:r>
              <a:rPr lang="ru-RU" sz="2400" i="1" dirty="0">
                <a:latin typeface="Arial" charset="0"/>
              </a:rPr>
              <a:t>конференции женщин в Пекине 1995 г</a:t>
            </a:r>
            <a:r>
              <a:rPr lang="ru-RU" sz="2400" i="1" dirty="0" smtClean="0">
                <a:latin typeface="Arial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ru-RU" sz="2400" i="1" dirty="0" smtClean="0">
                <a:latin typeface="Arial" charset="0"/>
              </a:rPr>
              <a:t>ЦРТ</a:t>
            </a:r>
          </a:p>
          <a:p>
            <a:pPr>
              <a:spcAft>
                <a:spcPts val="600"/>
              </a:spcAft>
            </a:pPr>
            <a:r>
              <a:rPr lang="ru-RU" sz="2400" i="1" dirty="0" smtClean="0">
                <a:latin typeface="Arial" charset="0"/>
              </a:rPr>
              <a:t>ЦУР </a:t>
            </a:r>
            <a:r>
              <a:rPr lang="ru-RU" sz="2400" i="1" dirty="0">
                <a:latin typeface="Arial" charset="0"/>
              </a:rPr>
              <a:t>2030</a:t>
            </a:r>
          </a:p>
          <a:p>
            <a:pPr>
              <a:spcAft>
                <a:spcPts val="600"/>
              </a:spcAft>
            </a:pPr>
            <a:r>
              <a:rPr lang="ru-RU" sz="2400" i="1" dirty="0" smtClean="0">
                <a:latin typeface="Arial" charset="0"/>
              </a:rPr>
              <a:t> Другие документы ООН по правам человека и детей</a:t>
            </a:r>
            <a:endParaRPr kumimoji="0" lang="nn-NO" sz="2400" dirty="0">
              <a:latin typeface="Arial" charset="0"/>
            </a:endParaRPr>
          </a:p>
        </p:txBody>
      </p:sp>
      <p:sp>
        <p:nvSpPr>
          <p:cNvPr id="17410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86C1FE8A-7604-5845-85E0-48086A5D66AB}" type="slidenum">
              <a:rPr kumimoji="0" lang="nn-NO" sz="1400">
                <a:latin typeface="Arial" charset="0"/>
              </a:rPr>
              <a:pPr eaLnBrk="1" hangingPunct="1"/>
              <a:t>2</a:t>
            </a:fld>
            <a:endParaRPr kumimoji="0" lang="nn-NO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72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116632"/>
            <a:ext cx="6968480" cy="86409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Arial" charset="0"/>
              </a:rPr>
              <a:t>Основные соглашения </a:t>
            </a:r>
            <a:r>
              <a:rPr lang="ru-RU" sz="2400" b="1" dirty="0">
                <a:latin typeface="Arial" charset="0"/>
              </a:rPr>
              <a:t>ООН по производству </a:t>
            </a:r>
            <a:r>
              <a:rPr lang="ru-RU" sz="2400" b="1" dirty="0" smtClean="0">
                <a:latin typeface="Arial" charset="0"/>
              </a:rPr>
              <a:t>статистики по торговле людьми</a:t>
            </a:r>
            <a:endParaRPr kumimoji="0" lang="nn-NO" sz="2400" b="1" dirty="0">
              <a:latin typeface="Arial" charset="0"/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920586" y="1556792"/>
            <a:ext cx="7776864" cy="504056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ky-KG" sz="2000" dirty="0" smtClean="0"/>
              <a:t>Конвенции ООН об упразднении рабства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ky-KG" sz="2000" dirty="0" smtClean="0"/>
              <a:t>Конвенция </a:t>
            </a:r>
            <a:r>
              <a:rPr lang="ky-KG" sz="2000" dirty="0"/>
              <a:t>ООН против транснациональной организованной преступности(2000 г</a:t>
            </a:r>
            <a:r>
              <a:rPr lang="ky-KG" sz="2000" dirty="0" smtClean="0"/>
              <a:t>.) и Протокол </a:t>
            </a:r>
            <a:r>
              <a:rPr lang="ky-KG" sz="2000" dirty="0"/>
              <a:t>о предупреждении и пресечении торговли людьми, особенно женщинами и детьми (Палермский протокол</a:t>
            </a:r>
            <a:r>
              <a:rPr lang="ky-KG" sz="2000" dirty="0" smtClean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dirty="0">
                <a:latin typeface="Arial" charset="0"/>
              </a:rPr>
              <a:t>Конвенция ООН о борьбе с торговлей людьми и с эксплуатацией проституции третьими лицами (1949 г.). </a:t>
            </a:r>
            <a:endParaRPr lang="ru-RU" sz="2000" dirty="0" smtClean="0">
              <a:latin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latin typeface="Arial" charset="0"/>
              </a:rPr>
              <a:t>Конвенция о  правах ребенка и </a:t>
            </a:r>
            <a:r>
              <a:rPr lang="ky-KG" sz="2000" dirty="0" smtClean="0">
                <a:latin typeface="Arial" charset="0"/>
              </a:rPr>
              <a:t>Факультативный </a:t>
            </a:r>
            <a:r>
              <a:rPr lang="ky-KG" sz="2000" dirty="0">
                <a:latin typeface="Arial" charset="0"/>
              </a:rPr>
              <a:t>протокол </a:t>
            </a:r>
            <a:r>
              <a:rPr lang="ky-KG" sz="2000" dirty="0" smtClean="0">
                <a:latin typeface="Arial" charset="0"/>
              </a:rPr>
              <a:t>к ней, касающийся </a:t>
            </a:r>
            <a:r>
              <a:rPr lang="ky-KG" sz="2000" dirty="0">
                <a:latin typeface="Arial" charset="0"/>
              </a:rPr>
              <a:t>торговли детьми, детской проституции и детской порнографии (2000 г.) </a:t>
            </a:r>
            <a:endParaRPr lang="ky-KG" sz="2000" dirty="0" smtClean="0">
              <a:latin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latin typeface="Arial" charset="0"/>
              </a:rPr>
              <a:t>Конвенции </a:t>
            </a:r>
            <a:r>
              <a:rPr lang="ru-RU" sz="2000" dirty="0">
                <a:latin typeface="Arial" charset="0"/>
              </a:rPr>
              <a:t>МОТ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nn-NO" sz="2000" dirty="0">
              <a:latin typeface="Arial" charset="0"/>
            </a:endParaRPr>
          </a:p>
        </p:txBody>
      </p:sp>
      <p:sp>
        <p:nvSpPr>
          <p:cNvPr id="17410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86C1FE8A-7604-5845-85E0-48086A5D66AB}" type="slidenum">
              <a:rPr kumimoji="0" lang="nn-NO" sz="1400">
                <a:latin typeface="Arial" charset="0"/>
              </a:rPr>
              <a:pPr eaLnBrk="1" hangingPunct="1"/>
              <a:t>3</a:t>
            </a:fld>
            <a:endParaRPr kumimoji="0" lang="nn-NO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98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884368" cy="936104"/>
          </a:xfrm>
          <a:extLst/>
        </p:spPr>
        <p:txBody>
          <a:bodyPr anchor="t">
            <a:noAutofit/>
          </a:bodyPr>
          <a:lstStyle/>
          <a:p>
            <a:pPr marL="342900" indent="-342900" eaLnBrk="1" hangingPunct="1"/>
            <a:r>
              <a:rPr kumimoji="0" lang="ru-RU" sz="2800" b="1" dirty="0">
                <a:solidFill>
                  <a:schemeClr val="tx1"/>
                </a:solidFill>
                <a:latin typeface="Arial" charset="0"/>
              </a:rPr>
              <a:t>Пекинская Платформа действий </a:t>
            </a:r>
            <a:r>
              <a:rPr kumimoji="0" lang="ru-RU" sz="2800" b="1" dirty="0" smtClean="0">
                <a:solidFill>
                  <a:schemeClr val="tx1"/>
                </a:solidFill>
                <a:latin typeface="Arial" charset="0"/>
              </a:rPr>
              <a:t>ООН (1995 г.)</a:t>
            </a:r>
            <a:br>
              <a:rPr kumimoji="0" lang="ru-RU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kumimoji="0" lang="ru-RU" sz="2800" b="1" dirty="0" smtClean="0">
                <a:solidFill>
                  <a:schemeClr val="tx1"/>
                </a:solidFill>
                <a:latin typeface="Arial" charset="0"/>
              </a:rPr>
              <a:t>Проблемные </a:t>
            </a:r>
            <a:r>
              <a:rPr kumimoji="0" lang="ru-RU" sz="2800" b="1" dirty="0">
                <a:solidFill>
                  <a:schemeClr val="tx1"/>
                </a:solidFill>
                <a:latin typeface="Arial" charset="0"/>
              </a:rPr>
              <a:t>области</a:t>
            </a:r>
            <a:endParaRPr kumimoji="0" lang="ru-RU" sz="2800" b="1" dirty="0">
              <a:latin typeface="Arial" charset="0"/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683568" y="1600200"/>
            <a:ext cx="8281045" cy="4525963"/>
          </a:xfrm>
        </p:spPr>
        <p:txBody>
          <a:bodyPr anchor="t">
            <a:normAutofit fontScale="55000" lnSpcReduction="20000"/>
          </a:bodyPr>
          <a:lstStyle/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dirty="0">
                <a:latin typeface="Arial" charset="0"/>
              </a:rPr>
              <a:t>Бедность</a:t>
            </a: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dirty="0">
                <a:latin typeface="Arial" charset="0"/>
              </a:rPr>
              <a:t>Образование и профессиональная подготовка женщин</a:t>
            </a: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dirty="0">
                <a:latin typeface="Arial" charset="0"/>
              </a:rPr>
              <a:t>Здоровье</a:t>
            </a: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b="1" dirty="0">
                <a:latin typeface="Arial" charset="0"/>
              </a:rPr>
              <a:t>Насилие</a:t>
            </a: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dirty="0">
                <a:latin typeface="Arial" charset="0"/>
              </a:rPr>
              <a:t>Вооруженные конфликты</a:t>
            </a: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dirty="0">
                <a:latin typeface="Arial" charset="0"/>
              </a:rPr>
              <a:t>Экономика</a:t>
            </a: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dirty="0">
                <a:latin typeface="Arial" charset="0"/>
              </a:rPr>
              <a:t>Власть и принятие решений</a:t>
            </a: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dirty="0">
                <a:latin typeface="Arial" charset="0"/>
              </a:rPr>
              <a:t>Институциональные механизмы для улучшения положения женщин</a:t>
            </a: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dirty="0">
                <a:latin typeface="Arial" charset="0"/>
              </a:rPr>
              <a:t>Права женщин</a:t>
            </a: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dirty="0">
                <a:latin typeface="Arial" charset="0"/>
              </a:rPr>
              <a:t>Средства массовой информации (СМИ)</a:t>
            </a: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dirty="0">
                <a:latin typeface="Arial" charset="0"/>
              </a:rPr>
              <a:t>Окружающая среда</a:t>
            </a:r>
          </a:p>
          <a:p>
            <a:pPr marL="457200" indent="-457200" eaLnBrk="1" hangingPunct="1">
              <a:lnSpc>
                <a:spcPct val="120000"/>
              </a:lnSpc>
              <a:spcBef>
                <a:spcPts val="0"/>
              </a:spcBef>
              <a:buFontTx/>
              <a:buAutoNum type="arabicPeriod"/>
            </a:pPr>
            <a:r>
              <a:rPr kumimoji="0" lang="ru-RU" sz="3800" b="1" dirty="0">
                <a:latin typeface="Arial" charset="0"/>
              </a:rPr>
              <a:t>Девочки</a:t>
            </a:r>
          </a:p>
          <a:p>
            <a:pPr marL="457200" indent="-457200" eaLnBrk="1" hangingPunct="1"/>
            <a:endParaRPr kumimoji="0" lang="ru-RU" b="1" dirty="0">
              <a:latin typeface="Arial" charset="0"/>
            </a:endParaRPr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BC753DB6-5333-1147-A6A7-020A579A29BD}" type="slidenum">
              <a:rPr kumimoji="0" lang="nn-NO" sz="1400">
                <a:latin typeface="Arial" charset="0"/>
              </a:rPr>
              <a:pPr eaLnBrk="1" hangingPunct="1"/>
              <a:t>4</a:t>
            </a:fld>
            <a:endParaRPr kumimoji="0" lang="nn-NO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5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6458"/>
            <a:ext cx="6768752" cy="1176262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206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Сбор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 распространение дезагрегированных по признаку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пола, данных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 информации для целей планирования и оценки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52934"/>
            <a:ext cx="7632848" cy="4800402"/>
          </a:xfrm>
        </p:spPr>
        <p:txBody>
          <a:bodyPr>
            <a:noAutofit/>
          </a:bodyPr>
          <a:lstStyle/>
          <a:p>
            <a:r>
              <a:rPr lang="en-US" sz="2600" dirty="0" smtClean="0"/>
              <a:t>J) </a:t>
            </a:r>
            <a:r>
              <a:rPr lang="ru-RU" sz="2600" dirty="0" smtClean="0"/>
              <a:t>сбор </a:t>
            </a:r>
            <a:r>
              <a:rPr lang="ru-RU" sz="2600" dirty="0"/>
              <a:t>более надежных данных с разбивкой по </a:t>
            </a:r>
            <a:r>
              <a:rPr lang="ru-RU" sz="2600" dirty="0" smtClean="0"/>
              <a:t>признаку пола </a:t>
            </a:r>
            <a:r>
              <a:rPr lang="ru-RU" sz="2600" dirty="0"/>
              <a:t>и по возрасту о жертвах всех форм насилия в </a:t>
            </a:r>
            <a:r>
              <a:rPr lang="ru-RU" sz="2600" dirty="0" smtClean="0"/>
              <a:t>отношении </a:t>
            </a:r>
            <a:r>
              <a:rPr lang="ru-RU" sz="2600" dirty="0"/>
              <a:t>женщин, таких, как </a:t>
            </a:r>
            <a:r>
              <a:rPr lang="ru-RU" sz="2600" b="1" dirty="0">
                <a:solidFill>
                  <a:srgbClr val="FF0000"/>
                </a:solidFill>
              </a:rPr>
              <a:t>насилие в семье, </a:t>
            </a:r>
            <a:r>
              <a:rPr lang="ru-RU" sz="2600" b="1" dirty="0" smtClean="0">
                <a:solidFill>
                  <a:srgbClr val="FF0000"/>
                </a:solidFill>
              </a:rPr>
              <a:t>сексуальные домогательства</a:t>
            </a:r>
            <a:r>
              <a:rPr lang="ru-RU" sz="2600" b="1" dirty="0">
                <a:solidFill>
                  <a:srgbClr val="FF0000"/>
                </a:solidFill>
              </a:rPr>
              <a:t>, изнасилования</a:t>
            </a:r>
            <a:r>
              <a:rPr lang="ru-RU" sz="2600" dirty="0"/>
              <a:t>, кровосмешение и </a:t>
            </a:r>
            <a:r>
              <a:rPr lang="ru-RU" sz="2600" b="1" dirty="0" smtClean="0">
                <a:solidFill>
                  <a:srgbClr val="FF0000"/>
                </a:solidFill>
              </a:rPr>
              <a:t>половое</a:t>
            </a:r>
            <a:r>
              <a:rPr lang="ru-RU" sz="2600" b="1" dirty="0" smtClean="0"/>
              <a:t> </a:t>
            </a:r>
            <a:r>
              <a:rPr lang="ru-RU" sz="2600" b="1" dirty="0" smtClean="0">
                <a:solidFill>
                  <a:srgbClr val="FF0000"/>
                </a:solidFill>
              </a:rPr>
              <a:t>принуждение </a:t>
            </a:r>
            <a:r>
              <a:rPr lang="ru-RU" sz="2600" b="1" dirty="0">
                <a:solidFill>
                  <a:srgbClr val="FF0000"/>
                </a:solidFill>
              </a:rPr>
              <a:t>и торговля женщинами и девочками </a:t>
            </a:r>
            <a:r>
              <a:rPr lang="ru-RU" sz="2600" dirty="0"/>
              <a:t>и о </a:t>
            </a:r>
            <a:r>
              <a:rPr lang="ru-RU" sz="2600" dirty="0" smtClean="0"/>
              <a:t>насилии </a:t>
            </a:r>
            <a:r>
              <a:rPr lang="ru-RU" sz="2600" dirty="0"/>
              <a:t>со стороны агентов государства, а также </a:t>
            </a:r>
            <a:r>
              <a:rPr lang="ru-RU" sz="2600" b="1" dirty="0"/>
              <a:t>о лицах, </a:t>
            </a:r>
            <a:r>
              <a:rPr lang="ru-RU" sz="2600" b="1" dirty="0" smtClean="0"/>
              <a:t>совершивших </a:t>
            </a:r>
            <a:r>
              <a:rPr lang="ru-RU" sz="2600" b="1" dirty="0"/>
              <a:t>эти акты насилия</a:t>
            </a:r>
            <a:r>
              <a:rPr lang="ru-RU" sz="2600" dirty="0" smtClean="0"/>
              <a:t>;</a:t>
            </a:r>
            <a:endParaRPr lang="en-US" sz="2600" dirty="0" smtClean="0"/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Пекинская платформа действий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665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116632"/>
            <a:ext cx="6896472" cy="864096"/>
          </a:xfrm>
          <a:extLst/>
        </p:spPr>
        <p:txBody>
          <a:bodyPr>
            <a:normAutofit fontScale="90000"/>
          </a:bodyPr>
          <a:lstStyle/>
          <a:p>
            <a:pPr eaLnBrk="1" hangingPunct="1"/>
            <a:r>
              <a:rPr kumimoji="0" lang="ru-RU" sz="2900" b="1" dirty="0">
                <a:latin typeface="Arial" charset="0"/>
              </a:rPr>
              <a:t>Основные принципы гендерной</a:t>
            </a:r>
            <a:br>
              <a:rPr kumimoji="0" lang="ru-RU" sz="2900" b="1" dirty="0">
                <a:latin typeface="Arial" charset="0"/>
              </a:rPr>
            </a:br>
            <a:r>
              <a:rPr kumimoji="0" lang="ru-RU" sz="2900" b="1" dirty="0" smtClean="0">
                <a:latin typeface="Arial" charset="0"/>
              </a:rPr>
              <a:t>статистики и статистки торговли людьми</a:t>
            </a:r>
            <a:endParaRPr kumimoji="0" lang="nn-NO" sz="2900" b="1" dirty="0">
              <a:latin typeface="Arial" charset="0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340768"/>
            <a:ext cx="7715200" cy="4785395"/>
          </a:xfrm>
        </p:spPr>
        <p:txBody>
          <a:bodyPr>
            <a:normAutofit/>
          </a:bodyPr>
          <a:lstStyle/>
          <a:p>
            <a:pPr marL="0" indent="0" eaLnBrk="1" hangingPunct="1">
              <a:spcAft>
                <a:spcPts val="1200"/>
              </a:spcAft>
              <a:buFontTx/>
              <a:buNone/>
            </a:pPr>
            <a:r>
              <a:rPr kumimoji="0" lang="ru-RU" sz="2200" dirty="0">
                <a:latin typeface="Arial" charset="0"/>
              </a:rPr>
              <a:t>В гендерной статистике, так же, как и во всех других направлениях официальной статистики, важно придерживаться основных принципов, принятых Статистической комиссией ООН </a:t>
            </a:r>
            <a:endParaRPr kumimoji="0" lang="ru-RU" sz="2200" dirty="0" smtClean="0">
              <a:latin typeface="Arial" charset="0"/>
            </a:endParaRPr>
          </a:p>
          <a:p>
            <a:pPr marL="0" indent="0" eaLnBrk="1" hangingPunct="1">
              <a:spcAft>
                <a:spcPts val="1200"/>
              </a:spcAft>
              <a:buFontTx/>
              <a:buNone/>
            </a:pPr>
            <a:r>
              <a:rPr kumimoji="0" lang="ru-RU" sz="2200" dirty="0" smtClean="0">
                <a:latin typeface="Arial" charset="0"/>
              </a:rPr>
              <a:t>Достоверность, </a:t>
            </a:r>
            <a:r>
              <a:rPr kumimoji="0" lang="ru-RU" sz="2200" dirty="0">
                <a:latin typeface="Arial" charset="0"/>
              </a:rPr>
              <a:t>беспристрастность и равный </a:t>
            </a:r>
            <a:r>
              <a:rPr kumimoji="0" lang="ru-RU" sz="2200" dirty="0" smtClean="0">
                <a:latin typeface="Arial" charset="0"/>
              </a:rPr>
              <a:t>доступ</a:t>
            </a:r>
          </a:p>
          <a:p>
            <a:pPr marL="0" indent="0" eaLnBrk="1" hangingPunct="1">
              <a:spcAft>
                <a:spcPts val="1200"/>
              </a:spcAft>
              <a:buFontTx/>
              <a:buNone/>
            </a:pPr>
            <a:r>
              <a:rPr kumimoji="0" lang="ru-RU" sz="2200" dirty="0" smtClean="0">
                <a:latin typeface="Arial" charset="0"/>
              </a:rPr>
              <a:t>Соблюдение </a:t>
            </a:r>
            <a:r>
              <a:rPr kumimoji="0" lang="ru-RU" sz="2200" dirty="0">
                <a:latin typeface="Arial" charset="0"/>
              </a:rPr>
              <a:t>профессиональных стандартов и </a:t>
            </a:r>
            <a:r>
              <a:rPr kumimoji="0" lang="ru-RU" sz="2200" b="1" dirty="0">
                <a:latin typeface="Arial" charset="0"/>
              </a:rPr>
              <a:t>этических принципов </a:t>
            </a:r>
            <a:r>
              <a:rPr kumimoji="0" lang="ru-RU" sz="2200" dirty="0">
                <a:latin typeface="Arial" charset="0"/>
              </a:rPr>
              <a:t>при производстве официальной статистики, включая выбор методов сбора, обработки, хранения и представления статистических данных </a:t>
            </a:r>
          </a:p>
        </p:txBody>
      </p:sp>
      <p:sp>
        <p:nvSpPr>
          <p:cNvPr id="16386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BF8AD30D-F1B7-1140-881C-F4252626466E}" type="slidenum">
              <a:rPr kumimoji="0" lang="nn-NO" sz="1400">
                <a:latin typeface="Arial" charset="0"/>
              </a:rPr>
              <a:pPr eaLnBrk="1" hangingPunct="1"/>
              <a:t>6</a:t>
            </a:fld>
            <a:endParaRPr kumimoji="0" lang="nn-NO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10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eaLnBrk="1" hangingPunct="1"/>
            <a:fld id="{000331F8-0306-2840-8BEA-71663924F406}" type="slidenum">
              <a:rPr kumimoji="0" lang="nn-NO" sz="1400">
                <a:latin typeface="Arial" charset="0"/>
              </a:rPr>
              <a:pPr eaLnBrk="1" hangingPunct="1"/>
              <a:t>7</a:t>
            </a:fld>
            <a:endParaRPr kumimoji="0" lang="nn-NO" sz="1400">
              <a:latin typeface="Arial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260350"/>
            <a:ext cx="8229600" cy="1440458"/>
          </a:xfrm>
        </p:spPr>
        <p:txBody>
          <a:bodyPr>
            <a:normAutofit fontScale="90000"/>
          </a:bodyPr>
          <a:lstStyle/>
          <a:p>
            <a:r>
              <a:rPr kumimoji="0" lang="ru-RU" sz="2700" b="1" dirty="0">
                <a:latin typeface="Arial" charset="0"/>
              </a:rPr>
              <a:t>Гендерная </a:t>
            </a:r>
            <a:r>
              <a:rPr kumimoji="0" lang="ru-RU" sz="2700" b="1" dirty="0" smtClean="0">
                <a:latin typeface="Arial" charset="0"/>
              </a:rPr>
              <a:t>статистика и статистка торговлю людьми.</a:t>
            </a:r>
            <a:br>
              <a:rPr kumimoji="0" lang="ru-RU" sz="2700" b="1" dirty="0" smtClean="0">
                <a:latin typeface="Arial" charset="0"/>
              </a:rPr>
            </a:br>
            <a:r>
              <a:rPr kumimoji="0" lang="ru-RU" sz="2700" b="1" dirty="0" smtClean="0">
                <a:latin typeface="Arial" charset="0"/>
              </a:rPr>
              <a:t> Цели устойчивого развития -2030 </a:t>
            </a:r>
            <a:br>
              <a:rPr kumimoji="0" lang="ru-RU" sz="2700" b="1" dirty="0" smtClean="0">
                <a:latin typeface="Arial" charset="0"/>
              </a:rPr>
            </a:br>
            <a:r>
              <a:rPr kumimoji="0" lang="ru-RU" sz="2700" b="1" dirty="0" smtClean="0">
                <a:latin typeface="Arial" charset="0"/>
              </a:rPr>
              <a:t>1</a:t>
            </a:r>
            <a:r>
              <a:rPr lang="ru-RU" sz="2800" b="1" dirty="0" smtClean="0">
                <a:latin typeface="Arial" charset="0"/>
              </a:rPr>
              <a:t>7 </a:t>
            </a:r>
            <a:r>
              <a:rPr lang="ru-RU" sz="2800" b="1" dirty="0">
                <a:latin typeface="Arial" charset="0"/>
              </a:rPr>
              <a:t>глобальных целей</a:t>
            </a:r>
            <a:r>
              <a:rPr lang="ru-RU" sz="2800" dirty="0">
                <a:latin typeface="Arial" charset="0"/>
              </a:rPr>
              <a:t/>
            </a:r>
            <a:br>
              <a:rPr lang="ru-RU" sz="2800" dirty="0">
                <a:latin typeface="Arial" charset="0"/>
              </a:rPr>
            </a:br>
            <a:endParaRPr kumimoji="0" lang="nn-NO" sz="2700" dirty="0">
              <a:latin typeface="Arial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494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7056784" cy="86409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Национальное законодательство КР по производству гендерной статистики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84784"/>
            <a:ext cx="7848872" cy="5040560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r>
              <a:rPr lang="ru-RU" dirty="0" smtClean="0"/>
              <a:t>Конституция КР;</a:t>
            </a:r>
          </a:p>
          <a:p>
            <a:pPr>
              <a:spcBef>
                <a:spcPts val="600"/>
              </a:spcBef>
            </a:pPr>
            <a:r>
              <a:rPr lang="ru-RU" dirty="0" smtClean="0"/>
              <a:t>Закон КР «О государственной статистике»</a:t>
            </a:r>
          </a:p>
          <a:p>
            <a:r>
              <a:rPr lang="ru-RU" dirty="0"/>
              <a:t>Закон КР «О государственных гарантиях равных прав и равных возможностей для мужчин и женщин»</a:t>
            </a:r>
          </a:p>
          <a:p>
            <a:pPr>
              <a:spcBef>
                <a:spcPts val="600"/>
              </a:spcBef>
            </a:pPr>
            <a:endParaRPr lang="ru-RU" dirty="0" smtClean="0"/>
          </a:p>
          <a:p>
            <a:pPr>
              <a:spcBef>
                <a:spcPts val="600"/>
              </a:spcBef>
            </a:pPr>
            <a:r>
              <a:rPr lang="ru-RU" dirty="0"/>
              <a:t>Закон КР «Об охране и защите от семейного насилия»</a:t>
            </a:r>
          </a:p>
          <a:p>
            <a:pPr>
              <a:spcBef>
                <a:spcPts val="600"/>
              </a:spcBef>
            </a:pPr>
            <a:r>
              <a:rPr lang="ru-RU" dirty="0"/>
              <a:t>Закон КР «О предупреждении и борьбе с торговлей людьми» </a:t>
            </a:r>
            <a:endParaRPr lang="ru-RU" dirty="0" smtClean="0"/>
          </a:p>
          <a:p>
            <a:pPr>
              <a:spcBef>
                <a:spcPts val="600"/>
              </a:spcBef>
            </a:pPr>
            <a:r>
              <a:rPr lang="ru-RU" dirty="0" smtClean="0"/>
              <a:t>Уголовный </a:t>
            </a:r>
            <a:r>
              <a:rPr lang="ru-RU" dirty="0"/>
              <a:t>кодекс КР </a:t>
            </a:r>
          </a:p>
          <a:p>
            <a:r>
              <a:rPr lang="ru-RU" dirty="0" smtClean="0"/>
              <a:t>Программа </a:t>
            </a:r>
            <a:r>
              <a:rPr lang="ru-RU" dirty="0"/>
              <a:t>по борьбе с торговлей людьми на 2017-2020 годы ( ППКР от 15 ноября 2017 года № 743)</a:t>
            </a:r>
          </a:p>
          <a:p>
            <a:pPr>
              <a:spcBef>
                <a:spcPts val="600"/>
              </a:spcBef>
            </a:pPr>
            <a:endParaRPr lang="ru-RU" dirty="0"/>
          </a:p>
          <a:p>
            <a:pPr>
              <a:spcBef>
                <a:spcPts val="600"/>
              </a:spcBef>
            </a:pPr>
            <a:r>
              <a:rPr lang="ru-RU" dirty="0" smtClean="0"/>
              <a:t>Ведомственные приказы и инструкции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69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Сбор статистики по семейному насилию:</a:t>
            </a:r>
            <a:br>
              <a:rPr lang="ru-RU" sz="2800" b="1" dirty="0" smtClean="0"/>
            </a:b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ЗКР </a:t>
            </a:r>
            <a:r>
              <a:rPr lang="ru-RU" sz="2800" dirty="0"/>
              <a:t>«Об охране и защите от семейного насилия» (2017 г.)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328" y="1628800"/>
            <a:ext cx="8229600" cy="50405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Ст. </a:t>
            </a:r>
            <a:r>
              <a:rPr lang="ru-RU" sz="2400" b="1" dirty="0" smtClean="0">
                <a:solidFill>
                  <a:srgbClr val="002060"/>
                </a:solidFill>
              </a:rPr>
              <a:t>36. </a:t>
            </a:r>
            <a:r>
              <a:rPr lang="ru-RU" sz="2400" b="1" dirty="0">
                <a:solidFill>
                  <a:srgbClr val="002060"/>
                </a:solidFill>
              </a:rPr>
              <a:t>Статистический учет случаев семейного </a:t>
            </a:r>
            <a:r>
              <a:rPr lang="ru-RU" sz="2400" b="1" dirty="0" smtClean="0">
                <a:solidFill>
                  <a:srgbClr val="002060"/>
                </a:solidFill>
              </a:rPr>
              <a:t>насилия</a:t>
            </a:r>
          </a:p>
          <a:p>
            <a:pPr marL="0" indent="0">
              <a:buNone/>
            </a:pPr>
            <a:r>
              <a:rPr lang="ru-RU" sz="2100" dirty="0"/>
              <a:t>НСК обеспечивает </a:t>
            </a:r>
            <a:r>
              <a:rPr lang="ru-RU" sz="2100" dirty="0"/>
              <a:t>координацию статистической деятельности государственных органов, </a:t>
            </a:r>
            <a:r>
              <a:rPr lang="ru-RU" sz="2100" dirty="0"/>
              <a:t>ОМСУ и </a:t>
            </a:r>
            <a:r>
              <a:rPr lang="ru-RU" sz="2100" dirty="0"/>
              <a:t>консультативно-профилактических центров путем согласования перечня и состава показателей, статистических и учетных форм, порядка сбора, периодичности и обработки статистической </a:t>
            </a:r>
            <a:r>
              <a:rPr lang="ru-RU" sz="2100" dirty="0"/>
              <a:t>информации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Ст. 37. Статистическая отчетность о семейном насилии</a:t>
            </a:r>
          </a:p>
          <a:p>
            <a:pPr marL="0" indent="0">
              <a:buNone/>
            </a:pPr>
            <a:r>
              <a:rPr lang="ru-RU" sz="2000" dirty="0" smtClean="0"/>
              <a:t>Статистическая </a:t>
            </a:r>
            <a:r>
              <a:rPr lang="ru-RU" sz="2000" dirty="0"/>
              <a:t>отчетность о семейном насилии включает в себя </a:t>
            </a:r>
            <a:r>
              <a:rPr lang="ru-RU" sz="2000" b="1" dirty="0">
                <a:solidFill>
                  <a:schemeClr val="tx1"/>
                </a:solidFill>
              </a:rPr>
              <a:t>гендерно-разделенные показатели, </a:t>
            </a:r>
            <a:r>
              <a:rPr lang="ru-RU" sz="2000" dirty="0"/>
              <a:t>отражающие </a:t>
            </a:r>
            <a:r>
              <a:rPr lang="ru-RU" sz="2000" b="1" dirty="0">
                <a:solidFill>
                  <a:schemeClr val="tx1"/>
                </a:solidFill>
              </a:rPr>
              <a:t>количество зарегистрированных случаев </a:t>
            </a:r>
            <a:r>
              <a:rPr lang="ru-RU" sz="2000" dirty="0"/>
              <a:t>совершения семейного насилия, </a:t>
            </a:r>
            <a:r>
              <a:rPr lang="ru-RU" sz="2000" b="1" dirty="0"/>
              <a:t>виды принятых мер</a:t>
            </a:r>
            <a:r>
              <a:rPr lang="ru-RU" sz="2000" dirty="0"/>
              <a:t>, </a:t>
            </a:r>
            <a:r>
              <a:rPr lang="ru-RU" sz="2000" b="1" dirty="0"/>
              <a:t>социально-демографические данные о лицах, совершивших семейное насилие и пострадавших от семейного насилия</a:t>
            </a:r>
            <a:r>
              <a:rPr lang="ru-RU" sz="2000" dirty="0"/>
              <a:t>, а также о </a:t>
            </a:r>
            <a:r>
              <a:rPr lang="ru-RU" sz="2000" b="1" dirty="0"/>
              <a:t>степени родства </a:t>
            </a:r>
            <a:r>
              <a:rPr lang="ru-RU" sz="2000" dirty="0"/>
              <a:t>между пострадавшим и лицом, совершившим семейное насилие, и иные статистические данные</a:t>
            </a:r>
          </a:p>
        </p:txBody>
      </p:sp>
    </p:spTree>
    <p:extLst>
      <p:ext uri="{BB962C8B-B14F-4D97-AF65-F5344CB8AC3E}">
        <p14:creationId xmlns:p14="http://schemas.microsoft.com/office/powerpoint/2010/main" val="11236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057256" cy="1143000"/>
          </a:xfrm>
        </p:spPr>
        <p:txBody>
          <a:bodyPr/>
          <a:lstStyle/>
          <a:p>
            <a:r>
              <a:rPr lang="ru-RU" sz="2800" b="1" dirty="0" smtClean="0"/>
              <a:t>Сбор статистики по семейному насилию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328" y="1556792"/>
            <a:ext cx="8229600" cy="4925144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Кодекс о проступках (с 2019 г.)</a:t>
            </a:r>
          </a:p>
          <a:p>
            <a:pPr marL="1524000" indent="-1076325">
              <a:buNone/>
            </a:pPr>
            <a:r>
              <a:rPr lang="ru-RU" sz="2400" dirty="0" smtClean="0"/>
              <a:t>ст</a:t>
            </a:r>
            <a:r>
              <a:rPr lang="ru-RU" sz="2400" dirty="0"/>
              <a:t>. </a:t>
            </a:r>
            <a:r>
              <a:rPr lang="ru-RU" sz="2400" dirty="0" smtClean="0"/>
              <a:t>75</a:t>
            </a:r>
            <a:r>
              <a:rPr lang="ru-RU" sz="2400" dirty="0"/>
              <a:t>. Насилие в </a:t>
            </a:r>
            <a:r>
              <a:rPr lang="ru-RU" sz="2400" dirty="0" smtClean="0"/>
              <a:t>семье</a:t>
            </a:r>
          </a:p>
          <a:p>
            <a:pPr marL="1524000" indent="-1076325">
              <a:buNone/>
            </a:pPr>
            <a:r>
              <a:rPr lang="ru-RU" sz="2400" dirty="0" smtClean="0"/>
              <a:t>ст. </a:t>
            </a:r>
            <a:r>
              <a:rPr lang="ru-RU" sz="2400" dirty="0"/>
              <a:t>76. Неисполнение условий временного охранного </a:t>
            </a:r>
            <a:r>
              <a:rPr lang="ru-RU" sz="2400" dirty="0" smtClean="0"/>
              <a:t>ордера</a:t>
            </a:r>
          </a:p>
          <a:p>
            <a:pPr marL="1524000" indent="-1076325">
              <a:buNone/>
            </a:pPr>
            <a:r>
              <a:rPr lang="ru-RU" sz="2400" dirty="0"/>
              <a:t>с</a:t>
            </a:r>
            <a:r>
              <a:rPr lang="ru-RU" sz="2400" dirty="0" smtClean="0"/>
              <a:t>т.77</a:t>
            </a:r>
            <a:r>
              <a:rPr lang="ru-RU" sz="2400" dirty="0"/>
              <a:t>. Уклонение родителей от содержания </a:t>
            </a:r>
            <a:r>
              <a:rPr lang="ru-RU" sz="2400" dirty="0" smtClean="0"/>
              <a:t>детей</a:t>
            </a:r>
          </a:p>
          <a:p>
            <a:pPr marL="1524000" indent="-1076325">
              <a:buNone/>
            </a:pPr>
            <a:r>
              <a:rPr lang="ru-RU" sz="2400" dirty="0"/>
              <a:t>с</a:t>
            </a:r>
            <a:r>
              <a:rPr lang="ru-RU" sz="2400" dirty="0" smtClean="0"/>
              <a:t>т.78</a:t>
            </a:r>
            <a:r>
              <a:rPr lang="ru-RU" sz="2400" dirty="0"/>
              <a:t>. Уклонение детей от содержания </a:t>
            </a:r>
            <a:r>
              <a:rPr lang="ru-RU" sz="2400" dirty="0" smtClean="0"/>
              <a:t>родителей</a:t>
            </a:r>
          </a:p>
          <a:p>
            <a:pPr marL="1524000" indent="-1076325">
              <a:buNone/>
            </a:pPr>
            <a:r>
              <a:rPr lang="ru-RU" sz="2400" dirty="0"/>
              <a:t>с</a:t>
            </a:r>
            <a:r>
              <a:rPr lang="ru-RU" sz="2400" dirty="0" smtClean="0"/>
              <a:t>т. </a:t>
            </a:r>
            <a:r>
              <a:rPr lang="ru-RU" sz="2400" dirty="0"/>
              <a:t>119. Мелкое хулиганство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Уголовный кодекс (с 2019 г.)</a:t>
            </a:r>
            <a:endParaRPr lang="ru-RU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/>
              <a:t>    статьи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24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16632"/>
            <a:ext cx="6968480" cy="936104"/>
          </a:xfrm>
        </p:spPr>
        <p:txBody>
          <a:bodyPr>
            <a:noAutofit/>
          </a:bodyPr>
          <a:lstStyle/>
          <a:p>
            <a:r>
              <a:rPr lang="ru-RU" sz="2600" b="1" dirty="0" smtClean="0"/>
              <a:t>Национальное законодательство производству статистики торговли людьми</a:t>
            </a:r>
            <a:endParaRPr lang="ru-RU" sz="2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28800"/>
            <a:ext cx="7787208" cy="4497363"/>
          </a:xfrm>
        </p:spPr>
        <p:txBody>
          <a:bodyPr/>
          <a:lstStyle/>
          <a:p>
            <a:r>
              <a:rPr lang="ru-RU" dirty="0" smtClean="0"/>
              <a:t>Уголовный кодекс КР </a:t>
            </a:r>
          </a:p>
          <a:p>
            <a:r>
              <a:rPr lang="ru-RU" dirty="0" smtClean="0"/>
              <a:t>Закон </a:t>
            </a:r>
            <a:r>
              <a:rPr lang="ru-RU" dirty="0"/>
              <a:t>КР «О предупреждении и борьбе с торговлей людьми» (2005 г.). </a:t>
            </a:r>
            <a:endParaRPr lang="ru-RU" dirty="0" smtClean="0"/>
          </a:p>
          <a:p>
            <a:r>
              <a:rPr lang="ru-RU" dirty="0" smtClean="0"/>
              <a:t>Программа </a:t>
            </a:r>
            <a:r>
              <a:rPr lang="ru-RU" dirty="0"/>
              <a:t>по борьбе с торговлей людьми на 2017-2020 годы ( ППКР от 15 ноября 2017 года № 743)</a:t>
            </a:r>
            <a:endParaRPr lang="ru-RU" dirty="0" smtClean="0"/>
          </a:p>
          <a:p>
            <a:r>
              <a:rPr lang="ru-RU" dirty="0" smtClean="0"/>
              <a:t>План </a:t>
            </a:r>
            <a:r>
              <a:rPr lang="ru-RU" dirty="0"/>
              <a:t>мероприятий по реализации Программы Правительства Кыргызской </a:t>
            </a:r>
            <a:r>
              <a:rPr lang="ru-RU" dirty="0" smtClean="0"/>
              <a:t>Республики по </a:t>
            </a:r>
            <a:r>
              <a:rPr lang="ru-RU" dirty="0"/>
              <a:t>борьбе с торговлей людьми в Кыргызской </a:t>
            </a:r>
            <a:r>
              <a:rPr lang="ru-RU" dirty="0" smtClean="0"/>
              <a:t>Республике</a:t>
            </a:r>
          </a:p>
          <a:p>
            <a:r>
              <a:rPr lang="ru-RU" dirty="0" smtClean="0"/>
              <a:t>Ведомственные инструкции МВД, ГП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95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_Mod_theme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756</TotalTime>
  <Words>1348</Words>
  <Application>Microsoft Office PowerPoint</Application>
  <PresentationFormat>Экран (4:3)</PresentationFormat>
  <Paragraphs>95</Paragraphs>
  <Slides>11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Courier New</vt:lpstr>
      <vt:lpstr>Trebuchet MS</vt:lpstr>
      <vt:lpstr>Wingdings</vt:lpstr>
      <vt:lpstr>Theme_Mod_theme</vt:lpstr>
      <vt:lpstr>Международные документы и национальное законодательство по вопросам гендерной статистики и статистики торговли людьми</vt:lpstr>
      <vt:lpstr>Основные соглашения ООН по производству гендерной статистики</vt:lpstr>
      <vt:lpstr>Основные соглашения ООН по производству статистики по торговле людьми</vt:lpstr>
      <vt:lpstr>Пекинская Платформа действий ООН (1995 г.) Проблемные области</vt:lpstr>
      <vt:lpstr>206). Сбор и распространение дезагрегированных по признаку пола, данных и информации для целей планирования и оценки</vt:lpstr>
      <vt:lpstr>Основные принципы гендерной статистики и статистки торговли людьми</vt:lpstr>
      <vt:lpstr>Гендерная статистика и статистка торговлю людьми.  Цели устойчивого развития -2030  17 глобальных целей </vt:lpstr>
      <vt:lpstr>Национальное законодательство КР по производству гендерной статистики</vt:lpstr>
      <vt:lpstr>Сбор статистики по семейному насилию:  ЗКР «Об охране и защите от семейного насилия» (2017 г.) </vt:lpstr>
      <vt:lpstr>Сбор статистики по семейному насилию</vt:lpstr>
      <vt:lpstr>Национальное законодательство производству статистики торговли людьми</vt:lpstr>
    </vt:vector>
  </TitlesOfParts>
  <Company>DG Win&amp;Soft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</dc:creator>
  <cp:lastModifiedBy>Лариса</cp:lastModifiedBy>
  <cp:revision>83</cp:revision>
  <dcterms:created xsi:type="dcterms:W3CDTF">2013-06-30T07:35:36Z</dcterms:created>
  <dcterms:modified xsi:type="dcterms:W3CDTF">2018-10-28T10:08:28Z</dcterms:modified>
</cp:coreProperties>
</file>