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drawings/drawing3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67" r:id="rId3"/>
    <p:sldId id="257" r:id="rId4"/>
    <p:sldId id="266" r:id="rId5"/>
    <p:sldId id="258" r:id="rId6"/>
    <p:sldId id="259" r:id="rId7"/>
    <p:sldId id="260" r:id="rId8"/>
    <p:sldId id="271" r:id="rId9"/>
    <p:sldId id="272" r:id="rId10"/>
    <p:sldId id="269" r:id="rId11"/>
    <p:sldId id="268" r:id="rId12"/>
    <p:sldId id="283" r:id="rId13"/>
    <p:sldId id="273" r:id="rId14"/>
    <p:sldId id="274" r:id="rId15"/>
    <p:sldId id="284" r:id="rId16"/>
    <p:sldId id="287" r:id="rId17"/>
    <p:sldId id="288" r:id="rId18"/>
    <p:sldId id="275" r:id="rId19"/>
    <p:sldId id="276" r:id="rId20"/>
    <p:sldId id="277" r:id="rId21"/>
    <p:sldId id="285" r:id="rId22"/>
    <p:sldId id="286" r:id="rId23"/>
    <p:sldId id="262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3455" autoAdjust="0"/>
  </p:normalViewPr>
  <p:slideViewPr>
    <p:cSldViewPr snapToGrid="0">
      <p:cViewPr varScale="1">
        <p:scale>
          <a:sx n="61" d="100"/>
          <a:sy n="61" d="100"/>
        </p:scale>
        <p:origin x="109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2\Demographic_NSC\_\&#1055;&#1056;&#1054;&#1045;&#1050;&#1058;&#1067;%202019\&#1070;&#1053;&#1060;&#1055;&#1040;%20&#1080;%20&#1062;&#1048;&#1044;&#1055;_&#1084;&#1086;&#1083;&#1086;&#1076;&#1077;&#1078;&#1100;2019\&#1076;&#1083;&#1103;%20&#1087;&#1088;&#1077;&#1079;&#1077;&#1085;&#1090;&#1072;&#1094;&#1080;&#1080;_&#1052;&#1086;&#1083;&#1086;&#1076;&#1077;&#1078;&#110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D:\&#1057;&#1086;&#1094;&#1080;&#1072;&#1083;&#1100;&#1085;&#1072;&#1103;%20&#1089;&#1090;&#1072;&#1090;&#1080;&#1089;&#1090;&#1080;&#1082;&#1072;\&#1087;&#1088;&#1086;&#1077;&#1082;&#1090;%20&#1052;&#1086;&#1083;&#1086;&#1076;&#1077;&#1078;&#1100;%202019\&#1076;&#1083;&#1103;%20&#1087;&#1088;&#1077;&#1079;&#1077;&#1085;&#1090;&#1072;&#1094;&#1080;&#1080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7;&#1086;&#1094;&#1080;&#1072;&#1083;&#1100;&#1085;&#1072;&#1103;%20&#1089;&#1090;&#1072;&#1090;&#1080;&#1089;&#1090;&#1080;&#1082;&#1072;\&#1087;&#1088;&#1086;&#1077;&#1082;&#1090;%20&#1052;&#1086;&#1083;&#1086;&#1076;&#1077;&#1078;&#1100;%202019\&#1076;&#1083;&#1103;%20&#1087;&#1088;&#1077;&#1079;&#1077;&#1085;&#1090;&#1072;&#1094;&#1080;&#1080;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7;&#1086;&#1094;&#1080;&#1072;&#1083;&#1100;&#1085;&#1072;&#1103;%20&#1089;&#1090;&#1072;&#1090;&#1080;&#1089;&#1090;&#1080;&#1082;&#1072;\&#1087;&#1088;&#1086;&#1077;&#1082;&#1090;%20&#1052;&#1086;&#1083;&#1086;&#1076;&#1077;&#1078;&#1100;%202019\&#1076;&#1083;&#1103;%20&#1087;&#1088;&#1077;&#1079;&#1077;&#1085;&#1090;&#1072;&#1094;&#1080;&#1080;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7;&#1086;&#1094;&#1080;&#1072;&#1083;&#1100;&#1085;&#1072;&#1103;%20&#1089;&#1090;&#1072;&#1090;&#1080;&#1089;&#1090;&#1080;&#1082;&#1072;\&#1087;&#1088;&#1086;&#1077;&#1082;&#1090;%20&#1052;&#1086;&#1083;&#1086;&#1076;&#1077;&#1078;&#1100;%202019\&#1076;&#1083;&#1103;%20&#1087;&#1088;&#1077;&#1079;&#1077;&#1085;&#1090;&#1072;&#1094;&#1080;&#1080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2\Demographic_NSC\_\&#1055;&#1056;&#1054;&#1045;&#1050;&#1058;&#1067;%202019\&#1070;&#1053;&#1060;&#1055;&#1040;%20&#1080;%20&#1062;&#1048;&#1044;&#1055;_&#1084;&#1086;&#1083;&#1086;&#1076;&#1077;&#1078;&#1100;2019\&#1076;&#1083;&#1103;%20&#1087;&#1088;&#1077;&#1079;&#1077;&#1085;&#1090;&#1072;&#1094;&#1080;&#1080;_&#1052;&#1086;&#1083;&#1086;&#1076;&#1077;&#1078;&#1100;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7;&#1086;&#1094;&#1080;&#1072;&#1083;&#1100;&#1085;&#1072;&#1103;%20&#1089;&#1090;&#1072;&#1090;&#1080;&#1089;&#1090;&#1080;&#1082;&#1072;\&#1087;&#1088;&#1086;&#1077;&#1082;&#1090;%20&#1052;&#1086;&#1083;&#1086;&#1076;&#1077;&#1078;&#1100;%202019\&#1076;&#1083;&#1103;%20&#1087;&#1088;&#1077;&#1079;&#1077;&#1085;&#1090;&#1072;&#1094;&#1080;&#1080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7;&#1086;&#1094;&#1080;&#1072;&#1083;&#1100;&#1085;&#1072;&#1103;%20&#1089;&#1090;&#1072;&#1090;&#1080;&#1089;&#1090;&#1080;&#1082;&#1072;\&#1087;&#1088;&#1086;&#1077;&#1082;&#1090;%20&#1052;&#1086;&#1083;&#1086;&#1076;&#1077;&#1078;&#1100;%202019\&#1076;&#1083;&#1103;%20&#1087;&#1088;&#1077;&#1079;&#1077;&#1085;&#1090;&#1072;&#1094;&#1080;&#1080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192.168.1.2\Demographic_NSC\_\&#1055;&#1056;&#1054;&#1045;&#1050;&#1058;&#1067;%202019\&#1070;&#1053;&#1060;&#1055;&#1040;%20&#1080;%20&#1062;&#1048;&#1044;&#1055;_&#1084;&#1086;&#1083;&#1086;&#1076;&#1077;&#1078;&#1100;2019\&#1076;&#1083;&#1103;%20&#1087;&#1088;&#1077;&#1079;&#1077;&#1085;&#1090;&#1072;&#1094;&#1080;&#1080;_&#1052;&#1086;&#1083;&#1086;&#1076;&#1077;&#1078;&#1100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76;&#1080;&#1089;&#1082;%20D\&#1044;&#1045;&#1052;&#1054;&#1043;&#1056;&#1040;&#1060;&#1048;&#1063;&#1045;&#1057;&#1050;&#1040;&#1071;%20&#1057;&#1058;&#1040;&#1058;&#1048;&#1057;&#1058;&#1048;&#1050;&#1040;\&#1055;&#1056;&#1054;&#1045;&#1050;&#1058;&#1067;%202019\&#1087;&#1088;&#1086;&#1077;&#1082;&#1090;%20&#1052;&#1086;&#1083;&#1086;&#1076;&#1077;&#1078;&#1100;\12-05-2019_23-11-07\&#1076;&#1083;&#1103;%20&#1087;&#1088;&#1077;&#1079;&#1077;&#1085;&#1090;&#1072;&#1094;&#1080;&#1080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76;&#1080;&#1089;&#1082;%20D\&#1044;&#1045;&#1052;&#1054;&#1043;&#1056;&#1040;&#1060;&#1048;&#1063;&#1045;&#1057;&#1050;&#1040;&#1071;%20&#1057;&#1058;&#1040;&#1058;&#1048;&#1057;&#1058;&#1048;&#1050;&#1040;\&#1055;&#1056;&#1054;&#1045;&#1050;&#1058;&#1067;%202019\&#1087;&#1088;&#1086;&#1077;&#1082;&#1090;%20&#1052;&#1086;&#1083;&#1086;&#1076;&#1077;&#1078;&#1100;\12-05-2019_23-11-07\&#1076;&#1083;&#1103;%20&#1087;&#1088;&#1077;&#1079;&#1077;&#1085;&#1090;&#1072;&#1094;&#1080;&#1080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76;&#1080;&#1089;&#1082;%20D\&#1044;&#1045;&#1052;&#1054;&#1043;&#1056;&#1040;&#1060;&#1048;&#1063;&#1045;&#1057;&#1050;&#1040;&#1071;%20&#1057;&#1058;&#1040;&#1058;&#1048;&#1057;&#1058;&#1048;&#1050;&#1040;\&#1055;&#1056;&#1054;&#1045;&#1050;&#1058;&#1067;%202019\&#1087;&#1088;&#1086;&#1077;&#1082;&#1090;%20&#1052;&#1086;&#1083;&#1086;&#1076;&#1077;&#1078;&#1100;\12-05-2019_23-11-07\&#1076;&#1083;&#1103;%20&#1087;&#1088;&#1077;&#1079;&#1077;&#1085;&#1090;&#1072;&#1094;&#1080;&#1080;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76;&#1080;&#1089;&#1082;%20D\&#1044;&#1045;&#1052;&#1054;&#1043;&#1056;&#1040;&#1060;&#1048;&#1063;&#1045;&#1057;&#1050;&#1040;&#1071;%20&#1057;&#1058;&#1040;&#1058;&#1048;&#1057;&#1058;&#1048;&#1050;&#1040;\&#1055;&#1056;&#1054;&#1045;&#1050;&#1058;&#1067;%202019\&#1087;&#1088;&#1086;&#1077;&#1082;&#1090;%20&#1052;&#1086;&#1083;&#1086;&#1076;&#1077;&#1078;&#1100;\12-05-2019_23-11-07\&#1076;&#1083;&#1103;%20&#1087;&#1088;&#1077;&#1079;&#1077;&#1085;&#1090;&#1072;&#1094;&#1080;&#1080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2\Demographic_NSC\_\&#1055;&#1056;&#1054;&#1045;&#1050;&#1058;&#1067;%202019\&#1070;&#1053;&#1060;&#1055;&#1040;%20&#1080;%20&#1062;&#1048;&#1044;&#1055;_&#1084;&#1086;&#1083;&#1086;&#1076;&#1077;&#1078;&#1100;2019\&#1076;&#1083;&#1103;%20&#1087;&#1088;&#1077;&#1079;&#1077;&#1085;&#1090;&#1072;&#1094;&#1080;&#1080;_&#1052;&#1086;&#1083;&#1086;&#1076;&#1077;&#1078;&#1100;.xlsx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192.168.1.2\Demographic_NSC\_\&#1055;&#1056;&#1054;&#1045;&#1050;&#1058;&#1067;%202019\&#1070;&#1053;&#1060;&#1055;&#1040;%20&#1080;%20&#1062;&#1048;&#1044;&#1055;_&#1084;&#1086;&#1083;&#1086;&#1076;&#1077;&#1078;&#1100;2019\&#1076;&#1083;&#1103;%20&#1087;&#1088;&#1077;&#1079;&#1077;&#1085;&#1090;&#1072;&#1094;&#1080;&#1080;_&#1052;&#1086;&#1083;&#1086;&#1076;&#1077;&#1078;&#110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Лист1!$A$12:$A$15</c:f>
              <c:strCache>
                <c:ptCount val="4"/>
                <c:pt idx="0">
                  <c:v>0-13 лет</c:v>
                </c:pt>
                <c:pt idx="1">
                  <c:v>14-28 лет</c:v>
                </c:pt>
                <c:pt idx="2">
                  <c:v>29-59 лет</c:v>
                </c:pt>
                <c:pt idx="3">
                  <c:v>60 лет и старше</c:v>
                </c:pt>
              </c:strCache>
            </c:strRef>
          </c:cat>
          <c:val>
            <c:numRef>
              <c:f>Лист1!$B$12:$B$15</c:f>
              <c:numCache>
                <c:formatCode>0</c:formatCode>
                <c:ptCount val="4"/>
                <c:pt idx="0">
                  <c:v>29.678449522668291</c:v>
                </c:pt>
                <c:pt idx="1">
                  <c:v>28.269287074504049</c:v>
                </c:pt>
                <c:pt idx="2">
                  <c:v>35.120292203881824</c:v>
                </c:pt>
                <c:pt idx="3">
                  <c:v>6.9319711989458295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D3-405B-B19D-298FA21CAF34}"/>
            </c:ext>
          </c:extLst>
        </c:ser>
        <c:ser>
          <c:idx val="1"/>
          <c:order val="1"/>
          <c:tx>
            <c:strRef>
              <c:f>Лист1!$C$11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Лист1!$A$12:$A$15</c:f>
              <c:strCache>
                <c:ptCount val="4"/>
                <c:pt idx="0">
                  <c:v>0-13 лет</c:v>
                </c:pt>
                <c:pt idx="1">
                  <c:v>14-28 лет</c:v>
                </c:pt>
                <c:pt idx="2">
                  <c:v>29-59 лет</c:v>
                </c:pt>
                <c:pt idx="3">
                  <c:v>60 лет и старше</c:v>
                </c:pt>
              </c:strCache>
            </c:strRef>
          </c:cat>
          <c:val>
            <c:numRef>
              <c:f>Лист1!$C$12:$C$15</c:f>
              <c:numCache>
                <c:formatCode>0</c:formatCode>
                <c:ptCount val="4"/>
                <c:pt idx="0">
                  <c:v>30.917927850379527</c:v>
                </c:pt>
                <c:pt idx="1">
                  <c:v>24.945269582909461</c:v>
                </c:pt>
                <c:pt idx="2">
                  <c:v>36.301870255888566</c:v>
                </c:pt>
                <c:pt idx="3">
                  <c:v>7.8349323108224427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D3-405B-B19D-298FA21CAF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0817408"/>
        <c:axId val="130824064"/>
      </c:barChart>
      <c:catAx>
        <c:axId val="130817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824064"/>
        <c:crosses val="autoZero"/>
        <c:auto val="1"/>
        <c:lblAlgn val="ctr"/>
        <c:lblOffset val="100"/>
        <c:noMultiLvlLbl val="0"/>
      </c:catAx>
      <c:valAx>
        <c:axId val="130824064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817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46600719312872"/>
          <c:y val="0.92059807371735503"/>
          <c:w val="0.32599074518305865"/>
          <c:h val="6.52882015187997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67825896762906"/>
          <c:y val="0.19486111111111112"/>
          <c:w val="0.85721062992125985"/>
          <c:h val="0.67145778652668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'[для презентации_Молодежь.xlsx]миграция'!$B$49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'[для презентации_Молодежь.xlsx]миграция'!$A$50:$A$54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'[для презентации_Молодежь.xlsx]миграция'!$B$50:$B$54</c:f>
              <c:numCache>
                <c:formatCode>0.0</c:formatCode>
                <c:ptCount val="5"/>
                <c:pt idx="0">
                  <c:v>-7.7569999999999997</c:v>
                </c:pt>
                <c:pt idx="1">
                  <c:v>-4.2290000000000001</c:v>
                </c:pt>
                <c:pt idx="2">
                  <c:v>-3.9649999999999999</c:v>
                </c:pt>
                <c:pt idx="3">
                  <c:v>-3.9249999999999998</c:v>
                </c:pt>
                <c:pt idx="4">
                  <c:v>-5.4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AA-4001-81B3-8C66E6B3AFBD}"/>
            </c:ext>
          </c:extLst>
        </c:ser>
        <c:ser>
          <c:idx val="1"/>
          <c:order val="1"/>
          <c:tx>
            <c:strRef>
              <c:f>'[для презентации_Молодежь.xlsx]миграция'!$C$49</c:f>
              <c:strCache>
                <c:ptCount val="1"/>
                <c:pt idx="0">
                  <c:v>14-28 лет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'[для презентации_Молодежь.xlsx]миграция'!$A$50:$A$54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'[для презентации_Молодежь.xlsx]миграция'!$C$50:$C$54</c:f>
              <c:numCache>
                <c:formatCode>0.0</c:formatCode>
                <c:ptCount val="5"/>
                <c:pt idx="0">
                  <c:v>-2.516</c:v>
                </c:pt>
                <c:pt idx="1">
                  <c:v>-1.5580000000000001</c:v>
                </c:pt>
                <c:pt idx="2">
                  <c:v>-1.3049999999999999</c:v>
                </c:pt>
                <c:pt idx="3">
                  <c:v>-1.397</c:v>
                </c:pt>
                <c:pt idx="4">
                  <c:v>-1.6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AA-4001-81B3-8C66E6B3AF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601728"/>
        <c:axId val="130603264"/>
      </c:barChart>
      <c:catAx>
        <c:axId val="13060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30603264"/>
        <c:crosses val="autoZero"/>
        <c:auto val="1"/>
        <c:lblAlgn val="ctr"/>
        <c:lblOffset val="100"/>
        <c:noMultiLvlLbl val="0"/>
      </c:catAx>
      <c:valAx>
        <c:axId val="130603264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3060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731714785651795"/>
          <c:y val="0.83015995312980828"/>
          <c:w val="0.48579542991918367"/>
          <c:h val="0.14206236814874279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2400" b="1"/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20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2239191694779671"/>
          <c:y val="2.2950820988816945E-2"/>
          <c:w val="0.5498454417099603"/>
          <c:h val="0.840329150514415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образование!$B$36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образование!$A$37:$A$41</c:f>
              <c:strCache>
                <c:ptCount val="5"/>
                <c:pt idx="0">
                  <c:v>Дошкольные организации</c:v>
                </c:pt>
                <c:pt idx="1">
                  <c:v>Дневные общеобразовательные школы</c:v>
                </c:pt>
                <c:pt idx="2">
                  <c:v>Профессиональные училища, лицеи</c:v>
                </c:pt>
                <c:pt idx="3">
                  <c:v>Средние профессиональные учебные заведения</c:v>
                </c:pt>
                <c:pt idx="4">
                  <c:v>Высшие профессиональные учебные заведения</c:v>
                </c:pt>
              </c:strCache>
            </c:strRef>
          </c:cat>
          <c:val>
            <c:numRef>
              <c:f>образование!$B$37:$B$41</c:f>
              <c:numCache>
                <c:formatCode>0.00</c:formatCode>
                <c:ptCount val="5"/>
                <c:pt idx="0">
                  <c:v>0.96</c:v>
                </c:pt>
                <c:pt idx="1">
                  <c:v>0.97</c:v>
                </c:pt>
                <c:pt idx="2">
                  <c:v>0.42</c:v>
                </c:pt>
                <c:pt idx="3">
                  <c:v>1.3</c:v>
                </c:pt>
                <c:pt idx="4">
                  <c:v>1.21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52-4FEC-8E94-C85ACBD4323C}"/>
            </c:ext>
          </c:extLst>
        </c:ser>
        <c:ser>
          <c:idx val="1"/>
          <c:order val="1"/>
          <c:tx>
            <c:strRef>
              <c:f>образование!$C$36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70AD47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образование!$A$37:$A$41</c:f>
              <c:strCache>
                <c:ptCount val="5"/>
                <c:pt idx="0">
                  <c:v>Дошкольные организации</c:v>
                </c:pt>
                <c:pt idx="1">
                  <c:v>Дневные общеобразовательные школы</c:v>
                </c:pt>
                <c:pt idx="2">
                  <c:v>Профессиональные училища, лицеи</c:v>
                </c:pt>
                <c:pt idx="3">
                  <c:v>Средние профессиональные учебные заведения</c:v>
                </c:pt>
                <c:pt idx="4">
                  <c:v>Высшие профессиональные учебные заведения</c:v>
                </c:pt>
              </c:strCache>
            </c:strRef>
          </c:cat>
          <c:val>
            <c:numRef>
              <c:f>образование!$C$37:$C$41</c:f>
              <c:numCache>
                <c:formatCode>0.00</c:formatCode>
                <c:ptCount val="5"/>
                <c:pt idx="0">
                  <c:v>0.96</c:v>
                </c:pt>
                <c:pt idx="1">
                  <c:v>0.97</c:v>
                </c:pt>
                <c:pt idx="2">
                  <c:v>0.43</c:v>
                </c:pt>
                <c:pt idx="3">
                  <c:v>1.28</c:v>
                </c:pt>
                <c:pt idx="4">
                  <c:v>1.1200000000000001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52-4FEC-8E94-C85ACBD432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1664128"/>
        <c:axId val="131674112"/>
      </c:barChart>
      <c:catAx>
        <c:axId val="1316641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674112"/>
        <c:crosses val="autoZero"/>
        <c:auto val="1"/>
        <c:lblAlgn val="ctr"/>
        <c:lblOffset val="100"/>
        <c:noMultiLvlLbl val="0"/>
      </c:catAx>
      <c:valAx>
        <c:axId val="131674112"/>
        <c:scaling>
          <c:orientation val="minMax"/>
        </c:scaling>
        <c:delete val="0"/>
        <c:axPos val="b"/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66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9047675461335597"/>
          <c:w val="0.28447450500802779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484687313346599E-2"/>
          <c:y val="4.373922706249965E-2"/>
          <c:w val="0.91851531268665343"/>
          <c:h val="0.680586255953386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образов2!$A$4</c:f>
              <c:strCache>
                <c:ptCount val="1"/>
                <c:pt idx="0">
                  <c:v>Средние профессиональные учебные заведения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образов2!$C$3:$D$3</c:f>
              <c:numCache>
                <c:formatCode>General</c:formatCode>
                <c:ptCount val="2"/>
                <c:pt idx="0">
                  <c:v>2014</c:v>
                </c:pt>
                <c:pt idx="1">
                  <c:v>2018</c:v>
                </c:pt>
              </c:numCache>
            </c:numRef>
          </c:cat>
          <c:val>
            <c:numRef>
              <c:f>образов2!$C$4:$D$4</c:f>
              <c:numCache>
                <c:formatCode>0</c:formatCode>
                <c:ptCount val="2"/>
                <c:pt idx="0">
                  <c:v>55.535820153952137</c:v>
                </c:pt>
                <c:pt idx="1">
                  <c:v>57.429113144167871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E1-4ABA-A2E3-BC2521756D85}"/>
            </c:ext>
          </c:extLst>
        </c:ser>
        <c:ser>
          <c:idx val="1"/>
          <c:order val="1"/>
          <c:tx>
            <c:strRef>
              <c:f>образов2!$A$5</c:f>
              <c:strCache>
                <c:ptCount val="1"/>
                <c:pt idx="0">
                  <c:v>Высшие профессиональные учебные заведения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образов2!$C$3:$D$3</c:f>
              <c:numCache>
                <c:formatCode>General</c:formatCode>
                <c:ptCount val="2"/>
                <c:pt idx="0">
                  <c:v>2014</c:v>
                </c:pt>
                <c:pt idx="1">
                  <c:v>2018</c:v>
                </c:pt>
              </c:numCache>
            </c:numRef>
          </c:cat>
          <c:val>
            <c:numRef>
              <c:f>образов2!$C$5:$D$5</c:f>
              <c:numCache>
                <c:formatCode>0</c:formatCode>
                <c:ptCount val="2"/>
                <c:pt idx="0">
                  <c:v>128.65948351387223</c:v>
                </c:pt>
                <c:pt idx="1">
                  <c:v>103.26072635421281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E1-4ABA-A2E3-BC2521756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734528"/>
        <c:axId val="131740416"/>
      </c:barChart>
      <c:catAx>
        <c:axId val="13173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740416"/>
        <c:crosses val="autoZero"/>
        <c:auto val="1"/>
        <c:lblAlgn val="ctr"/>
        <c:lblOffset val="100"/>
        <c:noMultiLvlLbl val="0"/>
      </c:catAx>
      <c:valAx>
        <c:axId val="131740416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73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042146416491213"/>
          <c:y val="0.8378461250249184"/>
          <c:w val="0.64812258837892245"/>
          <c:h val="0.160989260747331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ru-RU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843111302174658"/>
          <c:y val="2.7425373830225353E-2"/>
          <c:w val="0.55288969033484614"/>
          <c:h val="0.80440761290684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'D:\Социальная статистика\Молодеж для отправки 22.02.19г\Молодеж для отправки 22.02.19г\[8 раздел .xlsx]граф (2)'!$M$3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'[1]граф (2)'!$L$4:$L$10</c:f>
              <c:strCache>
                <c:ptCount val="7"/>
                <c:pt idx="0">
                  <c:v>Высшее профессиональное</c:v>
                </c:pt>
                <c:pt idx="1">
                  <c:v>Неполное высшее профессиональное</c:v>
                </c:pt>
                <c:pt idx="2">
                  <c:v>Среднее профессиональное</c:v>
                </c:pt>
                <c:pt idx="3">
                  <c:v>Начальное профессиональное</c:v>
                </c:pt>
                <c:pt idx="4">
                  <c:v>Среднее (полное) общее</c:v>
                </c:pt>
                <c:pt idx="5">
                  <c:v>Основное общее (неполное среднее)</c:v>
                </c:pt>
                <c:pt idx="6">
                  <c:v>Начальное общее, не имеют начального общего и неграмотные</c:v>
                </c:pt>
              </c:strCache>
            </c:strRef>
          </c:cat>
          <c:val>
            <c:numRef>
              <c:f>'[1]граф (2)'!$M$4:$M$10</c:f>
              <c:numCache>
                <c:formatCode>General</c:formatCode>
                <c:ptCount val="7"/>
                <c:pt idx="0">
                  <c:v>14.3</c:v>
                </c:pt>
                <c:pt idx="1">
                  <c:v>15.3</c:v>
                </c:pt>
                <c:pt idx="2">
                  <c:v>17.8</c:v>
                </c:pt>
                <c:pt idx="3">
                  <c:v>7.9</c:v>
                </c:pt>
                <c:pt idx="4">
                  <c:v>10.3</c:v>
                </c:pt>
                <c:pt idx="5">
                  <c:v>10.3</c:v>
                </c:pt>
                <c:pt idx="6">
                  <c:v>13.3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D6-4F63-BBBA-E15BE01535E2}"/>
            </c:ext>
          </c:extLst>
        </c:ser>
        <c:ser>
          <c:idx val="1"/>
          <c:order val="1"/>
          <c:tx>
            <c:strRef>
              <c:f>'D:\Социальная статистика\Молодеж для отправки 22.02.19г\Молодеж для отправки 22.02.19г\[8 раздел .xlsx]граф (2)'!$N$3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'[1]граф (2)'!$L$4:$L$10</c:f>
              <c:strCache>
                <c:ptCount val="7"/>
                <c:pt idx="0">
                  <c:v>Высшее профессиональное</c:v>
                </c:pt>
                <c:pt idx="1">
                  <c:v>Неполное высшее профессиональное</c:v>
                </c:pt>
                <c:pt idx="2">
                  <c:v>Среднее профессиональное</c:v>
                </c:pt>
                <c:pt idx="3">
                  <c:v>Начальное профессиональное</c:v>
                </c:pt>
                <c:pt idx="4">
                  <c:v>Среднее (полное) общее</c:v>
                </c:pt>
                <c:pt idx="5">
                  <c:v>Основное общее (неполное среднее)</c:v>
                </c:pt>
                <c:pt idx="6">
                  <c:v>Начальное общее, не имеют начального общего и неграмотные</c:v>
                </c:pt>
              </c:strCache>
            </c:strRef>
          </c:cat>
          <c:val>
            <c:numRef>
              <c:f>'[1]граф (2)'!$N$4:$N$10</c:f>
              <c:numCache>
                <c:formatCode>General</c:formatCode>
                <c:ptCount val="7"/>
                <c:pt idx="0">
                  <c:v>14.5</c:v>
                </c:pt>
                <c:pt idx="1">
                  <c:v>15.7</c:v>
                </c:pt>
                <c:pt idx="2">
                  <c:v>12.1</c:v>
                </c:pt>
                <c:pt idx="3">
                  <c:v>11.6</c:v>
                </c:pt>
                <c:pt idx="4">
                  <c:v>9.1999999999999993</c:v>
                </c:pt>
                <c:pt idx="5">
                  <c:v>18.3</c:v>
                </c:pt>
                <c:pt idx="6">
                  <c:v>18.399999999999999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D6-4F63-BBBA-E15BE01535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131779968"/>
        <c:axId val="131789952"/>
      </c:barChart>
      <c:catAx>
        <c:axId val="1317799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789952"/>
        <c:crosses val="autoZero"/>
        <c:auto val="1"/>
        <c:lblAlgn val="ctr"/>
        <c:lblOffset val="100"/>
        <c:noMultiLvlLbl val="0"/>
      </c:catAx>
      <c:valAx>
        <c:axId val="1317899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accent1">
                <a:shade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779968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2.0308123809196377E-3"/>
          <c:y val="0.89565489934226727"/>
          <c:w val="0.4148509951380433"/>
          <c:h val="9.17114822756709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791210426331989E-2"/>
          <c:y val="2.823616347141902E-2"/>
          <c:w val="0.90276231093581383"/>
          <c:h val="0.7236530521332147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'расходы дх'!$A$23</c:f>
              <c:strCache>
                <c:ptCount val="1"/>
                <c:pt idx="0">
                  <c:v>Всего - 14-28 лет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'расходы дх'!$B$22:$F$22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'расходы дх'!$B$23:$F$23</c:f>
              <c:numCache>
                <c:formatCode>General</c:formatCode>
                <c:ptCount val="5"/>
                <c:pt idx="0">
                  <c:v>35.6</c:v>
                </c:pt>
                <c:pt idx="1">
                  <c:v>28.5</c:v>
                </c:pt>
                <c:pt idx="2" formatCode="0.0">
                  <c:v>29</c:v>
                </c:pt>
                <c:pt idx="3" formatCode="0.0">
                  <c:v>23</c:v>
                </c:pt>
                <c:pt idx="4">
                  <c:v>22.9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E7-422C-BFD9-8BA9EF32CC03}"/>
            </c:ext>
          </c:extLst>
        </c:ser>
        <c:ser>
          <c:idx val="1"/>
          <c:order val="1"/>
          <c:tx>
            <c:strRef>
              <c:f>'расходы дх'!$A$24</c:f>
              <c:strCache>
                <c:ptCount val="1"/>
                <c:pt idx="0">
                  <c:v>14-18 лет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'расходы дх'!$B$22:$F$22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'расходы дх'!$B$24:$F$24</c:f>
              <c:numCache>
                <c:formatCode>General</c:formatCode>
                <c:ptCount val="5"/>
                <c:pt idx="0">
                  <c:v>38.799999999999997</c:v>
                </c:pt>
                <c:pt idx="1">
                  <c:v>31.6</c:v>
                </c:pt>
                <c:pt idx="2">
                  <c:v>33.299999999999997</c:v>
                </c:pt>
                <c:pt idx="3">
                  <c:v>24.5</c:v>
                </c:pt>
                <c:pt idx="4">
                  <c:v>22.9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E7-422C-BFD9-8BA9EF32CC03}"/>
            </c:ext>
          </c:extLst>
        </c:ser>
        <c:ser>
          <c:idx val="2"/>
          <c:order val="2"/>
          <c:tx>
            <c:strRef>
              <c:f>'расходы дх'!$A$25</c:f>
              <c:strCache>
                <c:ptCount val="1"/>
                <c:pt idx="0">
                  <c:v>19-23 лет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'расходы дх'!$B$22:$F$22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'расходы дх'!$B$25:$F$25</c:f>
              <c:numCache>
                <c:formatCode>General</c:formatCode>
                <c:ptCount val="5"/>
                <c:pt idx="0">
                  <c:v>33.6</c:v>
                </c:pt>
                <c:pt idx="1">
                  <c:v>24.9</c:v>
                </c:pt>
                <c:pt idx="2">
                  <c:v>24.6</c:v>
                </c:pt>
                <c:pt idx="3">
                  <c:v>20.100000000000001</c:v>
                </c:pt>
                <c:pt idx="4">
                  <c:v>21.4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E7-422C-BFD9-8BA9EF32CC03}"/>
            </c:ext>
          </c:extLst>
        </c:ser>
        <c:ser>
          <c:idx val="3"/>
          <c:order val="3"/>
          <c:tx>
            <c:strRef>
              <c:f>'расходы дх'!$A$26</c:f>
              <c:strCache>
                <c:ptCount val="1"/>
                <c:pt idx="0">
                  <c:v>24-28 лет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'расходы дх'!$B$22:$F$22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'расходы дх'!$B$26:$F$26</c:f>
              <c:numCache>
                <c:formatCode>General</c:formatCode>
                <c:ptCount val="5"/>
                <c:pt idx="0">
                  <c:v>33.5</c:v>
                </c:pt>
                <c:pt idx="1">
                  <c:v>28.1</c:v>
                </c:pt>
                <c:pt idx="2">
                  <c:v>27.7</c:v>
                </c:pt>
                <c:pt idx="3">
                  <c:v>24.1</c:v>
                </c:pt>
                <c:pt idx="4" formatCode="0.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E7-422C-BFD9-8BA9EF32C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1866624"/>
        <c:axId val="131868160"/>
      </c:barChart>
      <c:catAx>
        <c:axId val="131866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868160"/>
        <c:crosses val="autoZero"/>
        <c:auto val="1"/>
        <c:lblAlgn val="ctr"/>
        <c:lblOffset val="100"/>
        <c:noMultiLvlLbl val="0"/>
      </c:catAx>
      <c:valAx>
        <c:axId val="1318681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86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170911864919168"/>
          <c:y val="0.87228219347087732"/>
          <c:w val="0.80308381962778086"/>
          <c:h val="0.112316262817439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0945304252828602E-2"/>
          <c:y val="2.8953474069862303E-2"/>
          <c:w val="0.94905469574717138"/>
          <c:h val="0.793227077644107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'[для презентации_Молодежь.xlsx]демогр2'!$B$41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'[для презентации_Молодежь.xlsx]демогр2'!$A$42:$A$46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'[для презентации_Молодежь.xlsx]демогр2'!$B$42:$B$46</c:f>
              <c:numCache>
                <c:formatCode>0.0</c:formatCode>
                <c:ptCount val="5"/>
                <c:pt idx="0">
                  <c:v>23.4</c:v>
                </c:pt>
                <c:pt idx="1">
                  <c:v>23.4</c:v>
                </c:pt>
                <c:pt idx="2">
                  <c:v>23.6</c:v>
                </c:pt>
                <c:pt idx="3">
                  <c:v>23.6</c:v>
                </c:pt>
                <c:pt idx="4">
                  <c:v>23.7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46-4E93-9224-88567EE2BC09}"/>
            </c:ext>
          </c:extLst>
        </c:ser>
        <c:ser>
          <c:idx val="1"/>
          <c:order val="1"/>
          <c:tx>
            <c:strRef>
              <c:f>'[для презентации_Молодежь.xlsx]демогр2'!$C$41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'[для презентации_Молодежь.xlsx]демогр2'!$A$42:$A$46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'[для презентации_Молодежь.xlsx]демогр2'!$C$42:$C$46</c:f>
              <c:numCache>
                <c:formatCode>0.0</c:formatCode>
                <c:ptCount val="5"/>
                <c:pt idx="0">
                  <c:v>26.7</c:v>
                </c:pt>
                <c:pt idx="1">
                  <c:v>26.7</c:v>
                </c:pt>
                <c:pt idx="2">
                  <c:v>26.9</c:v>
                </c:pt>
                <c:pt idx="3">
                  <c:v>27.1</c:v>
                </c:pt>
                <c:pt idx="4">
                  <c:v>27.1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46-4E93-9224-88567EE2B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1933696"/>
        <c:axId val="131935616"/>
      </c:barChart>
      <c:lineChart>
        <c:grouping val="standard"/>
        <c:varyColors val="0"/>
        <c:ser>
          <c:idx val="2"/>
          <c:order val="2"/>
          <c:tx>
            <c:strRef>
              <c:f>'[для презентации_Молодежь.xlsx]демогр2'!$D$41</c:f>
              <c:strCache>
                <c:ptCount val="1"/>
                <c:pt idx="0">
                  <c:v>Средний возраст матери при рождении первого ребенка</c:v>
                </c:pt>
              </c:strCache>
            </c:strRef>
          </c:tx>
          <c:spPr>
            <a:ln w="66675">
              <a:solidFill>
                <a:srgbClr val="FFC000"/>
              </a:solidFill>
            </a:ln>
          </c:spPr>
          <c:marker>
            <c:spPr>
              <a:solidFill>
                <a:srgbClr val="FFC000"/>
              </a:solidFill>
            </c:spPr>
          </c:marker>
          <c:cat>
            <c:numRef>
              <c:f>'[для презентации_Молодежь.xlsx]демогр2'!$A$42:$A$46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'[для презентации_Молодежь.xlsx]демогр2'!$D$42:$D$46</c:f>
              <c:numCache>
                <c:formatCode>0.0</c:formatCode>
                <c:ptCount val="5"/>
                <c:pt idx="0">
                  <c:v>23.3</c:v>
                </c:pt>
                <c:pt idx="1">
                  <c:v>23.2</c:v>
                </c:pt>
                <c:pt idx="2">
                  <c:v>23.1</c:v>
                </c:pt>
                <c:pt idx="3">
                  <c:v>23</c:v>
                </c:pt>
                <c:pt idx="4">
                  <c:v>22.9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646-4E93-9224-88567EE2B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1933696"/>
        <c:axId val="131935616"/>
      </c:lineChart>
      <c:catAx>
        <c:axId val="131933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1935616"/>
        <c:crosses val="autoZero"/>
        <c:auto val="1"/>
        <c:lblAlgn val="ctr"/>
        <c:lblOffset val="100"/>
        <c:noMultiLvlLbl val="0"/>
      </c:catAx>
      <c:valAx>
        <c:axId val="1319356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319336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7.0727926080297723E-2"/>
          <c:y val="0.91828459875674318"/>
          <c:w val="0.92286402749815277"/>
          <c:h val="6.6068426561170734E-2"/>
        </c:manualLayout>
      </c:layout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361037048982843E-2"/>
          <c:y val="4.9591956806093795E-2"/>
          <c:w val="0.93452806165760272"/>
          <c:h val="0.743343656901360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заболеваем!$G$82</c:f>
              <c:strCache>
                <c:ptCount val="1"/>
                <c:pt idx="0">
                  <c:v>14-17 лет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заболеваем!$H$81:$L$81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заболеваем!$H$82:$L$82</c:f>
              <c:numCache>
                <c:formatCode>0.0</c:formatCode>
                <c:ptCount val="5"/>
                <c:pt idx="0">
                  <c:v>1.7227628010847025</c:v>
                </c:pt>
                <c:pt idx="1">
                  <c:v>1.2519997217778396</c:v>
                </c:pt>
                <c:pt idx="2">
                  <c:v>1.4058776806989675</c:v>
                </c:pt>
                <c:pt idx="3">
                  <c:v>1.2034632034632036</c:v>
                </c:pt>
                <c:pt idx="4">
                  <c:v>0.8053569812686634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63-41E9-9B52-C53702B69108}"/>
            </c:ext>
          </c:extLst>
        </c:ser>
        <c:ser>
          <c:idx val="1"/>
          <c:order val="1"/>
          <c:tx>
            <c:strRef>
              <c:f>заболеваем!$G$83</c:f>
              <c:strCache>
                <c:ptCount val="1"/>
                <c:pt idx="0">
                  <c:v>18-24 лет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заболеваем!$H$81:$L$81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заболеваем!$H$83:$L$83</c:f>
              <c:numCache>
                <c:formatCode>0.0</c:formatCode>
                <c:ptCount val="5"/>
                <c:pt idx="0">
                  <c:v>51.443611421279314</c:v>
                </c:pt>
                <c:pt idx="1">
                  <c:v>53.578632538081656</c:v>
                </c:pt>
                <c:pt idx="2">
                  <c:v>51.254964257347098</c:v>
                </c:pt>
                <c:pt idx="3">
                  <c:v>51.463203463203463</c:v>
                </c:pt>
                <c:pt idx="4">
                  <c:v>52.239616324314539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63-41E9-9B52-C53702B69108}"/>
            </c:ext>
          </c:extLst>
        </c:ser>
        <c:ser>
          <c:idx val="2"/>
          <c:order val="2"/>
          <c:tx>
            <c:strRef>
              <c:f>заболеваем!$G$84</c:f>
              <c:strCache>
                <c:ptCount val="1"/>
                <c:pt idx="0">
                  <c:v>25-29 лет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заболеваем!$H$81:$L$81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заболеваем!$H$84:$L$84</c:f>
              <c:numCache>
                <c:formatCode>0.0</c:formatCode>
                <c:ptCount val="5"/>
                <c:pt idx="0">
                  <c:v>46.833625777635987</c:v>
                </c:pt>
                <c:pt idx="1">
                  <c:v>45.169367740140501</c:v>
                </c:pt>
                <c:pt idx="2">
                  <c:v>47.339158061953931</c:v>
                </c:pt>
                <c:pt idx="3">
                  <c:v>47.333333333333336</c:v>
                </c:pt>
                <c:pt idx="4">
                  <c:v>46.955026694416794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63-41E9-9B52-C53702B69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2001792"/>
        <c:axId val="132003328"/>
      </c:barChart>
      <c:catAx>
        <c:axId val="13200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2003328"/>
        <c:crosses val="autoZero"/>
        <c:auto val="1"/>
        <c:lblAlgn val="ctr"/>
        <c:lblOffset val="100"/>
        <c:noMultiLvlLbl val="0"/>
      </c:catAx>
      <c:valAx>
        <c:axId val="132003328"/>
        <c:scaling>
          <c:orientation val="minMax"/>
          <c:max val="55"/>
          <c:min val="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200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711886000651479"/>
          <c:y val="0.90661033633525945"/>
          <c:w val="0.52948900167098556"/>
          <c:h val="7.7898212628094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7816835314339611E-2"/>
          <c:y val="0.13881832832932567"/>
          <c:w val="0.90344931479468915"/>
          <c:h val="0.7495620680127327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заболев2!$B$4</c:f>
              <c:strCache>
                <c:ptCount val="1"/>
                <c:pt idx="0">
                  <c:v>15-17 лет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6.0884919951513253E-2"/>
                  <c:y val="5.21800045811578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C4C-49CD-A394-812EC214C497}"/>
                </c:ext>
              </c:extLst>
            </c:dLbl>
            <c:dLbl>
              <c:idx val="1"/>
              <c:layout>
                <c:manualLayout>
                  <c:x val="6.3226743382027828E-2"/>
                  <c:y val="2.087179639937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C4C-49CD-A394-812EC214C497}"/>
                </c:ext>
              </c:extLst>
            </c:dLbl>
            <c:dLbl>
              <c:idx val="2"/>
              <c:layout>
                <c:manualLayout>
                  <c:x val="6.4397609000213518E-2"/>
                  <c:y val="1.04360009162315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BC4C-49CD-A394-812EC214C497}"/>
                </c:ext>
              </c:extLst>
            </c:dLbl>
            <c:dLbl>
              <c:idx val="3"/>
              <c:layout>
                <c:manualLayout>
                  <c:x val="6.3226743382027828E-2"/>
                  <c:y val="1.8263001603405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BC4C-49CD-A394-812EC214C497}"/>
                </c:ext>
              </c:extLst>
            </c:dLbl>
            <c:dLbl>
              <c:idx val="4"/>
              <c:layout>
                <c:manualLayout>
                  <c:x val="6.5568474618399222E-2"/>
                  <c:y val="7.82700068717368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BC4C-49CD-A394-812EC214C4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заболев2!$A$5:$A$9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заболев2!$B$5:$B$9</c:f>
              <c:numCache>
                <c:formatCode>0.0</c:formatCode>
                <c:ptCount val="5"/>
                <c:pt idx="0" formatCode="General">
                  <c:v>2.1</c:v>
                </c:pt>
                <c:pt idx="1">
                  <c:v>3</c:v>
                </c:pt>
                <c:pt idx="2" formatCode="General">
                  <c:v>1.8</c:v>
                </c:pt>
                <c:pt idx="3" formatCode="General">
                  <c:v>2.5</c:v>
                </c:pt>
                <c:pt idx="4" formatCode="General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4C-49CD-A394-812EC214C497}"/>
            </c:ext>
          </c:extLst>
        </c:ser>
        <c:ser>
          <c:idx val="1"/>
          <c:order val="1"/>
          <c:tx>
            <c:strRef>
              <c:f>заболев2!$C$4</c:f>
              <c:strCache>
                <c:ptCount val="1"/>
                <c:pt idx="0">
                  <c:v>18-24 лет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заболев2!$A$5:$A$9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заболев2!$C$5:$C$9</c:f>
              <c:numCache>
                <c:formatCode>General</c:formatCode>
                <c:ptCount val="5"/>
                <c:pt idx="0">
                  <c:v>38.700000000000003</c:v>
                </c:pt>
                <c:pt idx="1">
                  <c:v>29.1</c:v>
                </c:pt>
                <c:pt idx="2">
                  <c:v>27.8</c:v>
                </c:pt>
                <c:pt idx="3">
                  <c:v>27.2</c:v>
                </c:pt>
                <c:pt idx="4">
                  <c:v>25.7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4C-49CD-A394-812EC214C497}"/>
            </c:ext>
          </c:extLst>
        </c:ser>
        <c:ser>
          <c:idx val="2"/>
          <c:order val="2"/>
          <c:tx>
            <c:strRef>
              <c:f>заболев2!$D$4</c:f>
              <c:strCache>
                <c:ptCount val="1"/>
                <c:pt idx="0">
                  <c:v>25-29 лет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22,0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06B-484A-B456-D19E1EA609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заболев2!$A$5:$A$9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заболев2!$D$5:$D$9</c:f>
              <c:numCache>
                <c:formatCode>General</c:formatCode>
                <c:ptCount val="5"/>
                <c:pt idx="0">
                  <c:v>18.899999999999999</c:v>
                </c:pt>
                <c:pt idx="1">
                  <c:v>21.6</c:v>
                </c:pt>
                <c:pt idx="2">
                  <c:v>22.2</c:v>
                </c:pt>
                <c:pt idx="3">
                  <c:v>22</c:v>
                </c:pt>
                <c:pt idx="4">
                  <c:v>21.6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4C-49CD-A394-812EC214C497}"/>
            </c:ext>
          </c:extLst>
        </c:ser>
        <c:ser>
          <c:idx val="3"/>
          <c:order val="3"/>
          <c:tx>
            <c:strRef>
              <c:f>заболев2!$E$4</c:f>
              <c:strCache>
                <c:ptCount val="1"/>
                <c:pt idx="0">
                  <c:v>30-49 лет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заболев2!$A$5:$A$9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заболев2!$E$5:$E$9</c:f>
              <c:numCache>
                <c:formatCode>General</c:formatCode>
                <c:ptCount val="5"/>
                <c:pt idx="0">
                  <c:v>40.300000000000004</c:v>
                </c:pt>
                <c:pt idx="1">
                  <c:v>46.300000000000004</c:v>
                </c:pt>
                <c:pt idx="2">
                  <c:v>48.2</c:v>
                </c:pt>
                <c:pt idx="3">
                  <c:v>48.3</c:v>
                </c:pt>
                <c:pt idx="4">
                  <c:v>51.6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C4C-49CD-A394-812EC214C4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2057344"/>
        <c:axId val="132083712"/>
        <c:axId val="0"/>
      </c:bar3DChart>
      <c:catAx>
        <c:axId val="13205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2083712"/>
        <c:crosses val="autoZero"/>
        <c:auto val="1"/>
        <c:lblAlgn val="ctr"/>
        <c:lblOffset val="100"/>
        <c:noMultiLvlLbl val="0"/>
      </c:catAx>
      <c:valAx>
        <c:axId val="13208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205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2539380866870526E-2"/>
          <c:y val="7.6104277762679584E-2"/>
          <c:w val="0.9273226197112705"/>
          <c:h val="0.838122774366388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'[для презентации_Молодежь.xlsx]ожидаемая'!$A$4</c:f>
              <c:strCache>
                <c:ptCount val="1"/>
                <c:pt idx="0">
                  <c:v>Все население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solidFill>
                <a:schemeClr val="bg1"/>
              </a:solidFill>
              <a:ln>
                <a:solidFill>
                  <a:schemeClr val="tx1">
                    <a:lumMod val="15000"/>
                    <a:lumOff val="85000"/>
                  </a:schemeClr>
                </a:solidFill>
              </a:ln>
            </c:spPr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'[для презентации_Молодежь.xlsx]ожидаемая'!$B$3:$H$3</c:f>
              <c:numCache>
                <c:formatCode>General</c:formatCode>
                <c:ptCount val="7"/>
                <c:pt idx="0">
                  <c:v>0</c:v>
                </c:pt>
                <c:pt idx="1">
                  <c:v>14</c:v>
                </c:pt>
                <c:pt idx="2">
                  <c:v>17</c:v>
                </c:pt>
                <c:pt idx="3">
                  <c:v>18</c:v>
                </c:pt>
                <c:pt idx="4">
                  <c:v>23</c:v>
                </c:pt>
                <c:pt idx="5">
                  <c:v>24</c:v>
                </c:pt>
                <c:pt idx="6">
                  <c:v>28</c:v>
                </c:pt>
              </c:numCache>
            </c:numRef>
          </c:cat>
          <c:val>
            <c:numRef>
              <c:f>'[для презентации_Молодежь.xlsx]ожидаемая'!$B$4:$H$4</c:f>
              <c:numCache>
                <c:formatCode>0</c:formatCode>
                <c:ptCount val="7"/>
                <c:pt idx="0">
                  <c:v>71.099999999999994</c:v>
                </c:pt>
                <c:pt idx="1">
                  <c:v>58.6</c:v>
                </c:pt>
                <c:pt idx="2">
                  <c:v>54.7</c:v>
                </c:pt>
                <c:pt idx="3">
                  <c:v>53.7</c:v>
                </c:pt>
                <c:pt idx="4">
                  <c:v>49.9</c:v>
                </c:pt>
                <c:pt idx="5">
                  <c:v>48.9</c:v>
                </c:pt>
                <c:pt idx="6">
                  <c:v>45.1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9F-4272-86C9-3303F2A596A0}"/>
            </c:ext>
          </c:extLst>
        </c:ser>
        <c:ser>
          <c:idx val="1"/>
          <c:order val="1"/>
          <c:tx>
            <c:strRef>
              <c:f>'[для презентации_Молодежь.xlsx]ожидаемая'!$A$5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spPr>
              <a:solidFill>
                <a:schemeClr val="bg1"/>
              </a:solidFill>
              <a:ln>
                <a:solidFill>
                  <a:schemeClr val="tx1">
                    <a:lumMod val="15000"/>
                    <a:lumOff val="85000"/>
                  </a:schemeClr>
                </a:solidFill>
              </a:ln>
            </c:spPr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'[для презентации_Молодежь.xlsx]ожидаемая'!$B$3:$H$3</c:f>
              <c:numCache>
                <c:formatCode>General</c:formatCode>
                <c:ptCount val="7"/>
                <c:pt idx="0">
                  <c:v>0</c:v>
                </c:pt>
                <c:pt idx="1">
                  <c:v>14</c:v>
                </c:pt>
                <c:pt idx="2">
                  <c:v>17</c:v>
                </c:pt>
                <c:pt idx="3">
                  <c:v>18</c:v>
                </c:pt>
                <c:pt idx="4">
                  <c:v>23</c:v>
                </c:pt>
                <c:pt idx="5">
                  <c:v>24</c:v>
                </c:pt>
                <c:pt idx="6">
                  <c:v>28</c:v>
                </c:pt>
              </c:numCache>
            </c:numRef>
          </c:cat>
          <c:val>
            <c:numRef>
              <c:f>'[для презентации_Молодежь.xlsx]ожидаемая'!$B$5:$H$5</c:f>
              <c:numCache>
                <c:formatCode>0</c:formatCode>
                <c:ptCount val="7"/>
                <c:pt idx="0">
                  <c:v>67.2</c:v>
                </c:pt>
                <c:pt idx="1">
                  <c:v>54.8</c:v>
                </c:pt>
                <c:pt idx="2">
                  <c:v>51.9</c:v>
                </c:pt>
                <c:pt idx="3">
                  <c:v>50.9</c:v>
                </c:pt>
                <c:pt idx="4">
                  <c:v>46.1</c:v>
                </c:pt>
                <c:pt idx="5">
                  <c:v>45.2</c:v>
                </c:pt>
                <c:pt idx="6">
                  <c:v>41.4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9F-4272-86C9-3303F2A596A0}"/>
            </c:ext>
          </c:extLst>
        </c:ser>
        <c:ser>
          <c:idx val="2"/>
          <c:order val="2"/>
          <c:tx>
            <c:strRef>
              <c:f>'[для презентации_Молодежь.xlsx]ожидаемая'!$A$6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spPr>
              <a:solidFill>
                <a:schemeClr val="bg1"/>
              </a:solidFill>
              <a:ln>
                <a:solidFill>
                  <a:schemeClr val="tx1">
                    <a:lumMod val="15000"/>
                    <a:lumOff val="85000"/>
                  </a:schemeClr>
                </a:solidFill>
              </a:ln>
            </c:spPr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'[для презентации_Молодежь.xlsx]ожидаемая'!$B$3:$H$3</c:f>
              <c:numCache>
                <c:formatCode>General</c:formatCode>
                <c:ptCount val="7"/>
                <c:pt idx="0">
                  <c:v>0</c:v>
                </c:pt>
                <c:pt idx="1">
                  <c:v>14</c:v>
                </c:pt>
                <c:pt idx="2">
                  <c:v>17</c:v>
                </c:pt>
                <c:pt idx="3">
                  <c:v>18</c:v>
                </c:pt>
                <c:pt idx="4">
                  <c:v>23</c:v>
                </c:pt>
                <c:pt idx="5">
                  <c:v>24</c:v>
                </c:pt>
                <c:pt idx="6">
                  <c:v>28</c:v>
                </c:pt>
              </c:numCache>
            </c:numRef>
          </c:cat>
          <c:val>
            <c:numRef>
              <c:f>'[для презентации_Молодежь.xlsx]ожидаемая'!$B$6:$H$6</c:f>
              <c:numCache>
                <c:formatCode>0</c:formatCode>
                <c:ptCount val="7"/>
                <c:pt idx="0">
                  <c:v>75.400000000000006</c:v>
                </c:pt>
                <c:pt idx="1">
                  <c:v>62.7</c:v>
                </c:pt>
                <c:pt idx="2">
                  <c:v>59.8</c:v>
                </c:pt>
                <c:pt idx="3">
                  <c:v>58.8</c:v>
                </c:pt>
                <c:pt idx="4">
                  <c:v>54</c:v>
                </c:pt>
                <c:pt idx="5">
                  <c:v>53</c:v>
                </c:pt>
                <c:pt idx="6">
                  <c:v>49.1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9F-4272-86C9-3303F2A596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2129152"/>
        <c:axId val="132130688"/>
      </c:barChart>
      <c:catAx>
        <c:axId val="1321291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32130688"/>
        <c:crosses val="autoZero"/>
        <c:auto val="1"/>
        <c:lblAlgn val="ctr"/>
        <c:lblOffset val="100"/>
        <c:noMultiLvlLbl val="0"/>
      </c:catAx>
      <c:valAx>
        <c:axId val="132130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321291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304997655155947"/>
          <c:y val="0.1193371199187061"/>
          <c:w val="0.22305396985905185"/>
          <c:h val="0.42279072850679555"/>
        </c:manualLayout>
      </c:layout>
      <c:overlay val="0"/>
      <c:txPr>
        <a:bodyPr/>
        <a:lstStyle/>
        <a:p>
          <a:pPr>
            <a:defRPr sz="24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393378589337326E-2"/>
          <c:y val="0.11201560175340312"/>
          <c:w val="0.61748509218479286"/>
          <c:h val="0.81584355725718793"/>
        </c:manualLayout>
      </c:layout>
      <c:pieChart>
        <c:varyColors val="1"/>
        <c:ser>
          <c:idx val="0"/>
          <c:order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b="1"/>
                      <a:t>8%</a:t>
                    </a:r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209-4AFF-BA88-FBABEF27BD7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="1"/>
                      <a:t>5%</a:t>
                    </a:r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09-4AFF-BA88-FBABEF27BD7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="1"/>
                      <a:t>23%</a:t>
                    </a:r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09-4AFF-BA88-FBABEF27BD7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b="1"/>
                      <a:t>24%</a:t>
                    </a:r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209-4AFF-BA88-FBABEF27BD7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b="1"/>
                      <a:t>12%</a:t>
                    </a:r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209-4AFF-BA88-FBABEF27BD7E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b="1"/>
                      <a:t>17%</a:t>
                    </a:r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209-4AFF-BA88-FBABEF27BD7E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b="1"/>
                      <a:t>11%</a:t>
                    </a:r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209-4AFF-BA88-FBABEF27BD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заболеваем!$H$56:$H$62</c:f>
              <c:strCache>
                <c:ptCount val="7"/>
                <c:pt idx="0">
                  <c:v>0-14</c:v>
                </c:pt>
                <c:pt idx="1">
                  <c:v>15-17</c:v>
                </c:pt>
                <c:pt idx="2">
                  <c:v>18-24</c:v>
                </c:pt>
                <c:pt idx="3">
                  <c:v>25-34</c:v>
                </c:pt>
                <c:pt idx="4">
                  <c:v>35-44</c:v>
                </c:pt>
                <c:pt idx="5">
                  <c:v>45-64</c:v>
                </c:pt>
                <c:pt idx="6">
                  <c:v>65 и старше</c:v>
                </c:pt>
              </c:strCache>
            </c:strRef>
          </c:cat>
          <c:val>
            <c:numRef>
              <c:f>заболеваем!$I$56:$I$62</c:f>
              <c:numCache>
                <c:formatCode>0</c:formatCode>
                <c:ptCount val="7"/>
                <c:pt idx="0">
                  <c:v>8.1</c:v>
                </c:pt>
                <c:pt idx="1">
                  <c:v>4.7</c:v>
                </c:pt>
                <c:pt idx="2">
                  <c:v>23.4</c:v>
                </c:pt>
                <c:pt idx="3">
                  <c:v>23.5</c:v>
                </c:pt>
                <c:pt idx="4">
                  <c:v>12</c:v>
                </c:pt>
                <c:pt idx="5">
                  <c:v>17.2</c:v>
                </c:pt>
                <c:pt idx="6">
                  <c:v>11.2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209-4AFF-BA88-FBABEF27BD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7183846617757859"/>
          <c:y val="8.3568775501874193E-2"/>
          <c:w val="0.32141891792360622"/>
          <c:h val="0.89938247008311101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20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8.4028535990778017E-2"/>
          <c:w val="0.7953592390892521"/>
          <c:h val="0.8517535860368024"/>
        </c:manualLayout>
      </c:layout>
      <c:pieChart>
        <c:varyColors val="1"/>
        <c:ser>
          <c:idx val="0"/>
          <c:order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CE-423F-8B8D-A862A1549FC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E-423F-8B8D-A862A1549FC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CE-423F-8B8D-A862A1549FC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ACE-423F-8B8D-A862A1549FCA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ACE-423F-8B8D-A862A1549FCA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24%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ACE-423F-8B8D-A862A1549FCA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ACE-423F-8B8D-A862A1549FC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заболеваем!$H$64:$H$70</c:f>
              <c:strCache>
                <c:ptCount val="7"/>
                <c:pt idx="0">
                  <c:v>0-14</c:v>
                </c:pt>
                <c:pt idx="1">
                  <c:v>15-17</c:v>
                </c:pt>
                <c:pt idx="2">
                  <c:v>18-24</c:v>
                </c:pt>
                <c:pt idx="3">
                  <c:v>25-34</c:v>
                </c:pt>
                <c:pt idx="4">
                  <c:v>35-44</c:v>
                </c:pt>
                <c:pt idx="5">
                  <c:v>45-64</c:v>
                </c:pt>
                <c:pt idx="6">
                  <c:v>65 и старше</c:v>
                </c:pt>
              </c:strCache>
            </c:strRef>
          </c:cat>
          <c:val>
            <c:numRef>
              <c:f>заболеваем!$I$64:$I$70</c:f>
              <c:numCache>
                <c:formatCode>0</c:formatCode>
                <c:ptCount val="7"/>
                <c:pt idx="0">
                  <c:v>7.4</c:v>
                </c:pt>
                <c:pt idx="1">
                  <c:v>4</c:v>
                </c:pt>
                <c:pt idx="2">
                  <c:v>22.4</c:v>
                </c:pt>
                <c:pt idx="3">
                  <c:v>18.899999999999999</c:v>
                </c:pt>
                <c:pt idx="4">
                  <c:v>14.39</c:v>
                </c:pt>
                <c:pt idx="5">
                  <c:v>24</c:v>
                </c:pt>
                <c:pt idx="6">
                  <c:v>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ACE-423F-8B8D-A862A1549F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2000" b="1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1,9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2F2-42AC-83A6-5DAC35441CF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0,4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2F2-42AC-83A6-5DAC35441CF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9,5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2F2-42AC-83A6-5DAC35441CF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44,5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2F2-42AC-83A6-5DAC35441CF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43,7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2F2-42AC-83A6-5DAC35441CF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заболеваем!$A$98:$A$102</c:f>
              <c:strCache>
                <c:ptCount val="5"/>
                <c:pt idx="0">
                  <c:v>0-14</c:v>
                </c:pt>
                <c:pt idx="1">
                  <c:v>15-19</c:v>
                </c:pt>
                <c:pt idx="2">
                  <c:v>20-39</c:v>
                </c:pt>
                <c:pt idx="3">
                  <c:v>40-59</c:v>
                </c:pt>
                <c:pt idx="4">
                  <c:v>60 и старше</c:v>
                </c:pt>
              </c:strCache>
            </c:strRef>
          </c:cat>
          <c:val>
            <c:numRef>
              <c:f>заболеваем!$B$98:$B$102</c:f>
              <c:numCache>
                <c:formatCode>0.0</c:formatCode>
                <c:ptCount val="5"/>
                <c:pt idx="0">
                  <c:v>1.9</c:v>
                </c:pt>
                <c:pt idx="1">
                  <c:v>0.4</c:v>
                </c:pt>
                <c:pt idx="2">
                  <c:v>9.5</c:v>
                </c:pt>
                <c:pt idx="3">
                  <c:v>44.5</c:v>
                </c:pt>
                <c:pt idx="4">
                  <c:v>43.7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2F2-42AC-83A6-5DAC35441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0940586430060659"/>
          <c:y val="0.19561500287610711"/>
          <c:w val="0.27818040056940274"/>
          <c:h val="0.7033464166683779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 b="1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2,4</a:t>
                    </a:r>
                    <a:r>
                      <a:rPr lang="ru-RU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AD-4879-9DE2-506F71A9D72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0,4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AD-4879-9DE2-506F71A9D724}"/>
                </c:ext>
              </c:extLst>
            </c:dLbl>
            <c:dLbl>
              <c:idx val="2"/>
              <c:layout>
                <c:manualLayout>
                  <c:x val="-8.2364589804149096E-2"/>
                  <c:y val="0.1091190937367812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6,7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AD-4879-9DE2-506F71A9D72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35,8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AAD-4879-9DE2-506F71A9D72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54,7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AAD-4879-9DE2-506F71A9D72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заболеваем!$A$104:$A$108</c:f>
              <c:strCache>
                <c:ptCount val="5"/>
                <c:pt idx="0">
                  <c:v>0-14</c:v>
                </c:pt>
                <c:pt idx="1">
                  <c:v>15-19</c:v>
                </c:pt>
                <c:pt idx="2">
                  <c:v>20-39</c:v>
                </c:pt>
                <c:pt idx="3">
                  <c:v>40-59</c:v>
                </c:pt>
                <c:pt idx="4">
                  <c:v>60 и старше</c:v>
                </c:pt>
              </c:strCache>
            </c:strRef>
          </c:cat>
          <c:val>
            <c:numRef>
              <c:f>заболеваем!$B$104:$B$108</c:f>
              <c:numCache>
                <c:formatCode>0.0</c:formatCode>
                <c:ptCount val="5"/>
                <c:pt idx="0">
                  <c:v>2.4</c:v>
                </c:pt>
                <c:pt idx="1">
                  <c:v>0.4</c:v>
                </c:pt>
                <c:pt idx="2">
                  <c:v>6.7</c:v>
                </c:pt>
                <c:pt idx="3">
                  <c:v>35.799999999999997</c:v>
                </c:pt>
                <c:pt idx="4">
                  <c:v>54.7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AAD-4879-9DE2-506F71A9D7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2000" b="1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'[для презентации_Молодежь.xlsx]ожидаемая'!$A$28</c:f>
              <c:strCache>
                <c:ptCount val="1"/>
                <c:pt idx="0">
                  <c:v>Оба пола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'[для презентации_Молодежь.xlsx]ожидаемая'!$B$27:$F$27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'[для презентации_Молодежь.xlsx]ожидаемая'!$B$28:$F$28</c:f>
              <c:numCache>
                <c:formatCode>0.0</c:formatCode>
                <c:ptCount val="5"/>
                <c:pt idx="0">
                  <c:v>89.2</c:v>
                </c:pt>
                <c:pt idx="1">
                  <c:v>89</c:v>
                </c:pt>
                <c:pt idx="2">
                  <c:v>88.4</c:v>
                </c:pt>
                <c:pt idx="3">
                  <c:v>74.599999999999994</c:v>
                </c:pt>
                <c:pt idx="4">
                  <c:v>75.599999999999994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AF-4A48-9DB6-C032E2432D45}"/>
            </c:ext>
          </c:extLst>
        </c:ser>
        <c:ser>
          <c:idx val="1"/>
          <c:order val="1"/>
          <c:tx>
            <c:strRef>
              <c:f>'[для презентации_Молодежь.xlsx]ожидаемая'!$A$29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1AF-4A48-9DB6-C032E2432D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'[для презентации_Молодежь.xlsx]ожидаемая'!$B$27:$F$27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'[для презентации_Молодежь.xlsx]ожидаемая'!$B$29:$F$29</c:f>
              <c:numCache>
                <c:formatCode>0.0</c:formatCode>
                <c:ptCount val="5"/>
                <c:pt idx="0">
                  <c:v>120.7</c:v>
                </c:pt>
                <c:pt idx="1">
                  <c:v>118.5</c:v>
                </c:pt>
                <c:pt idx="2">
                  <c:v>122.4</c:v>
                </c:pt>
                <c:pt idx="3">
                  <c:v>96.3</c:v>
                </c:pt>
                <c:pt idx="4">
                  <c:v>102.2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AF-4A48-9DB6-C032E2432D45}"/>
            </c:ext>
          </c:extLst>
        </c:ser>
        <c:ser>
          <c:idx val="2"/>
          <c:order val="2"/>
          <c:tx>
            <c:strRef>
              <c:f>'[для презентации_Молодежь.xlsx]ожидаемая'!$A$30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-4.2984477252817023E-17"/>
                  <c:y val="-2.2311791474348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1AF-4A48-9DB6-C032E2432D45}"/>
                </c:ext>
              </c:extLst>
            </c:dLbl>
            <c:dLbl>
              <c:idx val="1"/>
              <c:layout>
                <c:manualLayout>
                  <c:x val="0"/>
                  <c:y val="-2.2311791474348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1AF-4A48-9DB6-C032E2432D45}"/>
                </c:ext>
              </c:extLst>
            </c:dLbl>
            <c:dLbl>
              <c:idx val="2"/>
              <c:layout>
                <c:manualLayout>
                  <c:x val="0"/>
                  <c:y val="-2.7889739342935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1AF-4A48-9DB6-C032E2432D45}"/>
                </c:ext>
              </c:extLst>
            </c:dLbl>
            <c:dLbl>
              <c:idx val="3"/>
              <c:layout>
                <c:manualLayout>
                  <c:x val="-4.2984477252817023E-17"/>
                  <c:y val="-2.2311791474348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1AF-4A48-9DB6-C032E2432D45}"/>
                </c:ext>
              </c:extLst>
            </c:dLbl>
            <c:dLbl>
              <c:idx val="4"/>
              <c:layout>
                <c:manualLayout>
                  <c:x val="3.5169524028954209E-3"/>
                  <c:y val="-1.39448696714676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1AF-4A48-9DB6-C032E2432D45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'[для презентации_Молодежь.xlsx]ожидаемая'!$B$27:$F$27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'[для презентации_Молодежь.xlsx]ожидаемая'!$B$30:$F$30</c:f>
              <c:numCache>
                <c:formatCode>0.0</c:formatCode>
                <c:ptCount val="5"/>
                <c:pt idx="0">
                  <c:v>57.1</c:v>
                </c:pt>
                <c:pt idx="1">
                  <c:v>58.7</c:v>
                </c:pt>
                <c:pt idx="2">
                  <c:v>53.6</c:v>
                </c:pt>
                <c:pt idx="3">
                  <c:v>52.3</c:v>
                </c:pt>
                <c:pt idx="4">
                  <c:v>48.1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1AF-4A48-9DB6-C032E2432D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9763840"/>
        <c:axId val="89766528"/>
        <c:axId val="0"/>
      </c:bar3DChart>
      <c:catAx>
        <c:axId val="897638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89766528"/>
        <c:crosses val="autoZero"/>
        <c:auto val="1"/>
        <c:lblAlgn val="ctr"/>
        <c:lblOffset val="100"/>
        <c:noMultiLvlLbl val="0"/>
      </c:catAx>
      <c:valAx>
        <c:axId val="89766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97638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983312199310953"/>
          <c:y val="4.7839247934512254E-2"/>
          <c:w val="0.18313297320109964"/>
          <c:h val="0.52780980339710204"/>
        </c:manualLayout>
      </c:layout>
      <c:overlay val="0"/>
      <c:txPr>
        <a:bodyPr/>
        <a:lstStyle/>
        <a:p>
          <a:pPr>
            <a:defRPr sz="22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20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129535969993301E-2"/>
          <c:y val="4.0496526777757655E-2"/>
          <c:w val="0.91127016136271333"/>
          <c:h val="0.70855149838804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'[для презентации_Молодежь.xlsx]преступность'!$B$50</c:f>
              <c:strCache>
                <c:ptCount val="1"/>
                <c:pt idx="0">
                  <c:v>14-17 лет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'[для презентации_Молодежь.xlsx]преступность'!$C$49:$G$49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'[для презентации_Молодежь.xlsx]преступность'!$C$50:$G$50</c:f>
              <c:numCache>
                <c:formatCode>0.0</c:formatCode>
                <c:ptCount val="5"/>
                <c:pt idx="0">
                  <c:v>1.1339999999999999</c:v>
                </c:pt>
                <c:pt idx="1">
                  <c:v>0.86899999999999999</c:v>
                </c:pt>
                <c:pt idx="2">
                  <c:v>0.89600000000000002</c:v>
                </c:pt>
                <c:pt idx="3">
                  <c:v>0.89400000000000002</c:v>
                </c:pt>
                <c:pt idx="4">
                  <c:v>0.93799999999999994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C3-4A12-9445-6679124EFB51}"/>
            </c:ext>
          </c:extLst>
        </c:ser>
        <c:ser>
          <c:idx val="1"/>
          <c:order val="1"/>
          <c:tx>
            <c:strRef>
              <c:f>'[для презентации_Молодежь.xlsx]преступность'!$B$51</c:f>
              <c:strCache>
                <c:ptCount val="1"/>
                <c:pt idx="0">
                  <c:v>18-24 лет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'[для презентации_Молодежь.xlsx]преступность'!$C$49:$G$49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'[для презентации_Молодежь.xlsx]преступность'!$C$51:$G$51</c:f>
              <c:numCache>
                <c:formatCode>0.0</c:formatCode>
                <c:ptCount val="5"/>
                <c:pt idx="0">
                  <c:v>3.149</c:v>
                </c:pt>
                <c:pt idx="1">
                  <c:v>2.8980000000000001</c:v>
                </c:pt>
                <c:pt idx="2">
                  <c:v>2.8929999999999998</c:v>
                </c:pt>
                <c:pt idx="3">
                  <c:v>2.5590000000000002</c:v>
                </c:pt>
                <c:pt idx="4">
                  <c:v>2.3540000000000001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C3-4A12-9445-6679124EFB51}"/>
            </c:ext>
          </c:extLst>
        </c:ser>
        <c:ser>
          <c:idx val="2"/>
          <c:order val="2"/>
          <c:tx>
            <c:strRef>
              <c:f>'[для презентации_Молодежь.xlsx]преступность'!$B$52</c:f>
              <c:strCache>
                <c:ptCount val="1"/>
                <c:pt idx="0">
                  <c:v>25-29 лет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'[для презентации_Молодежь.xlsx]преступность'!$C$49:$G$49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'[для презентации_Молодежь.xlsx]преступность'!$C$52:$G$52</c:f>
              <c:numCache>
                <c:formatCode>0.0</c:formatCode>
                <c:ptCount val="5"/>
                <c:pt idx="0">
                  <c:v>1.6120000000000001</c:v>
                </c:pt>
                <c:pt idx="1">
                  <c:v>1.554</c:v>
                </c:pt>
                <c:pt idx="2">
                  <c:v>1.37</c:v>
                </c:pt>
                <c:pt idx="3">
                  <c:v>1.3260000000000001</c:v>
                </c:pt>
                <c:pt idx="4">
                  <c:v>1.1619999999999999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C3-4A12-9445-6679124EFB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2519040"/>
        <c:axId val="132520576"/>
      </c:barChart>
      <c:catAx>
        <c:axId val="132519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2520576"/>
        <c:crosses val="autoZero"/>
        <c:auto val="1"/>
        <c:lblAlgn val="ctr"/>
        <c:lblOffset val="100"/>
        <c:noMultiLvlLbl val="0"/>
      </c:catAx>
      <c:valAx>
        <c:axId val="132520576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crossAx val="1325190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2437159591421832"/>
          <c:y val="0.90837885447091105"/>
          <c:w val="0.61845731901710987"/>
          <c:h val="7.6423055781377272E-2"/>
        </c:manualLayout>
      </c:layout>
      <c:overlay val="0"/>
      <c:txPr>
        <a:bodyPr/>
        <a:lstStyle/>
        <a:p>
          <a:pPr>
            <a:defRPr sz="2000" b="1">
              <a:solidFill>
                <a:srgbClr val="FF000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7881023230795766"/>
          <c:y val="2.7863158980164501E-2"/>
          <c:w val="0.5037072161589391"/>
          <c:h val="0.785562974429119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'[для презентации_Молодежь.xlsx]преступность'!$J$32</c:f>
              <c:strCache>
                <c:ptCount val="1"/>
                <c:pt idx="0">
                  <c:v>14-17 лет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'[для презентации_Молодежь.xlsx]преступность'!$K$31:$Q$31</c:f>
              <c:strCache>
                <c:ptCount val="7"/>
                <c:pt idx="0">
                  <c:v>Умышленные убийства и покушения на убийство</c:v>
                </c:pt>
                <c:pt idx="1">
                  <c:v>Умышленное причинение тяжкого вреда здоровью</c:v>
                </c:pt>
                <c:pt idx="2">
                  <c:v>Изнасилования и покушения на изнасилование</c:v>
                </c:pt>
                <c:pt idx="3">
                  <c:v>Кражи</c:v>
                </c:pt>
                <c:pt idx="4">
                  <c:v>Грабежи и разбои</c:v>
                </c:pt>
                <c:pt idx="5">
                  <c:v>Хулиганство</c:v>
                </c:pt>
                <c:pt idx="6">
                  <c:v>Преступления, связанные с наркотиками</c:v>
                </c:pt>
              </c:strCache>
            </c:strRef>
          </c:cat>
          <c:val>
            <c:numRef>
              <c:f>'[для презентации_Молодежь.xlsx]преступность'!$K$32:$Q$32</c:f>
              <c:numCache>
                <c:formatCode>0</c:formatCode>
                <c:ptCount val="7"/>
                <c:pt idx="0">
                  <c:v>9.8360655737704921</c:v>
                </c:pt>
                <c:pt idx="1">
                  <c:v>22.33009708737864</c:v>
                </c:pt>
                <c:pt idx="2">
                  <c:v>10.227272727272727</c:v>
                </c:pt>
                <c:pt idx="3">
                  <c:v>27.391086629944919</c:v>
                </c:pt>
                <c:pt idx="4">
                  <c:v>22.948870392390013</c:v>
                </c:pt>
                <c:pt idx="5">
                  <c:v>15.384615384615383</c:v>
                </c:pt>
                <c:pt idx="6">
                  <c:v>3.1578947368421053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48-436C-A584-B1C5B9F1E41A}"/>
            </c:ext>
          </c:extLst>
        </c:ser>
        <c:ser>
          <c:idx val="1"/>
          <c:order val="1"/>
          <c:tx>
            <c:strRef>
              <c:f>'[для презентации_Молодежь.xlsx]преступность'!$J$33</c:f>
              <c:strCache>
                <c:ptCount val="1"/>
                <c:pt idx="0">
                  <c:v>18-24 лет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'[для презентации_Молодежь.xlsx]преступность'!$K$31:$Q$31</c:f>
              <c:strCache>
                <c:ptCount val="7"/>
                <c:pt idx="0">
                  <c:v>Умышленные убийства и покушения на убийство</c:v>
                </c:pt>
                <c:pt idx="1">
                  <c:v>Умышленное причинение тяжкого вреда здоровью</c:v>
                </c:pt>
                <c:pt idx="2">
                  <c:v>Изнасилования и покушения на изнасилование</c:v>
                </c:pt>
                <c:pt idx="3">
                  <c:v>Кражи</c:v>
                </c:pt>
                <c:pt idx="4">
                  <c:v>Грабежи и разбои</c:v>
                </c:pt>
                <c:pt idx="5">
                  <c:v>Хулиганство</c:v>
                </c:pt>
                <c:pt idx="6">
                  <c:v>Преступления, связанные с наркотиками</c:v>
                </c:pt>
              </c:strCache>
            </c:strRef>
          </c:cat>
          <c:val>
            <c:numRef>
              <c:f>'[для презентации_Молодежь.xlsx]преступность'!$K$33:$Q$33</c:f>
              <c:numCache>
                <c:formatCode>0</c:formatCode>
                <c:ptCount val="7"/>
                <c:pt idx="0">
                  <c:v>63.114754098360656</c:v>
                </c:pt>
                <c:pt idx="1">
                  <c:v>56.310679611650485</c:v>
                </c:pt>
                <c:pt idx="2">
                  <c:v>46.590909090909093</c:v>
                </c:pt>
                <c:pt idx="3">
                  <c:v>50.025037556334503</c:v>
                </c:pt>
                <c:pt idx="4">
                  <c:v>56.123662306777646</c:v>
                </c:pt>
                <c:pt idx="5">
                  <c:v>53.196099674972913</c:v>
                </c:pt>
                <c:pt idx="6">
                  <c:v>56.842105263157897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48-436C-A584-B1C5B9F1E41A}"/>
            </c:ext>
          </c:extLst>
        </c:ser>
        <c:ser>
          <c:idx val="2"/>
          <c:order val="2"/>
          <c:tx>
            <c:strRef>
              <c:f>'[для презентации_Молодежь.xlsx]преступность'!$J$34</c:f>
              <c:strCache>
                <c:ptCount val="1"/>
                <c:pt idx="0">
                  <c:v>25-29 лет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'[для презентации_Молодежь.xlsx]преступность'!$K$31:$Q$31</c:f>
              <c:strCache>
                <c:ptCount val="7"/>
                <c:pt idx="0">
                  <c:v>Умышленные убийства и покушения на убийство</c:v>
                </c:pt>
                <c:pt idx="1">
                  <c:v>Умышленное причинение тяжкого вреда здоровью</c:v>
                </c:pt>
                <c:pt idx="2">
                  <c:v>Изнасилования и покушения на изнасилование</c:v>
                </c:pt>
                <c:pt idx="3">
                  <c:v>Кражи</c:v>
                </c:pt>
                <c:pt idx="4">
                  <c:v>Грабежи и разбои</c:v>
                </c:pt>
                <c:pt idx="5">
                  <c:v>Хулиганство</c:v>
                </c:pt>
                <c:pt idx="6">
                  <c:v>Преступления, связанные с наркотиками</c:v>
                </c:pt>
              </c:strCache>
            </c:strRef>
          </c:cat>
          <c:val>
            <c:numRef>
              <c:f>'[для презентации_Молодежь.xlsx]преступность'!$K$34:$Q$34</c:f>
              <c:numCache>
                <c:formatCode>0</c:formatCode>
                <c:ptCount val="7"/>
                <c:pt idx="0">
                  <c:v>27.049180327868854</c:v>
                </c:pt>
                <c:pt idx="1">
                  <c:v>21.359223300970875</c:v>
                </c:pt>
                <c:pt idx="2">
                  <c:v>43.18181818181818</c:v>
                </c:pt>
                <c:pt idx="3">
                  <c:v>22.583875813720582</c:v>
                </c:pt>
                <c:pt idx="4">
                  <c:v>20.92746730083234</c:v>
                </c:pt>
                <c:pt idx="5">
                  <c:v>31.4192849404117</c:v>
                </c:pt>
                <c:pt idx="6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48-436C-A584-B1C5B9F1E4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2552576"/>
        <c:axId val="132554112"/>
      </c:barChart>
      <c:catAx>
        <c:axId val="1325525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32554112"/>
        <c:crosses val="autoZero"/>
        <c:auto val="1"/>
        <c:lblAlgn val="ctr"/>
        <c:lblOffset val="100"/>
        <c:noMultiLvlLbl val="0"/>
      </c:catAx>
      <c:valAx>
        <c:axId val="132554112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crossAx val="1325525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8.4999429419148637E-3"/>
          <c:y val="0.92886557451859264"/>
          <c:w val="0.42679389170551058"/>
          <c:h val="5.8469353217696238E-2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rawing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0.50294</cdr:x>
      <cdr:y>0.01563</cdr:y>
    </cdr:from>
    <cdr:to>
      <cdr:x>0.61317</cdr:x>
      <cdr:y>0.24416</cdr:y>
    </cdr:to>
    <cdr:pic>
      <cdr:nvPicPr>
        <cdr:cNvPr id="2" name="Picture 31">
          <a:extLst xmlns:a="http://schemas.openxmlformats.org/drawingml/2006/main">
            <a:ext uri="{FF2B5EF4-FFF2-40B4-BE49-F238E27FC236}">
              <a16:creationId xmlns:a16="http://schemas.microsoft.com/office/drawing/2014/main" id="{CDA6AEEB-D96E-724D-9860-FD50FACEDAF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5209713" y="78111"/>
          <a:ext cx="1141802" cy="1141802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0.03199</cdr:x>
      <cdr:y>0.30203</cdr:y>
    </cdr:from>
    <cdr:to>
      <cdr:x>0.1032</cdr:x>
      <cdr:y>0.49802</cdr:y>
    </cdr:to>
    <cdr:pic>
      <cdr:nvPicPr>
        <cdr:cNvPr id="2" name="Picture 2" descr="C:\Users\user_test_os\Desktop\картинки молод\эан.jpg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duotone>
            <a:schemeClr val="accent2">
              <a:shade val="45000"/>
              <a:satMod val="135000"/>
            </a:schemeClr>
            <a:prstClr val="white"/>
          </a:duotone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360055" y="1581337"/>
          <a:ext cx="801673" cy="1026140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0.46144</cdr:x>
      <cdr:y>0.00203</cdr:y>
    </cdr:from>
    <cdr:to>
      <cdr:x>0.49287</cdr:x>
      <cdr:y>0.10288</cdr:y>
    </cdr:to>
    <cdr:pic>
      <cdr:nvPicPr>
        <cdr:cNvPr id="2" name="Picture 32" descr="C:\Users\user_test_os\Desktop\жен.jpg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>
          <a:duotone>
            <a:schemeClr val="accent6">
              <a:shade val="45000"/>
              <a:satMod val="135000"/>
            </a:schemeClr>
            <a:prstClr val="white"/>
          </a:duotone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5186552" y="10136"/>
          <a:ext cx="353271" cy="503569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/>
        </a:solidFill>
        <a:ln xmlns:a="http://schemas.openxmlformats.org/drawingml/2006/main">
          <a:noFill/>
        </a:ln>
        <a:extLst xmlns:a="http://schemas.openxmlformats.org/drawingml/2006/main"/>
      </cdr:spPr>
    </cdr:pic>
  </cdr:relSizeAnchor>
  <cdr:relSizeAnchor xmlns:cdr="http://schemas.openxmlformats.org/drawingml/2006/chartDrawing">
    <cdr:from>
      <cdr:x>0.30088</cdr:x>
      <cdr:y>0</cdr:y>
    </cdr:from>
    <cdr:to>
      <cdr:x>0.3293</cdr:x>
      <cdr:y>0.10288</cdr:y>
    </cdr:to>
    <cdr:pic>
      <cdr:nvPicPr>
        <cdr:cNvPr id="3" name="Picture 31" descr="C:\Users\user_test_os\Desktop\bigstock-Men-Woman-Icon-5443192.jpg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2">
          <a:duotone>
            <a:schemeClr val="accent1">
              <a:shade val="45000"/>
              <a:satMod val="135000"/>
            </a:schemeClr>
            <a:prstClr val="white"/>
          </a:duotone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3381861" y="0"/>
          <a:ext cx="319500" cy="51370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0.17393</cdr:x>
      <cdr:y>0.32935</cdr:y>
    </cdr:from>
    <cdr:to>
      <cdr:x>0.24406</cdr:x>
      <cdr:y>0.46534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910987" y="1651288"/>
          <a:ext cx="770561" cy="68184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46D3E6-8743-4AC6-8D0F-364606978107}" type="datetimeFigureOut">
              <a:rPr lang="ru-RU" smtClean="0"/>
              <a:t>13.05.2019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56AEF-95D5-4174-B31D-B1B9D91F02C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4899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56AEF-95D5-4174-B31D-B1B9D91F02CB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5104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56AEF-95D5-4174-B31D-B1B9D91F02C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940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56AEF-95D5-4174-B31D-B1B9D91F02CB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6132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56AEF-95D5-4174-B31D-B1B9D91F02CB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8005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56AEF-95D5-4174-B31D-B1B9D91F02CB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8991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56AEF-95D5-4174-B31D-B1B9D91F02CB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2718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56AEF-95D5-4174-B31D-B1B9D91F02CB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1502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F9E9-2ABE-40E7-B72B-D59B4D5D8218}" type="datetimeFigureOut">
              <a:rPr lang="ru-RU" smtClean="0"/>
              <a:t>13.05.2019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D0A80-3A49-4D53-8951-E3D6A9EFAA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3205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F9E9-2ABE-40E7-B72B-D59B4D5D8218}" type="datetimeFigureOut">
              <a:rPr lang="ru-RU" smtClean="0"/>
              <a:t>13.05.2019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D0A80-3A49-4D53-8951-E3D6A9EFAA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5403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F9E9-2ABE-40E7-B72B-D59B4D5D8218}" type="datetimeFigureOut">
              <a:rPr lang="ru-RU" smtClean="0"/>
              <a:t>13.05.2019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D0A80-3A49-4D53-8951-E3D6A9EFAA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0679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F9E9-2ABE-40E7-B72B-D59B4D5D8218}" type="datetimeFigureOut">
              <a:rPr lang="ru-RU" smtClean="0"/>
              <a:t>13.05.2019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D0A80-3A49-4D53-8951-E3D6A9EFAA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1993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F9E9-2ABE-40E7-B72B-D59B4D5D8218}" type="datetimeFigureOut">
              <a:rPr lang="ru-RU" smtClean="0"/>
              <a:t>13.05.2019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D0A80-3A49-4D53-8951-E3D6A9EFAA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159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F9E9-2ABE-40E7-B72B-D59B4D5D8218}" type="datetimeFigureOut">
              <a:rPr lang="ru-RU" smtClean="0"/>
              <a:t>13.05.2019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D0A80-3A49-4D53-8951-E3D6A9EFAA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7999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F9E9-2ABE-40E7-B72B-D59B4D5D8218}" type="datetimeFigureOut">
              <a:rPr lang="ru-RU" smtClean="0"/>
              <a:t>13.05.2019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D0A80-3A49-4D53-8951-E3D6A9EFAA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8105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F9E9-2ABE-40E7-B72B-D59B4D5D8218}" type="datetimeFigureOut">
              <a:rPr lang="ru-RU" smtClean="0"/>
              <a:t>13.05.2019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D0A80-3A49-4D53-8951-E3D6A9EFAA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4502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F9E9-2ABE-40E7-B72B-D59B4D5D8218}" type="datetimeFigureOut">
              <a:rPr lang="ru-RU" smtClean="0"/>
              <a:t>13.05.2019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D0A80-3A49-4D53-8951-E3D6A9EFAA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6487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F9E9-2ABE-40E7-B72B-D59B4D5D8218}" type="datetimeFigureOut">
              <a:rPr lang="ru-RU" smtClean="0"/>
              <a:t>13.05.2019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D0A80-3A49-4D53-8951-E3D6A9EFAA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3500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F9E9-2ABE-40E7-B72B-D59B4D5D8218}" type="datetimeFigureOut">
              <a:rPr lang="ru-RU" smtClean="0"/>
              <a:t>13.05.2019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D0A80-3A49-4D53-8951-E3D6A9EFAA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5557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DF9E9-2ABE-40E7-B72B-D59B4D5D8218}" type="datetimeFigureOut">
              <a:rPr lang="ru-RU" smtClean="0"/>
              <a:t>13.05.2019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D0A80-3A49-4D53-8951-E3D6A9EFAA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3053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chart" Target="../charts/char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2788" y="2731249"/>
            <a:ext cx="10174877" cy="1820045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4000" b="1" dirty="0">
                <a:latin typeface="+mn-lt"/>
                <a:ea typeface="Times New Roman" panose="02020603050405020304" pitchFamily="18" charset="0"/>
              </a:rPr>
              <a:t>Основные тенденции в жизни молодежи </a:t>
            </a:r>
            <a:r>
              <a:rPr lang="ru-RU" sz="4000" b="1" dirty="0" err="1">
                <a:latin typeface="+mn-lt"/>
                <a:ea typeface="Times New Roman" panose="02020603050405020304" pitchFamily="18" charset="0"/>
              </a:rPr>
              <a:t>Кыргызской</a:t>
            </a:r>
            <a:r>
              <a:rPr lang="ru-RU" sz="4000" b="1" dirty="0">
                <a:latin typeface="+mn-lt"/>
                <a:ea typeface="Times New Roman" panose="02020603050405020304" pitchFamily="18" charset="0"/>
              </a:rPr>
              <a:t> Республики: статистика и </a:t>
            </a:r>
            <a:r>
              <a:rPr lang="ru-RU" sz="4000" b="1" dirty="0" smtClean="0">
                <a:latin typeface="+mn-lt"/>
                <a:ea typeface="Times New Roman" panose="02020603050405020304" pitchFamily="18" charset="0"/>
              </a:rPr>
              <a:t>факты</a:t>
            </a:r>
            <a:endParaRPr lang="ru-RU" sz="40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13665" y="5488652"/>
            <a:ext cx="9144000" cy="101237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Абдуллаева </a:t>
            </a:r>
            <a:r>
              <a:rPr lang="ru-RU" dirty="0" err="1" smtClean="0"/>
              <a:t>Гульхумар</a:t>
            </a:r>
            <a:endParaRPr lang="ru-RU" dirty="0" smtClean="0"/>
          </a:p>
          <a:p>
            <a:r>
              <a:rPr lang="ru-RU" dirty="0" smtClean="0"/>
              <a:t>Отдел демографической статистики, </a:t>
            </a:r>
            <a:r>
              <a:rPr lang="ru-RU" dirty="0" err="1" smtClean="0"/>
              <a:t>Нацстатком</a:t>
            </a:r>
            <a:r>
              <a:rPr lang="ru-RU" dirty="0" smtClean="0"/>
              <a:t> </a:t>
            </a:r>
            <a:r>
              <a:rPr lang="ru-RU" dirty="0" err="1" smtClean="0"/>
              <a:t>Кыргызской</a:t>
            </a:r>
            <a:r>
              <a:rPr lang="ru-RU" dirty="0" smtClean="0"/>
              <a:t> Республики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760" y="127909"/>
            <a:ext cx="1075509" cy="922343"/>
          </a:xfrm>
          <a:prstGeom prst="rect">
            <a:avLst/>
          </a:prstGeom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1282788" y="1028482"/>
            <a:ext cx="10664734" cy="167618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400" b="1" dirty="0" smtClean="0"/>
              <a:t>КРУГЛЫЙ СТОЛ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400" b="1" dirty="0" smtClean="0"/>
              <a:t>«</a:t>
            </a:r>
            <a:r>
              <a:rPr lang="ru-RU" sz="4400" b="1" dirty="0"/>
              <a:t>Развитие статистики о положении молодежи: </a:t>
            </a:r>
            <a:r>
              <a:rPr lang="ru-RU" sz="4400" b="1" dirty="0" smtClean="0"/>
              <a:t>диалог между </a:t>
            </a:r>
            <a:r>
              <a:rPr lang="ru-RU" sz="4400" b="1" dirty="0"/>
              <a:t>производителями и пользователями статистики</a:t>
            </a:r>
            <a:r>
              <a:rPr lang="ru-RU" sz="4400" b="1" dirty="0" smtClean="0"/>
              <a:t>»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400" b="1" dirty="0" err="1" smtClean="0"/>
              <a:t>г.Бишкек</a:t>
            </a:r>
            <a:r>
              <a:rPr lang="ru-RU" sz="4400" b="1" dirty="0" smtClean="0"/>
              <a:t>, 14 </a:t>
            </a:r>
            <a:r>
              <a:rPr lang="ru-RU" sz="4400" b="1" dirty="0"/>
              <a:t>мая </a:t>
            </a:r>
            <a:r>
              <a:rPr lang="ru-RU" sz="4400" b="1" dirty="0" smtClean="0"/>
              <a:t>2019г</a:t>
            </a:r>
            <a:r>
              <a:rPr lang="ru-RU" sz="4400" b="1" dirty="0"/>
              <a:t>. </a:t>
            </a:r>
            <a:endParaRPr lang="ru-RU" sz="4400" b="1" dirty="0" smtClean="0"/>
          </a:p>
          <a:p>
            <a:endParaRPr lang="ru-RU" b="1" dirty="0" smtClean="0"/>
          </a:p>
          <a:p>
            <a:endParaRPr lang="ru-RU" dirty="0"/>
          </a:p>
        </p:txBody>
      </p:sp>
      <p:pic>
        <p:nvPicPr>
          <p:cNvPr id="1026" name="Рисунок 3" descr="D:\ЦИДП\лого\ЛогоРус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" t="2032" r="1736" b="2438"/>
          <a:stretch>
            <a:fillRect/>
          </a:stretch>
        </p:blipFill>
        <p:spPr bwMode="auto">
          <a:xfrm>
            <a:off x="5249917" y="224502"/>
            <a:ext cx="1365238" cy="79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Рисунок 8" descr="unfpa-vector-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48" b="21368"/>
          <a:stretch>
            <a:fillRect/>
          </a:stretch>
        </p:blipFill>
        <p:spPr bwMode="auto">
          <a:xfrm>
            <a:off x="7515190" y="197913"/>
            <a:ext cx="1493531" cy="852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6179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365125"/>
            <a:ext cx="9867900" cy="1325563"/>
          </a:xfrm>
        </p:spPr>
        <p:txBody>
          <a:bodyPr/>
          <a:lstStyle/>
          <a:p>
            <a:r>
              <a:rPr lang="ru-RU" b="1" dirty="0">
                <a:latin typeface="+mn-lt"/>
              </a:rPr>
              <a:t>Определение категории «молодежь»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2979" y="2132987"/>
            <a:ext cx="9770369" cy="405424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200" dirty="0"/>
              <a:t>В </a:t>
            </a:r>
            <a:r>
              <a:rPr lang="ru-RU" sz="3200" dirty="0" smtClean="0"/>
              <a:t>соответствии </a:t>
            </a:r>
            <a:r>
              <a:rPr lang="ru-RU" sz="3200" b="1" dirty="0" smtClean="0"/>
              <a:t>с </a:t>
            </a:r>
            <a:r>
              <a:rPr lang="ru-RU" sz="3200" b="1" i="1" dirty="0" smtClean="0"/>
              <a:t>Законом </a:t>
            </a:r>
            <a:r>
              <a:rPr lang="ru-RU" sz="3200" b="1" i="1" dirty="0" err="1" smtClean="0"/>
              <a:t>Кыргызской</a:t>
            </a:r>
            <a:r>
              <a:rPr lang="ru-RU" sz="3200" b="1" i="1" dirty="0" smtClean="0"/>
              <a:t> Республики </a:t>
            </a:r>
            <a:r>
              <a:rPr lang="ru-RU" sz="3200" b="1" i="1" dirty="0"/>
              <a:t>«Об основах государственной молодежной политики» </a:t>
            </a:r>
            <a:r>
              <a:rPr lang="ru-RU" sz="3200" dirty="0" smtClean="0"/>
              <a:t>в редакции 2009г</a:t>
            </a:r>
            <a:r>
              <a:rPr lang="ru-RU" sz="3200" dirty="0"/>
              <a:t>. </a:t>
            </a:r>
            <a:r>
              <a:rPr lang="ru-RU" sz="3200" dirty="0" smtClean="0"/>
              <a:t>: </a:t>
            </a:r>
            <a:endParaRPr lang="ru-RU" sz="3200" dirty="0" smtClean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  <a:defRPr/>
            </a:pPr>
            <a:endParaRPr lang="ru-RU" sz="3200" dirty="0" smtClean="0"/>
          </a:p>
          <a:p>
            <a:pPr lvl="1">
              <a:defRPr/>
            </a:pPr>
            <a:r>
              <a:rPr lang="ru-RU" sz="3000" b="1" i="1" dirty="0" smtClean="0">
                <a:solidFill>
                  <a:srgbClr val="FF0000"/>
                </a:solidFill>
              </a:rPr>
              <a:t>К </a:t>
            </a:r>
            <a:r>
              <a:rPr lang="ru-RU" sz="3000" b="1" i="1" dirty="0">
                <a:solidFill>
                  <a:srgbClr val="FF0000"/>
                </a:solidFill>
              </a:rPr>
              <a:t>молодежи относятся граждане республики и </a:t>
            </a:r>
            <a:endParaRPr lang="ru-RU" sz="3000" b="1" i="1" dirty="0" smtClean="0">
              <a:solidFill>
                <a:srgbClr val="FF0000"/>
              </a:solidFill>
            </a:endParaRPr>
          </a:p>
          <a:p>
            <a:pPr marL="457200" lvl="1" indent="0">
              <a:buNone/>
              <a:defRPr/>
            </a:pPr>
            <a:r>
              <a:rPr lang="ru-RU" sz="3000" b="1" i="1" dirty="0" smtClean="0">
                <a:solidFill>
                  <a:srgbClr val="FF0000"/>
                </a:solidFill>
              </a:rPr>
              <a:t>лица </a:t>
            </a:r>
            <a:r>
              <a:rPr lang="ru-RU" sz="3000" b="1" i="1" dirty="0">
                <a:solidFill>
                  <a:srgbClr val="FF0000"/>
                </a:solidFill>
              </a:rPr>
              <a:t>без гражданства в возрасте от 14 до 28 </a:t>
            </a:r>
            <a:r>
              <a:rPr lang="ru-RU" sz="3000" b="1" i="1" dirty="0" smtClean="0">
                <a:solidFill>
                  <a:srgbClr val="FF0000"/>
                </a:solidFill>
              </a:rPr>
              <a:t>лет</a:t>
            </a:r>
            <a:endParaRPr lang="ru-RU" sz="3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1" y="0"/>
            <a:ext cx="1192498" cy="116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256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5639" y="114301"/>
            <a:ext cx="7448765" cy="1050785"/>
          </a:xfrm>
        </p:spPr>
        <p:txBody>
          <a:bodyPr>
            <a:normAutofit/>
          </a:bodyPr>
          <a:lstStyle/>
          <a:p>
            <a:pPr algn="ctr">
              <a:defRPr sz="24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3600" b="1" dirty="0"/>
              <a:t>Население </a:t>
            </a:r>
            <a:r>
              <a:rPr lang="ru-RU" sz="3600" b="1" dirty="0" smtClean="0"/>
              <a:t>по </a:t>
            </a:r>
            <a:r>
              <a:rPr lang="ru-RU" sz="3600" b="1" dirty="0"/>
              <a:t>возрастным группам </a:t>
            </a:r>
            <a:r>
              <a:rPr lang="ru-RU" sz="3100" b="1" dirty="0"/>
              <a:t/>
            </a:r>
            <a:br>
              <a:rPr lang="ru-RU" sz="3100" b="1" dirty="0"/>
            </a:br>
            <a:r>
              <a:rPr lang="ru-RU" sz="2800" i="1" dirty="0"/>
              <a:t>(в % к общей численности населения </a:t>
            </a:r>
            <a:r>
              <a:rPr lang="ru-RU" sz="2800" i="1" dirty="0" smtClean="0"/>
              <a:t>)</a:t>
            </a:r>
            <a:endParaRPr lang="ru-RU" sz="2800" i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7230386"/>
              </p:ext>
            </p:extLst>
          </p:nvPr>
        </p:nvGraphicFramePr>
        <p:xfrm>
          <a:off x="805832" y="1387367"/>
          <a:ext cx="10798917" cy="5166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1" y="0"/>
            <a:ext cx="1192498" cy="11650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081" y="132275"/>
            <a:ext cx="2948684" cy="114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4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5834" y="110359"/>
            <a:ext cx="9997966" cy="1054727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+mn-lt"/>
              </a:rPr>
              <a:t>Миграционные потоки </a:t>
            </a:r>
            <a:r>
              <a:rPr lang="ru-RU" sz="3200" b="1" dirty="0">
                <a:latin typeface="+mn-lt"/>
              </a:rPr>
              <a:t>молодежи в возрасте 14-28 лет </a:t>
            </a:r>
            <a:r>
              <a:rPr lang="ru-RU" sz="3200" b="1" dirty="0" smtClean="0">
                <a:latin typeface="+mn-lt"/>
              </a:rPr>
              <a:t>    </a:t>
            </a:r>
            <a:br>
              <a:rPr lang="ru-RU" sz="3200" b="1" dirty="0" smtClean="0">
                <a:latin typeface="+mn-lt"/>
              </a:rPr>
            </a:br>
            <a:r>
              <a:rPr lang="ru-RU" sz="3200" b="1" dirty="0">
                <a:latin typeface="+mn-lt"/>
              </a:rPr>
              <a:t> </a:t>
            </a:r>
            <a:r>
              <a:rPr lang="ru-RU" sz="3200" i="1" dirty="0" smtClean="0">
                <a:latin typeface="+mn-lt"/>
              </a:rPr>
              <a:t>(тыс. человек)</a:t>
            </a:r>
            <a:endParaRPr lang="ru-RU" sz="3200" i="1" dirty="0">
              <a:latin typeface="+mn-lt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229215"/>
              </p:ext>
            </p:extLst>
          </p:nvPr>
        </p:nvGraphicFramePr>
        <p:xfrm>
          <a:off x="693681" y="1338949"/>
          <a:ext cx="10981248" cy="53905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39238">
                  <a:extLst>
                    <a:ext uri="{9D8B030D-6E8A-4147-A177-3AD203B41FA5}">
                      <a16:colId xmlns:a16="http://schemas.microsoft.com/office/drawing/2014/main" val="3826198032"/>
                    </a:ext>
                  </a:extLst>
                </a:gridCol>
                <a:gridCol w="1308402">
                  <a:extLst>
                    <a:ext uri="{9D8B030D-6E8A-4147-A177-3AD203B41FA5}">
                      <a16:colId xmlns:a16="http://schemas.microsoft.com/office/drawing/2014/main" val="3672306842"/>
                    </a:ext>
                  </a:extLst>
                </a:gridCol>
                <a:gridCol w="1308402">
                  <a:extLst>
                    <a:ext uri="{9D8B030D-6E8A-4147-A177-3AD203B41FA5}">
                      <a16:colId xmlns:a16="http://schemas.microsoft.com/office/drawing/2014/main" val="4103406789"/>
                    </a:ext>
                  </a:extLst>
                </a:gridCol>
                <a:gridCol w="1308402">
                  <a:extLst>
                    <a:ext uri="{9D8B030D-6E8A-4147-A177-3AD203B41FA5}">
                      <a16:colId xmlns:a16="http://schemas.microsoft.com/office/drawing/2014/main" val="1706417352"/>
                    </a:ext>
                  </a:extLst>
                </a:gridCol>
                <a:gridCol w="1308402">
                  <a:extLst>
                    <a:ext uri="{9D8B030D-6E8A-4147-A177-3AD203B41FA5}">
                      <a16:colId xmlns:a16="http://schemas.microsoft.com/office/drawing/2014/main" val="3651145936"/>
                    </a:ext>
                  </a:extLst>
                </a:gridCol>
                <a:gridCol w="1308402">
                  <a:extLst>
                    <a:ext uri="{9D8B030D-6E8A-4147-A177-3AD203B41FA5}">
                      <a16:colId xmlns:a16="http://schemas.microsoft.com/office/drawing/2014/main" val="1006856293"/>
                    </a:ext>
                  </a:extLst>
                </a:gridCol>
              </a:tblGrid>
              <a:tr h="505617"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b="1" u="none" strike="noStrike" dirty="0">
                          <a:effectLst/>
                          <a:latin typeface="+mn-lt"/>
                        </a:rPr>
                        <a:t>2014</a:t>
                      </a:r>
                      <a:endParaRPr lang="ru-RU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b="1" u="none" strike="noStrike" dirty="0">
                          <a:effectLst/>
                          <a:latin typeface="+mn-lt"/>
                        </a:rPr>
                        <a:t>2015</a:t>
                      </a:r>
                      <a:endParaRPr lang="ru-RU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b="1" u="none" strike="noStrike" dirty="0">
                          <a:effectLst/>
                          <a:latin typeface="+mn-lt"/>
                        </a:rPr>
                        <a:t>2016</a:t>
                      </a:r>
                      <a:endParaRPr lang="ru-RU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b="1" u="none" strike="noStrike" dirty="0">
                          <a:effectLst/>
                          <a:latin typeface="+mn-lt"/>
                        </a:rPr>
                        <a:t>2017</a:t>
                      </a:r>
                      <a:endParaRPr lang="ru-RU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200" b="1" u="none" strike="noStrike" dirty="0" smtClean="0">
                          <a:effectLst/>
                          <a:latin typeface="+mn-lt"/>
                        </a:rPr>
                        <a:t>2018</a:t>
                      </a:r>
                      <a:endParaRPr lang="ru-RU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525147"/>
                  </a:ext>
                </a:extLst>
              </a:tr>
              <a:tr h="5202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b="1" u="none" strike="noStrike" dirty="0">
                          <a:effectLst/>
                          <a:latin typeface="+mn-lt"/>
                        </a:rPr>
                        <a:t>Число мигрантов - всего</a:t>
                      </a:r>
                      <a:endParaRPr lang="ru-RU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593784"/>
                  </a:ext>
                </a:extLst>
              </a:tr>
              <a:tr h="381878"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u="none" strike="noStrike" dirty="0">
                          <a:effectLst/>
                          <a:latin typeface="+mn-lt"/>
                        </a:rPr>
                        <a:t>число прибывших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18,9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4944359"/>
                  </a:ext>
                </a:extLst>
              </a:tr>
              <a:tr h="381878"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u="none" strike="noStrike" dirty="0">
                          <a:effectLst/>
                          <a:latin typeface="+mn-lt"/>
                        </a:rPr>
                        <a:t>число выбывших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017278"/>
                  </a:ext>
                </a:extLst>
              </a:tr>
              <a:tr h="381878"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i="1" u="none" strike="noStrike" dirty="0">
                          <a:effectLst/>
                          <a:latin typeface="+mn-lt"/>
                        </a:rPr>
                        <a:t>миграционный </a:t>
                      </a:r>
                      <a:r>
                        <a:rPr lang="ru-RU" sz="2200" i="1" u="none" strike="noStrike" dirty="0" smtClean="0">
                          <a:effectLst/>
                          <a:latin typeface="+mn-lt"/>
                        </a:rPr>
                        <a:t>отток </a:t>
                      </a:r>
                      <a:r>
                        <a:rPr lang="ru-RU" sz="2200" i="1" u="none" strike="noStrike" dirty="0">
                          <a:effectLst/>
                          <a:latin typeface="+mn-lt"/>
                        </a:rPr>
                        <a:t>(-) </a:t>
                      </a:r>
                      <a:endParaRPr lang="ru-RU" sz="22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-3,5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-2,3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-1,3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200" b="0" i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-1,5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95201509"/>
                  </a:ext>
                </a:extLst>
              </a:tr>
              <a:tr h="5458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b="1" u="none" strike="noStrike" dirty="0">
                          <a:effectLst/>
                          <a:latin typeface="+mn-lt"/>
                        </a:rPr>
                        <a:t>Внутриреспубликанская  </a:t>
                      </a:r>
                      <a:r>
                        <a:rPr lang="ru-RU" sz="2200" b="1" u="none" strike="noStrike" dirty="0" smtClean="0">
                          <a:effectLst/>
                          <a:latin typeface="+mn-lt"/>
                        </a:rPr>
                        <a:t>миграция</a:t>
                      </a:r>
                      <a:endParaRPr lang="ru-RU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998108"/>
                  </a:ext>
                </a:extLst>
              </a:tr>
              <a:tr h="381878"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u="none" strike="noStrike">
                          <a:effectLst/>
                          <a:latin typeface="+mn-lt"/>
                        </a:rPr>
                        <a:t>число прибывших</a:t>
                      </a:r>
                      <a:endParaRPr lang="ru-RU" sz="2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9247183"/>
                  </a:ext>
                </a:extLst>
              </a:tr>
              <a:tr h="381878"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u="none" strike="noStrike">
                          <a:effectLst/>
                          <a:latin typeface="+mn-lt"/>
                        </a:rPr>
                        <a:t>число выбывших</a:t>
                      </a:r>
                      <a:endParaRPr lang="ru-RU" sz="2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32089348"/>
                  </a:ext>
                </a:extLst>
              </a:tr>
              <a:tr h="381878"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i="1" u="none" strike="noStrike" dirty="0">
                          <a:effectLst/>
                          <a:latin typeface="+mn-lt"/>
                        </a:rPr>
                        <a:t>миграционный </a:t>
                      </a:r>
                      <a:r>
                        <a:rPr lang="ru-RU" sz="2200" i="1" u="none" strike="noStrike" dirty="0" smtClean="0">
                          <a:effectLst/>
                          <a:latin typeface="+mn-lt"/>
                        </a:rPr>
                        <a:t>отток </a:t>
                      </a:r>
                      <a:r>
                        <a:rPr lang="ru-RU" sz="2200" i="1" u="none" strike="noStrike" dirty="0">
                          <a:effectLst/>
                          <a:latin typeface="+mn-lt"/>
                        </a:rPr>
                        <a:t>(-)</a:t>
                      </a:r>
                      <a:endParaRPr lang="ru-RU" sz="22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-0,7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-0,01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200" b="0" i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87963027"/>
                  </a:ext>
                </a:extLst>
              </a:tr>
              <a:tr h="381878"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b="1" u="none" strike="noStrike">
                          <a:effectLst/>
                          <a:latin typeface="+mn-lt"/>
                        </a:rPr>
                        <a:t>Внешняя миграция</a:t>
                      </a:r>
                      <a:endParaRPr lang="ru-RU" sz="2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41972"/>
                  </a:ext>
                </a:extLst>
              </a:tr>
              <a:tr h="381878"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u="none" strike="noStrike" dirty="0">
                          <a:effectLst/>
                          <a:latin typeface="+mn-lt"/>
                        </a:rPr>
                        <a:t>число прибывших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84453674"/>
                  </a:ext>
                </a:extLst>
              </a:tr>
              <a:tr h="381878"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u="none" strike="noStrike" dirty="0">
                          <a:effectLst/>
                          <a:latin typeface="+mn-lt"/>
                        </a:rPr>
                        <a:t>число выбывших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85804401"/>
                  </a:ext>
                </a:extLst>
              </a:tr>
              <a:tr h="381878"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i="1" u="none" strike="noStrike" dirty="0">
                          <a:effectLst/>
                          <a:latin typeface="+mn-lt"/>
                        </a:rPr>
                        <a:t>миграционный </a:t>
                      </a:r>
                      <a:r>
                        <a:rPr lang="ru-RU" sz="2200" i="1" u="none" strike="noStrike" dirty="0" smtClean="0">
                          <a:effectLst/>
                          <a:latin typeface="+mn-lt"/>
                        </a:rPr>
                        <a:t>отток </a:t>
                      </a:r>
                      <a:r>
                        <a:rPr lang="ru-RU" sz="2200" i="1" u="none" strike="noStrike" dirty="0">
                          <a:effectLst/>
                          <a:latin typeface="+mn-lt"/>
                        </a:rPr>
                        <a:t>(-) </a:t>
                      </a:r>
                      <a:endParaRPr lang="ru-RU" sz="22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-2,5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-1,6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-1,3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200" b="0" i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-1,4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2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-1,6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78989656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1" y="0"/>
            <a:ext cx="1192498" cy="116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79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5641" y="261257"/>
            <a:ext cx="7530958" cy="903829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Миграционный </a:t>
            </a:r>
            <a:r>
              <a:rPr lang="ru-RU" sz="4000" b="1" dirty="0"/>
              <a:t>отток молодежи</a:t>
            </a:r>
            <a:br>
              <a:rPr lang="ru-RU" sz="4000" b="1" dirty="0"/>
            </a:br>
            <a:r>
              <a:rPr lang="ru-RU" sz="4000" b="1" dirty="0" smtClean="0"/>
              <a:t> </a:t>
            </a:r>
            <a:r>
              <a:rPr lang="ru-RU" sz="2900" i="1" dirty="0" smtClean="0"/>
              <a:t>(</a:t>
            </a:r>
            <a:r>
              <a:rPr lang="ru-RU" sz="2900" i="1" dirty="0"/>
              <a:t>тыс. человек)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1" y="0"/>
            <a:ext cx="1192498" cy="1165086"/>
          </a:xfrm>
          <a:prstGeom prst="rect">
            <a:avLst/>
          </a:prstGeom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5947712"/>
              </p:ext>
            </p:extLst>
          </p:nvPr>
        </p:nvGraphicFramePr>
        <p:xfrm>
          <a:off x="832207" y="1428107"/>
          <a:ext cx="10613204" cy="4767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194" name="Picture 2" descr="E:\диск D\ДЕМОГРАФИЧЕСКАЯ СТАТИСТИКА\ПРОЧИЕ\Римма\ПРЕЗЕНТАЦИИ\презентация+графики\Рисунок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2355" y="123291"/>
            <a:ext cx="2753476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97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5093" y="212272"/>
            <a:ext cx="10621094" cy="1041176"/>
          </a:xfrm>
        </p:spPr>
        <p:txBody>
          <a:bodyPr>
            <a:noAutofit/>
          </a:bodyPr>
          <a:lstStyle/>
          <a:p>
            <a:r>
              <a:rPr lang="ru-RU" altLang="ru-RU" sz="3200" b="1" dirty="0" smtClean="0">
                <a:latin typeface="+mn-lt"/>
                <a:cs typeface="Times New Roman" panose="02020603050405020304" pitchFamily="18" charset="0"/>
              </a:rPr>
              <a:t>Индекс гендерного паритета в образовании</a:t>
            </a:r>
            <a:r>
              <a:rPr lang="ru-RU" altLang="ru-RU" sz="2800" b="1" dirty="0">
                <a:latin typeface="+mn-lt"/>
                <a:cs typeface="Times New Roman" panose="02020603050405020304" pitchFamily="18" charset="0"/>
              </a:rPr>
              <a:t/>
            </a:r>
            <a:br>
              <a:rPr lang="ru-RU" altLang="ru-RU" sz="2800" b="1" dirty="0">
                <a:latin typeface="+mn-lt"/>
                <a:cs typeface="Times New Roman" panose="02020603050405020304" pitchFamily="18" charset="0"/>
              </a:rPr>
            </a:br>
            <a:r>
              <a:rPr lang="ru-RU" altLang="ru-RU" sz="2800" b="1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ru-RU" sz="2400" i="1" dirty="0" smtClean="0">
                <a:latin typeface="+mn-lt"/>
                <a:cs typeface="Times New Roman" panose="02020603050405020304" pitchFamily="18" charset="0"/>
              </a:rPr>
              <a:t>(</a:t>
            </a:r>
            <a:r>
              <a:rPr lang="ru-RU" altLang="ru-RU" sz="2400" i="1" dirty="0">
                <a:latin typeface="+mn-lt"/>
                <a:cs typeface="Times New Roman" panose="02020603050405020304" pitchFamily="18" charset="0"/>
              </a:rPr>
              <a:t>Соотношение численности воспитанников, учащихся </a:t>
            </a:r>
            <a:r>
              <a:rPr lang="ru-RU" altLang="ru-RU" sz="2400" i="1" dirty="0" smtClean="0">
                <a:latin typeface="+mn-lt"/>
                <a:cs typeface="Times New Roman" panose="02020603050405020304" pitchFamily="18" charset="0"/>
              </a:rPr>
              <a:t>и студентов женского пола к мужскому)</a:t>
            </a:r>
            <a:endParaRPr lang="ru-RU" sz="2400" i="1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1" y="0"/>
            <a:ext cx="1192498" cy="1165086"/>
          </a:xfrm>
          <a:prstGeom prst="rect">
            <a:avLst/>
          </a:prstGeom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1188320"/>
              </p:ext>
            </p:extLst>
          </p:nvPr>
        </p:nvGraphicFramePr>
        <p:xfrm>
          <a:off x="708183" y="1575983"/>
          <a:ext cx="11087099" cy="4980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17" descr="C:\Users\user_test_os\Desktop\картинки молод\эан - копия.jp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8149" y="133563"/>
            <a:ext cx="379456" cy="66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6" descr="C:\Users\user_test_os\Desktop\картинки молод\эан - копия (2).jp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7723" y="133563"/>
            <a:ext cx="341165" cy="66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4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2978" y="244929"/>
            <a:ext cx="10435622" cy="963385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  <a:defRPr/>
            </a:pPr>
            <a:r>
              <a:rPr lang="ru-RU" sz="3300" b="1" kern="0" dirty="0" smtClean="0">
                <a:cs typeface="Calibri" pitchFamily="34" charset="0"/>
              </a:rPr>
              <a:t>Студенты высших и средних профессиональных учебных заведений </a:t>
            </a:r>
            <a:r>
              <a:rPr lang="ru-RU" sz="3100" i="1" kern="0" spc="-40" dirty="0" smtClean="0">
                <a:cs typeface="Calibri" pitchFamily="34" charset="0"/>
              </a:rPr>
              <a:t>(</a:t>
            </a:r>
            <a:r>
              <a:rPr lang="ru-RU" sz="2700" i="1" kern="0" spc="-40" dirty="0" smtClean="0">
                <a:cs typeface="Calibri" pitchFamily="34" charset="0"/>
              </a:rPr>
              <a:t>на </a:t>
            </a:r>
            <a:r>
              <a:rPr lang="ru-RU" sz="2700" i="1" kern="0" spc="-40" dirty="0">
                <a:cs typeface="Calibri" pitchFamily="34" charset="0"/>
              </a:rPr>
              <a:t>1000 населения в возрасте </a:t>
            </a:r>
            <a:r>
              <a:rPr lang="ru-RU" sz="2700" i="1" kern="0" spc="-40" dirty="0" smtClean="0">
                <a:cs typeface="Calibri" pitchFamily="34" charset="0"/>
              </a:rPr>
              <a:t>14-28 </a:t>
            </a:r>
            <a:r>
              <a:rPr lang="ru-RU" sz="2700" i="1" kern="0" spc="-40" dirty="0">
                <a:cs typeface="Calibri" pitchFamily="34" charset="0"/>
              </a:rPr>
              <a:t>лет</a:t>
            </a:r>
            <a:r>
              <a:rPr lang="ru-RU" sz="2700" i="1" kern="0" spc="-40" dirty="0" smtClean="0">
                <a:cs typeface="Calibri" pitchFamily="34" charset="0"/>
              </a:rPr>
              <a:t>)</a:t>
            </a:r>
            <a:endParaRPr lang="ru-RU" sz="27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1" y="0"/>
            <a:ext cx="1192498" cy="1165086"/>
          </a:xfrm>
          <a:prstGeom prst="rect">
            <a:avLst/>
          </a:prstGeom>
        </p:spPr>
      </p:pic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3911242"/>
              </p:ext>
            </p:extLst>
          </p:nvPr>
        </p:nvGraphicFramePr>
        <p:xfrm>
          <a:off x="995363" y="1535113"/>
          <a:ext cx="10358437" cy="4996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5379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9255" y="157655"/>
            <a:ext cx="10373711" cy="1007431"/>
          </a:xfrm>
        </p:spPr>
        <p:txBody>
          <a:bodyPr>
            <a:normAutofit fontScale="90000"/>
          </a:bodyPr>
          <a:lstStyle/>
          <a:p>
            <a:r>
              <a:rPr lang="ru-RU" altLang="ru-RU" sz="3200" b="1" dirty="0">
                <a:latin typeface="+mn-lt"/>
              </a:rPr>
              <a:t>Молодежь в возрасте 15-28 лет на рынке труда </a:t>
            </a:r>
            <a:r>
              <a:rPr lang="ru-RU" altLang="ru-RU" sz="3200" b="1" dirty="0" smtClean="0">
                <a:latin typeface="+mn-lt"/>
              </a:rPr>
              <a:t/>
            </a:r>
            <a:br>
              <a:rPr lang="ru-RU" altLang="ru-RU" sz="3200" b="1" dirty="0" smtClean="0">
                <a:latin typeface="+mn-lt"/>
              </a:rPr>
            </a:br>
            <a:r>
              <a:rPr lang="ru-RU" altLang="ru-RU" sz="3200" b="1" dirty="0">
                <a:latin typeface="+mn-lt"/>
              </a:rPr>
              <a:t> </a:t>
            </a:r>
            <a:r>
              <a:rPr lang="ru-RU" altLang="ru-RU" sz="2700" i="1" dirty="0" smtClean="0">
                <a:latin typeface="+mn-lt"/>
              </a:rPr>
              <a:t>(</a:t>
            </a:r>
            <a:r>
              <a:rPr lang="ru-RU" altLang="ru-RU" sz="2700" i="1" dirty="0">
                <a:latin typeface="+mn-lt"/>
              </a:rPr>
              <a:t>в </a:t>
            </a:r>
            <a:r>
              <a:rPr lang="ru-RU" altLang="ru-RU" sz="2700" i="1" dirty="0" smtClean="0">
                <a:latin typeface="+mn-lt"/>
              </a:rPr>
              <a:t>% </a:t>
            </a:r>
            <a:r>
              <a:rPr lang="ru-RU" altLang="ru-RU" sz="2700" i="1" dirty="0">
                <a:latin typeface="+mn-lt"/>
              </a:rPr>
              <a:t>к численности населения в возрасте 15-28 </a:t>
            </a:r>
            <a:r>
              <a:rPr lang="ru-RU" altLang="ru-RU" sz="2700" i="1" dirty="0" smtClean="0">
                <a:latin typeface="+mn-lt"/>
              </a:rPr>
              <a:t>лет; по данным ИОДХРС)</a:t>
            </a:r>
            <a:endParaRPr lang="ru-RU" sz="2700" i="1" dirty="0">
              <a:latin typeface="+mn-lt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4715906"/>
              </p:ext>
            </p:extLst>
          </p:nvPr>
        </p:nvGraphicFramePr>
        <p:xfrm>
          <a:off x="630623" y="1497725"/>
          <a:ext cx="10957033" cy="48717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12763">
                  <a:extLst>
                    <a:ext uri="{9D8B030D-6E8A-4147-A177-3AD203B41FA5}">
                      <a16:colId xmlns:a16="http://schemas.microsoft.com/office/drawing/2014/main" val="1717373630"/>
                    </a:ext>
                  </a:extLst>
                </a:gridCol>
                <a:gridCol w="1488854">
                  <a:extLst>
                    <a:ext uri="{9D8B030D-6E8A-4147-A177-3AD203B41FA5}">
                      <a16:colId xmlns:a16="http://schemas.microsoft.com/office/drawing/2014/main" val="151445953"/>
                    </a:ext>
                  </a:extLst>
                </a:gridCol>
                <a:gridCol w="1488854">
                  <a:extLst>
                    <a:ext uri="{9D8B030D-6E8A-4147-A177-3AD203B41FA5}">
                      <a16:colId xmlns:a16="http://schemas.microsoft.com/office/drawing/2014/main" val="2114422167"/>
                    </a:ext>
                  </a:extLst>
                </a:gridCol>
                <a:gridCol w="1488854">
                  <a:extLst>
                    <a:ext uri="{9D8B030D-6E8A-4147-A177-3AD203B41FA5}">
                      <a16:colId xmlns:a16="http://schemas.microsoft.com/office/drawing/2014/main" val="3592574857"/>
                    </a:ext>
                  </a:extLst>
                </a:gridCol>
                <a:gridCol w="1488854">
                  <a:extLst>
                    <a:ext uri="{9D8B030D-6E8A-4147-A177-3AD203B41FA5}">
                      <a16:colId xmlns:a16="http://schemas.microsoft.com/office/drawing/2014/main" val="1656533397"/>
                    </a:ext>
                  </a:extLst>
                </a:gridCol>
                <a:gridCol w="1488854">
                  <a:extLst>
                    <a:ext uri="{9D8B030D-6E8A-4147-A177-3AD203B41FA5}">
                      <a16:colId xmlns:a16="http://schemas.microsoft.com/office/drawing/2014/main" val="1738882843"/>
                    </a:ext>
                  </a:extLst>
                </a:gridCol>
              </a:tblGrid>
              <a:tr h="577647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</a:rPr>
                        <a:t> 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400" b="1" u="none" strike="noStrike" dirty="0">
                          <a:effectLst/>
                        </a:rPr>
                        <a:t>2013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400" b="1" u="none" strike="noStrike" dirty="0">
                          <a:effectLst/>
                        </a:rPr>
                        <a:t>2014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400" b="1" u="none" strike="noStrike" dirty="0">
                          <a:effectLst/>
                        </a:rPr>
                        <a:t>2015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400" b="1" u="none" strike="noStrike" dirty="0">
                          <a:effectLst/>
                        </a:rPr>
                        <a:t>2016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400" b="1" u="none" strike="noStrike" dirty="0">
                          <a:effectLst/>
                        </a:rPr>
                        <a:t>2017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788158"/>
                  </a:ext>
                </a:extLst>
              </a:tr>
              <a:tr h="69936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</a:rPr>
                        <a:t>Уровень экономической активности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</a:rPr>
                        <a:t>54,5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>
                          <a:effectLst/>
                        </a:rPr>
                        <a:t>52,4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>
                          <a:effectLst/>
                        </a:rPr>
                        <a:t>52,1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</a:rPr>
                        <a:t>51,4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</a:rPr>
                        <a:t>49,3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770004"/>
                  </a:ext>
                </a:extLst>
              </a:tr>
              <a:tr h="4254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</a:rPr>
                        <a:t>женщины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>
                          <a:effectLst/>
                        </a:rPr>
                        <a:t>41,2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</a:rPr>
                        <a:t>40,3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>
                          <a:effectLst/>
                        </a:rPr>
                        <a:t>39,6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 smtClean="0">
                          <a:effectLst/>
                        </a:rPr>
                        <a:t>38,0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>
                          <a:effectLst/>
                        </a:rPr>
                        <a:t>33,9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89754751"/>
                  </a:ext>
                </a:extLst>
              </a:tr>
              <a:tr h="4254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</a:rPr>
                        <a:t>мужчины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</a:rPr>
                        <a:t>67,5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 smtClean="0">
                          <a:effectLst/>
                        </a:rPr>
                        <a:t>64,0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</a:rPr>
                        <a:t>64,2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</a:rPr>
                        <a:t>64,4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</a:rPr>
                        <a:t>64,2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42908841"/>
                  </a:ext>
                </a:extLst>
              </a:tr>
              <a:tr h="49651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>
                          <a:effectLst/>
                        </a:rPr>
                        <a:t>Уровень занятости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</a:rPr>
                        <a:t>48,1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>
                          <a:effectLst/>
                        </a:rPr>
                        <a:t>46,2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 smtClean="0">
                          <a:effectLst/>
                        </a:rPr>
                        <a:t>46,0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>
                          <a:effectLst/>
                        </a:rPr>
                        <a:t>45,2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</a:rPr>
                        <a:t>43,5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821203"/>
                  </a:ext>
                </a:extLst>
              </a:tr>
              <a:tr h="4254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</a:rPr>
                        <a:t>женщины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</a:rPr>
                        <a:t>35,1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</a:rPr>
                        <a:t>34,3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</a:rPr>
                        <a:t>33,7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</a:rPr>
                        <a:t>32,2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</a:rPr>
                        <a:t>28,2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73370386"/>
                  </a:ext>
                </a:extLst>
              </a:tr>
              <a:tr h="4254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</a:rPr>
                        <a:t>мужчины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>
                          <a:effectLst/>
                        </a:rPr>
                        <a:t>60,9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</a:rPr>
                        <a:t>57,7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>
                          <a:effectLst/>
                        </a:rPr>
                        <a:t>58,1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>
                          <a:effectLst/>
                        </a:rPr>
                        <a:t>57,9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</a:rPr>
                        <a:t>58,4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66505023"/>
                  </a:ext>
                </a:extLst>
              </a:tr>
              <a:tr h="513399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>
                          <a:effectLst/>
                        </a:rPr>
                        <a:t>Уровень безработицы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>
                          <a:effectLst/>
                        </a:rPr>
                        <a:t>11,8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>
                          <a:effectLst/>
                        </a:rPr>
                        <a:t>11,7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>
                          <a:effectLst/>
                        </a:rPr>
                        <a:t>11,6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>
                          <a:effectLst/>
                        </a:rPr>
                        <a:t>11,9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</a:rPr>
                        <a:t>11,7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7741712"/>
                  </a:ext>
                </a:extLst>
              </a:tr>
              <a:tr h="4254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</a:rPr>
                        <a:t>женщины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</a:rPr>
                        <a:t>14,9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</a:rPr>
                        <a:t>14,8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 smtClean="0">
                          <a:effectLst/>
                        </a:rPr>
                        <a:t>15,0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>
                          <a:effectLst/>
                        </a:rPr>
                        <a:t>15,3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>
                          <a:effectLst/>
                        </a:rPr>
                        <a:t>16,8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97459256"/>
                  </a:ext>
                </a:extLst>
              </a:tr>
              <a:tr h="4254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</a:rPr>
                        <a:t>мужчины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</a:rPr>
                        <a:t>9,9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</a:rPr>
                        <a:t>9,8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</a:rPr>
                        <a:t>9,6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 smtClean="0">
                          <a:effectLst/>
                        </a:rPr>
                        <a:t>10,0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</a:rPr>
                        <a:t>9,1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38531423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1" y="0"/>
            <a:ext cx="1192498" cy="1165086"/>
          </a:xfrm>
          <a:prstGeom prst="rect">
            <a:avLst/>
          </a:prstGeom>
        </p:spPr>
      </p:pic>
      <p:pic>
        <p:nvPicPr>
          <p:cNvPr id="7" name="Picture 2" descr="C:\Users\user_test_os\Desktop\картинки молод\эан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8415" y="164223"/>
            <a:ext cx="565078" cy="50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168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2980" y="141891"/>
            <a:ext cx="10859430" cy="1023196"/>
          </a:xfrm>
        </p:spPr>
        <p:txBody>
          <a:bodyPr>
            <a:normAutofit fontScale="90000"/>
          </a:bodyPr>
          <a:lstStyle/>
          <a:p>
            <a:r>
              <a:rPr lang="ru-RU" sz="3300" b="1" dirty="0">
                <a:latin typeface="+mn-lt"/>
              </a:rPr>
              <a:t>Уровень безработицы по </a:t>
            </a:r>
            <a:r>
              <a:rPr lang="ru-RU" sz="3300" b="1" dirty="0" smtClean="0">
                <a:latin typeface="+mn-lt"/>
              </a:rPr>
              <a:t>образованию </a:t>
            </a:r>
            <a:r>
              <a:rPr lang="ru-RU" sz="3300" b="1" dirty="0">
                <a:latin typeface="+mn-lt"/>
              </a:rPr>
              <a:t>молодежи </a:t>
            </a:r>
            <a:r>
              <a:rPr lang="ru-RU" sz="2700" i="1" dirty="0" smtClean="0">
                <a:latin typeface="+mn-lt"/>
              </a:rPr>
              <a:t>(</a:t>
            </a:r>
            <a:r>
              <a:rPr lang="ru-RU" sz="2700" i="1" dirty="0">
                <a:latin typeface="+mn-lt"/>
              </a:rPr>
              <a:t>в </a:t>
            </a:r>
            <a:r>
              <a:rPr lang="ru-RU" sz="2700" i="1" dirty="0" smtClean="0">
                <a:latin typeface="+mn-lt"/>
              </a:rPr>
              <a:t>процентах к экономически </a:t>
            </a:r>
            <a:r>
              <a:rPr lang="ru-RU" sz="2700" i="1" dirty="0">
                <a:latin typeface="+mn-lt"/>
              </a:rPr>
              <a:t>активному населению в возрасте 15-28 </a:t>
            </a:r>
            <a:r>
              <a:rPr lang="ru-RU" sz="2700" i="1" dirty="0" smtClean="0">
                <a:latin typeface="+mn-lt"/>
              </a:rPr>
              <a:t>лет; по данным ИОДХРС)</a:t>
            </a:r>
            <a:endParaRPr lang="ru-RU" sz="2700" i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1" y="0"/>
            <a:ext cx="1192498" cy="1165086"/>
          </a:xfrm>
          <a:prstGeom prst="rect">
            <a:avLst/>
          </a:prstGeom>
        </p:spPr>
      </p:pic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4784513"/>
              </p:ext>
            </p:extLst>
          </p:nvPr>
        </p:nvGraphicFramePr>
        <p:xfrm>
          <a:off x="551793" y="1306977"/>
          <a:ext cx="11256579" cy="5235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13832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7366" y="141703"/>
            <a:ext cx="10574721" cy="1023383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+mn-lt"/>
              </a:rPr>
              <a:t>Уровень бедности населения в возрасте 14-28 лет </a:t>
            </a:r>
            <a:r>
              <a:rPr lang="ru-RU" sz="3200" b="1" dirty="0" smtClean="0">
                <a:latin typeface="+mn-lt"/>
              </a:rPr>
              <a:t/>
            </a:r>
            <a:br>
              <a:rPr lang="ru-RU" sz="3200" b="1" dirty="0" smtClean="0">
                <a:latin typeface="+mn-lt"/>
              </a:rPr>
            </a:br>
            <a:r>
              <a:rPr lang="ru-RU" sz="2400" i="1" dirty="0" smtClean="0">
                <a:latin typeface="+mn-lt"/>
              </a:rPr>
              <a:t>(</a:t>
            </a:r>
            <a:r>
              <a:rPr lang="ru-RU" sz="2400" i="1" dirty="0">
                <a:latin typeface="+mn-lt"/>
              </a:rPr>
              <a:t>в </a:t>
            </a:r>
            <a:r>
              <a:rPr lang="ru-RU" sz="2400" i="1" dirty="0" smtClean="0">
                <a:latin typeface="+mn-lt"/>
              </a:rPr>
              <a:t>% </a:t>
            </a:r>
            <a:r>
              <a:rPr lang="ru-RU" sz="2400" i="1" dirty="0">
                <a:latin typeface="+mn-lt"/>
              </a:rPr>
              <a:t>к соответствующей возрастной группе населения; </a:t>
            </a:r>
            <a:r>
              <a:rPr lang="ru-RU" sz="2400" i="1" dirty="0" smtClean="0">
                <a:latin typeface="+mn-lt"/>
              </a:rPr>
              <a:t>по данным ИОДХ)</a:t>
            </a:r>
            <a:endParaRPr lang="ru-RU" sz="2400" i="1" dirty="0"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1" y="0"/>
            <a:ext cx="1192498" cy="1165086"/>
          </a:xfrm>
          <a:prstGeom prst="rect">
            <a:avLst/>
          </a:prstGeom>
        </p:spPr>
      </p:pic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6309643"/>
              </p:ext>
            </p:extLst>
          </p:nvPr>
        </p:nvGraphicFramePr>
        <p:xfrm>
          <a:off x="751114" y="1324303"/>
          <a:ext cx="11021786" cy="5239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1928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2498" y="130629"/>
            <a:ext cx="10820826" cy="909895"/>
          </a:xfrm>
        </p:spPr>
        <p:txBody>
          <a:bodyPr>
            <a:noAutofit/>
          </a:bodyPr>
          <a:lstStyle/>
          <a:p>
            <a:r>
              <a:rPr lang="ru-RU" altLang="ru-RU" sz="2600" b="1" dirty="0">
                <a:latin typeface="+mn-lt"/>
              </a:rPr>
              <a:t>Распределение среднедушевых денежных расходов домашних хозяйств, имеющих главу в возрасте до 28 лет </a:t>
            </a:r>
            <a:r>
              <a:rPr lang="ru-RU" altLang="ru-RU" sz="2600" b="1" dirty="0" smtClean="0">
                <a:latin typeface="+mn-lt"/>
              </a:rPr>
              <a:t> </a:t>
            </a:r>
            <a:r>
              <a:rPr lang="ru-RU" altLang="ru-RU" sz="2200" i="1" dirty="0" smtClean="0">
                <a:latin typeface="+mn-lt"/>
              </a:rPr>
              <a:t>(</a:t>
            </a:r>
            <a:r>
              <a:rPr lang="ru-RU" altLang="ru-RU" sz="2200" i="1" dirty="0">
                <a:latin typeface="+mn-lt"/>
              </a:rPr>
              <a:t>в </a:t>
            </a:r>
            <a:r>
              <a:rPr lang="ru-RU" altLang="ru-RU" sz="2200" i="1" dirty="0" smtClean="0">
                <a:latin typeface="+mn-lt"/>
              </a:rPr>
              <a:t>% </a:t>
            </a:r>
            <a:r>
              <a:rPr lang="ru-RU" altLang="ru-RU" sz="2200" i="1" dirty="0">
                <a:latin typeface="+mn-lt"/>
              </a:rPr>
              <a:t>к </a:t>
            </a:r>
            <a:r>
              <a:rPr lang="ru-RU" altLang="ru-RU" sz="2200" i="1" dirty="0" smtClean="0">
                <a:latin typeface="+mn-lt"/>
              </a:rPr>
              <a:t>итогу; </a:t>
            </a:r>
            <a:r>
              <a:rPr lang="ru-RU" sz="2200" i="1" dirty="0">
                <a:latin typeface="+mn-lt"/>
              </a:rPr>
              <a:t>по данным </a:t>
            </a:r>
            <a:r>
              <a:rPr lang="ru-RU" sz="2200" i="1" dirty="0" smtClean="0">
                <a:latin typeface="+mn-lt"/>
              </a:rPr>
              <a:t>ИОДХ</a:t>
            </a:r>
            <a:r>
              <a:rPr lang="ru-RU" altLang="ru-RU" sz="2200" i="1" dirty="0" smtClean="0">
                <a:latin typeface="+mn-lt"/>
              </a:rPr>
              <a:t>)</a:t>
            </a:r>
            <a:endParaRPr lang="ru-RU" sz="2200" i="1" dirty="0">
              <a:latin typeface="+mn-lt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0002217"/>
              </p:ext>
            </p:extLst>
          </p:nvPr>
        </p:nvGraphicFramePr>
        <p:xfrm>
          <a:off x="961696" y="1078787"/>
          <a:ext cx="10657492" cy="55427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57492">
                  <a:extLst>
                    <a:ext uri="{9D8B030D-6E8A-4147-A177-3AD203B41FA5}">
                      <a16:colId xmlns:a16="http://schemas.microsoft.com/office/drawing/2014/main" val="817917452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3704921529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368274975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26787121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4164278857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3044876222"/>
                    </a:ext>
                  </a:extLst>
                </a:gridCol>
              </a:tblGrid>
              <a:tr h="359129"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2013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2014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2015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2016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2017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15979"/>
                  </a:ext>
                </a:extLst>
              </a:tr>
              <a:tr h="272821">
                <a:tc>
                  <a:txBody>
                    <a:bodyPr/>
                    <a:lstStyle/>
                    <a:p>
                      <a:pPr indent="288000" algn="l" fontAlgn="ctr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Потребительские расходы - всего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700" b="1" u="none" strike="noStrike">
                          <a:effectLst/>
                          <a:latin typeface="+mn-lt"/>
                        </a:rPr>
                        <a:t>100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700" b="1" u="none" strike="noStrike">
                          <a:effectLst/>
                          <a:latin typeface="+mn-lt"/>
                        </a:rPr>
                        <a:t>100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700" b="1" u="none" strike="noStrike">
                          <a:effectLst/>
                          <a:latin typeface="+mn-lt"/>
                        </a:rPr>
                        <a:t>100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46673382"/>
                  </a:ext>
                </a:extLst>
              </a:tr>
              <a:tr h="272821">
                <a:tc>
                  <a:txBody>
                    <a:bodyPr/>
                    <a:lstStyle/>
                    <a:p>
                      <a:pPr indent="457200" algn="l" fontAlgn="t"/>
                      <a:r>
                        <a:rPr lang="ru-RU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Продукты питания</a:t>
                      </a:r>
                      <a:endParaRPr lang="ru-RU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47,9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46,8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46,3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46,0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45,4</a:t>
                      </a:r>
                      <a:endParaRPr lang="ru-RU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1627516"/>
                  </a:ext>
                </a:extLst>
              </a:tr>
              <a:tr h="272821">
                <a:tc>
                  <a:txBody>
                    <a:bodyPr/>
                    <a:lstStyle/>
                    <a:p>
                      <a:pPr indent="457200" algn="l" fontAlgn="t"/>
                      <a:r>
                        <a:rPr lang="ru-RU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Питание вне дома</a:t>
                      </a:r>
                      <a:endParaRPr lang="ru-RU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6,1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4,4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5,1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5,7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4,2</a:t>
                      </a:r>
                      <a:endParaRPr lang="ru-RU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05123485"/>
                  </a:ext>
                </a:extLst>
              </a:tr>
              <a:tr h="272821">
                <a:tc>
                  <a:txBody>
                    <a:bodyPr/>
                    <a:lstStyle/>
                    <a:p>
                      <a:pPr indent="457200" algn="l" fontAlgn="t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Алкоголь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0,0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0,1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0,1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0,0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0,0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086764"/>
                  </a:ext>
                </a:extLst>
              </a:tr>
              <a:tr h="272821">
                <a:tc>
                  <a:txBody>
                    <a:bodyPr/>
                    <a:lstStyle/>
                    <a:p>
                      <a:pPr indent="457200" algn="l" fontAlgn="t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Табак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0,4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0,3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0,2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0,2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0,2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21084821"/>
                  </a:ext>
                </a:extLst>
              </a:tr>
              <a:tr h="272821">
                <a:tc>
                  <a:txBody>
                    <a:bodyPr/>
                    <a:lstStyle/>
                    <a:p>
                      <a:pPr indent="457200" algn="l" fontAlgn="t"/>
                      <a:r>
                        <a:rPr lang="ru-RU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Одежда, обувь, белье и ткани</a:t>
                      </a:r>
                      <a:endParaRPr lang="ru-RU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11,9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12,8</a:t>
                      </a:r>
                      <a:endParaRPr lang="ru-RU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13,3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10,8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11,6</a:t>
                      </a:r>
                      <a:endParaRPr lang="ru-RU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853756"/>
                  </a:ext>
                </a:extLst>
              </a:tr>
              <a:tr h="272821">
                <a:tc>
                  <a:txBody>
                    <a:bodyPr/>
                    <a:lstStyle/>
                    <a:p>
                      <a:pPr indent="457200" algn="l" fontAlgn="t"/>
                      <a:r>
                        <a:rPr lang="ru-RU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Предметы личной гигиены</a:t>
                      </a:r>
                      <a:endParaRPr lang="ru-RU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4,2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4,4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4,5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4,1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4,1</a:t>
                      </a:r>
                      <a:endParaRPr lang="ru-RU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2222519"/>
                  </a:ext>
                </a:extLst>
              </a:tr>
              <a:tr h="272821">
                <a:tc>
                  <a:txBody>
                    <a:bodyPr/>
                    <a:lstStyle/>
                    <a:p>
                      <a:pPr indent="457200" algn="l" fontAlgn="t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Мебель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0,2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0,3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0,4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0,1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0,6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562864"/>
                  </a:ext>
                </a:extLst>
              </a:tr>
              <a:tr h="272821">
                <a:tc>
                  <a:txBody>
                    <a:bodyPr/>
                    <a:lstStyle/>
                    <a:p>
                      <a:pPr indent="457200" algn="l" fontAlgn="t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Покупка средств передвижения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0,0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0,0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0,4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0,9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1,2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45211870"/>
                  </a:ext>
                </a:extLst>
              </a:tr>
              <a:tr h="272821">
                <a:tc>
                  <a:txBody>
                    <a:bodyPr/>
                    <a:lstStyle/>
                    <a:p>
                      <a:pPr indent="457200" algn="l" fontAlgn="t"/>
                      <a:r>
                        <a:rPr lang="ru-RU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Топливо</a:t>
                      </a:r>
                      <a:endParaRPr lang="ru-RU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2,4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3,6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2,8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2,6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4,5</a:t>
                      </a:r>
                      <a:endParaRPr lang="ru-RU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2479"/>
                  </a:ext>
                </a:extLst>
              </a:tr>
              <a:tr h="272821">
                <a:tc>
                  <a:txBody>
                    <a:bodyPr/>
                    <a:lstStyle/>
                    <a:p>
                      <a:pPr indent="457200" algn="l" fontAlgn="t"/>
                      <a:r>
                        <a:rPr lang="ru-RU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Жилищно-коммунальные услуги</a:t>
                      </a:r>
                      <a:endParaRPr lang="ru-RU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7,4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6,2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7,3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6,9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6,9</a:t>
                      </a:r>
                      <a:endParaRPr lang="ru-RU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01715726"/>
                  </a:ext>
                </a:extLst>
              </a:tr>
              <a:tr h="272821">
                <a:tc>
                  <a:txBody>
                    <a:bodyPr/>
                    <a:lstStyle/>
                    <a:p>
                      <a:pPr indent="457200" algn="l" fontAlgn="t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Здравоохранение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1,1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1,1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2,1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1,6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1,2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590957"/>
                  </a:ext>
                </a:extLst>
              </a:tr>
              <a:tr h="272821">
                <a:tc>
                  <a:txBody>
                    <a:bodyPr/>
                    <a:lstStyle/>
                    <a:p>
                      <a:pPr indent="457200" algn="l" fontAlgn="t"/>
                      <a:r>
                        <a:rPr lang="ru-RU" sz="1700" b="1" u="none" strike="noStrike" baseline="0" dirty="0" smtClean="0">
                          <a:effectLst/>
                          <a:latin typeface="+mn-lt"/>
                        </a:rPr>
                        <a:t>  </a:t>
                      </a:r>
                      <a:r>
                        <a:rPr lang="ru-RU" sz="1700" b="1" u="none" strike="noStrike" dirty="0" smtClean="0">
                          <a:effectLst/>
                          <a:latin typeface="+mn-lt"/>
                        </a:rPr>
                        <a:t>в </a:t>
                      </a:r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том числе покупка лекарств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0,6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0,8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1,2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1,2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0,8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91775047"/>
                  </a:ext>
                </a:extLst>
              </a:tr>
              <a:tr h="272821">
                <a:tc>
                  <a:txBody>
                    <a:bodyPr/>
                    <a:lstStyle/>
                    <a:p>
                      <a:pPr indent="457200" algn="l" fontAlgn="t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Дошкольное воспитание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0,7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1,1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1,0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1,1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1,6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693491"/>
                  </a:ext>
                </a:extLst>
              </a:tr>
              <a:tr h="272821">
                <a:tc>
                  <a:txBody>
                    <a:bodyPr/>
                    <a:lstStyle/>
                    <a:p>
                      <a:pPr indent="457200" algn="l" fontAlgn="t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Услуги образования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2,0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1,9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2,3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1,2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1,5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56384909"/>
                  </a:ext>
                </a:extLst>
              </a:tr>
              <a:tr h="272821">
                <a:tc>
                  <a:txBody>
                    <a:bodyPr/>
                    <a:lstStyle/>
                    <a:p>
                      <a:pPr indent="457200" algn="l" fontAlgn="t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Услуги учреждений культуры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0,0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0,1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0,1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effectLst/>
                          <a:latin typeface="+mn-lt"/>
                        </a:rPr>
                        <a:t>0,0</a:t>
                      </a:r>
                      <a:endParaRPr lang="ru-RU" sz="1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 dirty="0">
                          <a:effectLst/>
                          <a:latin typeface="+mn-lt"/>
                        </a:rPr>
                        <a:t>0,0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002644"/>
                  </a:ext>
                </a:extLst>
              </a:tr>
              <a:tr h="272821">
                <a:tc>
                  <a:txBody>
                    <a:bodyPr/>
                    <a:lstStyle/>
                    <a:p>
                      <a:pPr indent="457200" algn="l" fontAlgn="t"/>
                      <a:r>
                        <a:rPr lang="ru-RU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Услуги общественного транспорта</a:t>
                      </a:r>
                      <a:endParaRPr lang="ru-RU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5,8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6,6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5,4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5,1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5,2</a:t>
                      </a:r>
                      <a:endParaRPr lang="ru-RU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94052993"/>
                  </a:ext>
                </a:extLst>
              </a:tr>
              <a:tr h="272821">
                <a:tc>
                  <a:txBody>
                    <a:bodyPr/>
                    <a:lstStyle/>
                    <a:p>
                      <a:pPr indent="457200" algn="l" fontAlgn="t"/>
                      <a:r>
                        <a:rPr lang="ru-RU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Услуги связи</a:t>
                      </a:r>
                      <a:endParaRPr lang="ru-RU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4,3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4,1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3,8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4,5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5,1</a:t>
                      </a:r>
                      <a:endParaRPr lang="ru-RU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278159"/>
                  </a:ext>
                </a:extLst>
              </a:tr>
              <a:tr h="272821">
                <a:tc>
                  <a:txBody>
                    <a:bodyPr/>
                    <a:lstStyle/>
                    <a:p>
                      <a:pPr indent="457200" algn="l" fontAlgn="t"/>
                      <a:r>
                        <a:rPr lang="ru-RU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Прочие товары и услуги</a:t>
                      </a:r>
                      <a:endParaRPr lang="ru-RU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5,5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6,0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4,9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9,3</a:t>
                      </a:r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6,5</a:t>
                      </a:r>
                      <a:endParaRPr lang="ru-RU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44159102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2498" cy="116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70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5092" y="180190"/>
            <a:ext cx="8558374" cy="1062983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+mn-lt"/>
              </a:rPr>
              <a:t>СРЕДНИЙ ВОЗРАСТ ВСТУПЛЕНИЯ В ПЕРВЫЙ БРАК И ПРИ РОЖДЕНИИ </a:t>
            </a:r>
            <a:r>
              <a:rPr lang="ru-RU" sz="3200" b="1" dirty="0" smtClean="0">
                <a:latin typeface="+mn-lt"/>
              </a:rPr>
              <a:t>РЕБЕНКА </a:t>
            </a:r>
            <a:r>
              <a:rPr lang="ru-RU" sz="3200" i="1" dirty="0" smtClean="0">
                <a:latin typeface="+mn-lt"/>
              </a:rPr>
              <a:t>(число лет)</a:t>
            </a:r>
            <a:endParaRPr lang="ru-RU" sz="3200" i="1" dirty="0"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1" y="0"/>
            <a:ext cx="1058580" cy="1034246"/>
          </a:xfrm>
          <a:prstGeom prst="rect">
            <a:avLst/>
          </a:prstGeom>
        </p:spPr>
      </p:pic>
      <p:pic>
        <p:nvPicPr>
          <p:cNvPr id="5" name="Picture 33" descr="C:\Users\user_test_os\Desktop\1371451468_fml_lgt_st - копия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9222" y="244895"/>
            <a:ext cx="1099335" cy="10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7434911"/>
              </p:ext>
            </p:extLst>
          </p:nvPr>
        </p:nvGraphicFramePr>
        <p:xfrm>
          <a:off x="832207" y="1571946"/>
          <a:ext cx="10859784" cy="5034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26140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9060" y="160091"/>
            <a:ext cx="10900881" cy="1138746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+mn-lt"/>
              </a:rPr>
              <a:t>Прерывание </a:t>
            </a:r>
            <a:r>
              <a:rPr lang="ru-RU" sz="3600" b="1" dirty="0" smtClean="0">
                <a:latin typeface="+mn-lt"/>
              </a:rPr>
              <a:t>беременности </a:t>
            </a:r>
            <a:r>
              <a:rPr lang="ru-RU" sz="3600" b="1" dirty="0">
                <a:latin typeface="+mn-lt"/>
              </a:rPr>
              <a:t>(</a:t>
            </a:r>
            <a:r>
              <a:rPr lang="ru-RU" sz="3600" b="1" dirty="0" smtClean="0">
                <a:latin typeface="+mn-lt"/>
              </a:rPr>
              <a:t>аборты) </a:t>
            </a:r>
            <a:br>
              <a:rPr lang="ru-RU" sz="3600" b="1" dirty="0" smtClean="0">
                <a:latin typeface="+mn-lt"/>
              </a:rPr>
            </a:br>
            <a:r>
              <a:rPr lang="ru-RU" sz="3600" b="1" dirty="0" smtClean="0">
                <a:latin typeface="+mn-lt"/>
              </a:rPr>
              <a:t>в возрасте 14-29 лет </a:t>
            </a:r>
            <a:r>
              <a:rPr lang="ru-RU" sz="3100" i="1" dirty="0" smtClean="0">
                <a:latin typeface="+mn-lt"/>
              </a:rPr>
              <a:t>(в процентах к итогу)</a:t>
            </a:r>
            <a:endParaRPr lang="ru-RU" sz="3100" i="1" dirty="0"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1" y="0"/>
            <a:ext cx="1058580" cy="1034246"/>
          </a:xfrm>
          <a:prstGeom prst="rect">
            <a:avLst/>
          </a:prstGeom>
        </p:spPr>
      </p:pic>
      <p:graphicFrame>
        <p:nvGraphicFramePr>
          <p:cNvPr id="21" name="Объект 2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7676831"/>
              </p:ext>
            </p:extLst>
          </p:nvPr>
        </p:nvGraphicFramePr>
        <p:xfrm>
          <a:off x="788276" y="1623848"/>
          <a:ext cx="10925887" cy="4918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Picture 27" descr="C:\Users\user_test_os\Desktop\imgpreview (1).jp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783" y="267128"/>
            <a:ext cx="1716530" cy="106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289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9255" y="110360"/>
            <a:ext cx="10326414" cy="1338296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+mn-lt"/>
              </a:rPr>
              <a:t>Женщины репродуктивного возраста, пользующиеся средствами </a:t>
            </a:r>
            <a:r>
              <a:rPr lang="ru-RU" sz="2800" b="1" dirty="0" smtClean="0">
                <a:latin typeface="+mn-lt"/>
              </a:rPr>
              <a:t>контрацепции, по возрастным группам </a:t>
            </a:r>
            <a:br>
              <a:rPr lang="ru-RU" sz="2800" b="1" dirty="0" smtClean="0">
                <a:latin typeface="+mn-lt"/>
              </a:rPr>
            </a:br>
            <a:r>
              <a:rPr lang="ru-RU" sz="2800" b="1" dirty="0">
                <a:latin typeface="+mn-lt"/>
              </a:rPr>
              <a:t> </a:t>
            </a:r>
            <a:r>
              <a:rPr lang="ru-RU" sz="2400" dirty="0" smtClean="0">
                <a:latin typeface="+mn-lt"/>
              </a:rPr>
              <a:t>(в % от женщин в возрасте 15-49 лет)</a:t>
            </a:r>
            <a:endParaRPr lang="ru-RU" sz="2400" dirty="0">
              <a:latin typeface="+mn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1" y="0"/>
            <a:ext cx="1192498" cy="1165086"/>
          </a:xfrm>
          <a:prstGeom prst="rect">
            <a:avLst/>
          </a:prstGeom>
        </p:spPr>
      </p:pic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2894784"/>
              </p:ext>
            </p:extLst>
          </p:nvPr>
        </p:nvGraphicFramePr>
        <p:xfrm>
          <a:off x="772510" y="1469204"/>
          <a:ext cx="10846676" cy="5089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28382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1801" y="164387"/>
            <a:ext cx="10131175" cy="1006867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atin typeface="+mn-lt"/>
              </a:rPr>
              <a:t>Ожидаемая продолжительность жизни по полу и отдельным возрастам </a:t>
            </a:r>
            <a:r>
              <a:rPr lang="ru-RU" sz="4000" b="1" dirty="0" smtClean="0">
                <a:latin typeface="+mn-lt"/>
              </a:rPr>
              <a:t>в 2017г. </a:t>
            </a:r>
            <a:r>
              <a:rPr lang="ru-RU" sz="3300" i="1" dirty="0" smtClean="0"/>
              <a:t>(число </a:t>
            </a:r>
            <a:r>
              <a:rPr lang="ru-RU" sz="3300" i="1" dirty="0"/>
              <a:t>лет)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7077351"/>
              </p:ext>
            </p:extLst>
          </p:nvPr>
        </p:nvGraphicFramePr>
        <p:xfrm>
          <a:off x="626724" y="1458930"/>
          <a:ext cx="11239928" cy="4993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1" y="0"/>
            <a:ext cx="1058580" cy="103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207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1802" y="195209"/>
            <a:ext cx="10161998" cy="1119883"/>
          </a:xfrm>
        </p:spPr>
        <p:txBody>
          <a:bodyPr>
            <a:normAutofit/>
          </a:bodyPr>
          <a:lstStyle/>
          <a:p>
            <a:r>
              <a:rPr lang="ru-RU" sz="3600" b="1" dirty="0"/>
              <a:t>Заболеваемость </a:t>
            </a:r>
            <a:r>
              <a:rPr lang="ru-RU" sz="3600" b="1" dirty="0" smtClean="0"/>
              <a:t>активным туберкулезом по полу и возрастным группам </a:t>
            </a:r>
            <a:r>
              <a:rPr lang="ru-RU" sz="3200" i="1" dirty="0" smtClean="0"/>
              <a:t>(в % к итогу)</a:t>
            </a:r>
            <a:endParaRPr lang="ru-RU" sz="32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1" y="0"/>
            <a:ext cx="1058580" cy="1034246"/>
          </a:xfrm>
          <a:prstGeom prst="rect">
            <a:avLst/>
          </a:prstGeom>
        </p:spPr>
      </p:pic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7914736"/>
              </p:ext>
            </p:extLst>
          </p:nvPr>
        </p:nvGraphicFramePr>
        <p:xfrm>
          <a:off x="838200" y="1849347"/>
          <a:ext cx="5891373" cy="4458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706025"/>
              </p:ext>
            </p:extLst>
          </p:nvPr>
        </p:nvGraphicFramePr>
        <p:xfrm>
          <a:off x="6935056" y="1931542"/>
          <a:ext cx="4500081" cy="4202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Picture 31" descr="C:\Users\user_test_os\Desktop\bigstock-Men-Woman-Icon-5443192.jpg"/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626" y="1500027"/>
            <a:ext cx="458792" cy="72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2" descr="C:\Users\user_test_os\Desktop\жен.jpg"/>
          <p:cNvPicPr>
            <a:picLocks noChangeAspect="1" noChangeArrowheads="1"/>
          </p:cNvPicPr>
          <p:nvPr/>
        </p:nvPicPr>
        <p:blipFill>
          <a:blip r:embed="rId7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154" y="1500026"/>
            <a:ext cx="523982" cy="72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547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3997" y="226032"/>
            <a:ext cx="10777590" cy="996594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Заболеваемость </a:t>
            </a:r>
            <a:r>
              <a:rPr lang="ru-RU" sz="3600" b="1" dirty="0" smtClean="0"/>
              <a:t>злокачественными новообразованиями по </a:t>
            </a:r>
            <a:r>
              <a:rPr lang="ru-RU" sz="3600" b="1" dirty="0"/>
              <a:t>полу и возрастным группам </a:t>
            </a:r>
            <a:r>
              <a:rPr lang="ru-RU" sz="3100" i="1" dirty="0"/>
              <a:t>(в </a:t>
            </a:r>
            <a:r>
              <a:rPr lang="ru-RU" sz="3100" i="1" dirty="0" smtClean="0"/>
              <a:t>процентах </a:t>
            </a:r>
            <a:r>
              <a:rPr lang="ru-RU" sz="3100" i="1" dirty="0"/>
              <a:t>к итогу)</a:t>
            </a:r>
            <a:endParaRPr lang="ru-RU" sz="31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1" y="0"/>
            <a:ext cx="1058580" cy="1034246"/>
          </a:xfrm>
          <a:prstGeom prst="rect">
            <a:avLst/>
          </a:prstGeom>
        </p:spPr>
      </p:pic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3389925"/>
              </p:ext>
            </p:extLst>
          </p:nvPr>
        </p:nvGraphicFramePr>
        <p:xfrm>
          <a:off x="559771" y="1784527"/>
          <a:ext cx="6138362" cy="443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9736712"/>
              </p:ext>
            </p:extLst>
          </p:nvPr>
        </p:nvGraphicFramePr>
        <p:xfrm>
          <a:off x="6770668" y="1756881"/>
          <a:ext cx="4756935" cy="4335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Picture 31" descr="C:\Users\user_test_os\Desktop\bigstock-Men-Woman-Icon-5443192.jpg"/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9201" y="1643865"/>
            <a:ext cx="458792" cy="72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2" descr="C:\Users\user_test_os\Desktop\жен.jpg"/>
          <p:cNvPicPr>
            <a:picLocks noChangeAspect="1" noChangeArrowheads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017" y="1773785"/>
            <a:ext cx="595902" cy="782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2293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4156" y="34930"/>
            <a:ext cx="10664575" cy="1130156"/>
          </a:xfrm>
        </p:spPr>
        <p:txBody>
          <a:bodyPr>
            <a:normAutofit/>
          </a:bodyPr>
          <a:lstStyle/>
          <a:p>
            <a:r>
              <a:rPr lang="ru-RU" altLang="ru-RU" sz="2800" b="1" dirty="0">
                <a:latin typeface="+mn-lt"/>
              </a:rPr>
              <a:t>УРОВЕНЬ СМЕРТНОСТИ МУЖЧИН И ЖЕНЩИН В ВОЗРАСТЕ 15-29 ЛЕТ </a:t>
            </a:r>
            <a:r>
              <a:rPr lang="ru-RU" altLang="ru-RU" sz="2800" b="1" dirty="0" smtClean="0">
                <a:latin typeface="+mn-lt"/>
              </a:rPr>
              <a:t/>
            </a:r>
            <a:br>
              <a:rPr lang="ru-RU" altLang="ru-RU" sz="2800" b="1" dirty="0" smtClean="0">
                <a:latin typeface="+mn-lt"/>
              </a:rPr>
            </a:br>
            <a:r>
              <a:rPr lang="ru-RU" altLang="ru-RU" sz="2700" i="1" dirty="0">
                <a:latin typeface="+mn-lt"/>
              </a:rPr>
              <a:t> </a:t>
            </a:r>
            <a:r>
              <a:rPr lang="ru-RU" altLang="ru-RU" sz="2700" i="1" dirty="0" smtClean="0">
                <a:solidFill>
                  <a:srgbClr val="000000"/>
                </a:solidFill>
                <a:latin typeface="+mn-lt"/>
              </a:rPr>
              <a:t>(</a:t>
            </a:r>
            <a:r>
              <a:rPr lang="ru-RU" altLang="ru-RU" sz="2700" i="1" dirty="0">
                <a:solidFill>
                  <a:srgbClr val="000000"/>
                </a:solidFill>
                <a:latin typeface="+mn-lt"/>
              </a:rPr>
              <a:t>на 100 000 населения соответствующего пола и возраста</a:t>
            </a:r>
            <a:r>
              <a:rPr lang="ru-RU" altLang="ru-RU" sz="2700" i="1" dirty="0" smtClean="0">
                <a:solidFill>
                  <a:srgbClr val="000000"/>
                </a:solidFill>
                <a:latin typeface="+mn-lt"/>
              </a:rPr>
              <a:t>)</a:t>
            </a:r>
            <a:endParaRPr lang="ru-RU" sz="2700" i="1" dirty="0"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58" y="0"/>
            <a:ext cx="1192498" cy="1165086"/>
          </a:xfrm>
          <a:prstGeom prst="rect">
            <a:avLst/>
          </a:prstGeom>
        </p:spPr>
      </p:pic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8184152"/>
              </p:ext>
            </p:extLst>
          </p:nvPr>
        </p:nvGraphicFramePr>
        <p:xfrm>
          <a:off x="756005" y="1165086"/>
          <a:ext cx="10864066" cy="5054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17570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7285" y="189187"/>
            <a:ext cx="9298113" cy="788275"/>
          </a:xfrm>
        </p:spPr>
        <p:txBody>
          <a:bodyPr>
            <a:normAutofit/>
          </a:bodyPr>
          <a:lstStyle/>
          <a:p>
            <a:r>
              <a:rPr lang="ru-RU" altLang="ru-RU" sz="2400" b="1" dirty="0" smtClean="0">
                <a:latin typeface="+mn-lt"/>
              </a:rPr>
              <a:t>ЧИСЛО ЛИЦ, СОВЕРШИВШИХ ПРЕСТУПЛЕНИЯ В ВОЗРАСТЕ 14-29 ЛЕТ</a:t>
            </a:r>
            <a:br>
              <a:rPr lang="ru-RU" altLang="ru-RU" sz="2400" b="1" dirty="0" smtClean="0">
                <a:latin typeface="+mn-lt"/>
              </a:rPr>
            </a:br>
            <a:r>
              <a:rPr lang="ru-RU" altLang="ru-RU" sz="2400" b="1" dirty="0" smtClean="0">
                <a:latin typeface="+mn-lt"/>
              </a:rPr>
              <a:t>   </a:t>
            </a:r>
            <a:r>
              <a:rPr lang="ru-RU" altLang="ru-RU" sz="2400" dirty="0" smtClean="0">
                <a:latin typeface="+mn-lt"/>
              </a:rPr>
              <a:t>(тыс. человек)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1" y="0"/>
            <a:ext cx="1192498" cy="1165086"/>
          </a:xfrm>
          <a:prstGeom prst="rect">
            <a:avLst/>
          </a:prstGeom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556752"/>
              </p:ext>
            </p:extLst>
          </p:nvPr>
        </p:nvGraphicFramePr>
        <p:xfrm>
          <a:off x="770562" y="1407560"/>
          <a:ext cx="10583238" cy="5013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2339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2979" y="164387"/>
            <a:ext cx="10130820" cy="1000699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+mn-lt"/>
              </a:rPr>
              <a:t>Структура преступлений, совершенных лицами в возрасте 14-29 </a:t>
            </a:r>
            <a:r>
              <a:rPr lang="ru-RU" sz="3200" b="1" dirty="0" smtClean="0">
                <a:latin typeface="+mn-lt"/>
              </a:rPr>
              <a:t>лет </a:t>
            </a:r>
            <a:r>
              <a:rPr lang="ru-RU" sz="3200" i="1" dirty="0" smtClean="0">
                <a:latin typeface="+mn-lt"/>
              </a:rPr>
              <a:t>(в процентах)</a:t>
            </a:r>
            <a:endParaRPr lang="ru-RU" sz="3200" i="1" dirty="0"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1" y="0"/>
            <a:ext cx="1192498" cy="1165086"/>
          </a:xfrm>
          <a:prstGeom prst="rect">
            <a:avLst/>
          </a:prstGeom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4620478"/>
              </p:ext>
            </p:extLst>
          </p:nvPr>
        </p:nvGraphicFramePr>
        <p:xfrm>
          <a:off x="626730" y="1448657"/>
          <a:ext cx="10987355" cy="5013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Picture 9" descr="C:\Users\user_test_os\Desktop\34541-1_ru_normal - копия.png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957" y="2540401"/>
            <a:ext cx="849616" cy="693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583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4270" y="149369"/>
            <a:ext cx="9987337" cy="1052708"/>
          </a:xfrm>
        </p:spPr>
        <p:txBody>
          <a:bodyPr>
            <a:normAutofit/>
          </a:bodyPr>
          <a:lstStyle/>
          <a:p>
            <a:r>
              <a:rPr lang="ru-RU" b="1" dirty="0" smtClean="0"/>
              <a:t>Основные выводы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3578" y="1438382"/>
            <a:ext cx="10470222" cy="4738581"/>
          </a:xfrm>
        </p:spPr>
        <p:txBody>
          <a:bodyPr>
            <a:noAutofit/>
          </a:bodyPr>
          <a:lstStyle/>
          <a:p>
            <a:r>
              <a:rPr lang="ru-RU" altLang="ru-RU" sz="2000" dirty="0" smtClean="0"/>
              <a:t>Доля молодежи снижается на фоне повышения удельного веса лиц старших возрастов. </a:t>
            </a:r>
            <a:r>
              <a:rPr lang="ru-RU" sz="2000" dirty="0"/>
              <a:t>Это будет иметь серьезные социально-экономические последствия в </a:t>
            </a:r>
            <a:r>
              <a:rPr lang="ru-RU" sz="2000" dirty="0" smtClean="0"/>
              <a:t>ближайшем будущем</a:t>
            </a:r>
            <a:r>
              <a:rPr lang="ru-RU" sz="2000" dirty="0"/>
              <a:t>, в том числе для устойчивости </a:t>
            </a:r>
            <a:r>
              <a:rPr lang="ru-RU" sz="2000" dirty="0" smtClean="0"/>
              <a:t>рынка </a:t>
            </a:r>
            <a:r>
              <a:rPr lang="ru-RU" sz="2000" dirty="0"/>
              <a:t>труда и </a:t>
            </a:r>
            <a:r>
              <a:rPr lang="ru-RU" sz="2000" dirty="0" smtClean="0"/>
              <a:t>пенсионной системы республики.</a:t>
            </a:r>
          </a:p>
          <a:p>
            <a:r>
              <a:rPr lang="ru-RU" sz="2000" dirty="0"/>
              <a:t>Основная часть </a:t>
            </a:r>
            <a:r>
              <a:rPr lang="ru-RU" sz="2000" dirty="0" smtClean="0"/>
              <a:t>молодых мигрантов </a:t>
            </a:r>
            <a:r>
              <a:rPr lang="ru-RU" sz="2000" dirty="0"/>
              <a:t>переезжает в другие страны в поисках работы, при этом большинство из </a:t>
            </a:r>
            <a:r>
              <a:rPr lang="ru-RU" sz="2000" dirty="0" smtClean="0"/>
              <a:t>них мигрирует </a:t>
            </a:r>
            <a:r>
              <a:rPr lang="ru-RU" sz="2000" dirty="0"/>
              <a:t>в пределах региона СНГ. В целом около трети мигрантов составляют молодые люди в </a:t>
            </a:r>
            <a:r>
              <a:rPr lang="ru-RU" sz="2000" dirty="0" smtClean="0"/>
              <a:t>возрасте 14-28 </a:t>
            </a:r>
            <a:r>
              <a:rPr lang="ru-RU" sz="2000" dirty="0"/>
              <a:t>лет</a:t>
            </a:r>
            <a:r>
              <a:rPr lang="ru-RU" sz="2000" dirty="0" smtClean="0"/>
              <a:t>.</a:t>
            </a:r>
          </a:p>
          <a:p>
            <a:r>
              <a:rPr lang="ru-RU" altLang="ru-RU" sz="2000" dirty="0"/>
              <a:t>Молодежь, как и население в </a:t>
            </a:r>
            <a:r>
              <a:rPr lang="ru-RU" altLang="ru-RU" sz="2000" dirty="0" smtClean="0"/>
              <a:t>целом, обладает высоким </a:t>
            </a:r>
            <a:r>
              <a:rPr lang="ru-RU" altLang="ru-RU" sz="2000" dirty="0"/>
              <a:t>уровнем образования. При </a:t>
            </a:r>
            <a:r>
              <a:rPr lang="ru-RU" altLang="ru-RU" sz="2000" dirty="0" smtClean="0"/>
              <a:t>этом, девушки </a:t>
            </a:r>
            <a:r>
              <a:rPr lang="ru-RU" altLang="ru-RU" sz="2000" dirty="0"/>
              <a:t>преобладают среди </a:t>
            </a:r>
            <a:r>
              <a:rPr lang="ru-RU" altLang="ru-RU" sz="2000" dirty="0" smtClean="0"/>
              <a:t>студентов организаций </a:t>
            </a:r>
            <a:r>
              <a:rPr lang="ru-RU" altLang="ru-RU" sz="2000" dirty="0"/>
              <a:t>высшего и среднего профессионального образования.</a:t>
            </a:r>
          </a:p>
          <a:p>
            <a:r>
              <a:rPr lang="ru-RU" altLang="ru-RU" sz="2000" dirty="0" smtClean="0"/>
              <a:t>В </a:t>
            </a:r>
            <a:r>
              <a:rPr lang="ru-RU" altLang="ru-RU" sz="2000" dirty="0"/>
              <a:t>последние годы </a:t>
            </a:r>
            <a:r>
              <a:rPr lang="ru-RU" altLang="ru-RU" sz="2000" dirty="0" smtClean="0"/>
              <a:t>наметилась </a:t>
            </a:r>
            <a:r>
              <a:rPr lang="ru-RU" altLang="ru-RU" sz="2000" dirty="0"/>
              <a:t>тенденция сокращения доли </a:t>
            </a:r>
            <a:r>
              <a:rPr lang="ru-RU" altLang="ru-RU" sz="2000" dirty="0" smtClean="0"/>
              <a:t>молодежи, учащейся </a:t>
            </a:r>
            <a:r>
              <a:rPr lang="ru-RU" altLang="ru-RU" sz="2000" dirty="0"/>
              <a:t>в высших </a:t>
            </a:r>
            <a:r>
              <a:rPr lang="ru-RU" altLang="ru-RU" sz="2000" dirty="0" smtClean="0"/>
              <a:t>профессиональных </a:t>
            </a:r>
            <a:r>
              <a:rPr lang="ru-RU" altLang="ru-RU" sz="2000" dirty="0"/>
              <a:t>учебных </a:t>
            </a:r>
            <a:r>
              <a:rPr lang="ru-RU" altLang="ru-RU" sz="2000" dirty="0" smtClean="0"/>
              <a:t>заведениях. Наблюдается постепенное повышение  доли молодежи, обучающихся в средних профессиональных учебных заведениях. </a:t>
            </a:r>
          </a:p>
          <a:p>
            <a:r>
              <a:rPr lang="ru-RU" altLang="ru-RU" sz="2000" dirty="0" smtClean="0"/>
              <a:t>По результатам обследования рабочей силы наблюдается понижение уровня экономической активности молодежи с  55% в 2013г. до 49% в 2017г.  Увеличился разрыв между уровнем экономической активности мужчин и женщин.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1" y="0"/>
            <a:ext cx="977978" cy="95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6719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4270" y="149369"/>
            <a:ext cx="9987337" cy="1052708"/>
          </a:xfrm>
        </p:spPr>
        <p:txBody>
          <a:bodyPr>
            <a:normAutofit/>
          </a:bodyPr>
          <a:lstStyle/>
          <a:p>
            <a:r>
              <a:rPr lang="ru-RU" b="1" dirty="0" smtClean="0"/>
              <a:t>Основные выводы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9190" y="1304818"/>
            <a:ext cx="10922285" cy="4859676"/>
          </a:xfrm>
        </p:spPr>
        <p:txBody>
          <a:bodyPr>
            <a:normAutofit fontScale="77500" lnSpcReduction="20000"/>
          </a:bodyPr>
          <a:lstStyle/>
          <a:p>
            <a:r>
              <a:rPr lang="ru-RU" altLang="ru-RU" sz="2400" dirty="0"/>
              <a:t>По-прежнему уровень молодежной безработицы превышает уровень общей безработицы. Уровень безработицы среди молодежи в возрасте 15-28 лет составил около 12%. Значение данного показателя среди женщин на 8 процентных пунктов выше, чем среди мужчин</a:t>
            </a:r>
            <a:r>
              <a:rPr lang="ru-RU" altLang="ru-RU" sz="2400" dirty="0" smtClean="0"/>
              <a:t>.</a:t>
            </a:r>
            <a:endParaRPr lang="ru-RU" sz="2400" dirty="0" smtClean="0"/>
          </a:p>
          <a:p>
            <a:r>
              <a:rPr lang="ru-RU" sz="2400" dirty="0" smtClean="0"/>
              <a:t>В </a:t>
            </a:r>
            <a:r>
              <a:rPr lang="ru-RU" sz="2400" dirty="0"/>
              <a:t>структуре денежных расходов </a:t>
            </a:r>
            <a:r>
              <a:rPr lang="ru-RU" sz="2400" dirty="0" smtClean="0"/>
              <a:t>молодежи </a:t>
            </a:r>
            <a:r>
              <a:rPr lang="ru-RU" sz="2400" dirty="0"/>
              <a:t>более </a:t>
            </a:r>
            <a:r>
              <a:rPr lang="ru-RU" sz="2400" dirty="0" smtClean="0"/>
              <a:t>80% </a:t>
            </a:r>
            <a:r>
              <a:rPr lang="ru-RU" sz="2400" dirty="0"/>
              <a:t>составляют потребительские расходы,  где  расходы  на  продукты  </a:t>
            </a:r>
            <a:r>
              <a:rPr lang="ru-RU" sz="2400" dirty="0" smtClean="0"/>
              <a:t>питания  являются  преобладающими. В связи с этим, сокращаются возможности </a:t>
            </a:r>
            <a:r>
              <a:rPr lang="ru-RU" sz="2400" dirty="0"/>
              <a:t>молодых </a:t>
            </a:r>
            <a:r>
              <a:rPr lang="ru-RU" sz="2400" dirty="0" smtClean="0"/>
              <a:t>людей </a:t>
            </a:r>
            <a:r>
              <a:rPr lang="ru-RU" sz="2400" dirty="0"/>
              <a:t>расходовать средства на другие цели, в частности, путешествия и отдых, </a:t>
            </a:r>
            <a:r>
              <a:rPr lang="ru-RU" sz="2400" dirty="0" smtClean="0"/>
              <a:t>занятия спортом и др. </a:t>
            </a:r>
          </a:p>
          <a:p>
            <a:r>
              <a:rPr lang="ru-RU" sz="2400" dirty="0"/>
              <a:t>Средний возраст матери при рождении первого ребенка в 2017г. составил 22,9 лет и совпадает с ее средним возрастом при вступлении в первый брак – 23-24 года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По-прежнему </a:t>
            </a:r>
            <a:r>
              <a:rPr lang="ru-RU" sz="2400" dirty="0"/>
              <a:t>наблюдается гендерный разрыв в показателе средней продолжительности </a:t>
            </a:r>
            <a:r>
              <a:rPr lang="ru-RU" sz="2400" dirty="0" smtClean="0"/>
              <a:t>жизни при рождении :  </a:t>
            </a:r>
            <a:r>
              <a:rPr lang="ru-RU" sz="2400" dirty="0"/>
              <a:t>у девочек 75,4 года, у мальчиков – 67,2 </a:t>
            </a:r>
            <a:r>
              <a:rPr lang="ru-RU" sz="2400" dirty="0" smtClean="0"/>
              <a:t>лет. </a:t>
            </a:r>
          </a:p>
          <a:p>
            <a:r>
              <a:rPr lang="ru-RU" sz="2400" dirty="0" smtClean="0"/>
              <a:t>Разрыв </a:t>
            </a:r>
            <a:r>
              <a:rPr lang="ru-RU" sz="2400" dirty="0"/>
              <a:t>в продолжительности жизни связан с различиями в уровне смертности полов: смертность мужчин в </a:t>
            </a:r>
            <a:r>
              <a:rPr lang="ru-RU" sz="2400" dirty="0" smtClean="0"/>
              <a:t>1,5-2 </a:t>
            </a:r>
            <a:r>
              <a:rPr lang="ru-RU" sz="2400" dirty="0"/>
              <a:t>раза выше смертности женщин. </a:t>
            </a:r>
            <a:endParaRPr lang="ru-RU" sz="2400" dirty="0" smtClean="0"/>
          </a:p>
          <a:p>
            <a:r>
              <a:rPr lang="ru-RU" altLang="ru-RU" sz="2400" dirty="0" smtClean="0"/>
              <a:t>По-прежнему сохраняется высокий уровень </a:t>
            </a:r>
            <a:r>
              <a:rPr lang="ru-RU" altLang="ru-RU" sz="2400" dirty="0"/>
              <a:t>заболеваемости </a:t>
            </a:r>
            <a:r>
              <a:rPr lang="ru-RU" altLang="ru-RU" sz="2400" dirty="0" smtClean="0"/>
              <a:t>туберкулезом. </a:t>
            </a:r>
            <a:r>
              <a:rPr lang="ru-RU" altLang="ru-RU" sz="2400" dirty="0"/>
              <a:t>В 2017 году наибольшая доля заболевших активным туберкулезом с диагнозом, установленным впервые в жизни, отмечалась у женщин в </a:t>
            </a:r>
            <a:r>
              <a:rPr lang="ru-RU" altLang="ru-RU" sz="2400" dirty="0" smtClean="0"/>
              <a:t>возрастных группах 18-24 лет (23%) и 25-34 лет (24%) и </a:t>
            </a:r>
            <a:r>
              <a:rPr lang="ru-RU" altLang="ru-RU" sz="2400" dirty="0"/>
              <a:t>у </a:t>
            </a:r>
            <a:r>
              <a:rPr lang="ru-RU" altLang="ru-RU" sz="2400" dirty="0" smtClean="0"/>
              <a:t>мужчин - в возрасте 45-64 лет (24%) и 18-24 лет (22%). </a:t>
            </a:r>
            <a:endParaRPr lang="ru-RU" altLang="ru-RU" sz="2400" dirty="0"/>
          </a:p>
          <a:p>
            <a:r>
              <a:rPr lang="ru-RU" sz="2400" dirty="0" smtClean="0"/>
              <a:t>В общем числе лиц, совершивших преступления,  более 34% составила молодежь в возрасте до 30 лет, и около 7% - лица в несовершеннолетнем возрасте.</a:t>
            </a:r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1" y="0"/>
            <a:ext cx="977978" cy="95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9562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marL="0" indent="0"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1" y="0"/>
            <a:ext cx="977978" cy="95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8552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2550</TotalTime>
  <Words>1055</Words>
  <Application>Microsoft Office PowerPoint</Application>
  <PresentationFormat>Широкоэкранный</PresentationFormat>
  <Paragraphs>336</Paragraphs>
  <Slides>23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Тема Office</vt:lpstr>
      <vt:lpstr>Основные тенденции в жизни молодежи Кыргызской Республики: статистика и факты</vt:lpstr>
      <vt:lpstr>Определение категории «молодежь»</vt:lpstr>
      <vt:lpstr>Население по возрастным группам  (в % к общей численности населения )</vt:lpstr>
      <vt:lpstr>Миграционные потоки молодежи в возрасте 14-28 лет       (тыс. человек)</vt:lpstr>
      <vt:lpstr>Миграционный отток молодежи  (тыс. человек)</vt:lpstr>
      <vt:lpstr>Индекс гендерного паритета в образовании  (Соотношение численности воспитанников, учащихся и студентов женского пола к мужскому)</vt:lpstr>
      <vt:lpstr>Студенты высших и средних профессиональных учебных заведений (на 1000 населения в возрасте 14-28 лет)</vt:lpstr>
      <vt:lpstr>Молодежь в возрасте 15-28 лет на рынке труда   (в % к численности населения в возрасте 15-28 лет; по данным ИОДХРС)</vt:lpstr>
      <vt:lpstr>Уровень безработицы по образованию молодежи (в процентах к экономически активному населению в возрасте 15-28 лет; по данным ИОДХРС)</vt:lpstr>
      <vt:lpstr>Уровень бедности населения в возрасте 14-28 лет  (в % к соответствующей возрастной группе населения; по данным ИОДХ)</vt:lpstr>
      <vt:lpstr>Распределение среднедушевых денежных расходов домашних хозяйств, имеющих главу в возрасте до 28 лет  (в % к итогу; по данным ИОДХ)</vt:lpstr>
      <vt:lpstr>СРЕДНИЙ ВОЗРАСТ ВСТУПЛЕНИЯ В ПЕРВЫЙ БРАК И ПРИ РОЖДЕНИИ РЕБЕНКА (число лет)</vt:lpstr>
      <vt:lpstr>Прерывание беременности (аборты)  в возрасте 14-29 лет (в процентах к итогу)</vt:lpstr>
      <vt:lpstr>Женщины репродуктивного возраста, пользующиеся средствами контрацепции, по возрастным группам   (в % от женщин в возрасте 15-49 лет)</vt:lpstr>
      <vt:lpstr>Ожидаемая продолжительность жизни по полу и отдельным возрастам в 2017г. (число лет)</vt:lpstr>
      <vt:lpstr>Заболеваемость активным туберкулезом по полу и возрастным группам (в % к итогу)</vt:lpstr>
      <vt:lpstr>Заболеваемость злокачественными новообразованиями по полу и возрастным группам (в процентах к итогу)</vt:lpstr>
      <vt:lpstr>УРОВЕНЬ СМЕРТНОСТИ МУЖЧИН И ЖЕНЩИН В ВОЗРАСТЕ 15-29 ЛЕТ   (на 100 000 населения соответствующего пола и возраста)</vt:lpstr>
      <vt:lpstr>ЧИСЛО ЛИЦ, СОВЕРШИВШИХ ПРЕСТУПЛЕНИЯ В ВОЗРАСТЕ 14-29 ЛЕТ    (тыс. человек)</vt:lpstr>
      <vt:lpstr>Структура преступлений, совершенных лицами в возрасте 14-29 лет (в процентах)</vt:lpstr>
      <vt:lpstr>Основные выводы</vt:lpstr>
      <vt:lpstr>Основные выводы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тенденции в жизни молодежи Кыргызской Республики: статистика и факты</dc:title>
  <dc:creator>USER</dc:creator>
  <cp:lastModifiedBy>USER</cp:lastModifiedBy>
  <cp:revision>173</cp:revision>
  <dcterms:created xsi:type="dcterms:W3CDTF">2019-04-20T17:28:21Z</dcterms:created>
  <dcterms:modified xsi:type="dcterms:W3CDTF">2019-05-13T19:07:01Z</dcterms:modified>
</cp:coreProperties>
</file>