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5"/>
  </p:notesMasterIdLst>
  <p:sldIdLst>
    <p:sldId id="256" r:id="rId3"/>
    <p:sldId id="266" r:id="rId4"/>
    <p:sldId id="288" r:id="rId5"/>
    <p:sldId id="274" r:id="rId6"/>
    <p:sldId id="307" r:id="rId7"/>
    <p:sldId id="275" r:id="rId8"/>
    <p:sldId id="308" r:id="rId9"/>
    <p:sldId id="277" r:id="rId10"/>
    <p:sldId id="280" r:id="rId11"/>
    <p:sldId id="278" r:id="rId12"/>
    <p:sldId id="309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Обложка" id="{09BD8EDA-5430-4B4C-9E05-F32D4CA76277}">
          <p14:sldIdLst>
            <p14:sldId id="256"/>
            <p14:sldId id="266"/>
            <p14:sldId id="288"/>
            <p14:sldId id="274"/>
            <p14:sldId id="307"/>
            <p14:sldId id="275"/>
            <p14:sldId id="308"/>
            <p14:sldId id="277"/>
            <p14:sldId id="280"/>
            <p14:sldId id="278"/>
            <p14:sldId id="309"/>
            <p14:sldId id="281"/>
          </p14:sldIdLst>
        </p14:section>
        <p14:section name="Основная часть" id="{1F1C8C30-0E0A-473A-85B6-DBD365E752C7}">
          <p14:sldIdLst/>
        </p14:section>
        <p14:section name="Последняя страница" id="{4FE91FCE-F239-445C-9A5B-61A7535B0391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B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\&#1055;&#1056;&#1045;&#1057;&#1050;&#1054;&#1053;&#1060;&#1045;&#1056;&#1045;&#1053;&#1062;&#1048;&#1071;\&#1060;&#1080;&#1085;&#1089;&#1077;&#1082;&#1090;&#1086;&#1088;_&#1055;&#1056;&#1045;&#1057;&#1050;&#1054;&#1053;&#1060;\2025\GRAFIK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vvaluyskaya\Desktop\2026\2025\GRAFIK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\&#1055;&#1056;&#1045;&#1057;&#1050;&#1054;&#1053;&#1060;&#1045;&#1056;&#1045;&#1053;&#1062;&#1048;&#1071;\&#1060;&#1080;&#1085;&#1089;&#1077;&#1082;&#1090;&#1086;&#1088;_&#1055;&#1056;&#1045;&#1057;&#1050;&#1054;&#1053;&#1060;\2025\GRAFIK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\&#1055;&#1056;&#1045;&#1057;&#1050;&#1054;&#1053;&#1060;&#1045;&#1056;&#1045;&#1053;&#1062;&#1048;&#1071;\&#1060;&#1080;&#1085;&#1089;&#1077;&#1082;&#1090;&#1086;&#1088;_&#1055;&#1056;&#1045;&#1057;&#1050;&#1054;&#1053;&#1060;\2025\GRAFIK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vvaluyskaya\Desktop\2026\2025\GRAFIK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\&#1055;&#1056;&#1045;&#1057;&#1050;&#1054;&#1053;&#1060;&#1045;&#1056;&#1045;&#1053;&#1062;&#1048;&#1071;\&#1060;&#1080;&#1085;&#1089;&#1077;&#1082;&#1090;&#1086;&#1088;_&#1055;&#1056;&#1045;&#1057;&#1050;&#1054;&#1053;&#1060;\2025\GRAFIK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vvaluyskaya\Desktop\2026\2025\GRAFIK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клиенты!$B$3</c:f>
              <c:strCache>
                <c:ptCount val="1"/>
                <c:pt idx="0">
                  <c:v>Число клиентов</c:v>
                </c:pt>
              </c:strCache>
            </c:strRef>
          </c:tx>
          <c:spPr>
            <a:solidFill>
              <a:srgbClr val="0B5E97"/>
            </a:solidFill>
            <a:ln>
              <a:noFill/>
            </a:ln>
            <a:effectLst/>
          </c:spPr>
          <c:invertIfNegative val="0"/>
          <c:cat>
            <c:numRef>
              <c:f>клиенты!$C$2:$G$2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клиенты!$C$3:$G$3</c:f>
              <c:numCache>
                <c:formatCode>General</c:formatCode>
                <c:ptCount val="5"/>
                <c:pt idx="0">
                  <c:v>5246</c:v>
                </c:pt>
                <c:pt idx="1">
                  <c:v>8432.7000000000007</c:v>
                </c:pt>
                <c:pt idx="2">
                  <c:v>11360.2</c:v>
                </c:pt>
                <c:pt idx="3">
                  <c:v>15001.9</c:v>
                </c:pt>
                <c:pt idx="4">
                  <c:v>20739.599999999999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83-4316-923A-65EE064403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axId val="275815432"/>
        <c:axId val="275820136"/>
      </c:barChart>
      <c:catAx>
        <c:axId val="275815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5820136"/>
        <c:crosses val="autoZero"/>
        <c:auto val="1"/>
        <c:lblAlgn val="ctr"/>
        <c:lblOffset val="100"/>
        <c:noMultiLvlLbl val="0"/>
      </c:catAx>
      <c:valAx>
        <c:axId val="275820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5815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81F-4E72-ACF0-757DF7E36744}"/>
              </c:ext>
            </c:extLst>
          </c:dPt>
          <c:dPt>
            <c:idx val="1"/>
            <c:bubble3D val="0"/>
            <c:spPr>
              <a:solidFill>
                <a:srgbClr val="0B5E97">
                  <a:alpha val="76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81F-4E72-ACF0-757DF7E36744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81F-4E72-ACF0-757DF7E36744}"/>
              </c:ext>
            </c:extLst>
          </c:dPt>
          <c:dPt>
            <c:idx val="3"/>
            <c:bubble3D val="0"/>
            <c:spPr>
              <a:solidFill>
                <a:srgbClr val="0BD9F5">
                  <a:alpha val="47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81F-4E72-ACF0-757DF7E36744}"/>
              </c:ext>
            </c:extLst>
          </c:dPt>
          <c:dLbls>
            <c:dLbl>
              <c:idx val="0"/>
              <c:layout>
                <c:manualLayout>
                  <c:x val="3.7635287967052899E-2"/>
                  <c:y val="-0.1214565101146985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01C406D-C7E3-400A-9286-DF409E02B17D}" type="CATEGORYNAME">
                      <a:rPr lang="ru-RU" sz="1800" b="0">
                        <a:solidFill>
                          <a:schemeClr val="tx1"/>
                        </a:solidFill>
                      </a:rPr>
                      <a:pPr>
                        <a:defRPr sz="18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r>
                      <a:rPr lang="ru-RU" sz="1800" b="0" dirty="0">
                        <a:solidFill>
                          <a:schemeClr val="tx1"/>
                        </a:solidFill>
                      </a:rPr>
                      <a:t> </a:t>
                    </a:r>
                  </a:p>
                  <a:p>
                    <a:pPr>
                      <a:defRPr sz="1800">
                        <a:solidFill>
                          <a:schemeClr val="tx1"/>
                        </a:solidFill>
                      </a:defRPr>
                    </a:pPr>
                    <a:r>
                      <a:rPr lang="ru-RU" sz="1800" b="0" baseline="0" dirty="0">
                        <a:solidFill>
                          <a:schemeClr val="tx1"/>
                        </a:solidFill>
                      </a:rPr>
                      <a:t> </a:t>
                    </a:r>
                    <a:fld id="{72E04EBF-2694-4F27-B5C3-00590FFD72F0}" type="VALUE">
                      <a:rPr lang="ru-RU" sz="1800" b="1" baseline="0">
                        <a:solidFill>
                          <a:schemeClr val="tx1"/>
                        </a:solidFill>
                      </a:rPr>
                      <a:pPr>
                        <a:defRPr sz="18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sz="1800" b="1" baseline="0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856389902481699"/>
                      <c:h val="0.2955388057905576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81F-4E72-ACF0-757DF7E36744}"/>
                </c:ext>
              </c:extLst>
            </c:dLbl>
            <c:dLbl>
              <c:idx val="1"/>
              <c:layout>
                <c:manualLayout>
                  <c:x val="-8.401084010840108E-3"/>
                  <c:y val="5.87983119776527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6EEE9FA-C390-4A89-A8E5-DDC1AA1B56EE}" type="CATEGORYNAME">
                      <a:rPr lang="ru-RU" b="0">
                        <a:solidFill>
                          <a:schemeClr val="tx1"/>
                        </a:solidFill>
                      </a:rPr>
                      <a:pPr>
                        <a:defRPr sz="18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endParaRPr lang="ru-RU" b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800">
                        <a:solidFill>
                          <a:schemeClr val="tx1"/>
                        </a:solidFill>
                      </a:defRPr>
                    </a:pPr>
                    <a:r>
                      <a:rPr lang="ru-RU" b="0" baseline="0" dirty="0">
                        <a:solidFill>
                          <a:schemeClr val="tx1"/>
                        </a:solidFill>
                      </a:rPr>
                      <a:t> </a:t>
                    </a:r>
                    <a:fld id="{4093B4DA-212F-4BC6-8DAA-C71547782DC8}" type="VALUE">
                      <a:rPr lang="ru-RU" b="1" baseline="0">
                        <a:solidFill>
                          <a:schemeClr val="tx1"/>
                        </a:solidFill>
                      </a:rPr>
                      <a:pPr>
                        <a:defRPr sz="18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b="1" baseline="0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81F-4E72-ACF0-757DF7E36744}"/>
                </c:ext>
              </c:extLst>
            </c:dLbl>
            <c:dLbl>
              <c:idx val="2"/>
              <c:layout>
                <c:manualLayout>
                  <c:x val="-6.2127371273712734E-2"/>
                  <c:y val="9.1769083463866632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8D8FC49-CA93-4235-9F9D-38642188EA4A}" type="CATEGORYNAME">
                      <a:rPr lang="ru-RU" sz="1800" b="0">
                        <a:solidFill>
                          <a:schemeClr val="tx1"/>
                        </a:solidFill>
                      </a:rPr>
                      <a:pPr>
                        <a:defRPr sz="18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endParaRPr lang="ru-RU" sz="1800" b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800">
                        <a:solidFill>
                          <a:schemeClr val="tx1"/>
                        </a:solidFill>
                      </a:defRPr>
                    </a:pPr>
                    <a:r>
                      <a:rPr lang="ru-RU" sz="1800" b="0" baseline="0" dirty="0">
                        <a:solidFill>
                          <a:schemeClr val="tx1"/>
                        </a:solidFill>
                      </a:rPr>
                      <a:t> </a:t>
                    </a:r>
                    <a:fld id="{9350E080-CB35-4F04-A755-B9EA2573BB7E}" type="VALUE">
                      <a:rPr lang="ru-RU" sz="1800" b="1" baseline="0">
                        <a:solidFill>
                          <a:schemeClr val="tx1"/>
                        </a:solidFill>
                      </a:rPr>
                      <a:pPr>
                        <a:defRPr sz="18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sz="1800" b="1" baseline="0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105552354736145"/>
                      <c:h val="0.480604254157329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81F-4E72-ACF0-757DF7E36744}"/>
                </c:ext>
              </c:extLst>
            </c:dLbl>
            <c:dLbl>
              <c:idx val="3"/>
              <c:layout>
                <c:manualLayout>
                  <c:x val="4.8102981029810296E-2"/>
                  <c:y val="1.786576650319188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9C055B4-7C4A-40FE-AF3A-89856D64947A}" type="CATEGORYNAME">
                      <a:rPr lang="ru-RU" sz="1800" b="0">
                        <a:solidFill>
                          <a:schemeClr val="tx1"/>
                        </a:solidFill>
                      </a:rPr>
                      <a:pPr>
                        <a:defRPr sz="18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r>
                      <a:rPr lang="ru-RU" sz="1800" b="0" dirty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ru-RU" sz="1800" b="0" baseline="0" dirty="0">
                        <a:solidFill>
                          <a:schemeClr val="tx1"/>
                        </a:solidFill>
                      </a:rPr>
                      <a:t> </a:t>
                    </a:r>
                    <a:fld id="{07EA6EE7-7522-4133-A264-694BEA827152}" type="VALUE">
                      <a:rPr lang="ru-RU" sz="1800" b="1" baseline="0">
                        <a:solidFill>
                          <a:schemeClr val="tx1"/>
                        </a:solidFill>
                      </a:rPr>
                      <a:pPr>
                        <a:defRPr sz="18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sz="1800" b="1" baseline="0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81F-4E72-ACF0-757DF7E367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'финрез2025 (кырг)'!$G$10:$G$13</c:f>
              <c:strCache>
                <c:ptCount val="4"/>
                <c:pt idx="0">
                  <c:v>Кредиттер боюнча пайыздык кирешелер</c:v>
                </c:pt>
                <c:pt idx="1">
                  <c:v>Комиссиондук кирешелер</c:v>
                </c:pt>
                <c:pt idx="2">
                  <c:v>Чет өлкөлүк валюталардын операцияларынан түшкөн кирешелер</c:v>
                </c:pt>
                <c:pt idx="3">
                  <c:v>Башка кирешелер</c:v>
                </c:pt>
              </c:strCache>
            </c:strRef>
          </c:cat>
          <c:val>
            <c:numRef>
              <c:f>'финрез2025 (кырг)'!$L$10:$L$13</c:f>
              <c:numCache>
                <c:formatCode>0.0</c:formatCode>
                <c:ptCount val="4"/>
                <c:pt idx="0">
                  <c:v>45.729329445831198</c:v>
                </c:pt>
                <c:pt idx="1">
                  <c:v>18.192338140777025</c:v>
                </c:pt>
                <c:pt idx="2">
                  <c:v>21.821923727634264</c:v>
                </c:pt>
                <c:pt idx="3">
                  <c:v>14.256408685757519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81F-4E72-ACF0-757DF7E367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51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6997088653426"/>
          <c:y val="3.0152272212209837E-2"/>
          <c:w val="0.81267968927583678"/>
          <c:h val="0.939695455575580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финрез2025!$G$17</c:f>
              <c:strCache>
                <c:ptCount val="1"/>
                <c:pt idx="0">
                  <c:v>Сальдированный финансовый результат 
 (прибыль минус  убыток)</c:v>
                </c:pt>
              </c:strCache>
            </c:strRef>
          </c:tx>
          <c:spPr>
            <a:solidFill>
              <a:srgbClr val="00579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финрез2025!$H$16:$L$16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финрез2025!$H$17:$L$17</c:f>
              <c:numCache>
                <c:formatCode>#\ ##0.0</c:formatCode>
                <c:ptCount val="5"/>
                <c:pt idx="0">
                  <c:v>4</c:v>
                </c:pt>
                <c:pt idx="1">
                  <c:v>24.5</c:v>
                </c:pt>
                <c:pt idx="2">
                  <c:v>26.3</c:v>
                </c:pt>
                <c:pt idx="3">
                  <c:v>33.5</c:v>
                </c:pt>
                <c:pt idx="4">
                  <c:v>35.6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24-4656-B288-F3FFF711E9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7259816"/>
        <c:axId val="207258640"/>
      </c:barChart>
      <c:catAx>
        <c:axId val="2072598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258640"/>
        <c:crosses val="autoZero"/>
        <c:auto val="1"/>
        <c:lblAlgn val="ctr"/>
        <c:lblOffset val="100"/>
        <c:noMultiLvlLbl val="0"/>
      </c:catAx>
      <c:valAx>
        <c:axId val="207258640"/>
        <c:scaling>
          <c:orientation val="minMax"/>
        </c:scaling>
        <c:delete val="1"/>
        <c:axPos val="b"/>
        <c:numFmt formatCode="#\ ##0.0" sourceLinked="1"/>
        <c:majorTickMark val="none"/>
        <c:minorTickMark val="none"/>
        <c:tickLblPos val="nextTo"/>
        <c:crossAx val="207259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6997088653426"/>
          <c:y val="3.0152272212209837E-2"/>
          <c:w val="0.81267968927583678"/>
          <c:h val="0.93969545557558032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7257856"/>
        <c:axId val="207258248"/>
      </c:barChart>
      <c:catAx>
        <c:axId val="207257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258248"/>
        <c:crosses val="autoZero"/>
        <c:auto val="1"/>
        <c:lblAlgn val="ctr"/>
        <c:lblOffset val="100"/>
        <c:noMultiLvlLbl val="0"/>
      </c:catAx>
      <c:valAx>
        <c:axId val="207258248"/>
        <c:scaling>
          <c:orientation val="minMax"/>
        </c:scaling>
        <c:delete val="1"/>
        <c:axPos val="b"/>
        <c:numFmt formatCode="#\ ##0.0" sourceLinked="1"/>
        <c:majorTickMark val="none"/>
        <c:minorTickMark val="none"/>
        <c:tickLblPos val="nextTo"/>
        <c:crossAx val="207257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60B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'кредитыБ (25-кырг)'!$A$24:$A$31</c:f>
              <c:strCache>
                <c:ptCount val="8"/>
                <c:pt idx="0">
                  <c:v>Транспорт жана байланыш</c:v>
                </c:pt>
                <c:pt idx="1">
                  <c:v>Өнөр жай </c:v>
                </c:pt>
                <c:pt idx="2">
                  <c:v>Курулуш</c:v>
                </c:pt>
                <c:pt idx="3">
                  <c:v>Айыл чарбасы </c:v>
                </c:pt>
                <c:pt idx="4">
                  <c:v>Башкалар</c:v>
                </c:pt>
                <c:pt idx="5">
                  <c:v>Ипотека</c:v>
                </c:pt>
                <c:pt idx="6">
                  <c:v>Соода</c:v>
                </c:pt>
                <c:pt idx="7">
                  <c:v>Көрөктөөчу кредиттер</c:v>
                </c:pt>
              </c:strCache>
            </c:strRef>
          </c:cat>
          <c:val>
            <c:numRef>
              <c:f>'кредитыБ (25-кырг)'!$B$24:$B$31</c:f>
              <c:numCache>
                <c:formatCode>#\ ##0.0</c:formatCode>
                <c:ptCount val="8"/>
                <c:pt idx="0">
                  <c:v>3</c:v>
                </c:pt>
                <c:pt idx="1">
                  <c:v>3.5</c:v>
                </c:pt>
                <c:pt idx="2">
                  <c:v>3.6</c:v>
                </c:pt>
                <c:pt idx="3">
                  <c:v>9.8000000000000007</c:v>
                </c:pt>
                <c:pt idx="4">
                  <c:v>10.1</c:v>
                </c:pt>
                <c:pt idx="5">
                  <c:v>10.8</c:v>
                </c:pt>
                <c:pt idx="6">
                  <c:v>24</c:v>
                </c:pt>
                <c:pt idx="7">
                  <c:v>35.200000000000003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10-4E43-BA04-963F1EDD54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7255504"/>
        <c:axId val="207253936"/>
      </c:barChart>
      <c:catAx>
        <c:axId val="207255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253936"/>
        <c:crosses val="autoZero"/>
        <c:auto val="1"/>
        <c:lblAlgn val="ctr"/>
        <c:lblOffset val="100"/>
        <c:noMultiLvlLbl val="0"/>
      </c:catAx>
      <c:valAx>
        <c:axId val="207253936"/>
        <c:scaling>
          <c:orientation val="minMax"/>
        </c:scaling>
        <c:delete val="1"/>
        <c:axPos val="b"/>
        <c:numFmt formatCode="#\ ##0.0" sourceLinked="1"/>
        <c:majorTickMark val="none"/>
        <c:minorTickMark val="none"/>
        <c:tickLblPos val="nextTo"/>
        <c:crossAx val="207255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6997088653426"/>
          <c:y val="3.0152272212209837E-2"/>
          <c:w val="0.81267968927583678"/>
          <c:h val="0.93969545557558032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7259032"/>
        <c:axId val="207254720"/>
      </c:barChart>
      <c:catAx>
        <c:axId val="207259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254720"/>
        <c:crosses val="autoZero"/>
        <c:auto val="1"/>
        <c:lblAlgn val="ctr"/>
        <c:lblOffset val="100"/>
        <c:noMultiLvlLbl val="0"/>
      </c:catAx>
      <c:valAx>
        <c:axId val="207254720"/>
        <c:scaling>
          <c:orientation val="minMax"/>
        </c:scaling>
        <c:delete val="1"/>
        <c:axPos val="b"/>
        <c:numFmt formatCode="#\ ##0.0" sourceLinked="1"/>
        <c:majorTickMark val="none"/>
        <c:minorTickMark val="none"/>
        <c:tickLblPos val="nextTo"/>
        <c:crossAx val="207259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60B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'кредитыБ (25-кырг)'!$A$46:$A$53</c:f>
              <c:strCache>
                <c:ptCount val="8"/>
                <c:pt idx="0">
                  <c:v>Өнөр жай </c:v>
                </c:pt>
                <c:pt idx="1">
                  <c:v>Курулуш</c:v>
                </c:pt>
                <c:pt idx="2">
                  <c:v>Транспорт жана байланыш</c:v>
                </c:pt>
                <c:pt idx="3">
                  <c:v>Ипотека</c:v>
                </c:pt>
                <c:pt idx="4">
                  <c:v>Башкалар</c:v>
                </c:pt>
                <c:pt idx="5">
                  <c:v>Соода</c:v>
                </c:pt>
                <c:pt idx="6">
                  <c:v>Айыл чарбасы </c:v>
                </c:pt>
                <c:pt idx="7">
                  <c:v>Көрөктөөчу кредиттер</c:v>
                </c:pt>
              </c:strCache>
            </c:strRef>
          </c:cat>
          <c:val>
            <c:numRef>
              <c:f>'кредитыБ (25-кырг)'!$B$46:$B$53</c:f>
              <c:numCache>
                <c:formatCode>#\ ##0.0</c:formatCode>
                <c:ptCount val="8"/>
                <c:pt idx="0">
                  <c:v>0.7</c:v>
                </c:pt>
                <c:pt idx="1">
                  <c:v>3.8</c:v>
                </c:pt>
                <c:pt idx="2">
                  <c:v>4.2</c:v>
                </c:pt>
                <c:pt idx="3">
                  <c:v>5.0999999999999996</c:v>
                </c:pt>
                <c:pt idx="4">
                  <c:v>8.3000000000000007</c:v>
                </c:pt>
                <c:pt idx="5">
                  <c:v>14.4</c:v>
                </c:pt>
                <c:pt idx="6">
                  <c:v>15.8</c:v>
                </c:pt>
                <c:pt idx="7">
                  <c:v>47.7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87-44C4-857B-50B81361FD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62779128"/>
        <c:axId val="462777952"/>
      </c:barChart>
      <c:catAx>
        <c:axId val="462779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2777952"/>
        <c:crosses val="autoZero"/>
        <c:auto val="1"/>
        <c:lblAlgn val="ctr"/>
        <c:lblOffset val="100"/>
        <c:noMultiLvlLbl val="0"/>
      </c:catAx>
      <c:valAx>
        <c:axId val="462777952"/>
        <c:scaling>
          <c:orientation val="minMax"/>
        </c:scaling>
        <c:delete val="1"/>
        <c:axPos val="b"/>
        <c:numFmt formatCode="#\ ##0.0" sourceLinked="1"/>
        <c:majorTickMark val="none"/>
        <c:minorTickMark val="none"/>
        <c:tickLblPos val="nextTo"/>
        <c:crossAx val="462779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4FB91-E4E2-4F4A-9549-32C4CD7BFB74}" type="datetimeFigureOut">
              <a:rPr lang="ru-RU" smtClean="0"/>
              <a:t>14.05.2026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16FCC-19CE-4B9E-95B6-5266DFEBED5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807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025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80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0730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AE23C6-22F8-0E68-8087-F4505786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6FB8FF0-8C69-4F30-7AA7-E4A0D04CE54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66500" y="6350923"/>
            <a:ext cx="12300065" cy="52370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FFEE43-4DC5-016E-8357-9A938A274F3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851" y="5599921"/>
            <a:ext cx="1154083" cy="115408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7982F31-5075-74ED-6E8B-B0BFDEE86DB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2942" y="6509809"/>
            <a:ext cx="1328394" cy="23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08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F73B566-0D13-FE6C-A13A-2BC036B361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109" y="431444"/>
            <a:ext cx="1804574" cy="1804574"/>
          </a:xfrm>
          <a:prstGeom prst="rect">
            <a:avLst/>
          </a:prstGeom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3214705-D99C-9B39-13AA-CBA9AD16A30C}"/>
              </a:ext>
            </a:extLst>
          </p:cNvPr>
          <p:cNvSpPr txBox="1">
            <a:spLocks/>
          </p:cNvSpPr>
          <p:nvPr/>
        </p:nvSpPr>
        <p:spPr>
          <a:xfrm>
            <a:off x="5586905" y="2399032"/>
            <a:ext cx="6259483" cy="22229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000" b="1" dirty="0">
                <a:solidFill>
                  <a:srgbClr val="00579E"/>
                </a:solidFill>
                <a:cs typeface="Times New Roman" pitchFamily="18" charset="0"/>
              </a:rPr>
              <a:t>202</a:t>
            </a:r>
            <a:r>
              <a:rPr lang="en-US" sz="3000" b="1" dirty="0">
                <a:solidFill>
                  <a:srgbClr val="00579E"/>
                </a:solidFill>
                <a:cs typeface="Times New Roman" pitchFamily="18" charset="0"/>
              </a:rPr>
              <a:t>5</a:t>
            </a:r>
            <a:r>
              <a:rPr lang="ru-RU" sz="3000" b="1" dirty="0">
                <a:solidFill>
                  <a:srgbClr val="00579E"/>
                </a:solidFill>
                <a:cs typeface="Times New Roman" pitchFamily="18" charset="0"/>
              </a:rPr>
              <a:t>-жылдагы коммерциялык банктардын жана банктык эмес финансылык-кредиттик уюмдардын (БэФКУ)</a:t>
            </a:r>
          </a:p>
          <a:p>
            <a:pPr algn="ctr"/>
            <a:r>
              <a:rPr lang="ru-RU" sz="3000" b="1" dirty="0">
                <a:solidFill>
                  <a:srgbClr val="00579E"/>
                </a:solidFill>
                <a:cs typeface="Times New Roman" pitchFamily="18" charset="0"/>
              </a:rPr>
              <a:t>ишмердигинин к</a:t>
            </a:r>
            <a:r>
              <a:rPr lang="ru-RU" altLang="ru-RU" sz="3000" b="1" dirty="0">
                <a:solidFill>
                  <a:srgbClr val="00579E"/>
                </a:solidFill>
                <a:cs typeface="Times New Roman" panose="02020603050405020304" pitchFamily="18" charset="0"/>
              </a:rPr>
              <a:t>ө</a:t>
            </a:r>
            <a:r>
              <a:rPr lang="ky-KG" sz="3000" b="1" dirty="0">
                <a:solidFill>
                  <a:srgbClr val="00579E"/>
                </a:solidFill>
                <a:cs typeface="Times New Roman" panose="02020603050405020304" pitchFamily="18" charset="0"/>
              </a:rPr>
              <a:t>рс</a:t>
            </a:r>
            <a:r>
              <a:rPr lang="ru-RU" altLang="ru-RU" sz="3000" b="1" dirty="0">
                <a:solidFill>
                  <a:srgbClr val="00579E"/>
                </a:solidFill>
                <a:cs typeface="Times New Roman" panose="02020603050405020304" pitchFamily="18" charset="0"/>
              </a:rPr>
              <a:t>ө</a:t>
            </a:r>
            <a:r>
              <a:rPr lang="ky-KG" sz="3000" b="1" dirty="0">
                <a:solidFill>
                  <a:srgbClr val="00579E"/>
                </a:solidFill>
                <a:cs typeface="Times New Roman" panose="02020603050405020304" pitchFamily="18" charset="0"/>
              </a:rPr>
              <a:t>тк</a:t>
            </a:r>
            <a:r>
              <a:rPr lang="ru-RU" altLang="ru-RU" sz="3000" b="1" dirty="0">
                <a:solidFill>
                  <a:srgbClr val="00579E"/>
                </a:solidFill>
                <a:cs typeface="Times New Roman" panose="02020603050405020304" pitchFamily="18" charset="0"/>
              </a:rPr>
              <a:t>ү</a:t>
            </a:r>
            <a:r>
              <a:rPr lang="ky-KG" sz="3000" b="1" dirty="0">
                <a:solidFill>
                  <a:srgbClr val="00579E"/>
                </a:solidFill>
                <a:cs typeface="Times New Roman" panose="02020603050405020304" pitchFamily="18" charset="0"/>
              </a:rPr>
              <a:t>чт</a:t>
            </a:r>
            <a:r>
              <a:rPr lang="ru-RU" altLang="ru-RU" sz="3000" b="1" dirty="0">
                <a:solidFill>
                  <a:srgbClr val="00579E"/>
                </a:solidFill>
                <a:cs typeface="Times New Roman" panose="02020603050405020304" pitchFamily="18" charset="0"/>
              </a:rPr>
              <a:t>ө</a:t>
            </a:r>
            <a:r>
              <a:rPr lang="ky-KG" sz="3000" b="1" dirty="0">
                <a:solidFill>
                  <a:srgbClr val="00579E"/>
                </a:solidFill>
                <a:cs typeface="Times New Roman" panose="02020603050405020304" pitchFamily="18" charset="0"/>
              </a:rPr>
              <a:t>р</a:t>
            </a:r>
            <a:r>
              <a:rPr lang="ru-RU" altLang="ru-RU" sz="3000" b="1" dirty="0">
                <a:solidFill>
                  <a:srgbClr val="00579E"/>
                </a:solidFill>
                <a:cs typeface="Times New Roman" panose="02020603050405020304" pitchFamily="18" charset="0"/>
              </a:rPr>
              <a:t>ү</a:t>
            </a:r>
            <a:endParaRPr lang="ru-RU" sz="3000" b="1" dirty="0">
              <a:solidFill>
                <a:srgbClr val="00579E"/>
              </a:solidFill>
              <a:cs typeface="Times New Roman" panose="02020603050405020304" pitchFamily="18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5806C4DA-6679-2EEA-AEDC-AC2081682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4900" y="5656198"/>
            <a:ext cx="5255117" cy="664619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ru-RU" sz="1600" b="1" dirty="0">
                <a:solidFill>
                  <a:srgbClr val="0057A3"/>
                </a:solidFill>
                <a:latin typeface="+mn-lt"/>
                <a:cs typeface="Times New Roman" panose="02020603050405020304" pitchFamily="18" charset="0"/>
              </a:rPr>
              <a:t>202</a:t>
            </a:r>
            <a:r>
              <a:rPr lang="en-US" sz="1600" b="1" dirty="0">
                <a:solidFill>
                  <a:srgbClr val="0057A3"/>
                </a:solidFill>
                <a:latin typeface="+mn-lt"/>
                <a:cs typeface="Times New Roman" panose="02020603050405020304" pitchFamily="18" charset="0"/>
              </a:rPr>
              <a:t>6</a:t>
            </a:r>
            <a:r>
              <a:rPr lang="ru-RU" sz="1600" b="1" dirty="0">
                <a:solidFill>
                  <a:srgbClr val="0057A3"/>
                </a:solidFill>
                <a:latin typeface="+mn-lt"/>
                <a:cs typeface="Times New Roman" panose="02020603050405020304" pitchFamily="18" charset="0"/>
              </a:rPr>
              <a:t>-жылдын 15-майы </a:t>
            </a:r>
          </a:p>
          <a:p>
            <a:pPr algn="r"/>
            <a:r>
              <a:rPr lang="ru-RU" sz="1600" b="1" dirty="0">
                <a:solidFill>
                  <a:srgbClr val="0057A3"/>
                </a:solidFill>
                <a:latin typeface="+mn-lt"/>
                <a:cs typeface="Times New Roman" panose="02020603050405020304" pitchFamily="18" charset="0"/>
              </a:rPr>
              <a:t>Финансы жана баалар статистика башкармалыгы</a:t>
            </a:r>
            <a:endParaRPr lang="ky-KG" altLang="ru-RU" sz="1600" b="1" dirty="0">
              <a:solidFill>
                <a:srgbClr val="0057A3"/>
              </a:solidFill>
              <a:latin typeface="+mn-lt"/>
              <a:cs typeface="Tahoma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AA085B2-F5ED-4DA0-AD72-9C61DAC27D2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6788"/>
                    </a14:imgEffect>
                    <a14:imgEffect>
                      <a14:saturation sat="10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66" y="1957706"/>
            <a:ext cx="5467616" cy="33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582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6B1AF-CEA4-0BFB-AA3A-E449CD01C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2992A8-E7C7-FFA7-1C0E-815A5A27614E}"/>
              </a:ext>
            </a:extLst>
          </p:cNvPr>
          <p:cNvSpPr txBox="1"/>
          <p:nvPr/>
        </p:nvSpPr>
        <p:spPr>
          <a:xfrm>
            <a:off x="923300" y="410710"/>
            <a:ext cx="10206253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БэФКУ кредиттери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B04706-3B16-E3BF-2580-615CBA486179}"/>
              </a:ext>
            </a:extLst>
          </p:cNvPr>
          <p:cNvSpPr txBox="1"/>
          <p:nvPr/>
        </p:nvSpPr>
        <p:spPr>
          <a:xfrm>
            <a:off x="923300" y="1018112"/>
            <a:ext cx="10206252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2025-жылы БэФКУ тарабынан </a:t>
            </a:r>
            <a:r>
              <a:rPr lang="ru-RU" altLang="ru-RU" sz="2400" b="1" dirty="0">
                <a:cs typeface="Times New Roman" panose="02020603050405020304" pitchFamily="18" charset="0"/>
              </a:rPr>
              <a:t>102,4 </a:t>
            </a:r>
            <a:r>
              <a:rPr lang="ru-RU" altLang="ru-RU" sz="2400" dirty="0">
                <a:cs typeface="Times New Roman" panose="02020603050405020304" pitchFamily="18" charset="0"/>
              </a:rPr>
              <a:t>млрд. сом суммасында кредиттер берилди.</a:t>
            </a:r>
            <a:endParaRPr lang="ru-RU" altLang="ru-RU" sz="24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2025-жылдын аягына карата кредиттик портфелдин </a:t>
            </a:r>
            <a:r>
              <a:rPr lang="ky-KG" sz="2400" dirty="0">
                <a:cs typeface="Times New Roman" panose="02020603050405020304" pitchFamily="18" charset="0"/>
              </a:rPr>
              <a:t>к</a:t>
            </a:r>
            <a:r>
              <a:rPr lang="ru-RU" sz="2400" dirty="0">
                <a:cs typeface="Times New Roman" panose="02020603050405020304" pitchFamily="18" charset="0"/>
              </a:rPr>
              <a:t>ө</a:t>
            </a:r>
            <a:r>
              <a:rPr lang="ky-KG" sz="2400" dirty="0">
                <a:cs typeface="Times New Roman" panose="02020603050405020304" pitchFamily="18" charset="0"/>
              </a:rPr>
              <a:t>л</a:t>
            </a:r>
            <a:r>
              <a:rPr lang="ru-RU" sz="2400" dirty="0">
                <a:cs typeface="Times New Roman" panose="02020603050405020304" pitchFamily="18" charset="0"/>
              </a:rPr>
              <a:t>ө</a:t>
            </a:r>
            <a:r>
              <a:rPr lang="ky-KG" sz="2400" dirty="0">
                <a:cs typeface="Times New Roman" panose="02020603050405020304" pitchFamily="18" charset="0"/>
              </a:rPr>
              <a:t>м</a:t>
            </a:r>
            <a:r>
              <a:rPr lang="ru-RU" sz="2400" dirty="0">
                <a:cs typeface="Times New Roman" panose="02020603050405020304" pitchFamily="18" charset="0"/>
              </a:rPr>
              <a:t>ү</a:t>
            </a:r>
            <a:r>
              <a:rPr lang="ky-KG" sz="2400" dirty="0">
                <a:cs typeface="Times New Roman" panose="02020603050405020304" pitchFamily="18" charset="0"/>
              </a:rPr>
              <a:t> </a:t>
            </a:r>
            <a:br>
              <a:rPr lang="ru-RU" altLang="ru-RU" sz="2400" dirty="0">
                <a:cs typeface="Times New Roman" panose="02020603050405020304" pitchFamily="18" charset="0"/>
              </a:rPr>
            </a:br>
            <a:r>
              <a:rPr lang="ru-RU" altLang="ru-RU" sz="2400" b="1" dirty="0">
                <a:cs typeface="Times New Roman" panose="02020603050405020304" pitchFamily="18" charset="0"/>
              </a:rPr>
              <a:t>67,6 млрд. сомду </a:t>
            </a:r>
            <a:r>
              <a:rPr lang="ru-RU" altLang="ru-RU" sz="2400" dirty="0">
                <a:cs typeface="Times New Roman" panose="02020603050405020304" pitchFamily="18" charset="0"/>
              </a:rPr>
              <a:t>(27,6%га</a:t>
            </a:r>
            <a:r>
              <a:rPr lang="ru-RU" sz="2400" dirty="0">
                <a:cs typeface="Times New Roman" panose="02020603050405020304" pitchFamily="18" charset="0"/>
              </a:rPr>
              <a:t> өсүү)</a:t>
            </a:r>
            <a:r>
              <a:rPr lang="ru-RU" altLang="ru-RU" sz="2400" dirty="0">
                <a:cs typeface="Times New Roman" panose="02020603050405020304" pitchFamily="18" charset="0"/>
              </a:rPr>
              <a:t> </a:t>
            </a:r>
            <a:r>
              <a:rPr lang="ky-KG" sz="2400" dirty="0">
                <a:cs typeface="Times New Roman" panose="02020603050405020304" pitchFamily="18" charset="0"/>
              </a:rPr>
              <a:t>т</a:t>
            </a:r>
            <a:r>
              <a:rPr lang="ru-RU" sz="2400" dirty="0">
                <a:cs typeface="Times New Roman" panose="02020603050405020304" pitchFamily="18" charset="0"/>
              </a:rPr>
              <a:t>ү</a:t>
            </a:r>
            <a:r>
              <a:rPr lang="ky-KG" sz="2400" dirty="0">
                <a:cs typeface="Times New Roman" panose="02020603050405020304" pitchFamily="18" charset="0"/>
              </a:rPr>
              <a:t>зд</a:t>
            </a:r>
            <a:r>
              <a:rPr lang="ru-RU" sz="2400" dirty="0">
                <a:cs typeface="Times New Roman" panose="02020603050405020304" pitchFamily="18" charset="0"/>
              </a:rPr>
              <a:t>ү.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Кредиттердин жалпы </a:t>
            </a:r>
            <a:r>
              <a:rPr lang="ky-KG" sz="2400" dirty="0">
                <a:cs typeface="Times New Roman" panose="02020603050405020304" pitchFamily="18" charset="0"/>
              </a:rPr>
              <a:t>к</a:t>
            </a:r>
            <a:r>
              <a:rPr lang="ru-RU" sz="2400" dirty="0">
                <a:cs typeface="Times New Roman" panose="02020603050405020304" pitchFamily="18" charset="0"/>
              </a:rPr>
              <a:t>ө</a:t>
            </a:r>
            <a:r>
              <a:rPr lang="ky-KG" sz="2400" dirty="0">
                <a:cs typeface="Times New Roman" panose="02020603050405020304" pitchFamily="18" charset="0"/>
              </a:rPr>
              <a:t>л</a:t>
            </a:r>
            <a:r>
              <a:rPr lang="ru-RU" sz="2400" dirty="0">
                <a:cs typeface="Times New Roman" panose="02020603050405020304" pitchFamily="18" charset="0"/>
              </a:rPr>
              <a:t>ө</a:t>
            </a:r>
            <a:r>
              <a:rPr lang="ky-KG" sz="2400" dirty="0">
                <a:cs typeface="Times New Roman" panose="02020603050405020304" pitchFamily="18" charset="0"/>
              </a:rPr>
              <a:t>мүнүн </a:t>
            </a:r>
            <a:r>
              <a:rPr lang="ru-RU" altLang="ru-RU" sz="2400" dirty="0">
                <a:cs typeface="Times New Roman" panose="02020603050405020304" pitchFamily="18" charset="0"/>
              </a:rPr>
              <a:t>97%дан ашыгы улуттук валютада берилди.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Жеке жактарга кредит бер</a:t>
            </a:r>
            <a:r>
              <a:rPr lang="ru-RU" sz="2400" dirty="0">
                <a:cs typeface="Times New Roman" panose="02020603050405020304" pitchFamily="18" charset="0"/>
              </a:rPr>
              <a:t>үү</a:t>
            </a:r>
            <a:r>
              <a:rPr lang="ru-RU" altLang="ru-RU" sz="2400" dirty="0">
                <a:cs typeface="Times New Roman" panose="02020603050405020304" pitchFamily="18" charset="0"/>
              </a:rPr>
              <a:t>н</a:t>
            </a:r>
            <a:r>
              <a:rPr lang="ru-RU" sz="2400" dirty="0">
                <a:cs typeface="Times New Roman" panose="02020603050405020304" pitchFamily="18" charset="0"/>
              </a:rPr>
              <a:t>ү</a:t>
            </a:r>
            <a:r>
              <a:rPr lang="ru-RU" altLang="ru-RU" sz="2400" dirty="0">
                <a:cs typeface="Times New Roman" panose="02020603050405020304" pitchFamily="18" charset="0"/>
              </a:rPr>
              <a:t>н </a:t>
            </a:r>
            <a:r>
              <a:rPr lang="ru-RU" sz="2400" dirty="0">
                <a:cs typeface="Times New Roman" panose="02020603050405020304" pitchFamily="18" charset="0"/>
              </a:rPr>
              <a:t>ү</a:t>
            </a:r>
            <a:r>
              <a:rPr lang="ru-RU" altLang="ru-RU" sz="2400" dirty="0">
                <a:cs typeface="Times New Roman" panose="02020603050405020304" pitchFamily="18" charset="0"/>
              </a:rPr>
              <a:t>л</a:t>
            </a:r>
            <a:r>
              <a:rPr lang="ru-RU" sz="2400" dirty="0">
                <a:cs typeface="Times New Roman" panose="02020603050405020304" pitchFamily="18" charset="0"/>
              </a:rPr>
              <a:t>ү</a:t>
            </a:r>
            <a:r>
              <a:rPr lang="ru-RU" altLang="ru-RU" sz="2400" dirty="0">
                <a:cs typeface="Times New Roman" panose="02020603050405020304" pitchFamily="18" charset="0"/>
              </a:rPr>
              <a:t>ш</a:t>
            </a:r>
            <a:r>
              <a:rPr lang="ru-RU" sz="2400" dirty="0">
                <a:cs typeface="Times New Roman" panose="02020603050405020304" pitchFamily="18" charset="0"/>
              </a:rPr>
              <a:t>ү</a:t>
            </a:r>
            <a:r>
              <a:rPr lang="ru-RU" altLang="ru-RU" sz="2400" dirty="0">
                <a:cs typeface="Times New Roman" panose="02020603050405020304" pitchFamily="18" charset="0"/>
              </a:rPr>
              <a:t>н</a:t>
            </a:r>
            <a:r>
              <a:rPr lang="ru-RU" sz="2400" dirty="0">
                <a:cs typeface="Times New Roman" panose="02020603050405020304" pitchFamily="18" charset="0"/>
              </a:rPr>
              <a:t>ө</a:t>
            </a:r>
            <a:r>
              <a:rPr lang="ru-RU" altLang="ru-RU" sz="2400" dirty="0">
                <a:cs typeface="Times New Roman" panose="02020603050405020304" pitchFamily="18" charset="0"/>
              </a:rPr>
              <a:t> кредиттик портфелдин </a:t>
            </a: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94%ы</a:t>
            </a: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cs typeface="Times New Roman" panose="02020603050405020304" pitchFamily="18" charset="0"/>
              </a:rPr>
              <a:t>туура келди.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y-KG" sz="2400" dirty="0">
                <a:cs typeface="Times New Roman" panose="02020603050405020304" pitchFamily="18" charset="0"/>
              </a:rPr>
              <a:t>Кредиттердин негизги </a:t>
            </a:r>
            <a:r>
              <a:rPr lang="ru-RU" sz="2400" dirty="0">
                <a:cs typeface="Times New Roman" panose="02020603050405020304" pitchFamily="18" charset="0"/>
              </a:rPr>
              <a:t>ү</a:t>
            </a:r>
            <a:r>
              <a:rPr lang="ky-KG" sz="2400" dirty="0">
                <a:cs typeface="Times New Roman" panose="02020603050405020304" pitchFamily="18" charset="0"/>
              </a:rPr>
              <a:t>л</a:t>
            </a:r>
            <a:r>
              <a:rPr lang="ru-RU" sz="2400" dirty="0">
                <a:cs typeface="Times New Roman" panose="02020603050405020304" pitchFamily="18" charset="0"/>
              </a:rPr>
              <a:t>ү</a:t>
            </a:r>
            <a:r>
              <a:rPr lang="ky-KG" sz="2400" dirty="0">
                <a:cs typeface="Times New Roman" panose="02020603050405020304" pitchFamily="18" charset="0"/>
              </a:rPr>
              <a:t>ш</a:t>
            </a:r>
            <a:r>
              <a:rPr lang="ru-RU" sz="2400" dirty="0">
                <a:cs typeface="Times New Roman" panose="02020603050405020304" pitchFamily="18" charset="0"/>
              </a:rPr>
              <a:t>ү</a:t>
            </a:r>
            <a:r>
              <a:rPr lang="ky-KG" sz="2400" dirty="0">
                <a:cs typeface="Times New Roman" panose="02020603050405020304" pitchFamily="18" charset="0"/>
              </a:rPr>
              <a:t> алуучулар тарабынан алынган</a:t>
            </a:r>
            <a:r>
              <a:rPr lang="en-US" sz="2400" dirty="0">
                <a:cs typeface="Times New Roman" panose="02020603050405020304" pitchFamily="18" charset="0"/>
              </a:rPr>
              <a:t>:</a:t>
            </a:r>
          </a:p>
          <a:p>
            <a:pPr marL="1026900" indent="-342900" algn="just" eaLnBrk="1" hangingPunct="1">
              <a:buFont typeface="Wingdings" panose="05000000000000000000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Бишкек шаары (34%)</a:t>
            </a:r>
          </a:p>
          <a:p>
            <a:pPr marL="1026900" indent="-342900" algn="just" eaLnBrk="1" hangingPunct="1">
              <a:buFont typeface="Wingdings" panose="05000000000000000000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Ош облусу жана Ош шаары (19%га жакын) </a:t>
            </a:r>
          </a:p>
          <a:p>
            <a:pPr marL="102690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cs typeface="Times New Roman" panose="02020603050405020304" pitchFamily="18" charset="0"/>
              </a:rPr>
              <a:t>Чүй облусу </a:t>
            </a: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(14,4%),</a:t>
            </a:r>
          </a:p>
          <a:p>
            <a:pPr marL="1026900" indent="-342900" algn="just" eaLnBrk="1" hangingPunct="1">
              <a:buFont typeface="Wingdings" panose="05000000000000000000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Жалал-Абад облусу (12%).</a:t>
            </a:r>
          </a:p>
        </p:txBody>
      </p:sp>
    </p:spTree>
    <p:extLst>
      <p:ext uri="{BB962C8B-B14F-4D97-AF65-F5344CB8AC3E}">
        <p14:creationId xmlns:p14="http://schemas.microsoft.com/office/powerpoint/2010/main" val="3453735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B05F3-41B6-A340-FD3F-FF70C4F35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9991749-7506-11F6-1237-0FB74EDDB757}"/>
              </a:ext>
            </a:extLst>
          </p:cNvPr>
          <p:cNvSpPr txBox="1">
            <a:spLocks/>
          </p:cNvSpPr>
          <p:nvPr/>
        </p:nvSpPr>
        <p:spPr>
          <a:xfrm>
            <a:off x="545596" y="483474"/>
            <a:ext cx="10665743" cy="4888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Алуунун максаттары боюнча БэФКУ кредиттери</a:t>
            </a:r>
            <a:endParaRPr lang="ru-RU" sz="3200" b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A2F04D-8667-F345-5C93-0FD08030BFA5}"/>
              </a:ext>
            </a:extLst>
          </p:cNvPr>
          <p:cNvSpPr txBox="1"/>
          <p:nvPr/>
        </p:nvSpPr>
        <p:spPr>
          <a:xfrm>
            <a:off x="0" y="936777"/>
            <a:ext cx="6760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i="1" dirty="0">
                <a:cs typeface="Times New Roman" panose="02020603050405020304" pitchFamily="18" charset="0"/>
              </a:rPr>
              <a:t>(</a:t>
            </a:r>
            <a:r>
              <a:rPr lang="ru-RU" sz="1800" i="1" dirty="0">
                <a:cs typeface="Times New Roman" panose="02020603050405020304" pitchFamily="18" charset="0"/>
              </a:rPr>
              <a:t>кредиттердин жалпы көлөмүнө карата пайыз менен</a:t>
            </a:r>
            <a:r>
              <a:rPr lang="ru-RU" altLang="ru-RU" sz="1800" i="1" dirty="0">
                <a:cs typeface="Times New Roman" panose="02020603050405020304" pitchFamily="18" charset="0"/>
              </a:rPr>
              <a:t>)</a:t>
            </a:r>
            <a:endParaRPr lang="ru-RU" altLang="ru-RU" sz="1800" i="1" dirty="0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E44981AA-C859-0AB8-DCF7-837E45098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354165" y="2057957"/>
            <a:ext cx="299777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D88729-E85F-C14E-72A2-9988224A73C5}"/>
              </a:ext>
            </a:extLst>
          </p:cNvPr>
          <p:cNvSpPr txBox="1"/>
          <p:nvPr/>
        </p:nvSpPr>
        <p:spPr>
          <a:xfrm>
            <a:off x="7786294" y="1280673"/>
            <a:ext cx="416660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Кредиттик портфель 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67,6 млрд. сом</a:t>
            </a:r>
          </a:p>
          <a:p>
            <a:pPr algn="ctr"/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y-KG" sz="2000" b="1" dirty="0">
                <a:cs typeface="Times New Roman" panose="02020603050405020304" pitchFamily="18" charset="0"/>
              </a:rPr>
              <a:t>К</a:t>
            </a:r>
            <a:r>
              <a:rPr lang="ru-RU" sz="2000" b="1" dirty="0">
                <a:cs typeface="Times New Roman" panose="02020603050405020304" pitchFamily="18" charset="0"/>
              </a:rPr>
              <a:t>ө</a:t>
            </a:r>
            <a:r>
              <a:rPr lang="ky-KG" sz="2000" b="1" dirty="0">
                <a:cs typeface="Times New Roman" panose="02020603050405020304" pitchFamily="18" charset="0"/>
              </a:rPr>
              <a:t>л</a:t>
            </a:r>
            <a:r>
              <a:rPr lang="ru-RU" sz="2000" b="1" dirty="0">
                <a:cs typeface="Times New Roman" panose="02020603050405020304" pitchFamily="18" charset="0"/>
              </a:rPr>
              <a:t>ө</a:t>
            </a:r>
            <a:r>
              <a:rPr lang="ky-KG" sz="2000" b="1" dirty="0">
                <a:cs typeface="Times New Roman" panose="02020603050405020304" pitchFamily="18" charset="0"/>
              </a:rPr>
              <a:t>мү боюнча </a:t>
            </a:r>
            <a:r>
              <a:rPr lang="ky-KG" altLang="ru-RU" sz="2000" b="1" dirty="0">
                <a:cs typeface="Times New Roman" panose="02020603050405020304" pitchFamily="18" charset="0"/>
              </a:rPr>
              <a:t>үч</a:t>
            </a:r>
            <a:r>
              <a:rPr lang="ky-KG" altLang="ru-RU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y-KG" sz="2000" b="1" dirty="0">
                <a:cs typeface="Times New Roman" panose="02020603050405020304" pitchFamily="18" charset="0"/>
              </a:rPr>
              <a:t>л</a:t>
            </a:r>
            <a:r>
              <a:rPr lang="ru-RU" sz="2000" b="1" dirty="0">
                <a:cs typeface="Times New Roman" panose="02020603050405020304" pitchFamily="18" charset="0"/>
              </a:rPr>
              <a:t>идерлер:</a:t>
            </a:r>
          </a:p>
          <a:p>
            <a:pPr algn="ctr"/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y-KG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М Булак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» МКК </a:t>
            </a:r>
            <a:endParaRPr lang="en-US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«Салым Финанс»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МФК </a:t>
            </a:r>
            <a:endParaRPr lang="ru-RU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y-KG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«Байлык Финанс»</a:t>
            </a:r>
            <a:r>
              <a:rPr lang="ky-KG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МКК </a:t>
            </a:r>
            <a:endParaRPr lang="x-none" sz="2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087EE47-7E40-678F-55FC-88B78A670A17}"/>
              </a:ext>
            </a:extLst>
          </p:cNvPr>
          <p:cNvCxnSpPr>
            <a:cxnSpLocks/>
          </p:cNvCxnSpPr>
          <p:nvPr/>
        </p:nvCxnSpPr>
        <p:spPr>
          <a:xfrm>
            <a:off x="7747785" y="1766621"/>
            <a:ext cx="0" cy="394120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5217637-DAA9-C22A-E728-E55515FA6EA5}"/>
              </a:ext>
            </a:extLst>
          </p:cNvPr>
          <p:cNvSpPr txBox="1"/>
          <p:nvPr/>
        </p:nvSpPr>
        <p:spPr>
          <a:xfrm>
            <a:off x="8054003" y="3831386"/>
            <a:ext cx="3631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ky-KG" altLang="ru-RU" sz="20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Керектөө кредиттеринин үлүшү </a:t>
            </a:r>
            <a:endParaRPr lang="ky-KG" sz="2000" b="1" i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9C2A0E52-6330-9F81-FFCA-BF55F83F88C9}"/>
              </a:ext>
            </a:extLst>
          </p:cNvPr>
          <p:cNvCxnSpPr>
            <a:cxnSpLocks/>
          </p:cNvCxnSpPr>
          <p:nvPr/>
        </p:nvCxnSpPr>
        <p:spPr>
          <a:xfrm>
            <a:off x="8113287" y="3760391"/>
            <a:ext cx="380110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F231B2EC-344C-4DF8-B777-19600AF9D5B9}"/>
              </a:ext>
            </a:extLst>
          </p:cNvPr>
          <p:cNvGraphicFramePr>
            <a:graphicFrameLocks/>
          </p:cNvGraphicFramePr>
          <p:nvPr/>
        </p:nvGraphicFramePr>
        <p:xfrm>
          <a:off x="1403405" y="1425610"/>
          <a:ext cx="5057030" cy="463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C87B5183-08B8-4A40-BE7A-4AAEF36E5632}"/>
              </a:ext>
            </a:extLst>
          </p:cNvPr>
          <p:cNvSpPr/>
          <p:nvPr/>
        </p:nvSpPr>
        <p:spPr>
          <a:xfrm rot="19111161">
            <a:off x="9627737" y="4940234"/>
            <a:ext cx="772200" cy="283956"/>
          </a:xfrm>
          <a:prstGeom prst="rightArrow">
            <a:avLst/>
          </a:prstGeom>
          <a:solidFill>
            <a:srgbClr val="0057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342AF84-43CB-4C0E-BF2B-3D76BCA0F382}"/>
              </a:ext>
            </a:extLst>
          </p:cNvPr>
          <p:cNvSpPr/>
          <p:nvPr/>
        </p:nvSpPr>
        <p:spPr>
          <a:xfrm>
            <a:off x="8113287" y="4539272"/>
            <a:ext cx="1359559" cy="111282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2021 </a:t>
            </a:r>
            <a:br>
              <a:rPr lang="ru-RU" sz="2000" b="1" dirty="0"/>
            </a:br>
            <a:r>
              <a:rPr lang="ru-RU" sz="2000" b="1" dirty="0" err="1"/>
              <a:t>жыл</a:t>
            </a:r>
            <a:endParaRPr lang="ru-RU" sz="2000" b="1" dirty="0"/>
          </a:p>
          <a:p>
            <a:pPr algn="ctr"/>
            <a:endParaRPr lang="ru-RU" sz="800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38,3%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0D2BBB8-08FF-4A02-B38B-A657190A54B7}"/>
              </a:ext>
            </a:extLst>
          </p:cNvPr>
          <p:cNvSpPr/>
          <p:nvPr/>
        </p:nvSpPr>
        <p:spPr>
          <a:xfrm>
            <a:off x="10629282" y="4528869"/>
            <a:ext cx="1285105" cy="11066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2025 жыл</a:t>
            </a:r>
          </a:p>
          <a:p>
            <a:pPr algn="ctr"/>
            <a:endParaRPr lang="ru-RU" sz="800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47,7%</a:t>
            </a: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B7DF4640-F17D-4D6D-A5DC-889EDE169B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7733888"/>
              </p:ext>
            </p:extLst>
          </p:nvPr>
        </p:nvGraphicFramePr>
        <p:xfrm>
          <a:off x="463953" y="1425610"/>
          <a:ext cx="7164649" cy="463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44686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36AEC-E937-FADB-DD8D-64D098045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40DB0CF6-ED3A-2C7A-55F2-36EDD623C1C4}"/>
              </a:ext>
            </a:extLst>
          </p:cNvPr>
          <p:cNvSpPr txBox="1">
            <a:spLocks/>
          </p:cNvSpPr>
          <p:nvPr/>
        </p:nvSpPr>
        <p:spPr>
          <a:xfrm>
            <a:off x="1797353" y="1018112"/>
            <a:ext cx="8578288" cy="4389437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defRPr/>
            </a:pP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/>
            <a:r>
              <a:rPr lang="ru-RU" sz="4000" dirty="0">
                <a:solidFill>
                  <a:srgbClr val="002060"/>
                </a:solidFill>
                <a:cs typeface="Times New Roman" panose="02020603050405020304" pitchFamily="18" charset="0"/>
              </a:rPr>
              <a:t>Көңүл бурганыңыздар үчүн рахмат!</a:t>
            </a: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404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743DF97E-DEC3-714D-7D60-218536DA618D}"/>
              </a:ext>
            </a:extLst>
          </p:cNvPr>
          <p:cNvSpPr txBox="1">
            <a:spLocks/>
          </p:cNvSpPr>
          <p:nvPr/>
        </p:nvSpPr>
        <p:spPr>
          <a:xfrm>
            <a:off x="1035698" y="1106905"/>
            <a:ext cx="10404241" cy="4640752"/>
          </a:xfrm>
          <a:prstGeom prst="rect">
            <a:avLst/>
          </a:prstGeom>
        </p:spPr>
        <p:txBody>
          <a:bodyPr rtlCol="0">
            <a:normAutofit fontScale="55000" lnSpcReduction="20000"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202</a:t>
            </a:r>
            <a:r>
              <a:rPr lang="en-US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5</a:t>
            </a: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-жылы республикада </a:t>
            </a:r>
            <a:r>
              <a:rPr lang="ru-RU" altLang="ru-RU" sz="5100" dirty="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en-US" altLang="ru-RU" sz="5100" dirty="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5100" dirty="0">
                <a:solidFill>
                  <a:schemeClr val="tx1"/>
                </a:solidFill>
                <a:cs typeface="Times New Roman" panose="02020603050405020304" pitchFamily="18" charset="0"/>
              </a:rPr>
              <a:t>коммерциялык банк </a:t>
            </a:r>
            <a:b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иш 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ж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ү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рг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ү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зд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ү, а</a:t>
            </a: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нын ичинен 1</a:t>
            </a:r>
            <a:r>
              <a:rPr lang="en-US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 банк чет 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ө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лк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ө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л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ү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к капиталдын катышуусу менен. </a:t>
            </a:r>
            <a:endParaRPr lang="en-US" sz="51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6000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 банк 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жоюлуу стадиясында турат</a:t>
            </a: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, бир банктан 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ишмердик ж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ү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рг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ү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з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үү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 лицензиясы кайра чакыртылып алынган</a:t>
            </a: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.</a:t>
            </a:r>
          </a:p>
          <a:p>
            <a:pPr marL="36000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Банк мекемелеринин </a:t>
            </a:r>
            <a:r>
              <a:rPr lang="ky-KG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тармактарын 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республиканын бардык региондорундагы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 алардын </a:t>
            </a:r>
            <a:r>
              <a:rPr lang="ru-RU" altLang="ru-RU" sz="5100" dirty="0">
                <a:solidFill>
                  <a:schemeClr val="tx1"/>
                </a:solidFill>
                <a:cs typeface="Times New Roman" panose="02020603050405020304" pitchFamily="18" charset="0"/>
              </a:rPr>
              <a:t>31</a:t>
            </a:r>
            <a:r>
              <a:rPr lang="en-US" altLang="ru-RU" sz="5100" dirty="0">
                <a:solidFill>
                  <a:schemeClr val="tx1"/>
                </a:solidFill>
                <a:cs typeface="Times New Roman" panose="02020603050405020304" pitchFamily="18" charset="0"/>
              </a:rPr>
              <a:t>0</a:t>
            </a: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5100" dirty="0">
                <a:solidFill>
                  <a:schemeClr val="tx1"/>
                </a:solidFill>
                <a:cs typeface="Times New Roman" panose="02020603050405020304" pitchFamily="18" charset="0"/>
              </a:rPr>
              <a:t>филиалы</a:t>
            </a: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т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ү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з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ө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т</a:t>
            </a: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. </a:t>
            </a:r>
          </a:p>
          <a:p>
            <a:pPr marL="360000" indent="-3600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Коммерциялык банктарда иштегендердин саны </a:t>
            </a:r>
            <a:r>
              <a:rPr lang="ru-RU" altLang="ru-RU" sz="5100" dirty="0">
                <a:solidFill>
                  <a:schemeClr val="tx1"/>
                </a:solidFill>
                <a:cs typeface="Times New Roman" panose="02020603050405020304" pitchFamily="18" charset="0"/>
              </a:rPr>
              <a:t>23</a:t>
            </a:r>
            <a:r>
              <a:rPr lang="en-US" altLang="ru-RU" sz="5100" dirty="0">
                <a:solidFill>
                  <a:schemeClr val="tx1"/>
                </a:solidFill>
                <a:cs typeface="Times New Roman" panose="02020603050405020304" pitchFamily="18" charset="0"/>
              </a:rPr>
              <a:t>,7</a:t>
            </a:r>
            <a:r>
              <a:rPr lang="ru-RU" altLang="ru-RU" sz="51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ky-KG" sz="5100" dirty="0">
                <a:solidFill>
                  <a:schemeClr val="tx1"/>
                </a:solidFill>
                <a:cs typeface="Times New Roman" panose="02020603050405020304" pitchFamily="18" charset="0"/>
              </a:rPr>
              <a:t>ми</a:t>
            </a:r>
            <a:r>
              <a:rPr lang="ru-RU" sz="5100" dirty="0">
                <a:solidFill>
                  <a:schemeClr val="tx1"/>
                </a:solidFill>
                <a:cs typeface="Times New Roman" panose="02020603050405020304" pitchFamily="18" charset="0"/>
              </a:rPr>
              <a:t>ң </a:t>
            </a:r>
            <a:r>
              <a:rPr lang="ky-KG" sz="5100" dirty="0">
                <a:solidFill>
                  <a:schemeClr val="tx1"/>
                </a:solidFill>
                <a:cs typeface="Times New Roman" panose="02020603050405020304" pitchFamily="18" charset="0"/>
              </a:rPr>
              <a:t>адамды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 т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ү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зд</a:t>
            </a:r>
            <a:r>
              <a:rPr 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ү</a:t>
            </a:r>
            <a:r>
              <a:rPr lang="ky-KG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.</a:t>
            </a:r>
            <a:r>
              <a:rPr lang="ru-RU" altLang="ru-RU" sz="51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endParaRPr lang="ru-RU" sz="6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2918236-4934-5D93-8E5C-A80490CF2D30}"/>
              </a:ext>
            </a:extLst>
          </p:cNvPr>
          <p:cNvSpPr txBox="1">
            <a:spLocks noChangeArrowheads="1"/>
          </p:cNvSpPr>
          <p:nvPr/>
        </p:nvSpPr>
        <p:spPr>
          <a:xfrm>
            <a:off x="1035698" y="467119"/>
            <a:ext cx="8578517" cy="639786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Коммерциялык банктар</a:t>
            </a:r>
          </a:p>
        </p:txBody>
      </p:sp>
    </p:spTree>
    <p:extLst>
      <p:ext uri="{BB962C8B-B14F-4D97-AF65-F5344CB8AC3E}">
        <p14:creationId xmlns:p14="http://schemas.microsoft.com/office/powerpoint/2010/main" val="3488007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B05F3-41B6-A340-FD3F-FF70C4F35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9991749-7506-11F6-1237-0FB74EDDB757}"/>
              </a:ext>
            </a:extLst>
          </p:cNvPr>
          <p:cNvSpPr txBox="1">
            <a:spLocks/>
          </p:cNvSpPr>
          <p:nvPr/>
        </p:nvSpPr>
        <p:spPr>
          <a:xfrm>
            <a:off x="545595" y="483474"/>
            <a:ext cx="10200895" cy="4888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spcAft>
                <a:spcPts val="600"/>
              </a:spcAft>
              <a:defRPr/>
            </a:pPr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Банктардын кардарларынын эсептеринин саны</a:t>
            </a:r>
            <a:endParaRPr lang="ru-RU" altLang="ru-RU" sz="2000" b="0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A2F04D-8667-F345-5C93-0FD08030BFA5}"/>
              </a:ext>
            </a:extLst>
          </p:cNvPr>
          <p:cNvSpPr txBox="1"/>
          <p:nvPr/>
        </p:nvSpPr>
        <p:spPr>
          <a:xfrm>
            <a:off x="104775" y="931509"/>
            <a:ext cx="55589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0" i="1" dirty="0"/>
              <a:t>(миң  бирдик</a:t>
            </a:r>
            <a:r>
              <a:rPr lang="ru-RU" altLang="ru-RU" sz="2000" i="1" dirty="0"/>
              <a:t>)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E44981AA-C859-0AB8-DCF7-837E45098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354165" y="2057957"/>
            <a:ext cx="299777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D88729-E85F-C14E-72A2-9988224A73C5}"/>
              </a:ext>
            </a:extLst>
          </p:cNvPr>
          <p:cNvSpPr txBox="1"/>
          <p:nvPr/>
        </p:nvSpPr>
        <p:spPr>
          <a:xfrm>
            <a:off x="7466029" y="4754325"/>
            <a:ext cx="45721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60B0"/>
                </a:solidFill>
                <a:cs typeface="Times New Roman" panose="02020603050405020304" pitchFamily="18" charset="0"/>
              </a:rPr>
              <a:t>1</a:t>
            </a:r>
            <a:r>
              <a:rPr lang="ru-RU" sz="5000" b="1" dirty="0">
                <a:solidFill>
                  <a:srgbClr val="0060B0"/>
                </a:solidFill>
                <a:cs typeface="Times New Roman" panose="02020603050405020304" pitchFamily="18" charset="0"/>
              </a:rPr>
              <a:t>38,2</a:t>
            </a:r>
            <a:r>
              <a:rPr lang="en-US" sz="5000" b="1" dirty="0">
                <a:solidFill>
                  <a:srgbClr val="0060B0"/>
                </a:solidFill>
                <a:cs typeface="Times New Roman" panose="02020603050405020304" pitchFamily="18" charset="0"/>
              </a:rPr>
              <a:t>%</a:t>
            </a:r>
            <a:endParaRPr lang="x-none" sz="5000" b="1" dirty="0">
              <a:solidFill>
                <a:srgbClr val="0060B0"/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DB3A04-4269-7EFF-2BA9-5AD406F98588}"/>
              </a:ext>
            </a:extLst>
          </p:cNvPr>
          <p:cNvSpPr txBox="1"/>
          <p:nvPr/>
        </p:nvSpPr>
        <p:spPr>
          <a:xfrm>
            <a:off x="7396743" y="1342089"/>
            <a:ext cx="4795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y-KG" sz="2000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Банктын кардарларынын </a:t>
            </a:r>
          </a:p>
          <a:p>
            <a:pPr algn="ctr"/>
            <a:r>
              <a:rPr lang="ky-KG" sz="2000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эсептеринин саны</a:t>
            </a:r>
            <a:endParaRPr lang="x-none" sz="2000" b="1" i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087EE47-7E40-678F-55FC-88B78A670A17}"/>
              </a:ext>
            </a:extLst>
          </p:cNvPr>
          <p:cNvCxnSpPr>
            <a:cxnSpLocks/>
          </p:cNvCxnSpPr>
          <p:nvPr/>
        </p:nvCxnSpPr>
        <p:spPr>
          <a:xfrm>
            <a:off x="7112879" y="1553213"/>
            <a:ext cx="0" cy="394120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FEB25A3-AF6B-4E3D-E15E-E2680CF185C8}"/>
              </a:ext>
            </a:extLst>
          </p:cNvPr>
          <p:cNvSpPr txBox="1"/>
          <p:nvPr/>
        </p:nvSpPr>
        <p:spPr>
          <a:xfrm>
            <a:off x="7190477" y="2080816"/>
            <a:ext cx="48435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20,7 млн. эсептер</a:t>
            </a:r>
          </a:p>
          <a:p>
            <a:pPr algn="ctr"/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(95,5%ы -</a:t>
            </a:r>
            <a:r>
              <a:rPr lang="ru-RU" sz="26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sz="2600" b="0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жеке адамдардын эсептери</a:t>
            </a:r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)</a:t>
            </a:r>
            <a:endParaRPr lang="x-none" sz="2600" b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217637-DAA9-C22A-E728-E55515FA6EA5}"/>
              </a:ext>
            </a:extLst>
          </p:cNvPr>
          <p:cNvSpPr txBox="1"/>
          <p:nvPr/>
        </p:nvSpPr>
        <p:spPr>
          <a:xfrm>
            <a:off x="7321492" y="3915389"/>
            <a:ext cx="484358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ky-KG" altLang="ru-RU" sz="2800" b="1" i="1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Өсүү  темпи </a:t>
            </a:r>
          </a:p>
          <a:p>
            <a:pPr algn="ctr"/>
            <a:r>
              <a:rPr lang="ky-KG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ky-KG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(</a:t>
            </a:r>
            <a:r>
              <a:rPr kumimoji="0" lang="ky-KG" altLang="ru-RU" b="1" i="1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2025-жыл 2024-жылга карата)</a:t>
            </a:r>
            <a:r>
              <a:rPr lang="ky-KG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 </a:t>
            </a:r>
            <a:endParaRPr lang="x-none" b="1" i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9C2A0E52-6330-9F81-FFCA-BF55F83F88C9}"/>
              </a:ext>
            </a:extLst>
          </p:cNvPr>
          <p:cNvCxnSpPr>
            <a:cxnSpLocks/>
          </p:cNvCxnSpPr>
          <p:nvPr/>
        </p:nvCxnSpPr>
        <p:spPr>
          <a:xfrm>
            <a:off x="7396743" y="3782906"/>
            <a:ext cx="4522602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F497892F-56C3-4011-809C-AF6D73F957B8}"/>
              </a:ext>
            </a:extLst>
          </p:cNvPr>
          <p:cNvGraphicFramePr>
            <a:graphicFrameLocks/>
          </p:cNvGraphicFramePr>
          <p:nvPr/>
        </p:nvGraphicFramePr>
        <p:xfrm>
          <a:off x="466240" y="1623225"/>
          <a:ext cx="6569042" cy="4303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9043509-F761-43C3-9C23-1E9714FAB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553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y-KG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BF4A10-7468-4600-8657-B4BB153F1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y-KG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706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25452-B362-FD83-9D82-BB675DF3B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B852BD-9EEF-9CC4-5253-01B0D8FE1655}"/>
              </a:ext>
            </a:extLst>
          </p:cNvPr>
          <p:cNvSpPr txBox="1"/>
          <p:nvPr/>
        </p:nvSpPr>
        <p:spPr>
          <a:xfrm>
            <a:off x="591132" y="435741"/>
            <a:ext cx="11178449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Коммерциялык б</a:t>
            </a:r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анктардын </a:t>
            </a:r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Times New Roman" panose="02020603050405020304" pitchFamily="18" charset="0"/>
              </a:rPr>
              <a:t>кирешелери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9FABC8-C5FB-D20D-B598-4436748E93D2}"/>
              </a:ext>
            </a:extLst>
          </p:cNvPr>
          <p:cNvSpPr txBox="1"/>
          <p:nvPr/>
        </p:nvSpPr>
        <p:spPr>
          <a:xfrm>
            <a:off x="622663" y="1027790"/>
            <a:ext cx="10946674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altLang="ru-RU" sz="2500" dirty="0">
                <a:cs typeface="Times New Roman" panose="02020603050405020304" pitchFamily="18" charset="0"/>
              </a:rPr>
              <a:t>2025-жылы банктардын кирешелери 2024-жылга салыштырмалуу 28,2%га көбөйүп,  </a:t>
            </a:r>
            <a:r>
              <a:rPr lang="ru-RU" altLang="ru-RU" sz="2500" b="1" dirty="0">
                <a:cs typeface="Times New Roman" panose="02020603050405020304" pitchFamily="18" charset="0"/>
              </a:rPr>
              <a:t>150,2</a:t>
            </a:r>
            <a:r>
              <a:rPr lang="ru-RU" altLang="ru-RU" sz="2500" dirty="0">
                <a:cs typeface="Times New Roman" panose="02020603050405020304" pitchFamily="18" charset="0"/>
              </a:rPr>
              <a:t> </a:t>
            </a:r>
            <a:r>
              <a:rPr lang="ru-RU" altLang="ru-RU" sz="2500" b="1" dirty="0">
                <a:solidFill>
                  <a:schemeClr val="tx1"/>
                </a:solidFill>
                <a:cs typeface="Times New Roman" panose="02020603050405020304" pitchFamily="18" charset="0"/>
              </a:rPr>
              <a:t>млрд. сомду </a:t>
            </a:r>
            <a:r>
              <a:rPr lang="ky-KG" sz="2500" dirty="0">
                <a:cs typeface="Times New Roman" panose="02020603050405020304" pitchFamily="18" charset="0"/>
              </a:rPr>
              <a:t>т</a:t>
            </a:r>
            <a:r>
              <a:rPr lang="ru-RU" sz="2500" dirty="0">
                <a:cs typeface="Times New Roman" panose="02020603050405020304" pitchFamily="18" charset="0"/>
              </a:rPr>
              <a:t>ү</a:t>
            </a:r>
            <a:r>
              <a:rPr lang="ky-KG" sz="2500" dirty="0">
                <a:cs typeface="Times New Roman" panose="02020603050405020304" pitchFamily="18" charset="0"/>
              </a:rPr>
              <a:t>зд</a:t>
            </a:r>
            <a:r>
              <a:rPr lang="ru-RU" sz="2500" dirty="0">
                <a:cs typeface="Times New Roman" panose="02020603050405020304" pitchFamily="18" charset="0"/>
              </a:rPr>
              <a:t>ү</a:t>
            </a:r>
            <a:r>
              <a:rPr lang="ru-RU" altLang="ru-RU" sz="2500" dirty="0">
                <a:cs typeface="Times New Roman" panose="02020603050405020304" pitchFamily="18" charset="0"/>
              </a:rPr>
              <a:t>. </a:t>
            </a:r>
            <a:endParaRPr lang="ru-RU" sz="2500" dirty="0">
              <a:latin typeface="+mj-lt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D9599E2E-B110-4077-AF9D-219581442B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4467044"/>
              </p:ext>
            </p:extLst>
          </p:nvPr>
        </p:nvGraphicFramePr>
        <p:xfrm>
          <a:off x="1273629" y="2155370"/>
          <a:ext cx="9372600" cy="3797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1465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B05F3-41B6-A340-FD3F-FF70C4F35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9991749-7506-11F6-1237-0FB74EDDB757}"/>
              </a:ext>
            </a:extLst>
          </p:cNvPr>
          <p:cNvSpPr txBox="1">
            <a:spLocks/>
          </p:cNvSpPr>
          <p:nvPr/>
        </p:nvSpPr>
        <p:spPr>
          <a:xfrm>
            <a:off x="375556" y="446728"/>
            <a:ext cx="11097175" cy="596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Коммерциялык б</a:t>
            </a:r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анктардын </a:t>
            </a:r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Times New Roman" panose="02020603050405020304" pitchFamily="18" charset="0"/>
              </a:rPr>
              <a:t>финансылык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жыйынтыгы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A2F04D-8667-F345-5C93-0FD08030BFA5}"/>
              </a:ext>
            </a:extLst>
          </p:cNvPr>
          <p:cNvSpPr txBox="1"/>
          <p:nvPr/>
        </p:nvSpPr>
        <p:spPr>
          <a:xfrm>
            <a:off x="719268" y="1078094"/>
            <a:ext cx="48396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0" i="1" dirty="0"/>
              <a:t>(</a:t>
            </a:r>
            <a:r>
              <a:rPr lang="ru-RU" altLang="ru-RU" sz="1800" i="1" dirty="0"/>
              <a:t>млрд. сом)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E44981AA-C859-0AB8-DCF7-837E45098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354165" y="2057957"/>
            <a:ext cx="299777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D88729-E85F-C14E-72A2-9988224A73C5}"/>
              </a:ext>
            </a:extLst>
          </p:cNvPr>
          <p:cNvSpPr txBox="1"/>
          <p:nvPr/>
        </p:nvSpPr>
        <p:spPr>
          <a:xfrm>
            <a:off x="6550529" y="3737225"/>
            <a:ext cx="509587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Лидерлер</a:t>
            </a:r>
          </a:p>
          <a:p>
            <a:pPr algn="ctr"/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«АБанк</a:t>
            </a:r>
            <a:r>
              <a:rPr lang="ru-RU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» ААК </a:t>
            </a:r>
            <a:endParaRPr lang="ru-RU" sz="3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y-KG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y-KG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Мбанк</a:t>
            </a:r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ААК </a:t>
            </a:r>
            <a:endParaRPr lang="ru-RU" sz="3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y-KG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Элдик Банк</a:t>
            </a:r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 ААК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DB3A04-4269-7EFF-2BA9-5AD406F98588}"/>
              </a:ext>
            </a:extLst>
          </p:cNvPr>
          <p:cNvSpPr txBox="1"/>
          <p:nvPr/>
        </p:nvSpPr>
        <p:spPr>
          <a:xfrm>
            <a:off x="7239741" y="1289567"/>
            <a:ext cx="4232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2025-жыл</a:t>
            </a:r>
          </a:p>
          <a:p>
            <a:pPr algn="ctr"/>
            <a:endParaRPr lang="x-none" sz="2000" b="1" i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087EE47-7E40-678F-55FC-88B78A670A17}"/>
              </a:ext>
            </a:extLst>
          </p:cNvPr>
          <p:cNvCxnSpPr>
            <a:cxnSpLocks/>
          </p:cNvCxnSpPr>
          <p:nvPr/>
        </p:nvCxnSpPr>
        <p:spPr>
          <a:xfrm>
            <a:off x="6823446" y="1766621"/>
            <a:ext cx="0" cy="394120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FEB25A3-AF6B-4E3D-E15E-E2680CF185C8}"/>
              </a:ext>
            </a:extLst>
          </p:cNvPr>
          <p:cNvSpPr txBox="1"/>
          <p:nvPr/>
        </p:nvSpPr>
        <p:spPr>
          <a:xfrm>
            <a:off x="6974628" y="1874160"/>
            <a:ext cx="4952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35,6 млрд. сом пайда  </a:t>
            </a:r>
            <a:endParaRPr lang="x-none" sz="32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217637-DAA9-C22A-E728-E55515FA6EA5}"/>
              </a:ext>
            </a:extLst>
          </p:cNvPr>
          <p:cNvSpPr txBox="1"/>
          <p:nvPr/>
        </p:nvSpPr>
        <p:spPr>
          <a:xfrm>
            <a:off x="6904410" y="2677256"/>
            <a:ext cx="46610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ky-KG" altLang="ru-RU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inherit"/>
              </a:rPr>
              <a:t>5 жылдын ичинде көлөмдүн </a:t>
            </a:r>
            <a:r>
              <a:rPr lang="ky-KG" altLang="ru-RU" sz="2800" b="1" dirty="0">
                <a:solidFill>
                  <a:schemeClr val="tx2">
                    <a:lumMod val="75000"/>
                  </a:schemeClr>
                </a:solidFill>
                <a:latin typeface="inherit"/>
              </a:rPr>
              <a:t>өсүүсү </a:t>
            </a:r>
            <a:r>
              <a:rPr kumimoji="0" lang="ky-KG" altLang="ru-RU" sz="28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inherit"/>
              </a:rPr>
              <a:t>9 эсе</a:t>
            </a:r>
            <a:r>
              <a:rPr kumimoji="0" lang="ky-KG" altLang="ru-RU" sz="9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 </a:t>
            </a:r>
            <a:endParaRPr kumimoji="0" lang="ky-KG" altLang="ru-RU" sz="20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9C2A0E52-6330-9F81-FFCA-BF55F83F88C9}"/>
              </a:ext>
            </a:extLst>
          </p:cNvPr>
          <p:cNvCxnSpPr>
            <a:cxnSpLocks/>
          </p:cNvCxnSpPr>
          <p:nvPr/>
        </p:nvCxnSpPr>
        <p:spPr>
          <a:xfrm>
            <a:off x="7239741" y="3781831"/>
            <a:ext cx="4522602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F231B2EC-344C-4DF8-B777-19600AF9D5B9}"/>
              </a:ext>
            </a:extLst>
          </p:cNvPr>
          <p:cNvGraphicFramePr>
            <a:graphicFrameLocks/>
          </p:cNvGraphicFramePr>
          <p:nvPr/>
        </p:nvGraphicFramePr>
        <p:xfrm>
          <a:off x="545596" y="1465256"/>
          <a:ext cx="6277850" cy="463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6210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349D3-73CD-2449-0939-9F72C1444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BB3937-784A-B565-70F7-109E3224CD2A}"/>
              </a:ext>
            </a:extLst>
          </p:cNvPr>
          <p:cNvSpPr txBox="1"/>
          <p:nvPr/>
        </p:nvSpPr>
        <p:spPr>
          <a:xfrm>
            <a:off x="557349" y="208448"/>
            <a:ext cx="11201836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Калктын депозиттери жана коммерциялык б</a:t>
            </a:r>
            <a:r>
              <a:rPr lang="ru-RU" altLang="ru-RU" sz="26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анктардын кредиттери</a:t>
            </a:r>
            <a:endParaRPr lang="ru-RU" sz="26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34805C-0F71-1DC2-D677-AF836FDD941D}"/>
              </a:ext>
            </a:extLst>
          </p:cNvPr>
          <p:cNvSpPr txBox="1"/>
          <p:nvPr/>
        </p:nvSpPr>
        <p:spPr>
          <a:xfrm>
            <a:off x="557348" y="820593"/>
            <a:ext cx="10946674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200" dirty="0">
                <a:cs typeface="Times New Roman" panose="02020603050405020304" pitchFamily="18" charset="0"/>
              </a:rPr>
              <a:t>2025-жылы банктардагы калктын эсептеринин саны бир жылдын ичинде 5,3 млн. эсептерге көбөйүп, 19,8 миллионду </a:t>
            </a:r>
            <a:r>
              <a:rPr lang="ky-KG" sz="2200" dirty="0">
                <a:cs typeface="Times New Roman" panose="02020603050405020304" pitchFamily="18" charset="0"/>
              </a:rPr>
              <a:t>т</a:t>
            </a:r>
            <a:r>
              <a:rPr lang="ru-RU" sz="2200" dirty="0">
                <a:cs typeface="Times New Roman" panose="02020603050405020304" pitchFamily="18" charset="0"/>
              </a:rPr>
              <a:t>ү</a:t>
            </a:r>
            <a:r>
              <a:rPr lang="ky-KG" sz="2200" dirty="0">
                <a:cs typeface="Times New Roman" panose="02020603050405020304" pitchFamily="18" charset="0"/>
              </a:rPr>
              <a:t>зд</a:t>
            </a:r>
            <a:r>
              <a:rPr lang="ru-RU" sz="2200" dirty="0">
                <a:cs typeface="Times New Roman" panose="02020603050405020304" pitchFamily="18" charset="0"/>
              </a:rPr>
              <a:t>ү, бул мобилдик банкинг системасынын өн</a:t>
            </a:r>
            <a:r>
              <a:rPr lang="ky-KG" sz="2200" dirty="0">
                <a:cs typeface="Times New Roman" panose="02020603050405020304" pitchFamily="18" charset="0"/>
              </a:rPr>
              <a:t>үгүшүн</a:t>
            </a:r>
            <a:r>
              <a:rPr lang="ru-RU" sz="2200" dirty="0">
                <a:cs typeface="Times New Roman" panose="02020603050405020304" pitchFamily="18" charset="0"/>
              </a:rPr>
              <a:t>ө</a:t>
            </a:r>
            <a:r>
              <a:rPr lang="ky-KG" sz="2200" dirty="0">
                <a:cs typeface="Times New Roman" panose="02020603050405020304" pitchFamily="18" charset="0"/>
              </a:rPr>
              <a:t> байланыштуу болду.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y-KG" sz="2200" dirty="0">
                <a:cs typeface="Times New Roman" panose="02020603050405020304" pitchFamily="18" charset="0"/>
              </a:rPr>
              <a:t>2025-жылы банктардын депозиттик эсептерине (чыгып кетүү агымын эсепке алуу менен) </a:t>
            </a:r>
            <a:r>
              <a:rPr lang="ky-KG" sz="2200" b="1" dirty="0">
                <a:cs typeface="Times New Roman" panose="02020603050405020304" pitchFamily="18" charset="0"/>
              </a:rPr>
              <a:t>85 млрд. сом </a:t>
            </a:r>
            <a:r>
              <a:rPr lang="ky-KG" sz="2200" dirty="0">
                <a:cs typeface="Times New Roman" panose="02020603050405020304" pitchFamily="18" charset="0"/>
              </a:rPr>
              <a:t>суммадагы калктын каражаттары тартылды</a:t>
            </a:r>
            <a:r>
              <a:rPr lang="ru-RU" sz="2200" dirty="0">
                <a:cs typeface="Times New Roman" panose="02020603050405020304" pitchFamily="18" charset="0"/>
              </a:rPr>
              <a:t>. 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200" dirty="0">
                <a:cs typeface="Times New Roman" panose="02020603050405020304" pitchFamily="18" charset="0"/>
              </a:rPr>
              <a:t>2026-жылдын 1-январына карата калктын салымдарынын калдыктары дээрлик 355 млрд. сомго жетти.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200" dirty="0">
                <a:cs typeface="Times New Roman" panose="02020603050405020304" pitchFamily="18" charset="0"/>
              </a:rPr>
              <a:t>2025-жылы банктар тарабынан берилген кредиттердин к</a:t>
            </a:r>
            <a:r>
              <a:rPr lang="ru-RU" sz="2200" dirty="0">
                <a:cs typeface="Times New Roman" panose="02020603050405020304" pitchFamily="18" charset="0"/>
              </a:rPr>
              <a:t>өлөмү </a:t>
            </a:r>
            <a:r>
              <a:rPr lang="ru-RU" sz="2200" b="1" dirty="0">
                <a:cs typeface="Times New Roman" panose="02020603050405020304" pitchFamily="18" charset="0"/>
              </a:rPr>
              <a:t>518,2</a:t>
            </a:r>
            <a:r>
              <a:rPr lang="ru-RU" altLang="ru-RU" sz="2200" b="1" dirty="0">
                <a:cs typeface="Times New Roman" panose="02020603050405020304" pitchFamily="18" charset="0"/>
              </a:rPr>
              <a:t> млрд. сомду</a:t>
            </a:r>
            <a:r>
              <a:rPr lang="ru-RU" altLang="ru-RU" sz="2200" dirty="0">
                <a:cs typeface="Times New Roman" panose="02020603050405020304" pitchFamily="18" charset="0"/>
              </a:rPr>
              <a:t> </a:t>
            </a:r>
            <a:r>
              <a:rPr lang="ky-KG" sz="2200" dirty="0">
                <a:cs typeface="Times New Roman" panose="02020603050405020304" pitchFamily="18" charset="0"/>
              </a:rPr>
              <a:t>т</a:t>
            </a:r>
            <a:r>
              <a:rPr lang="ru-RU" sz="2200" dirty="0">
                <a:cs typeface="Times New Roman" panose="02020603050405020304" pitchFamily="18" charset="0"/>
              </a:rPr>
              <a:t>ү</a:t>
            </a:r>
            <a:r>
              <a:rPr lang="ky-KG" sz="2200" dirty="0">
                <a:cs typeface="Times New Roman" panose="02020603050405020304" pitchFamily="18" charset="0"/>
              </a:rPr>
              <a:t>зд</a:t>
            </a:r>
            <a:r>
              <a:rPr lang="ru-RU" sz="2200" dirty="0">
                <a:cs typeface="Times New Roman" panose="02020603050405020304" pitchFamily="18" charset="0"/>
              </a:rPr>
              <a:t>ү.</a:t>
            </a:r>
            <a:endParaRPr lang="ru-RU" altLang="ru-RU" sz="2200" dirty="0"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200" dirty="0">
                <a:cs typeface="Times New Roman" panose="02020603050405020304" pitchFamily="18" charset="0"/>
              </a:rPr>
              <a:t>Ачык </a:t>
            </a:r>
            <a:r>
              <a:rPr lang="ky-KG" sz="2200" dirty="0">
                <a:cs typeface="Times New Roman" panose="02020603050405020304" pitchFamily="18" charset="0"/>
              </a:rPr>
              <a:t>кредиттик портфель </a:t>
            </a:r>
            <a:r>
              <a:rPr lang="ru-RU" sz="2200" dirty="0">
                <a:cs typeface="Times New Roman" panose="02020603050405020304" pitchFamily="18" charset="0"/>
              </a:rPr>
              <a:t>бир жылдын ичинде 1,5 эсеге көбөйүп, ж</a:t>
            </a:r>
            <a:r>
              <a:rPr lang="ru-RU" altLang="ru-RU" sz="2200" dirty="0">
                <a:cs typeface="Times New Roman" panose="02020603050405020304" pitchFamily="18" charset="0"/>
              </a:rPr>
              <a:t>ылдын аягына карата </a:t>
            </a:r>
            <a:r>
              <a:rPr lang="ru-RU" sz="2200" dirty="0">
                <a:cs typeface="Times New Roman" panose="02020603050405020304" pitchFamily="18" charset="0"/>
              </a:rPr>
              <a:t>дээрлик </a:t>
            </a:r>
            <a:r>
              <a:rPr lang="ru-RU" sz="2200" b="1" dirty="0">
                <a:cs typeface="Times New Roman" panose="02020603050405020304" pitchFamily="18" charset="0"/>
              </a:rPr>
              <a:t>507</a:t>
            </a:r>
            <a:r>
              <a:rPr lang="ru-RU" altLang="ru-RU" sz="2200" b="1" dirty="0">
                <a:cs typeface="Times New Roman" panose="02020603050405020304" pitchFamily="18" charset="0"/>
              </a:rPr>
              <a:t> млрд. сомго </a:t>
            </a:r>
            <a:r>
              <a:rPr lang="ru-RU" altLang="ru-RU" sz="2200" dirty="0">
                <a:cs typeface="Times New Roman" panose="02020603050405020304" pitchFamily="18" charset="0"/>
              </a:rPr>
              <a:t>жетти</a:t>
            </a:r>
            <a:r>
              <a:rPr lang="ru-RU" sz="2200" dirty="0">
                <a:cs typeface="Times New Roman" panose="02020603050405020304" pitchFamily="18" charset="0"/>
              </a:rPr>
              <a:t>.</a:t>
            </a:r>
            <a:endParaRPr lang="ky-KG" sz="2200" dirty="0"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y-KG" sz="2200" dirty="0">
                <a:cs typeface="Times New Roman" panose="02020603050405020304" pitchFamily="18" charset="0"/>
              </a:rPr>
              <a:t>Кредиттердин жарымынан к</a:t>
            </a:r>
            <a:r>
              <a:rPr lang="ru-RU" sz="2200" dirty="0">
                <a:cs typeface="Times New Roman" panose="02020603050405020304" pitchFamily="18" charset="0"/>
              </a:rPr>
              <a:t>өб</a:t>
            </a:r>
            <a:r>
              <a:rPr lang="ky-KG" sz="2200" dirty="0">
                <a:cs typeface="Times New Roman" panose="02020603050405020304" pitchFamily="18" charset="0"/>
              </a:rPr>
              <a:t>ү (жалпы к</a:t>
            </a:r>
            <a:r>
              <a:rPr lang="ru-RU" sz="2200" dirty="0">
                <a:cs typeface="Times New Roman" panose="02020603050405020304" pitchFamily="18" charset="0"/>
              </a:rPr>
              <a:t>ө</a:t>
            </a:r>
            <a:r>
              <a:rPr lang="ky-KG" sz="2200" dirty="0">
                <a:cs typeface="Times New Roman" panose="02020603050405020304" pitchFamily="18" charset="0"/>
              </a:rPr>
              <a:t>л</a:t>
            </a:r>
            <a:r>
              <a:rPr lang="ru-RU" sz="2200" dirty="0">
                <a:cs typeface="Times New Roman" panose="02020603050405020304" pitchFamily="18" charset="0"/>
              </a:rPr>
              <a:t>ө</a:t>
            </a:r>
            <a:r>
              <a:rPr lang="ky-KG" sz="2200" dirty="0">
                <a:cs typeface="Times New Roman" panose="02020603050405020304" pitchFamily="18" charset="0"/>
              </a:rPr>
              <a:t>мүнүн 55%ы) Бишкек шаарынын зайымчыларына туура келди (279 млрд. сом).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200" dirty="0">
                <a:cs typeface="Times New Roman" panose="02020603050405020304" pitchFamily="18" charset="0"/>
              </a:rPr>
              <a:t>Жеке жактардын кредиттерине кредиттик портфелдин </a:t>
            </a:r>
            <a:r>
              <a:rPr lang="ru-RU" altLang="ru-RU" sz="2200" b="1" dirty="0">
                <a:cs typeface="Times New Roman" panose="02020603050405020304" pitchFamily="18" charset="0"/>
              </a:rPr>
              <a:t>65%</a:t>
            </a:r>
            <a:r>
              <a:rPr lang="ru-RU" altLang="ru-RU" sz="2200" dirty="0">
                <a:cs typeface="Times New Roman" panose="02020603050405020304" pitchFamily="18" charset="0"/>
              </a:rPr>
              <a:t>ы </a:t>
            </a:r>
            <a:r>
              <a:rPr lang="ky-KG" altLang="ru-RU" sz="2200" dirty="0">
                <a:cs typeface="Times New Roman" panose="02020603050405020304" pitchFamily="18" charset="0"/>
              </a:rPr>
              <a:t>туура келди</a:t>
            </a:r>
            <a:r>
              <a:rPr lang="ru-RU" altLang="ru-RU" sz="2200" dirty="0"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4860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B05F3-41B6-A340-FD3F-FF70C4F35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>
            <a:extLst>
              <a:ext uri="{FF2B5EF4-FFF2-40B4-BE49-F238E27FC236}">
                <a16:creationId xmlns:a16="http://schemas.microsoft.com/office/drawing/2014/main" id="{E44981AA-C859-0AB8-DCF7-837E45098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354165" y="2057957"/>
            <a:ext cx="299777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D88729-E85F-C14E-72A2-9988224A73C5}"/>
              </a:ext>
            </a:extLst>
          </p:cNvPr>
          <p:cNvSpPr txBox="1"/>
          <p:nvPr/>
        </p:nvSpPr>
        <p:spPr>
          <a:xfrm>
            <a:off x="8113287" y="1264597"/>
            <a:ext cx="34963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Кредиттик портфель 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506,9 млрд. сом</a:t>
            </a:r>
          </a:p>
          <a:p>
            <a:pPr algn="ctr"/>
            <a:endParaRPr lang="ru-RU" sz="1200" b="1" dirty="0">
              <a:solidFill>
                <a:srgbClr val="C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y-KG" sz="2000" b="1" dirty="0">
                <a:cs typeface="Times New Roman" panose="02020603050405020304" pitchFamily="18" charset="0"/>
              </a:rPr>
              <a:t>К</a:t>
            </a:r>
            <a:r>
              <a:rPr lang="ru-RU" sz="2000" b="1" dirty="0">
                <a:cs typeface="Times New Roman" panose="02020603050405020304" pitchFamily="18" charset="0"/>
              </a:rPr>
              <a:t>ө</a:t>
            </a:r>
            <a:r>
              <a:rPr lang="ky-KG" sz="2000" b="1" dirty="0">
                <a:cs typeface="Times New Roman" panose="02020603050405020304" pitchFamily="18" charset="0"/>
              </a:rPr>
              <a:t>л</a:t>
            </a:r>
            <a:r>
              <a:rPr lang="ru-RU" sz="2000" b="1" dirty="0">
                <a:cs typeface="Times New Roman" panose="02020603050405020304" pitchFamily="18" charset="0"/>
              </a:rPr>
              <a:t>ө</a:t>
            </a:r>
            <a:r>
              <a:rPr lang="ky-KG" sz="2000" b="1" dirty="0">
                <a:cs typeface="Times New Roman" panose="02020603050405020304" pitchFamily="18" charset="0"/>
              </a:rPr>
              <a:t>мү боюнча л</a:t>
            </a:r>
            <a:r>
              <a:rPr lang="ru-RU" sz="2000" b="1" dirty="0">
                <a:cs typeface="Times New Roman" panose="02020603050405020304" pitchFamily="18" charset="0"/>
              </a:rPr>
              <a:t>идерлер</a:t>
            </a:r>
            <a:r>
              <a:rPr lang="ru-RU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y-KG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Мбанк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» ААК </a:t>
            </a:r>
            <a:endParaRPr lang="en-US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«АБанк» ААК</a:t>
            </a:r>
          </a:p>
          <a:p>
            <a:pPr algn="ctr"/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y-KG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Элдик Банк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 ААК</a:t>
            </a:r>
            <a:endParaRPr lang="x-none" sz="2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087EE47-7E40-678F-55FC-88B78A670A17}"/>
              </a:ext>
            </a:extLst>
          </p:cNvPr>
          <p:cNvCxnSpPr>
            <a:cxnSpLocks/>
          </p:cNvCxnSpPr>
          <p:nvPr/>
        </p:nvCxnSpPr>
        <p:spPr>
          <a:xfrm>
            <a:off x="7747785" y="1766621"/>
            <a:ext cx="0" cy="394120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5217637-DAA9-C22A-E728-E55515FA6EA5}"/>
              </a:ext>
            </a:extLst>
          </p:cNvPr>
          <p:cNvSpPr txBox="1"/>
          <p:nvPr/>
        </p:nvSpPr>
        <p:spPr>
          <a:xfrm>
            <a:off x="8060049" y="3886305"/>
            <a:ext cx="3631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ky-KG" altLang="ru-RU" sz="20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</a:rPr>
              <a:t>Керектөө кредиттеринин үлүшү </a:t>
            </a:r>
            <a:endParaRPr lang="ky-KG" sz="2000" b="1" i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9C2A0E52-6330-9F81-FFCA-BF55F83F88C9}"/>
              </a:ext>
            </a:extLst>
          </p:cNvPr>
          <p:cNvCxnSpPr>
            <a:cxnSpLocks/>
          </p:cNvCxnSpPr>
          <p:nvPr/>
        </p:nvCxnSpPr>
        <p:spPr>
          <a:xfrm>
            <a:off x="8113287" y="3760391"/>
            <a:ext cx="380110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F231B2EC-344C-4DF8-B777-19600AF9D5B9}"/>
              </a:ext>
            </a:extLst>
          </p:cNvPr>
          <p:cNvGraphicFramePr>
            <a:graphicFrameLocks/>
          </p:cNvGraphicFramePr>
          <p:nvPr/>
        </p:nvGraphicFramePr>
        <p:xfrm>
          <a:off x="1403405" y="1425610"/>
          <a:ext cx="5057030" cy="463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C87B5183-08B8-4A40-BE7A-4AAEF36E5632}"/>
              </a:ext>
            </a:extLst>
          </p:cNvPr>
          <p:cNvSpPr/>
          <p:nvPr/>
        </p:nvSpPr>
        <p:spPr>
          <a:xfrm rot="19111161">
            <a:off x="9627737" y="4940234"/>
            <a:ext cx="772200" cy="283956"/>
          </a:xfrm>
          <a:prstGeom prst="rightArrow">
            <a:avLst/>
          </a:prstGeom>
          <a:solidFill>
            <a:srgbClr val="0057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342AF84-43CB-4C0E-BF2B-3D76BCA0F382}"/>
              </a:ext>
            </a:extLst>
          </p:cNvPr>
          <p:cNvSpPr/>
          <p:nvPr/>
        </p:nvSpPr>
        <p:spPr>
          <a:xfrm>
            <a:off x="8113287" y="4539272"/>
            <a:ext cx="1359559" cy="111282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2021 </a:t>
            </a:r>
            <a:br>
              <a:rPr lang="ru-RU" sz="2000" b="1" dirty="0"/>
            </a:br>
            <a:r>
              <a:rPr lang="ru-RU" sz="2000" b="1" dirty="0" err="1"/>
              <a:t>жыл</a:t>
            </a:r>
            <a:endParaRPr lang="ru-RU" sz="2000" b="1" dirty="0"/>
          </a:p>
          <a:p>
            <a:pPr algn="ctr"/>
            <a:endParaRPr lang="ru-RU" sz="800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12%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0D2BBB8-08FF-4A02-B38B-A657190A54B7}"/>
              </a:ext>
            </a:extLst>
          </p:cNvPr>
          <p:cNvSpPr/>
          <p:nvPr/>
        </p:nvSpPr>
        <p:spPr>
          <a:xfrm>
            <a:off x="10629282" y="4528869"/>
            <a:ext cx="1285105" cy="11066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2025 жыл</a:t>
            </a:r>
          </a:p>
          <a:p>
            <a:pPr algn="ctr"/>
            <a:endParaRPr lang="ru-RU" sz="800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35,2%</a:t>
            </a:r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14679574-F440-434A-B73D-5290A47D3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730" y="109906"/>
            <a:ext cx="10530938" cy="1028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Trebuchet MS" panose="020B0603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altLang="ru-RU" sz="2600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Алуунун максаттары боюнча коммерциялык банктардын кредиттери</a:t>
            </a:r>
            <a:br>
              <a:rPr lang="ru-RU" altLang="ru-RU" sz="26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ru-RU" altLang="ru-RU" sz="1600" i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(</a:t>
            </a:r>
            <a:r>
              <a:rPr lang="ru-RU" sz="1600" i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кредиттердин жалпы көлөмүнө карата пайыз менен</a:t>
            </a:r>
            <a:r>
              <a:rPr lang="ru-RU" altLang="ru-RU" sz="1600" i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)</a:t>
            </a:r>
            <a:endParaRPr lang="ru-RU" altLang="ru-RU" sz="1600" b="0" i="1" dirty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23" name="Диаграмма 22">
            <a:extLst>
              <a:ext uri="{FF2B5EF4-FFF2-40B4-BE49-F238E27FC236}">
                <a16:creationId xmlns:a16="http://schemas.microsoft.com/office/drawing/2014/main" id="{B83FC5A6-8E3B-4C20-918D-ADFB5A320A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088868"/>
              </p:ext>
            </p:extLst>
          </p:nvPr>
        </p:nvGraphicFramePr>
        <p:xfrm>
          <a:off x="306319" y="1425610"/>
          <a:ext cx="7209315" cy="4501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2737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02A24-116F-476D-6E34-677E38CBC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3FB4CA-F0CD-6CA4-349F-B23AF935E304}"/>
              </a:ext>
            </a:extLst>
          </p:cNvPr>
          <p:cNvSpPr txBox="1"/>
          <p:nvPr/>
        </p:nvSpPr>
        <p:spPr>
          <a:xfrm>
            <a:off x="771941" y="264139"/>
            <a:ext cx="108951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ky-KG" sz="3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Банктык эмес финансылык-кредиттик уюмдар (БэФКУ)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8F91D4-1724-BF88-FD97-EF9D87824D7D}"/>
              </a:ext>
            </a:extLst>
          </p:cNvPr>
          <p:cNvSpPr txBox="1"/>
          <p:nvPr/>
        </p:nvSpPr>
        <p:spPr>
          <a:xfrm>
            <a:off x="891312" y="856535"/>
            <a:ext cx="10650655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altLang="ru-RU" sz="2300" dirty="0">
                <a:cs typeface="Times New Roman" panose="02020603050405020304" pitchFamily="18" charset="0"/>
              </a:rPr>
              <a:t>2025-жылы республикада 532</a:t>
            </a:r>
            <a:r>
              <a:rPr lang="ru-RU" altLang="ru-RU" sz="2300" b="1" dirty="0">
                <a:cs typeface="Times New Roman" panose="02020603050405020304" pitchFamily="18" charset="0"/>
              </a:rPr>
              <a:t> </a:t>
            </a:r>
            <a:r>
              <a:rPr lang="ru-RU" altLang="ru-RU" sz="2300" dirty="0">
                <a:cs typeface="Times New Roman" panose="02020603050405020304" pitchFamily="18" charset="0"/>
              </a:rPr>
              <a:t>банктык эмес финансылык-кредиттик уюмдар иш жүргүздү, анын ичинде:</a:t>
            </a:r>
            <a:r>
              <a:rPr lang="ru-RU" altLang="ru-RU" sz="2300" b="1" dirty="0">
                <a:cs typeface="Times New Roman" panose="02020603050405020304" pitchFamily="18" charset="0"/>
              </a:rPr>
              <a:t>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ru-RU" altLang="ru-RU" sz="2300" b="1" dirty="0">
                <a:cs typeface="Times New Roman" panose="02020603050405020304" pitchFamily="18" charset="0"/>
              </a:rPr>
              <a:t>309 к</a:t>
            </a:r>
            <a:r>
              <a:rPr lang="ru-RU" sz="2300" b="1" dirty="0">
                <a:cs typeface="Times New Roman" panose="02020603050405020304" pitchFamily="18" charset="0"/>
              </a:rPr>
              <a:t>ү</a:t>
            </a:r>
            <a:r>
              <a:rPr lang="ky-KG" sz="2300" b="1" dirty="0">
                <a:cs typeface="Times New Roman" panose="02020603050405020304" pitchFamily="18" charset="0"/>
              </a:rPr>
              <a:t>р</a:t>
            </a:r>
            <a:r>
              <a:rPr lang="ru-RU" sz="2300" b="1" dirty="0">
                <a:cs typeface="Times New Roman" panose="02020603050405020304" pitchFamily="18" charset="0"/>
              </a:rPr>
              <a:t>өө</a:t>
            </a:r>
            <a:r>
              <a:rPr lang="ky-KG" sz="2300" b="1" dirty="0">
                <a:cs typeface="Times New Roman" panose="02020603050405020304" pitchFamily="18" charset="0"/>
              </a:rPr>
              <a:t>кана</a:t>
            </a:r>
            <a:r>
              <a:rPr lang="ru-RU" altLang="ru-RU" sz="2300" b="1" dirty="0">
                <a:cs typeface="Times New Roman" panose="02020603050405020304" pitchFamily="18" charset="0"/>
              </a:rPr>
              <a:t> 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ru-RU" altLang="ru-RU" sz="2300" b="1" dirty="0">
                <a:solidFill>
                  <a:schemeClr val="tx1"/>
                </a:solidFill>
                <a:cs typeface="Times New Roman" panose="02020603050405020304" pitchFamily="18" charset="0"/>
              </a:rPr>
              <a:t>132 </a:t>
            </a:r>
            <a:r>
              <a:rPr lang="ru-RU" altLang="ru-RU" sz="2300" b="1" dirty="0">
                <a:cs typeface="Times New Roman" panose="02020603050405020304" pitchFamily="18" charset="0"/>
              </a:rPr>
              <a:t>микрокредиттик уюм</a:t>
            </a:r>
            <a:endParaRPr lang="ru-RU" altLang="ru-RU" sz="23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ru-RU" altLang="ru-RU" sz="2300" b="1" dirty="0">
                <a:solidFill>
                  <a:schemeClr val="tx1"/>
                </a:solidFill>
                <a:cs typeface="Times New Roman" panose="02020603050405020304" pitchFamily="18" charset="0"/>
              </a:rPr>
              <a:t>90</a:t>
            </a:r>
            <a:r>
              <a:rPr lang="en-US" altLang="ru-RU" sz="23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300" b="1" dirty="0">
                <a:solidFill>
                  <a:schemeClr val="tx1"/>
                </a:solidFill>
                <a:cs typeface="Times New Roman" panose="02020603050405020304" pitchFamily="18" charset="0"/>
              </a:rPr>
              <a:t>кредиттик союздар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ru-RU" altLang="ru-RU" sz="2300" b="1" dirty="0">
                <a:solidFill>
                  <a:schemeClr val="tx1"/>
                </a:solidFill>
                <a:cs typeface="Times New Roman" panose="02020603050405020304" pitchFamily="18" charset="0"/>
              </a:rPr>
              <a:t>1 </a:t>
            </a:r>
            <a:r>
              <a:rPr lang="ru-RU" altLang="ru-RU" sz="2300" b="1" dirty="0">
                <a:cs typeface="Times New Roman" panose="02020603050405020304" pitchFamily="18" charset="0"/>
              </a:rPr>
              <a:t>адистештирилген финансылык-кредиттик уюм</a:t>
            </a:r>
            <a:endParaRPr lang="ru-RU" altLang="ru-RU" sz="23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300" dirty="0">
                <a:cs typeface="Times New Roman" panose="02020603050405020304" pitchFamily="18" charset="0"/>
              </a:rPr>
              <a:t>Республиканын аймагында алардын </a:t>
            </a:r>
            <a:r>
              <a:rPr lang="ru-RU" altLang="ru-RU" sz="2300" b="1" dirty="0">
                <a:solidFill>
                  <a:schemeClr val="tx1"/>
                </a:solidFill>
                <a:cs typeface="Times New Roman" panose="02020603050405020304" pitchFamily="18" charset="0"/>
              </a:rPr>
              <a:t>441 </a:t>
            </a:r>
            <a:r>
              <a:rPr lang="ru-RU" altLang="ru-RU" sz="2300" dirty="0">
                <a:cs typeface="Times New Roman" panose="02020603050405020304" pitchFamily="18" charset="0"/>
              </a:rPr>
              <a:t>филиалы ишмердигин жүргүзүштү. </a:t>
            </a:r>
            <a:r>
              <a:rPr lang="ru-RU" altLang="ru-RU" sz="2300" b="1" dirty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altLang="ru-RU" sz="2300" dirty="0">
                <a:cs typeface="Times New Roman" panose="02020603050405020304" pitchFamily="18" charset="0"/>
              </a:rPr>
              <a:t>Аларда иштегендердин саны </a:t>
            </a:r>
            <a:r>
              <a:rPr lang="ru-RU" altLang="ru-RU" sz="2300" b="1" dirty="0">
                <a:solidFill>
                  <a:schemeClr val="tx1"/>
                </a:solidFill>
                <a:cs typeface="Times New Roman" panose="02020603050405020304" pitchFamily="18" charset="0"/>
              </a:rPr>
              <a:t>6 </a:t>
            </a:r>
            <a:r>
              <a:rPr lang="ky-KG" sz="2300" dirty="0">
                <a:cs typeface="Times New Roman" panose="02020603050405020304" pitchFamily="18" charset="0"/>
              </a:rPr>
              <a:t>ми</a:t>
            </a:r>
            <a:r>
              <a:rPr lang="ru-RU" sz="2300" dirty="0">
                <a:cs typeface="Times New Roman" panose="02020603050405020304" pitchFamily="18" charset="0"/>
              </a:rPr>
              <a:t>ңге жакын</a:t>
            </a:r>
            <a:r>
              <a:rPr lang="ru-RU" altLang="ru-RU" sz="2300" dirty="0">
                <a:cs typeface="Times New Roman" panose="02020603050405020304" pitchFamily="18" charset="0"/>
              </a:rPr>
              <a:t> адамды түздү.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300" dirty="0">
                <a:cs typeface="Times New Roman" panose="02020603050405020304" pitchFamily="18" charset="0"/>
              </a:rPr>
              <a:t>Кардарлардын саны (юридикалык жана жеке жактар) </a:t>
            </a:r>
            <a:r>
              <a:rPr lang="ru-RU" altLang="ru-RU" sz="2300" b="1" dirty="0">
                <a:cs typeface="Times New Roman" panose="02020603050405020304" pitchFamily="18" charset="0"/>
              </a:rPr>
              <a:t>921,2</a:t>
            </a:r>
            <a:r>
              <a:rPr lang="ru-RU" altLang="ru-RU" sz="23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ky-KG" sz="2300" dirty="0">
                <a:cs typeface="Times New Roman" panose="02020603050405020304" pitchFamily="18" charset="0"/>
              </a:rPr>
              <a:t>ми</a:t>
            </a:r>
            <a:r>
              <a:rPr lang="ru-RU" sz="2300" dirty="0">
                <a:cs typeface="Times New Roman" panose="02020603050405020304" pitchFamily="18" charset="0"/>
              </a:rPr>
              <a:t>ңди </a:t>
            </a:r>
            <a:r>
              <a:rPr lang="ky-KG" sz="2300" dirty="0">
                <a:cs typeface="Times New Roman" panose="02020603050405020304" pitchFamily="18" charset="0"/>
              </a:rPr>
              <a:t>т</a:t>
            </a:r>
            <a:r>
              <a:rPr lang="ru-RU" sz="2300" dirty="0">
                <a:cs typeface="Times New Roman" panose="02020603050405020304" pitchFamily="18" charset="0"/>
              </a:rPr>
              <a:t>ү</a:t>
            </a:r>
            <a:r>
              <a:rPr lang="ky-KG" sz="2300" dirty="0">
                <a:cs typeface="Times New Roman" panose="02020603050405020304" pitchFamily="18" charset="0"/>
              </a:rPr>
              <a:t>зд</a:t>
            </a:r>
            <a:r>
              <a:rPr lang="ru-RU" sz="2300" dirty="0">
                <a:cs typeface="Times New Roman" panose="02020603050405020304" pitchFamily="18" charset="0"/>
              </a:rPr>
              <a:t>ү</a:t>
            </a:r>
            <a:r>
              <a:rPr lang="ky-KG" sz="2300" dirty="0">
                <a:cs typeface="Times New Roman" panose="02020603050405020304" pitchFamily="18" charset="0"/>
              </a:rPr>
              <a:t>.</a:t>
            </a:r>
            <a:r>
              <a:rPr lang="ru-RU" altLang="ru-RU" sz="2300" dirty="0">
                <a:cs typeface="Times New Roman" panose="02020603050405020304" pitchFamily="18" charset="0"/>
              </a:rPr>
              <a:t> </a:t>
            </a:r>
            <a:r>
              <a:rPr lang="ru-RU" sz="2300" dirty="0">
                <a:cs typeface="Times New Roman" panose="02020603050405020304" pitchFamily="18" charset="0"/>
              </a:rPr>
              <a:t> </a:t>
            </a:r>
            <a:endParaRPr lang="en-US" altLang="ru-RU" sz="2300" dirty="0"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altLang="ru-RU" sz="2300" dirty="0">
                <a:cs typeface="Times New Roman" panose="02020603050405020304" pitchFamily="18" charset="0"/>
              </a:rPr>
              <a:t>       Кардарлардын жалпы санынын </a:t>
            </a:r>
            <a:r>
              <a:rPr lang="en-US" altLang="ru-RU" sz="2300" dirty="0">
                <a:cs typeface="Times New Roman" panose="02020603050405020304" pitchFamily="18" charset="0"/>
              </a:rPr>
              <a:t>35</a:t>
            </a:r>
            <a:r>
              <a:rPr lang="ru-RU" altLang="ru-RU" sz="2300" dirty="0">
                <a:cs typeface="Times New Roman" panose="02020603050405020304" pitchFamily="18" charset="0"/>
              </a:rPr>
              <a:t>,7</a:t>
            </a:r>
            <a:r>
              <a:rPr lang="en-US" altLang="ru-RU" sz="2300" dirty="0">
                <a:cs typeface="Times New Roman" panose="02020603050405020304" pitchFamily="18" charset="0"/>
              </a:rPr>
              <a:t>%</a:t>
            </a:r>
            <a:r>
              <a:rPr lang="ru-RU" altLang="ru-RU" sz="2300" dirty="0">
                <a:cs typeface="Times New Roman" panose="02020603050405020304" pitchFamily="18" charset="0"/>
              </a:rPr>
              <a:t>ы Бишкек шаарына,  </a:t>
            </a:r>
            <a:br>
              <a:rPr lang="ru-RU" altLang="ru-RU" sz="2300" dirty="0">
                <a:cs typeface="Times New Roman" panose="02020603050405020304" pitchFamily="18" charset="0"/>
              </a:rPr>
            </a:br>
            <a:r>
              <a:rPr lang="ru-RU" altLang="ru-RU" sz="2300" dirty="0">
                <a:cs typeface="Times New Roman" panose="02020603050405020304" pitchFamily="18" charset="0"/>
              </a:rPr>
              <a:t>		17,1%ы - Ош облусуна жана Ош шаарына, </a:t>
            </a:r>
          </a:p>
          <a:p>
            <a:pPr>
              <a:spcBef>
                <a:spcPts val="600"/>
              </a:spcBef>
            </a:pPr>
            <a:r>
              <a:rPr lang="ru-RU" altLang="ru-RU" sz="2300" dirty="0">
                <a:cs typeface="Times New Roman" panose="02020603050405020304" pitchFamily="18" charset="0"/>
              </a:rPr>
              <a:t>		14,4%ы - Чүй облусуна,</a:t>
            </a:r>
          </a:p>
          <a:p>
            <a:pPr>
              <a:spcBef>
                <a:spcPts val="600"/>
              </a:spcBef>
            </a:pPr>
            <a:r>
              <a:rPr lang="ru-RU" altLang="ru-RU" sz="2300" dirty="0">
                <a:cs typeface="Times New Roman" panose="02020603050405020304" pitchFamily="18" charset="0"/>
              </a:rPr>
              <a:t>		12,3%ы - Жалал-Абад облусуна туура келди.</a:t>
            </a:r>
          </a:p>
        </p:txBody>
      </p:sp>
    </p:spTree>
    <p:extLst>
      <p:ext uri="{BB962C8B-B14F-4D97-AF65-F5344CB8AC3E}">
        <p14:creationId xmlns:p14="http://schemas.microsoft.com/office/powerpoint/2010/main" val="3761385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03C96-801F-E8FA-6E28-B1A08471D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C2829D-B7A8-763B-7AF2-73C8DCDFFFFD}"/>
              </a:ext>
            </a:extLst>
          </p:cNvPr>
          <p:cNvSpPr txBox="1"/>
          <p:nvPr/>
        </p:nvSpPr>
        <p:spPr>
          <a:xfrm>
            <a:off x="915583" y="482581"/>
            <a:ext cx="10437127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Times New Roman" panose="02020603050405020304" pitchFamily="18" charset="0"/>
              </a:rPr>
              <a:t>БэФКУдын кирешелери жана пайдасы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5A664-05F3-1FED-FBBF-6050E9FE936F}"/>
              </a:ext>
            </a:extLst>
          </p:cNvPr>
          <p:cNvSpPr txBox="1"/>
          <p:nvPr/>
        </p:nvSpPr>
        <p:spPr>
          <a:xfrm>
            <a:off x="915583" y="1191542"/>
            <a:ext cx="10360834" cy="4693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2025-жылы БэФКУнын кирешелери 2024-жылга салыштырмалуу 20,2%га көбөйүп,  </a:t>
            </a:r>
            <a:r>
              <a:rPr lang="ru-RU" altLang="ru-RU" sz="2400" b="1" dirty="0">
                <a:cs typeface="Times New Roman" panose="02020603050405020304" pitchFamily="18" charset="0"/>
              </a:rPr>
              <a:t>20,8 млрд. сомду </a:t>
            </a:r>
            <a:r>
              <a:rPr lang="ky-KG" sz="2400" dirty="0">
                <a:cs typeface="Times New Roman" panose="02020603050405020304" pitchFamily="18" charset="0"/>
              </a:rPr>
              <a:t>т</a:t>
            </a:r>
            <a:r>
              <a:rPr lang="ru-RU" sz="2400" dirty="0">
                <a:cs typeface="Times New Roman" panose="02020603050405020304" pitchFamily="18" charset="0"/>
              </a:rPr>
              <a:t>ү</a:t>
            </a:r>
            <a:r>
              <a:rPr lang="ky-KG" sz="2400" dirty="0">
                <a:cs typeface="Times New Roman" panose="02020603050405020304" pitchFamily="18" charset="0"/>
              </a:rPr>
              <a:t>зд</a:t>
            </a:r>
            <a:r>
              <a:rPr lang="ru-RU" sz="2400" dirty="0">
                <a:cs typeface="Times New Roman" panose="02020603050405020304" pitchFamily="18" charset="0"/>
              </a:rPr>
              <a:t>ү</a:t>
            </a:r>
            <a:r>
              <a:rPr lang="ru-RU" altLang="ru-RU" sz="2400" dirty="0"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600"/>
              </a:spcBef>
            </a:pPr>
            <a:endParaRPr lang="ru-RU" altLang="ru-RU" sz="800" dirty="0"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2025-жылдын жыйынтыгы боюнча </a:t>
            </a:r>
            <a:r>
              <a:rPr lang="ru-RU" altLang="ru-RU" sz="2400" b="1" dirty="0">
                <a:cs typeface="Times New Roman" panose="02020603050405020304" pitchFamily="18" charset="0"/>
              </a:rPr>
              <a:t>6,7 млрд. сом </a:t>
            </a:r>
            <a:r>
              <a:rPr lang="ru-RU" altLang="ru-RU" sz="2400" dirty="0">
                <a:cs typeface="Times New Roman" panose="02020603050405020304" pitchFamily="18" charset="0"/>
              </a:rPr>
              <a:t>пайда алынды, </a:t>
            </a:r>
            <a:br>
              <a:rPr lang="ru-RU" altLang="ru-RU" sz="2400" dirty="0">
                <a:cs typeface="Times New Roman" panose="02020603050405020304" pitchFamily="18" charset="0"/>
              </a:rPr>
            </a:br>
            <a:r>
              <a:rPr lang="ru-RU" altLang="ru-RU" sz="2400" dirty="0">
                <a:cs typeface="Times New Roman" panose="02020603050405020304" pitchFamily="18" charset="0"/>
              </a:rPr>
              <a:t>бул өткөн жылдын көлөм</a:t>
            </a:r>
            <a:r>
              <a:rPr lang="ru-RU" sz="2400" dirty="0">
                <a:cs typeface="Times New Roman" panose="02020603050405020304" pitchFamily="18" charset="0"/>
              </a:rPr>
              <a:t>үн</a:t>
            </a:r>
            <a:r>
              <a:rPr lang="ru-RU" altLang="ru-RU" sz="2400" dirty="0">
                <a:cs typeface="Times New Roman" panose="02020603050405020304" pitchFamily="18" charset="0"/>
              </a:rPr>
              <a:t>өн</a:t>
            </a:r>
            <a:r>
              <a:rPr lang="ru-RU" sz="2400" dirty="0"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cs typeface="Times New Roman" panose="02020603050405020304" pitchFamily="18" charset="0"/>
              </a:rPr>
              <a:t>34,2%га ашты.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y-KG" altLang="ru-RU" sz="2400" dirty="0">
                <a:cs typeface="Times New Roman" panose="02020603050405020304" pitchFamily="18" charset="0"/>
              </a:rPr>
              <a:t>Уюмдардын 57%ы жылды пайда менен аяктады, 15%ы - чыгым тартты. </a:t>
            </a:r>
          </a:p>
          <a:p>
            <a:pPr>
              <a:spcBef>
                <a:spcPts val="600"/>
              </a:spcBef>
            </a:pPr>
            <a:endParaRPr lang="ru-RU" altLang="ru-RU" sz="800" dirty="0">
              <a:highlight>
                <a:srgbClr val="FFFF00"/>
              </a:highlight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Пайданын жалпы көлөм</a:t>
            </a:r>
            <a:r>
              <a:rPr lang="ru-RU" sz="2400" dirty="0">
                <a:cs typeface="Times New Roman" panose="02020603050405020304" pitchFamily="18" charset="0"/>
              </a:rPr>
              <a:t>үнү</a:t>
            </a:r>
            <a:r>
              <a:rPr lang="ru-RU" altLang="ru-RU" sz="2400" dirty="0">
                <a:cs typeface="Times New Roman" panose="02020603050405020304" pitchFamily="18" charset="0"/>
              </a:rPr>
              <a:t>н </a:t>
            </a:r>
            <a:r>
              <a:rPr lang="ru-RU" altLang="ru-RU" sz="2400" b="1" dirty="0">
                <a:cs typeface="Times New Roman" panose="02020603050405020304" pitchFamily="18" charset="0"/>
              </a:rPr>
              <a:t>84%га</a:t>
            </a:r>
            <a:r>
              <a:rPr lang="ru-RU" altLang="ru-RU" sz="2400" dirty="0">
                <a:cs typeface="Times New Roman" panose="02020603050405020304" pitchFamily="18" charset="0"/>
              </a:rPr>
              <a:t> жакыны микрокредиттик уюмдар, </a:t>
            </a:r>
            <a:r>
              <a:rPr lang="ru-RU" altLang="ru-RU" sz="2400" b="1" dirty="0">
                <a:cs typeface="Times New Roman" panose="02020603050405020304" pitchFamily="18" charset="0"/>
              </a:rPr>
              <a:t>15%ы -</a:t>
            </a:r>
            <a:r>
              <a:rPr lang="ru-RU" altLang="ru-RU" sz="2400" dirty="0">
                <a:cs typeface="Times New Roman" panose="02020603050405020304" pitchFamily="18" charset="0"/>
              </a:rPr>
              <a:t> к</a:t>
            </a:r>
            <a:r>
              <a:rPr lang="ru-RU" sz="2400" dirty="0">
                <a:cs typeface="Times New Roman" panose="02020603050405020304" pitchFamily="18" charset="0"/>
              </a:rPr>
              <a:t>үр</a:t>
            </a:r>
            <a:r>
              <a:rPr lang="ru-RU" altLang="ru-RU" sz="2400" dirty="0">
                <a:cs typeface="Times New Roman" panose="02020603050405020304" pitchFamily="18" charset="0"/>
              </a:rPr>
              <a:t>өөканалар тарабынан алынды.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u-RU" altLang="ru-RU" sz="800" dirty="0"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БэФКУ секторунда кардарлардын саны жана пайданын көлөм</a:t>
            </a:r>
            <a:r>
              <a:rPr lang="ru-RU" sz="2400" dirty="0">
                <a:cs typeface="Times New Roman" panose="02020603050405020304" pitchFamily="18" charset="0"/>
              </a:rPr>
              <a:t>ү боюнча л</a:t>
            </a:r>
            <a:r>
              <a:rPr lang="ru-RU" altLang="ru-RU" sz="2400" dirty="0">
                <a:cs typeface="Times New Roman" panose="02020603050405020304" pitchFamily="18" charset="0"/>
              </a:rPr>
              <a:t>идер болуп  "М Булак " микрокредиттик компания"  саналды.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C14CC8-2B6D-4EEB-B991-6A1CB22EB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y-KG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328409"/>
      </p:ext>
    </p:extLst>
  </p:cSld>
  <p:clrMapOvr>
    <a:masterClrMapping/>
  </p:clrMapOvr>
</p:sld>
</file>

<file path=ppt/theme/theme1.xml><?xml version="1.0" encoding="utf-8"?>
<a:theme xmlns:a="http://schemas.openxmlformats.org/drawingml/2006/main" name="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</TotalTime>
  <Words>808</Words>
  <Application>Microsoft Office PowerPoint</Application>
  <PresentationFormat>Широкоэкранный</PresentationFormat>
  <Paragraphs>111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DIN Pro Bold</vt:lpstr>
      <vt:lpstr>inherit</vt:lpstr>
      <vt:lpstr>Times New Roman</vt:lpstr>
      <vt:lpstr>Wingdings</vt:lpstr>
      <vt:lpstr>Wingdings 2</vt:lpstr>
      <vt:lpstr>Обложка</vt:lpstr>
      <vt:lpstr>1_Обложка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Proto</dc:creator>
  <cp:lastModifiedBy>Малика Абдукадирова</cp:lastModifiedBy>
  <cp:revision>58</cp:revision>
  <dcterms:created xsi:type="dcterms:W3CDTF">2024-10-02T10:12:32Z</dcterms:created>
  <dcterms:modified xsi:type="dcterms:W3CDTF">2026-05-14T04:09:14Z</dcterms:modified>
</cp:coreProperties>
</file>