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5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6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13"/>
  </p:notesMasterIdLst>
  <p:handoutMasterIdLst>
    <p:handoutMasterId r:id="rId14"/>
  </p:handoutMasterIdLst>
  <p:sldIdLst>
    <p:sldId id="256" r:id="rId2"/>
    <p:sldId id="310" r:id="rId3"/>
    <p:sldId id="302" r:id="rId4"/>
    <p:sldId id="304" r:id="rId5"/>
    <p:sldId id="272" r:id="rId6"/>
    <p:sldId id="307" r:id="rId7"/>
    <p:sldId id="308" r:id="rId8"/>
    <p:sldId id="301" r:id="rId9"/>
    <p:sldId id="309" r:id="rId10"/>
    <p:sldId id="286" r:id="rId11"/>
    <p:sldId id="270" r:id="rId12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Ysabekova" initials="B" lastIdx="1" clrIdx="0">
    <p:extLst>
      <p:ext uri="{19B8F6BF-5375-455C-9EA6-DF929625EA0E}">
        <p15:presenceInfo xmlns:p15="http://schemas.microsoft.com/office/powerpoint/2012/main" userId="S-1-5-21-379961216-2183780427-2185431998-16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405" autoAdjust="0"/>
  </p:normalViewPr>
  <p:slideViewPr>
    <p:cSldViewPr>
      <p:cViewPr varScale="1">
        <p:scale>
          <a:sx n="104" d="100"/>
          <a:sy n="104" d="100"/>
        </p:scale>
        <p:origin x="75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kerimalieva\AppData\Roaming\Microsoft\Excel\&#1050;&#1085;&#1080;&#1075;&#1072;1%20(version%201).xlsb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2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3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4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5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Лесовосстановление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(гектаров)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Лист9!$E$42</c:f>
              <c:strCache>
                <c:ptCount val="1"/>
                <c:pt idx="0">
                  <c:v>Кыргызская Республика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Лист9!$F$41:$J$41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Лист9!$F$42:$J$42</c:f>
              <c:numCache>
                <c:formatCode>#,##0.0</c:formatCode>
                <c:ptCount val="5"/>
                <c:pt idx="0">
                  <c:v>9494.6</c:v>
                </c:pt>
                <c:pt idx="1">
                  <c:v>10482</c:v>
                </c:pt>
                <c:pt idx="2">
                  <c:v>10548.2</c:v>
                </c:pt>
                <c:pt idx="3">
                  <c:v>9433.4</c:v>
                </c:pt>
                <c:pt idx="4">
                  <c:v>5449.9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82085032"/>
        <c:axId val="182079152"/>
      </c:barChart>
      <c:catAx>
        <c:axId val="182085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2079152"/>
        <c:crosses val="autoZero"/>
        <c:auto val="1"/>
        <c:lblAlgn val="ctr"/>
        <c:lblOffset val="100"/>
        <c:noMultiLvlLbl val="0"/>
      </c:catAx>
      <c:valAx>
        <c:axId val="182079152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182085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736962880429823E-2"/>
          <c:y val="0.10954754329545353"/>
          <c:w val="0.96631624601137955"/>
          <c:h val="0.84686077520097747"/>
        </c:manualLayout>
      </c:layout>
      <c:pieChart>
        <c:varyColors val="1"/>
        <c:ser>
          <c:idx val="0"/>
          <c:order val="0"/>
          <c:explosion val="4"/>
          <c:dPt>
            <c:idx val="0"/>
            <c:bubble3D val="0"/>
            <c:spPr>
              <a:solidFill>
                <a:schemeClr val="accent1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5A2-4D95-A37F-A807CC02DBFC}"/>
              </c:ext>
            </c:extLst>
          </c:dPt>
          <c:dPt>
            <c:idx val="1"/>
            <c:bubble3D val="0"/>
            <c:spPr>
              <a:solidFill>
                <a:schemeClr val="accent1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5A2-4D95-A37F-A807CC02DBFC}"/>
              </c:ext>
            </c:extLst>
          </c:dPt>
          <c:dPt>
            <c:idx val="2"/>
            <c:bubble3D val="0"/>
            <c:spPr>
              <a:solidFill>
                <a:schemeClr val="accent1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5A2-4D95-A37F-A807CC02DBFC}"/>
              </c:ext>
            </c:extLst>
          </c:dPt>
          <c:dPt>
            <c:idx val="3"/>
            <c:bubble3D val="0"/>
            <c:spPr>
              <a:solidFill>
                <a:schemeClr val="accent1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44526112280627822"/>
                  <c:y val="-0.23813856897111904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DEFC70F5-637F-420C-8DCF-74A95FD5E38E}" type="CATEGORYNAME">
                      <a:rPr lang="ru-RU"/>
                      <a:pPr>
                        <a:defRPr sz="1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93,9%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5A2-4D95-A37F-A807CC02DBFC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35582564580946946"/>
                      <c:h val="0.2498769448011892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6.4224425255431386E-2"/>
                  <c:y val="8.5581592808057813E-2"/>
                </c:manualLayout>
              </c:layout>
              <c:tx>
                <c:rich>
                  <a:bodyPr/>
                  <a:lstStyle/>
                  <a:p>
                    <a:fld id="{86179FC2-1653-45FC-89DF-2C0BD2AA28D3}" type="CATEGORYNAME">
                      <a:rPr lang="ru-RU" dirty="0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466775722237757"/>
                      <c:h val="0.18082394148812186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0.16817096950913502"/>
                  <c:y val="0.1843290262751800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21977051-D8F4-49C5-BFD4-6FB842247D9E}" type="CATEGORYNAME">
                      <a:rPr lang="ru-RU"/>
                      <a:pPr>
                        <a:defRPr sz="1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05A2-4D95-A37F-A807CC02DBFC}"/>
                </c:ext>
                <c:ext xmlns:c15="http://schemas.microsoft.com/office/drawing/2012/chart" uri="{CE6537A1-D6FC-4f65-9D91-7224C49458BB}">
                  <c15:layout>
                    <c:manualLayout>
                      <c:w val="0.34283187883338634"/>
                      <c:h val="0.1413859614474493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6.4499298928471491E-2"/>
                  <c:y val="5.4922896453843358E-2"/>
                </c:manualLayout>
              </c:layout>
              <c:tx>
                <c:rich>
                  <a:bodyPr/>
                  <a:lstStyle/>
                  <a:p>
                    <a:fld id="{A9E724A5-526D-44AB-ABB1-6A54280EE307}" type="CATEGORYNAME">
                      <a:rPr lang="ru-RU" dirty="0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Лист4!$C$11:$C$14</c:f>
              <c:strCache>
                <c:ptCount val="4"/>
                <c:pt idx="0">
                  <c:v>на орошение и сельскохозяйственное водоснабжение</c:v>
                </c:pt>
                <c:pt idx="1">
                  <c:v>на хозяйственно-питьевые нужды</c:v>
                </c:pt>
                <c:pt idx="2">
                  <c:v>на производственные нужды</c:v>
                </c:pt>
                <c:pt idx="3">
                  <c:v>другие</c:v>
                </c:pt>
              </c:strCache>
            </c:strRef>
          </c:cat>
          <c:val>
            <c:numRef>
              <c:f>Лист4!$D$11:$D$14</c:f>
              <c:numCache>
                <c:formatCode>General</c:formatCode>
                <c:ptCount val="4"/>
                <c:pt idx="0" formatCode="#,##0.00">
                  <c:v>4986.8999999999996</c:v>
                </c:pt>
                <c:pt idx="1">
                  <c:v>192.7</c:v>
                </c:pt>
                <c:pt idx="2">
                  <c:v>80.2</c:v>
                </c:pt>
                <c:pt idx="3">
                  <c:v>50.2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5A2-4D95-A37F-A807CC02DBFC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985185734010035"/>
          <c:y val="4.464667307944664E-3"/>
          <c:w val="0.57246434854175199"/>
          <c:h val="0.8745811928974649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Лист1!$F$39:$F$47</c:f>
              <c:strCache>
                <c:ptCount val="9"/>
                <c:pt idx="0">
                  <c:v>Чуйская область</c:v>
                </c:pt>
                <c:pt idx="1">
                  <c:v>Ошская область</c:v>
                </c:pt>
                <c:pt idx="2">
                  <c:v>Джалал-Абадская область</c:v>
                </c:pt>
                <c:pt idx="3">
                  <c:v>Таласская область</c:v>
                </c:pt>
                <c:pt idx="4">
                  <c:v>Нарынская область</c:v>
                </c:pt>
                <c:pt idx="5">
                  <c:v>Баткенская область</c:v>
                </c:pt>
                <c:pt idx="6">
                  <c:v>Иссык-Кульская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Лист1!$G$39:$G$47</c:f>
              <c:numCache>
                <c:formatCode>General</c:formatCode>
                <c:ptCount val="9"/>
                <c:pt idx="0">
                  <c:v>2596.6</c:v>
                </c:pt>
                <c:pt idx="1">
                  <c:v>1248.5</c:v>
                </c:pt>
                <c:pt idx="2">
                  <c:v>968.2</c:v>
                </c:pt>
                <c:pt idx="3">
                  <c:v>959.1</c:v>
                </c:pt>
                <c:pt idx="4" formatCode="#,##0.00">
                  <c:v>691.2</c:v>
                </c:pt>
                <c:pt idx="5">
                  <c:v>690.4</c:v>
                </c:pt>
                <c:pt idx="6" formatCode="#,##0.00">
                  <c:v>655</c:v>
                </c:pt>
                <c:pt idx="7">
                  <c:v>133.6</c:v>
                </c:pt>
                <c:pt idx="8">
                  <c:v>57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82083072"/>
        <c:axId val="182454136"/>
      </c:barChart>
      <c:catAx>
        <c:axId val="1820830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2454136"/>
        <c:crosses val="autoZero"/>
        <c:auto val="1"/>
        <c:lblAlgn val="ctr"/>
        <c:lblOffset val="100"/>
        <c:noMultiLvlLbl val="0"/>
      </c:catAx>
      <c:valAx>
        <c:axId val="1824541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82083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расчете на одного человека, килограммов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Лист2!$C$61:$C$69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Лист2!$D$61:$D$69</c:f>
              <c:numCache>
                <c:formatCode>0.0</c:formatCode>
                <c:ptCount val="9"/>
                <c:pt idx="0" formatCode="General">
                  <c:v>0.2</c:v>
                </c:pt>
                <c:pt idx="1">
                  <c:v>2.7</c:v>
                </c:pt>
                <c:pt idx="2">
                  <c:v>4</c:v>
                </c:pt>
                <c:pt idx="3">
                  <c:v>5.0999999999999996</c:v>
                </c:pt>
                <c:pt idx="4" formatCode="General">
                  <c:v>4.7</c:v>
                </c:pt>
                <c:pt idx="5">
                  <c:v>4</c:v>
                </c:pt>
                <c:pt idx="6" formatCode="General">
                  <c:v>14.1</c:v>
                </c:pt>
                <c:pt idx="7" formatCode="General">
                  <c:v>22.2</c:v>
                </c:pt>
                <c:pt idx="8" formatCode="General">
                  <c:v>7.1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E41-4314-A29E-9EDCA44CC83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82456488"/>
        <c:axId val="182457664"/>
      </c:barChart>
      <c:catAx>
        <c:axId val="182456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2457664"/>
        <c:crosses val="autoZero"/>
        <c:auto val="1"/>
        <c:lblAlgn val="ctr"/>
        <c:lblOffset val="100"/>
        <c:noMultiLvlLbl val="0"/>
      </c:catAx>
      <c:valAx>
        <c:axId val="1824576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82456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тыс.тонн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Лист10!$D$33</c:f>
              <c:strCache>
                <c:ptCount val="1"/>
                <c:pt idx="0">
                  <c:v>Кыргызская Республика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Лист10!$E$32:$I$32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Лист10!$E$33:$I$33</c:f>
              <c:numCache>
                <c:formatCode>General</c:formatCode>
                <c:ptCount val="5"/>
                <c:pt idx="0">
                  <c:v>49.6</c:v>
                </c:pt>
                <c:pt idx="1">
                  <c:v>56.7</c:v>
                </c:pt>
                <c:pt idx="2">
                  <c:v>50.3</c:v>
                </c:pt>
                <c:pt idx="3">
                  <c:v>50.6</c:v>
                </c:pt>
                <c:pt idx="4">
                  <c:v>54.5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2456880"/>
        <c:axId val="182461584"/>
      </c:barChart>
      <c:catAx>
        <c:axId val="182456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2461584"/>
        <c:crosses val="autoZero"/>
        <c:auto val="1"/>
        <c:lblAlgn val="ctr"/>
        <c:lblOffset val="100"/>
        <c:noMultiLvlLbl val="0"/>
      </c:catAx>
      <c:valAx>
        <c:axId val="1824615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2456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i="0" u="none" strike="noStrike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отходов производства и потребления </a:t>
            </a:r>
            <a:r>
              <a:rPr lang="en-US" sz="1600" b="0" i="0" u="none" strike="noStrike" baseline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0" i="0" u="none" strike="noStrike" baseline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тыс.тонн</a:t>
            </a:r>
            <a:r>
              <a:rPr lang="ru-RU" sz="1600" b="0" i="0" u="none" strike="noStrike" baseline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Лист3!$D$19</c:f>
              <c:strCache>
                <c:ptCount val="1"/>
                <c:pt idx="0">
                  <c:v>Кыргызская Республика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Лист3!$E$18:$I$18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Лист3!$E$19:$I$19</c:f>
              <c:numCache>
                <c:formatCode>#,##0</c:formatCode>
                <c:ptCount val="5"/>
                <c:pt idx="0">
                  <c:v>12653.7</c:v>
                </c:pt>
                <c:pt idx="1">
                  <c:v>182738.9</c:v>
                </c:pt>
                <c:pt idx="2">
                  <c:v>151840.5</c:v>
                </c:pt>
                <c:pt idx="3">
                  <c:v>114116.6</c:v>
                </c:pt>
                <c:pt idx="4">
                  <c:v>213638.7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2084640"/>
        <c:axId val="182083464"/>
      </c:barChart>
      <c:catAx>
        <c:axId val="182084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2083464"/>
        <c:crosses val="autoZero"/>
        <c:auto val="1"/>
        <c:lblAlgn val="ctr"/>
        <c:lblOffset val="100"/>
        <c:noMultiLvlLbl val="0"/>
      </c:catAx>
      <c:valAx>
        <c:axId val="182083464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82084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отходов по классам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tint val="5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1">
                  <a:shade val="5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9901877428576516E-2"/>
                  <c:y val="7.3312897378061181E-2"/>
                </c:manualLayout>
              </c:layout>
              <c:tx>
                <c:rich>
                  <a:bodyPr/>
                  <a:lstStyle/>
                  <a:p>
                    <a:fld id="{BC816C96-FC5E-4E35-92F4-1DE2BD82CC8C}" type="CATEGORYNAME">
                      <a:rPr lang="ru-RU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[ИМЯ КАТЕГОРИИ]</a:t>
                    </a:fld>
                    <a:r>
                      <a:rPr lang="ru-RU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
</a:t>
                    </a:r>
                    <a:fld id="{665621A3-75D2-484D-8292-EFCBD8DEA869}" type="PERCENTAGE">
                      <a:rPr lang="ru-RU" b="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[ПРОЦЕНТ]</a:t>
                    </a:fld>
                    <a:endParaRPr lang="ru-RU" b="0" baseline="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196655852027091"/>
                  <c:y val="-0.1868667762495971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Лист5!$D$8:$D$12</c:f>
              <c:strCache>
                <c:ptCount val="5"/>
                <c:pt idx="0">
                  <c:v>Отходы I класса опасности, всего</c:v>
                </c:pt>
                <c:pt idx="1">
                  <c:v>Отходы II класса опасности, всего</c:v>
                </c:pt>
                <c:pt idx="2">
                  <c:v>Отходы III класса опасности, всего</c:v>
                </c:pt>
                <c:pt idx="3">
                  <c:v>Отходы IV класса опасности, всего</c:v>
                </c:pt>
                <c:pt idx="4">
                  <c:v>Отходы V класса опасности, всего</c:v>
                </c:pt>
              </c:strCache>
            </c:strRef>
          </c:cat>
          <c:val>
            <c:numRef>
              <c:f>Лист5!$E$8:$E$12</c:f>
              <c:numCache>
                <c:formatCode>0.0</c:formatCode>
                <c:ptCount val="5"/>
                <c:pt idx="0">
                  <c:v>4.7</c:v>
                </c:pt>
                <c:pt idx="1">
                  <c:v>11259</c:v>
                </c:pt>
                <c:pt idx="2">
                  <c:v>26.9</c:v>
                </c:pt>
                <c:pt idx="3">
                  <c:v>201291.6</c:v>
                </c:pt>
                <c:pt idx="4">
                  <c:v>1056.5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отходов по территории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shade val="4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1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1">
                  <a:shade val="72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1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1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tint val="72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1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1">
                  <a:tint val="4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8.430096237970254E-2"/>
                  <c:y val="5.38207203266258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3052974628171479"/>
                  <c:y val="-0.173819262175561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4.9233595800524985E-2"/>
                  <c:y val="4.118693496646252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Лист6!$D$7:$D$15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Лист6!$E$7:$E$15</c:f>
              <c:numCache>
                <c:formatCode>General</c:formatCode>
                <c:ptCount val="9"/>
                <c:pt idx="0">
                  <c:v>691.1</c:v>
                </c:pt>
                <c:pt idx="1">
                  <c:v>9.6</c:v>
                </c:pt>
                <c:pt idx="2" formatCode="#,##0.00">
                  <c:v>207263</c:v>
                </c:pt>
                <c:pt idx="3">
                  <c:v>0.6</c:v>
                </c:pt>
                <c:pt idx="4">
                  <c:v>540</c:v>
                </c:pt>
                <c:pt idx="5" formatCode="#,##0.00">
                  <c:v>4908.5</c:v>
                </c:pt>
                <c:pt idx="6">
                  <c:v>8.6</c:v>
                </c:pt>
                <c:pt idx="7">
                  <c:v>217.1</c:v>
                </c:pt>
                <c:pt idx="8">
                  <c:v>0.1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Избавление</a:t>
            </a:r>
            <a:r>
              <a:rPr lang="ru-RU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мусора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shade val="5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2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2">
                  <a:tint val="5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0.25268814670062306"/>
                  <c:y val="-5.525852979413844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7441565468358383"/>
                  <c:y val="2.976363282729523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903548596062863"/>
                      <c:h val="0.15132822176952918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4.6028283451332558E-2"/>
                  <c:y val="0.1320583086797629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186707006824068"/>
                  <c:y val="-1.224850798980421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7.4781419734713861E-2"/>
                  <c:y val="-0.1247691095027997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Лист2!$E$19:$E$23</c:f>
              <c:strCache>
                <c:ptCount val="5"/>
                <c:pt idx="0">
                  <c:v>Мусоропровод</c:v>
                </c:pt>
                <c:pt idx="1">
                  <c:v>Сбор грузовиком, контейнером</c:v>
                </c:pt>
                <c:pt idx="2">
                  <c:v>Сброс в мусорные кучи</c:v>
                </c:pt>
                <c:pt idx="3">
                  <c:v>Сжигание</c:v>
                </c:pt>
                <c:pt idx="4">
                  <c:v>Закапывание</c:v>
                </c:pt>
              </c:strCache>
            </c:strRef>
          </c:cat>
          <c:val>
            <c:numRef>
              <c:f>Лист2!$F$19:$F$23</c:f>
              <c:numCache>
                <c:formatCode>General</c:formatCode>
                <c:ptCount val="5"/>
                <c:pt idx="0">
                  <c:v>0</c:v>
                </c:pt>
                <c:pt idx="1">
                  <c:v>48.2</c:v>
                </c:pt>
                <c:pt idx="2">
                  <c:v>19.3</c:v>
                </c:pt>
                <c:pt idx="3">
                  <c:v>24.2</c:v>
                </c:pt>
                <c:pt idx="4">
                  <c:v>8.3000000000000007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0" i="0" u="none" strike="noStrike" baseline="0" dirty="0">
                <a:effectLst/>
              </a:rPr>
              <a:t> </a:t>
            </a:r>
            <a:r>
              <a:rPr lang="ru-RU" sz="1400" b="1" i="0" u="none" strike="noStrike" baseline="0" dirty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Вывоз бытового </a:t>
            </a:r>
            <a:r>
              <a:rPr lang="ru-RU" sz="1400" b="1" i="0" u="none" strike="noStrike" baseline="0" dirty="0" smtClean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мусора </a:t>
            </a:r>
            <a:r>
              <a:rPr lang="ru-RU" sz="1400" b="1" i="0" u="none" strike="noStrike" baseline="0" dirty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видам </a:t>
            </a:r>
            <a:r>
              <a:rPr lang="ru-RU" sz="1400" b="1" i="0" u="none" strike="noStrike" baseline="0" dirty="0" smtClean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</a:t>
            </a:r>
            <a:r>
              <a:rPr lang="ru-RU" sz="1400" b="0" i="0" u="none" strike="noStrike" baseline="0" dirty="0" smtClean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b="0" i="0" u="none" strike="noStrike" baseline="0" dirty="0" err="1" smtClean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тыс.тонн</a:t>
            </a:r>
            <a:r>
              <a:rPr lang="ru-RU" sz="1400" b="0" i="0" u="none" strike="noStrike" baseline="0" dirty="0" smtClean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Лист10!$D$48:$D$52</c:f>
              <c:strCache>
                <c:ptCount val="5"/>
                <c:pt idx="0">
                  <c:v>уличный мусор (включая мусор с несанкционированных свалок и парковые отходы)</c:v>
                </c:pt>
                <c:pt idx="1">
                  <c:v>отходы предприятий, учреждений и организаций</c:v>
                </c:pt>
                <c:pt idx="2">
                  <c:v>отходы домашних хозяйств</c:v>
                </c:pt>
                <c:pt idx="3">
                  <c:v>отходы с рынков</c:v>
                </c:pt>
                <c:pt idx="4">
                  <c:v>прочие отходы</c:v>
                </c:pt>
              </c:strCache>
            </c:strRef>
          </c:cat>
          <c:val>
            <c:numRef>
              <c:f>Лист10!$E$48:$E$52</c:f>
              <c:numCache>
                <c:formatCode>General</c:formatCode>
                <c:ptCount val="5"/>
                <c:pt idx="0">
                  <c:v>208.5</c:v>
                </c:pt>
                <c:pt idx="1">
                  <c:v>178.6</c:v>
                </c:pt>
                <c:pt idx="2">
                  <c:v>555.79999999999995</c:v>
                </c:pt>
                <c:pt idx="3">
                  <c:v>215.1</c:v>
                </c:pt>
                <c:pt idx="4">
                  <c:v>71.599999999999994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82460800"/>
        <c:axId val="182459232"/>
      </c:barChart>
      <c:catAx>
        <c:axId val="182460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2459232"/>
        <c:crosses val="autoZero"/>
        <c:auto val="1"/>
        <c:lblAlgn val="ctr"/>
        <c:lblOffset val="100"/>
        <c:noMultiLvlLbl val="0"/>
      </c:catAx>
      <c:valAx>
        <c:axId val="1824592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2460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погибших в следствии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чрезвычайных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ситуаций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Лист1!$G$7:$G$15</c:f>
              <c:strCache>
                <c:ptCount val="9"/>
                <c:pt idx="0">
                  <c:v>Нарынская область</c:v>
                </c:pt>
                <c:pt idx="1">
                  <c:v>г. Бишкек </c:v>
                </c:pt>
                <c:pt idx="2">
                  <c:v>г. Ош</c:v>
                </c:pt>
                <c:pt idx="3">
                  <c:v>Таласская область</c:v>
                </c:pt>
                <c:pt idx="4">
                  <c:v>Иссык-Кульская область</c:v>
                </c:pt>
                <c:pt idx="5">
                  <c:v>Джалал-Абадская область</c:v>
                </c:pt>
                <c:pt idx="6">
                  <c:v>Ошская область</c:v>
                </c:pt>
                <c:pt idx="7">
                  <c:v>Чуйская область</c:v>
                </c:pt>
                <c:pt idx="8">
                  <c:v>Баткенская область</c:v>
                </c:pt>
              </c:strCache>
            </c:strRef>
          </c:cat>
          <c:val>
            <c:numRef>
              <c:f>Лист1!$H$7:$H$15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9</c:v>
                </c:pt>
                <c:pt idx="4">
                  <c:v>12</c:v>
                </c:pt>
                <c:pt idx="5">
                  <c:v>15</c:v>
                </c:pt>
                <c:pt idx="6">
                  <c:v>17</c:v>
                </c:pt>
                <c:pt idx="7">
                  <c:v>20</c:v>
                </c:pt>
                <c:pt idx="8">
                  <c:v>36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82459624"/>
        <c:axId val="182454528"/>
      </c:barChart>
      <c:catAx>
        <c:axId val="1824596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2454528"/>
        <c:crosses val="autoZero"/>
        <c:auto val="1"/>
        <c:lblAlgn val="ctr"/>
        <c:lblOffset val="100"/>
        <c:noMultiLvlLbl val="0"/>
      </c:catAx>
      <c:valAx>
        <c:axId val="1824545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82459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ущерба от чрезвычайных ситуаций </a:t>
            </a:r>
            <a:r>
              <a:rPr lang="ru-RU" sz="16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0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млн.сомов</a:t>
            </a:r>
            <a:r>
              <a:rPr lang="ru-RU" sz="1600" b="0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b="0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Лист2!$D$7:$D$15</c:f>
              <c:strCache>
                <c:ptCount val="9"/>
                <c:pt idx="0">
                  <c:v>г. Бишкек </c:v>
                </c:pt>
                <c:pt idx="1">
                  <c:v>г. Ош</c:v>
                </c:pt>
                <c:pt idx="2">
                  <c:v>Нарынская область</c:v>
                </c:pt>
                <c:pt idx="3">
                  <c:v>Ошская область</c:v>
                </c:pt>
                <c:pt idx="4">
                  <c:v>Таласская область</c:v>
                </c:pt>
                <c:pt idx="5">
                  <c:v>Чуйская область</c:v>
                </c:pt>
                <c:pt idx="6">
                  <c:v>Иссык-Кульская область</c:v>
                </c:pt>
                <c:pt idx="7">
                  <c:v>Джалал-Абадская область</c:v>
                </c:pt>
                <c:pt idx="8">
                  <c:v>Баткенская область</c:v>
                </c:pt>
              </c:strCache>
            </c:strRef>
          </c:cat>
          <c:val>
            <c:numRef>
              <c:f>Лист2!$E$7:$E$15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0.9</c:v>
                </c:pt>
                <c:pt idx="3">
                  <c:v>15.9</c:v>
                </c:pt>
                <c:pt idx="4">
                  <c:v>58.5</c:v>
                </c:pt>
                <c:pt idx="5">
                  <c:v>78.3</c:v>
                </c:pt>
                <c:pt idx="6">
                  <c:v>99.6</c:v>
                </c:pt>
                <c:pt idx="7">
                  <c:v>125.7</c:v>
                </c:pt>
                <c:pt idx="8" formatCode="#,##0.0">
                  <c:v>1552.9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82455312"/>
        <c:axId val="182456096"/>
      </c:barChart>
      <c:catAx>
        <c:axId val="182455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2456096"/>
        <c:crosses val="autoZero"/>
        <c:auto val="1"/>
        <c:lblAlgn val="ctr"/>
        <c:lblOffset val="100"/>
        <c:noMultiLvlLbl val="0"/>
      </c:catAx>
      <c:valAx>
        <c:axId val="1824560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82455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 b="1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государственного бюджета на охрану окружающей среды </a:t>
            </a:r>
            <a:r>
              <a:rPr lang="ru-RU" b="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млн.сомов</a:t>
            </a:r>
            <a:r>
              <a:rPr lang="ru-RU" b="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8.6208762751851117E-2"/>
          <c:y val="0.19336448433663586"/>
          <c:w val="0.90784322693226416"/>
          <c:h val="0.72884843058020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Лист2!$E$34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Лист2!$F$33:$J$33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Лист2!$F$34:$J$34</c:f>
              <c:numCache>
                <c:formatCode>General</c:formatCode>
                <c:ptCount val="5"/>
                <c:pt idx="0">
                  <c:v>921.5</c:v>
                </c:pt>
                <c:pt idx="1">
                  <c:v>962.4</c:v>
                </c:pt>
                <c:pt idx="2">
                  <c:v>798.7</c:v>
                </c:pt>
                <c:pt idx="3">
                  <c:v>588.70000000000005</c:v>
                </c:pt>
                <c:pt idx="4" formatCode="0.0">
                  <c:v>689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82458840"/>
        <c:axId val="182896216"/>
      </c:barChart>
      <c:catAx>
        <c:axId val="182458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2896216"/>
        <c:crosses val="autoZero"/>
        <c:auto val="1"/>
        <c:lblAlgn val="ctr"/>
        <c:lblOffset val="100"/>
        <c:noMultiLvlLbl val="0"/>
      </c:catAx>
      <c:valAx>
        <c:axId val="1828962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2458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 предприятий и организаций на охрану окружающей среды</a:t>
            </a:r>
            <a:r>
              <a:rPr lang="en-US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0" dirty="0" err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млн.сомов</a:t>
            </a:r>
            <a:r>
              <a:rPr lang="ru-RU" b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Лист2!$D$42</c:f>
              <c:strCache>
                <c:ptCount val="1"/>
                <c:pt idx="0">
                  <c:v>Инвестиции предприятий и организаций на охрану окружающей среды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Лист2!$E$41:$I$41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Лист2!$E$42:$I$42</c:f>
              <c:numCache>
                <c:formatCode>#,##0.0</c:formatCode>
                <c:ptCount val="5"/>
                <c:pt idx="0">
                  <c:v>4285.3</c:v>
                </c:pt>
                <c:pt idx="1">
                  <c:v>1296.0999999999999</c:v>
                </c:pt>
                <c:pt idx="2">
                  <c:v>5469</c:v>
                </c:pt>
                <c:pt idx="3">
                  <c:v>1263.8</c:v>
                </c:pt>
                <c:pt idx="4">
                  <c:v>1556.7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82900920"/>
        <c:axId val="182895824"/>
      </c:barChart>
      <c:catAx>
        <c:axId val="182900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2895824"/>
        <c:crosses val="autoZero"/>
        <c:auto val="1"/>
        <c:lblAlgn val="ctr"/>
        <c:lblOffset val="100"/>
        <c:noMultiLvlLbl val="0"/>
      </c:catAx>
      <c:valAx>
        <c:axId val="18289582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182900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предприятий и организаций на охрану окружающей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среды 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млн.сомов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Лист2!$D$50</c:f>
              <c:strCache>
                <c:ptCount val="1"/>
                <c:pt idx="0">
                  <c:v> Расходы предприятий и организаций на охрану окружающей среды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Лист2!$E$49:$I$49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Лист2!$E$50:$I$50</c:f>
              <c:numCache>
                <c:formatCode>#,##0.0</c:formatCode>
                <c:ptCount val="5"/>
                <c:pt idx="0">
                  <c:v>1857.2</c:v>
                </c:pt>
                <c:pt idx="1">
                  <c:v>2040.8</c:v>
                </c:pt>
                <c:pt idx="2">
                  <c:v>6128</c:v>
                </c:pt>
                <c:pt idx="3">
                  <c:v>5465.7</c:v>
                </c:pt>
                <c:pt idx="4">
                  <c:v>8367.7000000000007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82899352"/>
        <c:axId val="182893864"/>
      </c:barChart>
      <c:catAx>
        <c:axId val="182899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2893864"/>
        <c:crosses val="autoZero"/>
        <c:auto val="1"/>
        <c:lblAlgn val="ctr"/>
        <c:lblOffset val="100"/>
        <c:noMultiLvlLbl val="0"/>
      </c:catAx>
      <c:valAx>
        <c:axId val="18289386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182899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правонарушений 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tint val="5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1">
                  <a:shade val="5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Лист7!$E$6:$E$10</c:f>
              <c:strCache>
                <c:ptCount val="5"/>
                <c:pt idx="0">
                  <c:v>Водные ресурсы</c:v>
                </c:pt>
                <c:pt idx="1">
                  <c:v>Атмосферный воздух</c:v>
                </c:pt>
                <c:pt idx="2">
                  <c:v>Земельные ресурсы</c:v>
                </c:pt>
                <c:pt idx="3">
                  <c:v>Рыбные запасы</c:v>
                </c:pt>
                <c:pt idx="4">
                  <c:v>Растительный мир</c:v>
                </c:pt>
              </c:strCache>
            </c:strRef>
          </c:cat>
          <c:val>
            <c:numRef>
              <c:f>Лист7!$F$6:$F$10</c:f>
              <c:numCache>
                <c:formatCode>General</c:formatCode>
                <c:ptCount val="5"/>
                <c:pt idx="0">
                  <c:v>23</c:v>
                </c:pt>
                <c:pt idx="1">
                  <c:v>30</c:v>
                </c:pt>
                <c:pt idx="2">
                  <c:v>34</c:v>
                </c:pt>
                <c:pt idx="3">
                  <c:v>1</c:v>
                </c:pt>
                <c:pt idx="4">
                  <c:v>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182897784"/>
        <c:axId val="182898176"/>
      </c:barChart>
      <c:catAx>
        <c:axId val="182897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2898176"/>
        <c:crosses val="autoZero"/>
        <c:auto val="1"/>
        <c:lblAlgn val="ctr"/>
        <c:lblOffset val="100"/>
        <c:noMultiLvlLbl val="0"/>
      </c:catAx>
      <c:valAx>
        <c:axId val="1828981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82897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Взыскано штрафов,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сомов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Лист10!$D$8:$D$13</c:f>
              <c:strCache>
                <c:ptCount val="6"/>
                <c:pt idx="0">
                  <c:v>Водные ресурсы</c:v>
                </c:pt>
                <c:pt idx="1">
                  <c:v>Атмосферный воздух</c:v>
                </c:pt>
                <c:pt idx="2">
                  <c:v>Земельные ресурсы</c:v>
                </c:pt>
                <c:pt idx="3">
                  <c:v>Животный мир</c:v>
                </c:pt>
                <c:pt idx="4">
                  <c:v>Рыбные запасы</c:v>
                </c:pt>
                <c:pt idx="5">
                  <c:v>Растительный мир</c:v>
                </c:pt>
              </c:strCache>
            </c:strRef>
          </c:cat>
          <c:val>
            <c:numRef>
              <c:f>Лист10!$E$8:$E$13</c:f>
              <c:numCache>
                <c:formatCode>General</c:formatCode>
                <c:ptCount val="6"/>
                <c:pt idx="0">
                  <c:v>18515.5</c:v>
                </c:pt>
                <c:pt idx="1">
                  <c:v>173517</c:v>
                </c:pt>
                <c:pt idx="2">
                  <c:v>197301</c:v>
                </c:pt>
                <c:pt idx="3">
                  <c:v>110537.5</c:v>
                </c:pt>
                <c:pt idx="4">
                  <c:v>10503</c:v>
                </c:pt>
                <c:pt idx="5">
                  <c:v>17015.400000000001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2898568"/>
        <c:axId val="182894648"/>
      </c:barChart>
      <c:catAx>
        <c:axId val="182898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2894648"/>
        <c:crosses val="autoZero"/>
        <c:auto val="1"/>
        <c:lblAlgn val="ctr"/>
        <c:lblOffset val="100"/>
        <c:noMultiLvlLbl val="0"/>
      </c:catAx>
      <c:valAx>
        <c:axId val="1828946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2898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8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9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412"/>
          </a:xfrm>
          <a:prstGeom prst="rect">
            <a:avLst/>
          </a:prstGeom>
        </p:spPr>
        <p:txBody>
          <a:bodyPr vert="horz" lIns="92103" tIns="46051" rIns="92103" bIns="4605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2" y="0"/>
            <a:ext cx="2945660" cy="496412"/>
          </a:xfrm>
          <a:prstGeom prst="rect">
            <a:avLst/>
          </a:prstGeom>
        </p:spPr>
        <p:txBody>
          <a:bodyPr vert="horz" lIns="92103" tIns="46051" rIns="92103" bIns="46051" rtlCol="0"/>
          <a:lstStyle>
            <a:lvl1pPr algn="r">
              <a:defRPr sz="1200"/>
            </a:lvl1pPr>
          </a:lstStyle>
          <a:p>
            <a:fld id="{05991400-C81F-49B3-A816-9DF5C6264A06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0"/>
            <a:ext cx="2945660" cy="496412"/>
          </a:xfrm>
          <a:prstGeom prst="rect">
            <a:avLst/>
          </a:prstGeom>
        </p:spPr>
        <p:txBody>
          <a:bodyPr vert="horz" lIns="92103" tIns="46051" rIns="92103" bIns="4605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2" y="9430090"/>
            <a:ext cx="2945660" cy="496412"/>
          </a:xfrm>
          <a:prstGeom prst="rect">
            <a:avLst/>
          </a:prstGeom>
        </p:spPr>
        <p:txBody>
          <a:bodyPr vert="horz" lIns="92103" tIns="46051" rIns="92103" bIns="46051" rtlCol="0" anchor="b"/>
          <a:lstStyle>
            <a:lvl1pPr algn="r">
              <a:defRPr sz="1200"/>
            </a:lvl1pPr>
          </a:lstStyle>
          <a:p>
            <a:fld id="{D3CBDF41-14D5-4251-8846-F14985C3C7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6072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412"/>
          </a:xfrm>
          <a:prstGeom prst="rect">
            <a:avLst/>
          </a:prstGeom>
        </p:spPr>
        <p:txBody>
          <a:bodyPr vert="horz" lIns="92103" tIns="46051" rIns="92103" bIns="4605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6412"/>
          </a:xfrm>
          <a:prstGeom prst="rect">
            <a:avLst/>
          </a:prstGeom>
        </p:spPr>
        <p:txBody>
          <a:bodyPr vert="horz" lIns="92103" tIns="46051" rIns="92103" bIns="46051" rtlCol="0"/>
          <a:lstStyle>
            <a:lvl1pPr algn="r">
              <a:defRPr sz="1200"/>
            </a:lvl1pPr>
          </a:lstStyle>
          <a:p>
            <a:fld id="{3D71186A-2587-4661-B1DB-8EC72BBF1C49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4538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3" tIns="46051" rIns="92103" bIns="4605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9"/>
            <a:ext cx="5438140" cy="4467701"/>
          </a:xfrm>
          <a:prstGeom prst="rect">
            <a:avLst/>
          </a:prstGeom>
        </p:spPr>
        <p:txBody>
          <a:bodyPr vert="horz" lIns="92103" tIns="46051" rIns="92103" bIns="46051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0"/>
            <a:ext cx="2945660" cy="496412"/>
          </a:xfrm>
          <a:prstGeom prst="rect">
            <a:avLst/>
          </a:prstGeom>
        </p:spPr>
        <p:txBody>
          <a:bodyPr vert="horz" lIns="92103" tIns="46051" rIns="92103" bIns="4605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2" y="9430090"/>
            <a:ext cx="2945660" cy="496412"/>
          </a:xfrm>
          <a:prstGeom prst="rect">
            <a:avLst/>
          </a:prstGeom>
        </p:spPr>
        <p:txBody>
          <a:bodyPr vert="horz" lIns="92103" tIns="46051" rIns="92103" bIns="46051" rtlCol="0" anchor="b"/>
          <a:lstStyle>
            <a:lvl1pPr algn="r">
              <a:defRPr sz="1200"/>
            </a:lvl1pPr>
          </a:lstStyle>
          <a:p>
            <a:fld id="{B216E449-9ABD-4B81-A9E6-C639D5CAC7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038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517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555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4257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334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0269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364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8900" y="744538"/>
            <a:ext cx="6619875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ru-RU" dirty="0" smtClean="0"/>
          </a:p>
        </p:txBody>
      </p:sp>
      <p:sp>
        <p:nvSpPr>
          <p:cNvPr id="40964" name="Номер слайда 3"/>
          <p:cNvSpPr txBox="1">
            <a:spLocks noGrp="1"/>
          </p:cNvSpPr>
          <p:nvPr/>
        </p:nvSpPr>
        <p:spPr bwMode="auto">
          <a:xfrm>
            <a:off x="3899725" y="9562208"/>
            <a:ext cx="2984695" cy="503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65" tIns="46332" rIns="92665" bIns="46332" anchor="b"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71183B4-8397-4BE3-BC96-A252D3C906F0}" type="slidenum">
              <a:rPr lang="ru-RU" altLang="ru-RU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346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801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184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857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333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951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760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125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775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970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634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95679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9530"/>
            <a:ext cx="10972800" cy="571951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8957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9530"/>
            <a:ext cx="10972800" cy="571951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5793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438912"/>
          </a:xfrm>
          <a:prstGeom prst="rect">
            <a:avLst/>
          </a:prstGeom>
          <a:solidFill>
            <a:srgbClr val="004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736870" y="65569"/>
            <a:ext cx="20665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 smtClean="0">
                <a:solidFill>
                  <a:prstClr val="white"/>
                </a:solidFill>
                <a:cs typeface="Arial" pitchFamily="34" charset="0"/>
              </a:rPr>
              <a:t>SEEA</a:t>
            </a:r>
            <a:r>
              <a:rPr lang="en-US" sz="1050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n-US" sz="105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1050" dirty="0" smtClean="0">
                <a:solidFill>
                  <a:srgbClr val="B0CB0B"/>
                </a:solidFill>
                <a:cs typeface="Arial" pitchFamily="34" charset="0"/>
              </a:rPr>
              <a:t>Online Training Module</a:t>
            </a:r>
            <a:endParaRPr lang="en-US" sz="1050" dirty="0">
              <a:solidFill>
                <a:srgbClr val="B0CB0B"/>
              </a:solidFill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2" y="36579"/>
            <a:ext cx="449025" cy="336769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419088"/>
            <a:ext cx="12192000" cy="438912"/>
          </a:xfrm>
          <a:prstGeom prst="rect">
            <a:avLst/>
          </a:prstGeom>
          <a:solidFill>
            <a:srgbClr val="B0C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1203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9530"/>
            <a:ext cx="10972800" cy="571951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0500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9530"/>
            <a:ext cx="10972800" cy="571951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786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438912"/>
          </a:xfrm>
          <a:prstGeom prst="rect">
            <a:avLst/>
          </a:prstGeom>
          <a:solidFill>
            <a:srgbClr val="004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736868" y="65571"/>
            <a:ext cx="2614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SEEA</a:t>
            </a:r>
            <a:r>
              <a:rPr lang="en-US" sz="1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smtClean="0">
                <a:solidFill>
                  <a:srgbClr val="B0CB0B"/>
                </a:solidFill>
                <a:latin typeface="Arial" pitchFamily="34" charset="0"/>
                <a:cs typeface="Arial" pitchFamily="34" charset="0"/>
              </a:rPr>
              <a:t>Online Training Module</a:t>
            </a:r>
            <a:endParaRPr lang="en-US" sz="1400" dirty="0">
              <a:solidFill>
                <a:srgbClr val="B0CB0B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2" y="36579"/>
            <a:ext cx="449025" cy="336769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419088"/>
            <a:ext cx="12192000" cy="438912"/>
          </a:xfrm>
          <a:prstGeom prst="rect">
            <a:avLst/>
          </a:prstGeom>
          <a:solidFill>
            <a:srgbClr val="B0C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8828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83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17" r:id="rId12"/>
    <p:sldLayoutId id="2147483718" r:id="rId13"/>
    <p:sldLayoutId id="2147483719" r:id="rId14"/>
    <p:sldLayoutId id="2147483697" r:id="rId15"/>
    <p:sldLayoutId id="2147483698" r:id="rId16"/>
    <p:sldLayoutId id="214748369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chart" Target="../charts/chart10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7.jpeg"/><Relationship Id="rId4" Type="http://schemas.openxmlformats.org/officeDocument/2006/relationships/hyperlink" Target="http://www.stat.kg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8000" y="1844824"/>
            <a:ext cx="9788624" cy="1777709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Окружающая среда в Кыргызской Республике </a:t>
            </a:r>
            <a:endParaRPr lang="ru-RU" sz="4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43472" y="443535"/>
            <a:ext cx="7700392" cy="360040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ÐÑÑÐ³ÑÐ· Ð ÐµÑÐ¿ÑÐ±Ð»Ð¸ÐºÐ°ÑÑÐ½ÑÐ½ Ð£Ð»ÑÑÑÑÐº ÑÑÐ°ÑÐ¸ÑÑÐ¸ÐºÐ° ÐºÐ¾Ð¼Ð¸ÑÐµÑÐ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57" y="328807"/>
            <a:ext cx="949535" cy="949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711624" y="5661248"/>
            <a:ext cx="89536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Керималиева Н.К.</a:t>
            </a:r>
          </a:p>
          <a:p>
            <a:pPr algn="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управления статистики устойчивого развития и окружающей среды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82932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416" y="149101"/>
            <a:ext cx="10515600" cy="903635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Лесные ресурсы и ООПТ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7899" t="18645" r="42553" b="20997"/>
          <a:stretch/>
        </p:blipFill>
        <p:spPr>
          <a:xfrm>
            <a:off x="839416" y="1340768"/>
            <a:ext cx="2952328" cy="51277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7794" t="35300" r="22044" b="40900"/>
          <a:stretch/>
        </p:blipFill>
        <p:spPr>
          <a:xfrm>
            <a:off x="4151784" y="1196752"/>
            <a:ext cx="6624736" cy="23772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184" y="6177358"/>
            <a:ext cx="646232" cy="579170"/>
          </a:xfrm>
          <a:prstGeom prst="rect">
            <a:avLst/>
          </a:prstGeom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9914263"/>
              </p:ext>
            </p:extLst>
          </p:nvPr>
        </p:nvGraphicFramePr>
        <p:xfrm>
          <a:off x="5065893" y="3749109"/>
          <a:ext cx="5681662" cy="2719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66488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5241" y="316959"/>
            <a:ext cx="10441160" cy="40588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водных ресурсов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4587302"/>
              </p:ext>
            </p:extLst>
          </p:nvPr>
        </p:nvGraphicFramePr>
        <p:xfrm>
          <a:off x="3997589" y="2046742"/>
          <a:ext cx="4176464" cy="3858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962784" y="2369525"/>
            <a:ext cx="1235740" cy="46824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511824" y="1284995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воды в 2021г.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процентах)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4841" y="1284995"/>
            <a:ext cx="403487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Забор воды из водных источников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2021 году</a:t>
            </a:r>
          </a:p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млн.куб.метров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2222430"/>
              </p:ext>
            </p:extLst>
          </p:nvPr>
        </p:nvGraphicFramePr>
        <p:xfrm>
          <a:off x="9236" y="2507155"/>
          <a:ext cx="4445806" cy="3322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r="17662"/>
          <a:stretch/>
        </p:blipFill>
        <p:spPr>
          <a:xfrm>
            <a:off x="8040216" y="2492896"/>
            <a:ext cx="3913367" cy="244827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040216" y="1385022"/>
            <a:ext cx="4032448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Потери воды при транспортировке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ru-RU" sz="1400" b="1" dirty="0"/>
              <a:t> </a:t>
            </a:r>
            <a:r>
              <a:rPr lang="ru-RU" sz="1400" dirty="0" smtClean="0"/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процентах к общему объему забора воды)</a:t>
            </a:r>
            <a:endParaRPr lang="ru-RU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009" y="6093296"/>
            <a:ext cx="646232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31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376" y="188640"/>
            <a:ext cx="11136560" cy="10354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Выбросы загрязняющих веществ в  атмосферный воздух стационарными источниками в 2021г.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2784137"/>
              </p:ext>
            </p:extLst>
          </p:nvPr>
        </p:nvGraphicFramePr>
        <p:xfrm>
          <a:off x="6090947" y="1484784"/>
          <a:ext cx="5506516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568853"/>
              </p:ext>
            </p:extLst>
          </p:nvPr>
        </p:nvGraphicFramePr>
        <p:xfrm>
          <a:off x="0" y="1390464"/>
          <a:ext cx="6312024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40" y="6165304"/>
            <a:ext cx="648072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850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71464" y="548680"/>
            <a:ext cx="9793088" cy="504056"/>
          </a:xfrm>
        </p:spPr>
        <p:txBody>
          <a:bodyPr>
            <a:no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Отходы производства и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потребления в 2021г.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2618483"/>
              </p:ext>
            </p:extLst>
          </p:nvPr>
        </p:nvGraphicFramePr>
        <p:xfrm>
          <a:off x="407368" y="1484784"/>
          <a:ext cx="6336704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0870370"/>
              </p:ext>
            </p:extLst>
          </p:nvPr>
        </p:nvGraphicFramePr>
        <p:xfrm>
          <a:off x="6240016" y="1052736"/>
          <a:ext cx="5832648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091841"/>
              </p:ext>
            </p:extLst>
          </p:nvPr>
        </p:nvGraphicFramePr>
        <p:xfrm>
          <a:off x="6600056" y="3933056"/>
          <a:ext cx="5040560" cy="3066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336" y="6093296"/>
            <a:ext cx="646232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85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416" y="404664"/>
            <a:ext cx="10154344" cy="471587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Бытовые отходы в 2021г.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8638452"/>
              </p:ext>
            </p:extLst>
          </p:nvPr>
        </p:nvGraphicFramePr>
        <p:xfrm>
          <a:off x="5807968" y="1340768"/>
          <a:ext cx="5940152" cy="50283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25785" y="5877272"/>
            <a:ext cx="45196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1 человека образовано 191 кг твердых бытовых отходов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416" y="3668092"/>
            <a:ext cx="4306068" cy="2306022"/>
          </a:xfrm>
          <a:prstGeom prst="rect">
            <a:avLst/>
          </a:prstGeom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1501580"/>
              </p:ext>
            </p:extLst>
          </p:nvPr>
        </p:nvGraphicFramePr>
        <p:xfrm>
          <a:off x="479376" y="1092276"/>
          <a:ext cx="6094868" cy="2624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184" y="6207698"/>
            <a:ext cx="646232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24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961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Чрезвычайные ситуации в 2021г.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0347227"/>
              </p:ext>
            </p:extLst>
          </p:nvPr>
        </p:nvGraphicFramePr>
        <p:xfrm>
          <a:off x="335360" y="1628800"/>
          <a:ext cx="5545832" cy="4608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0759867"/>
              </p:ext>
            </p:extLst>
          </p:nvPr>
        </p:nvGraphicFramePr>
        <p:xfrm>
          <a:off x="6023992" y="1556792"/>
          <a:ext cx="5688632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905" y="6165304"/>
            <a:ext cx="646232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47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416" y="116632"/>
            <a:ext cx="9577064" cy="97564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и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охрану окружающей среды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0536212"/>
              </p:ext>
            </p:extLst>
          </p:nvPr>
        </p:nvGraphicFramePr>
        <p:xfrm>
          <a:off x="264320" y="1340768"/>
          <a:ext cx="4896544" cy="4208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8428365"/>
              </p:ext>
            </p:extLst>
          </p:nvPr>
        </p:nvGraphicFramePr>
        <p:xfrm>
          <a:off x="5807968" y="1268760"/>
          <a:ext cx="5577889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6977234"/>
              </p:ext>
            </p:extLst>
          </p:nvPr>
        </p:nvGraphicFramePr>
        <p:xfrm>
          <a:off x="5808576" y="3807908"/>
          <a:ext cx="5545224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2" y="6165304"/>
            <a:ext cx="648072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350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5400" y="332656"/>
            <a:ext cx="10515600" cy="61560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Правонарушения в сфере природоохранного законодательства в 2021г.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2164011"/>
              </p:ext>
            </p:extLst>
          </p:nvPr>
        </p:nvGraphicFramePr>
        <p:xfrm>
          <a:off x="263352" y="1484784"/>
          <a:ext cx="5472608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7081591"/>
              </p:ext>
            </p:extLst>
          </p:nvPr>
        </p:nvGraphicFramePr>
        <p:xfrm>
          <a:off x="6023992" y="1484784"/>
          <a:ext cx="5966272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64" y="6021288"/>
            <a:ext cx="648072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5843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7"/>
          <p:cNvSpPr>
            <a:spLocks noGrp="1"/>
          </p:cNvSpPr>
          <p:nvPr>
            <p:ph type="title" idx="4294967295"/>
          </p:nvPr>
        </p:nvSpPr>
        <p:spPr>
          <a:xfrm>
            <a:off x="1919536" y="522896"/>
            <a:ext cx="8015287" cy="341312"/>
          </a:xfrm>
        </p:spPr>
        <p:txBody>
          <a:bodyPr>
            <a:noAutofit/>
          </a:bodyPr>
          <a:lstStyle/>
          <a:p>
            <a:pPr algn="ctr"/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Распространение</a:t>
            </a:r>
          </a:p>
        </p:txBody>
      </p:sp>
      <p:pic>
        <p:nvPicPr>
          <p:cNvPr id="39943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0734" y="1348872"/>
            <a:ext cx="5621337" cy="4330700"/>
          </a:xfrm>
          <a:ln>
            <a:solidFill>
              <a:srgbClr val="DDEAF8"/>
            </a:solidFill>
          </a:ln>
        </p:spPr>
      </p:pic>
      <p:sp>
        <p:nvSpPr>
          <p:cNvPr id="39939" name="Slide Number Placeholder 17"/>
          <p:cNvSpPr txBox="1">
            <a:spLocks noGrp="1"/>
          </p:cNvSpPr>
          <p:nvPr/>
        </p:nvSpPr>
        <p:spPr bwMode="auto">
          <a:xfrm>
            <a:off x="8610600" y="5624514"/>
            <a:ext cx="5715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1214B14-705A-47C7-ABF5-C986EF84D528}" type="slidenum">
              <a:rPr lang="pl-PL" altLang="ru-RU" sz="900">
                <a:solidFill>
                  <a:srgbClr val="045C75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pl-PL" altLang="ru-RU" sz="900">
              <a:solidFill>
                <a:srgbClr val="045C75"/>
              </a:solidFill>
            </a:endParaRPr>
          </a:p>
        </p:txBody>
      </p:sp>
      <p:sp>
        <p:nvSpPr>
          <p:cNvPr id="39942" name="Rectangle 5"/>
          <p:cNvSpPr>
            <a:spLocks noChangeArrowheads="1"/>
          </p:cNvSpPr>
          <p:nvPr/>
        </p:nvSpPr>
        <p:spPr bwMode="auto">
          <a:xfrm>
            <a:off x="3070623" y="1431136"/>
            <a:ext cx="6103144" cy="43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b="1">
              <a:solidFill>
                <a:srgbClr val="55A839"/>
              </a:solidFill>
              <a:latin typeface="Arial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27448" y="6143982"/>
            <a:ext cx="32358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www.stat.kg</a:t>
            </a:r>
            <a:endParaRPr lang="ru-RU" dirty="0"/>
          </a:p>
        </p:txBody>
      </p:sp>
      <p:pic>
        <p:nvPicPr>
          <p:cNvPr id="14" name="Picture 2" descr="logo NS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288144"/>
            <a:ext cx="648072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/>
          <a:srcRect l="34504" t="12593" r="36164" b="12595"/>
          <a:stretch/>
        </p:blipFill>
        <p:spPr>
          <a:xfrm>
            <a:off x="7197774" y="1371616"/>
            <a:ext cx="2988372" cy="428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6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75520" y="2852936"/>
            <a:ext cx="8229600" cy="939560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ru-RU" sz="5400" b="1" dirty="0"/>
              <a:t>Спасибо за внимание! </a:t>
            </a:r>
          </a:p>
        </p:txBody>
      </p:sp>
    </p:spTree>
    <p:extLst>
      <p:ext uri="{BB962C8B-B14F-4D97-AF65-F5344CB8AC3E}">
        <p14:creationId xmlns:p14="http://schemas.microsoft.com/office/powerpoint/2010/main" val="142201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4896</TotalTime>
  <Words>220</Words>
  <Application>Microsoft Office PowerPoint</Application>
  <PresentationFormat>Широкоэкранный</PresentationFormat>
  <Paragraphs>51</Paragraphs>
  <Slides>11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Constantia</vt:lpstr>
      <vt:lpstr>Times New Roman</vt:lpstr>
      <vt:lpstr>Тема Office</vt:lpstr>
      <vt:lpstr>Окружающая среда в Кыргызской Республике </vt:lpstr>
      <vt:lpstr>Лесные ресурсы и ООПТ</vt:lpstr>
      <vt:lpstr>Использование водных ресурсов</vt:lpstr>
      <vt:lpstr>Выбросы загрязняющих веществ в  атмосферный воздух стационарными источниками в 2021г.</vt:lpstr>
      <vt:lpstr>Отходы производства и потребления в 2021г. </vt:lpstr>
      <vt:lpstr>Бытовые отходы в 2021г.</vt:lpstr>
      <vt:lpstr>Чрезвычайные ситуации в 2021г.</vt:lpstr>
      <vt:lpstr>Расходы и инвестиции на охрану окружающей среды</vt:lpstr>
      <vt:lpstr>Правонарушения в сфере природоохранного законодательства в 2021г.</vt:lpstr>
      <vt:lpstr>Распространение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БИОРАЗНООБРАЗИЕ</dc:title>
  <dc:creator>Nazira</dc:creator>
  <cp:lastModifiedBy>Nkerimalieva</cp:lastModifiedBy>
  <cp:revision>247</cp:revision>
  <cp:lastPrinted>2022-11-10T11:18:45Z</cp:lastPrinted>
  <dcterms:created xsi:type="dcterms:W3CDTF">2016-11-01T15:44:40Z</dcterms:created>
  <dcterms:modified xsi:type="dcterms:W3CDTF">2022-11-10T11:18:56Z</dcterms:modified>
</cp:coreProperties>
</file>