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7" r:id="rId2"/>
    <p:sldId id="26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3" r:id="rId12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31" autoAdjust="0"/>
  </p:normalViewPr>
  <p:slideViewPr>
    <p:cSldViewPr>
      <p:cViewPr varScale="1">
        <p:scale>
          <a:sx n="91" d="100"/>
          <a:sy n="91" d="100"/>
        </p:scale>
        <p:origin x="72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Лист3!$B$4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Лист3!$B$5:$B$13</c:f>
              <c:numCache>
                <c:formatCode>General</c:formatCode>
                <c:ptCount val="9"/>
                <c:pt idx="0">
                  <c:v>108.8</c:v>
                </c:pt>
                <c:pt idx="1">
                  <c:v>245.5</c:v>
                </c:pt>
                <c:pt idx="2">
                  <c:v>102.2</c:v>
                </c:pt>
                <c:pt idx="3">
                  <c:v>63.4</c:v>
                </c:pt>
                <c:pt idx="4">
                  <c:v>247.5</c:v>
                </c:pt>
                <c:pt idx="5">
                  <c:v>57.9</c:v>
                </c:pt>
                <c:pt idx="6">
                  <c:v>196</c:v>
                </c:pt>
                <c:pt idx="7">
                  <c:v>175.4</c:v>
                </c:pt>
                <c:pt idx="8">
                  <c:v>71.2</c:v>
                </c:pt>
              </c:numCache>
            </c:numRef>
          </c:val>
        </c:ser>
        <c:ser>
          <c:idx val="1"/>
          <c:order val="1"/>
          <c:tx>
            <c:strRef>
              <c:f>Лист3!$C$4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г.Бишкек</c:v>
                </c:pt>
                <c:pt idx="8">
                  <c:v>г.Ош</c:v>
                </c:pt>
              </c:strCache>
            </c:strRef>
          </c:cat>
          <c:val>
            <c:numRef>
              <c:f>Лист3!$C$5:$C$13</c:f>
              <c:numCache>
                <c:formatCode>General</c:formatCode>
                <c:ptCount val="9"/>
                <c:pt idx="0" formatCode="0.0">
                  <c:v>126.3</c:v>
                </c:pt>
                <c:pt idx="1">
                  <c:v>276.89999999999998</c:v>
                </c:pt>
                <c:pt idx="2">
                  <c:v>107.9</c:v>
                </c:pt>
                <c:pt idx="3">
                  <c:v>65.400000000000006</c:v>
                </c:pt>
                <c:pt idx="4">
                  <c:v>281.60000000000002</c:v>
                </c:pt>
                <c:pt idx="5">
                  <c:v>60.4</c:v>
                </c:pt>
                <c:pt idx="6">
                  <c:v>226.6</c:v>
                </c:pt>
                <c:pt idx="7">
                  <c:v>215.3</c:v>
                </c:pt>
                <c:pt idx="8">
                  <c:v>87.3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731736"/>
        <c:axId val="206731344"/>
      </c:barChart>
      <c:catAx>
        <c:axId val="20673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06731344"/>
        <c:crosses val="autoZero"/>
        <c:auto val="1"/>
        <c:lblAlgn val="ctr"/>
        <c:lblOffset val="100"/>
        <c:noMultiLvlLbl val="0"/>
      </c:catAx>
      <c:valAx>
        <c:axId val="20673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7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и рыбное хозяйство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Лист4!$B$4:$B$12</c:f>
              <c:numCache>
                <c:formatCode>General</c:formatCode>
                <c:ptCount val="9"/>
                <c:pt idx="0">
                  <c:v>1851</c:v>
                </c:pt>
                <c:pt idx="1">
                  <c:v>790</c:v>
                </c:pt>
                <c:pt idx="2">
                  <c:v>1086</c:v>
                </c:pt>
                <c:pt idx="3">
                  <c:v>2928</c:v>
                </c:pt>
                <c:pt idx="4">
                  <c:v>2254</c:v>
                </c:pt>
                <c:pt idx="5">
                  <c:v>5648</c:v>
                </c:pt>
                <c:pt idx="6">
                  <c:v>5530</c:v>
                </c:pt>
                <c:pt idx="7">
                  <c:v>5130</c:v>
                </c:pt>
                <c:pt idx="8">
                  <c:v>8636</c:v>
                </c:pt>
              </c:numCache>
            </c:numRef>
          </c:val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Другие</c:v>
                </c:pt>
                <c:pt idx="1">
                  <c:v>Сельское и рыбное хозяйство</c:v>
                </c:pt>
                <c:pt idx="2">
                  <c:v>Искусство и культура</c:v>
                </c:pt>
                <c:pt idx="3">
                  <c:v>Гуманитарные и социальные специальности</c:v>
                </c:pt>
                <c:pt idx="4">
                  <c:v>Информатика и вычислительная техника</c:v>
                </c:pt>
                <c:pt idx="5">
                  <c:v>Здравоохранение</c:v>
                </c:pt>
                <c:pt idx="6">
                  <c:v>Экономика и управление</c:v>
                </c:pt>
                <c:pt idx="7">
                  <c:v>Технические специальности</c:v>
                </c:pt>
                <c:pt idx="8">
                  <c:v>Образование</c:v>
                </c:pt>
              </c:strCache>
            </c:strRef>
          </c:cat>
          <c:val>
            <c:numRef>
              <c:f>Лист4!$C$4:$C$12</c:f>
              <c:numCache>
                <c:formatCode>General</c:formatCode>
                <c:ptCount val="9"/>
                <c:pt idx="0">
                  <c:v>1177</c:v>
                </c:pt>
                <c:pt idx="1">
                  <c:v>890</c:v>
                </c:pt>
                <c:pt idx="2">
                  <c:v>1265</c:v>
                </c:pt>
                <c:pt idx="3">
                  <c:v>3964</c:v>
                </c:pt>
                <c:pt idx="4">
                  <c:v>4785</c:v>
                </c:pt>
                <c:pt idx="5">
                  <c:v>6589</c:v>
                </c:pt>
                <c:pt idx="6">
                  <c:v>6622</c:v>
                </c:pt>
                <c:pt idx="7">
                  <c:v>7698</c:v>
                </c:pt>
                <c:pt idx="8">
                  <c:v>15234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1710616"/>
        <c:axId val="401711008"/>
      </c:barChart>
      <c:catAx>
        <c:axId val="401710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711008"/>
        <c:crosses val="autoZero"/>
        <c:auto val="1"/>
        <c:lblAlgn val="ctr"/>
        <c:lblOffset val="100"/>
        <c:noMultiLvlLbl val="0"/>
      </c:catAx>
      <c:valAx>
        <c:axId val="401711008"/>
        <c:scaling>
          <c:orientation val="minMax"/>
          <c:max val="165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1710616"/>
        <c:crosses val="autoZero"/>
        <c:crossBetween val="between"/>
        <c:majorUnit val="2000"/>
        <c:minorUnit val="5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'граф 3,3'!$B$3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'граф 3,3'!$A$4:$A$11</c:f>
              <c:strCache>
                <c:ptCount val="8"/>
                <c:pt idx="0">
                  <c:v>Сельское хозяйство</c:v>
                </c:pt>
                <c:pt idx="1">
                  <c:v>Естественные науки и математика</c:v>
                </c:pt>
                <c:pt idx="2">
                  <c:v>Культура и искусство</c:v>
                </c:pt>
                <c:pt idx="3">
                  <c:v>Экономические специальности</c:v>
                </c:pt>
                <c:pt idx="4">
                  <c:v>Медицинские науки</c:v>
                </c:pt>
                <c:pt idx="5">
                  <c:v>Технические науки</c:v>
                </c:pt>
                <c:pt idx="6">
                  <c:v>Педагогические науки</c:v>
                </c:pt>
                <c:pt idx="7">
                  <c:v>Гуманитарные и социальные специальности</c:v>
                </c:pt>
              </c:strCache>
            </c:strRef>
          </c:cat>
          <c:val>
            <c:numRef>
              <c:f>'граф 3,3'!$B$4:$B$11</c:f>
              <c:numCache>
                <c:formatCode>General</c:formatCode>
                <c:ptCount val="8"/>
                <c:pt idx="0">
                  <c:v>493</c:v>
                </c:pt>
                <c:pt idx="1">
                  <c:v>1877</c:v>
                </c:pt>
                <c:pt idx="2">
                  <c:v>2306</c:v>
                </c:pt>
                <c:pt idx="3">
                  <c:v>4141</c:v>
                </c:pt>
                <c:pt idx="4">
                  <c:v>5584</c:v>
                </c:pt>
                <c:pt idx="5">
                  <c:v>4286</c:v>
                </c:pt>
                <c:pt idx="6">
                  <c:v>5103</c:v>
                </c:pt>
                <c:pt idx="7" formatCode="0">
                  <c:v>7133</c:v>
                </c:pt>
              </c:numCache>
            </c:numRef>
          </c:val>
        </c:ser>
        <c:ser>
          <c:idx val="1"/>
          <c:order val="1"/>
          <c:tx>
            <c:strRef>
              <c:f>'граф 3,3'!$C$3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'граф 3,3'!$A$4:$A$11</c:f>
              <c:strCache>
                <c:ptCount val="8"/>
                <c:pt idx="0">
                  <c:v>Сельское хозяйство</c:v>
                </c:pt>
                <c:pt idx="1">
                  <c:v>Естественные науки и математика</c:v>
                </c:pt>
                <c:pt idx="2">
                  <c:v>Культура и искусство</c:v>
                </c:pt>
                <c:pt idx="3">
                  <c:v>Экономические специальности</c:v>
                </c:pt>
                <c:pt idx="4">
                  <c:v>Медицинские науки</c:v>
                </c:pt>
                <c:pt idx="5">
                  <c:v>Технические науки</c:v>
                </c:pt>
                <c:pt idx="6">
                  <c:v>Педагогические науки</c:v>
                </c:pt>
                <c:pt idx="7">
                  <c:v>Гуманитарные и социальные специальности</c:v>
                </c:pt>
              </c:strCache>
            </c:strRef>
          </c:cat>
          <c:val>
            <c:numRef>
              <c:f>'граф 3,3'!$C$4:$C$11</c:f>
              <c:numCache>
                <c:formatCode>General</c:formatCode>
                <c:ptCount val="8"/>
                <c:pt idx="0">
                  <c:v>429</c:v>
                </c:pt>
                <c:pt idx="1">
                  <c:v>1282</c:v>
                </c:pt>
                <c:pt idx="2">
                  <c:v>1532</c:v>
                </c:pt>
                <c:pt idx="3">
                  <c:v>4633</c:v>
                </c:pt>
                <c:pt idx="4">
                  <c:v>4864</c:v>
                </c:pt>
                <c:pt idx="5">
                  <c:v>6158</c:v>
                </c:pt>
                <c:pt idx="6">
                  <c:v>8168</c:v>
                </c:pt>
                <c:pt idx="7" formatCode="0">
                  <c:v>10994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0746232"/>
        <c:axId val="170746624"/>
      </c:barChart>
      <c:catAx>
        <c:axId val="170746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170746624"/>
        <c:crosses val="autoZero"/>
        <c:auto val="1"/>
        <c:lblAlgn val="ctr"/>
        <c:lblOffset val="100"/>
        <c:noMultiLvlLbl val="0"/>
      </c:catAx>
      <c:valAx>
        <c:axId val="170746624"/>
        <c:scaling>
          <c:orientation val="minMax"/>
          <c:max val="1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74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Лист1!$A$6:$A$11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Лист1!$B$6:$B$11</c:f>
              <c:numCache>
                <c:formatCode>0.0%</c:formatCode>
                <c:ptCount val="6"/>
                <c:pt idx="0">
                  <c:v>0.28299999999999997</c:v>
                </c:pt>
                <c:pt idx="1">
                  <c:v>0.185</c:v>
                </c:pt>
                <c:pt idx="2">
                  <c:v>0.27</c:v>
                </c:pt>
                <c:pt idx="4">
                  <c:v>0.23499999999999999</c:v>
                </c:pt>
                <c:pt idx="5">
                  <c:v>2.7E-2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Лист1!$B$38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5037317262649571E-2"/>
                  <c:y val="-1.502795563575505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38669497374495"/>
                      <c:h val="7.350964307601295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379445922699587E-2"/>
                  <c:y val="-2.63169955995802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Лист1!$A$39:$A$44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Таджикистан</c:v>
                </c:pt>
                <c:pt idx="4">
                  <c:v>Узбекистан</c:v>
                </c:pt>
                <c:pt idx="5">
                  <c:v>Другие</c:v>
                </c:pt>
              </c:strCache>
            </c:strRef>
          </c:cat>
          <c:val>
            <c:numRef>
              <c:f>Лист1!$B$39:$B$44</c:f>
              <c:numCache>
                <c:formatCode>0.0%</c:formatCode>
                <c:ptCount val="6"/>
                <c:pt idx="0">
                  <c:v>6.9000000000000006E-2</c:v>
                </c:pt>
                <c:pt idx="1">
                  <c:v>4.1000000000000002E-2</c:v>
                </c:pt>
                <c:pt idx="2">
                  <c:v>1.9E-2</c:v>
                </c:pt>
                <c:pt idx="4">
                  <c:v>0.86899999999999999</c:v>
                </c:pt>
                <c:pt idx="5">
                  <c:v>2E-3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7.110804735084035E-2"/>
          <c:y val="0.86278634020781142"/>
          <c:w val="0.85778390529831927"/>
          <c:h val="0.117984467758928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 процентах к итогу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Лист2!$B$7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6"/>
              <c:layout>
                <c:manualLayout>
                  <c:x val="-2.34080271216098E-2"/>
                  <c:y val="-1.5661467797294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Лист2!$A$8:$A$14</c:f>
              <c:strCache>
                <c:ptCount val="7"/>
                <c:pt idx="0">
                  <c:v>Афганистан</c:v>
                </c:pt>
                <c:pt idx="1">
                  <c:v>Китай</c:v>
                </c:pt>
                <c:pt idx="2">
                  <c:v>Индия</c:v>
                </c:pt>
                <c:pt idx="3">
                  <c:v>Пакистан</c:v>
                </c:pt>
                <c:pt idx="5">
                  <c:v>Турция</c:v>
                </c:pt>
                <c:pt idx="6">
                  <c:v>Другие</c:v>
                </c:pt>
              </c:strCache>
            </c:strRef>
          </c:cat>
          <c:val>
            <c:numRef>
              <c:f>Лист2!$B$8:$B$14</c:f>
              <c:numCache>
                <c:formatCode>0.0%</c:formatCode>
                <c:ptCount val="7"/>
                <c:pt idx="0">
                  <c:v>1.4999999999999999E-2</c:v>
                </c:pt>
                <c:pt idx="1">
                  <c:v>0.02</c:v>
                </c:pt>
                <c:pt idx="2">
                  <c:v>0.79700000000000004</c:v>
                </c:pt>
                <c:pt idx="3">
                  <c:v>7.5999999999999998E-2</c:v>
                </c:pt>
                <c:pt idx="5">
                  <c:v>4.7E-2</c:v>
                </c:pt>
                <c:pt idx="6">
                  <c:v>4.4999999999999998E-2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7110115194126294"/>
          <c:y val="9.557279524529107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Лист2!$B$33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Лист2!$A$34:$A$40</c:f>
              <c:strCache>
                <c:ptCount val="7"/>
                <c:pt idx="0">
                  <c:v>Афганистан</c:v>
                </c:pt>
                <c:pt idx="1">
                  <c:v>Китай</c:v>
                </c:pt>
                <c:pt idx="2">
                  <c:v>Индия</c:v>
                </c:pt>
                <c:pt idx="3">
                  <c:v>Пакистан</c:v>
                </c:pt>
                <c:pt idx="5">
                  <c:v>Турция</c:v>
                </c:pt>
                <c:pt idx="6">
                  <c:v>Другие</c:v>
                </c:pt>
              </c:strCache>
            </c:strRef>
          </c:cat>
          <c:val>
            <c:numRef>
              <c:f>Лист2!$B$34:$B$40</c:f>
              <c:numCache>
                <c:formatCode>0.0%</c:formatCode>
                <c:ptCount val="7"/>
                <c:pt idx="0">
                  <c:v>1.4E-2</c:v>
                </c:pt>
                <c:pt idx="1">
                  <c:v>1.6E-2</c:v>
                </c:pt>
                <c:pt idx="2">
                  <c:v>0.60399999999999998</c:v>
                </c:pt>
                <c:pt idx="3">
                  <c:v>0.33200000000000002</c:v>
                </c:pt>
                <c:pt idx="5">
                  <c:v>1.8000000000000002E-2</c:v>
                </c:pt>
                <c:pt idx="6">
                  <c:v>1.6E-2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0.14517250556343492"/>
          <c:y val="0.84304067680450301"/>
          <c:w val="0.80769399264821817"/>
          <c:h val="0.125568357367158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10" y="1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81551-41D6-4201-ABE1-7A16AAB43CAC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10" y="9442937"/>
            <a:ext cx="2929873" cy="4995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5B03-B93B-47A1-9658-5C4AA2FBA7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3" y="6208859"/>
            <a:ext cx="3420525" cy="5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2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612900" y="278030"/>
            <a:ext cx="8576153" cy="305468"/>
          </a:xfrm>
        </p:spPr>
        <p:txBody>
          <a:bodyPr/>
          <a:lstStyle/>
          <a:p>
            <a:r>
              <a:rPr lang="ru-RU" sz="198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Кыргызской Республики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0085" y="1927354"/>
            <a:ext cx="9052306" cy="230285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 основных тенденциях  </a:t>
            </a:r>
          </a:p>
          <a:p>
            <a:pPr>
              <a:defRPr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сфере образования </a:t>
            </a:r>
            <a:endParaRPr lang="en-US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pPr>
              <a:defRPr/>
            </a:pPr>
            <a:r>
              <a:rPr lang="ky-KG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ky-KG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2018-2022 </a:t>
            </a:r>
            <a:r>
              <a:rPr lang="ky-KG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годах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8" y="127799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4900" y="6600825"/>
            <a:ext cx="62578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Отдел социальной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статистики - </a:t>
            </a:r>
            <a:r>
              <a:rPr lang="ky-KG" sz="1600" b="1" dirty="0" smtClean="0">
                <a:solidFill>
                  <a:schemeClr val="accent1">
                    <a:lumMod val="50000"/>
                  </a:schemeClr>
                </a:solidFill>
              </a:rPr>
              <a:t>Рахманова </a:t>
            </a:r>
            <a:r>
              <a:rPr lang="ky-KG" sz="1600" b="1" dirty="0" smtClean="0">
                <a:solidFill>
                  <a:schemeClr val="accent1">
                    <a:lumMod val="50000"/>
                  </a:schemeClr>
                </a:solidFill>
              </a:rPr>
              <a:t>Жылдыз Жалиловна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843662" y="301087"/>
            <a:ext cx="9449650" cy="1676485"/>
          </a:xfrm>
        </p:spPr>
        <p:txBody>
          <a:bodyPr/>
          <a:lstStyle/>
          <a:p>
            <a:pPr algn="ctr"/>
            <a:r>
              <a:rPr lang="ky-KG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 в сфере образования за истекшие пять лет характеризовались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47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647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3300" y="1968689"/>
            <a:ext cx="8592963" cy="3766359"/>
          </a:xfrm>
        </p:spPr>
        <p:txBody>
          <a:bodyPr rtlCol="0">
            <a:noAutofit/>
          </a:bodyPr>
          <a:lstStyle/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ростом 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числа общеобразовательных школ и численности учащихся в них</a:t>
            </a:r>
            <a:r>
              <a:rPr lang="en-US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ky-KG" sz="2400" b="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численности студентов в средних профессиональных</a:t>
            </a:r>
            <a:r>
              <a:rPr lang="en-US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организациях</a:t>
            </a:r>
            <a:r>
              <a:rPr lang="en-US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b="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200" indent="-504200" algn="just">
              <a:spcBef>
                <a:spcPct val="0"/>
              </a:spcBef>
              <a:spcAft>
                <a:spcPts val="662"/>
              </a:spcAft>
              <a:buFontTx/>
              <a:buChar char="-"/>
            </a:pP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увеличением числа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ky-KG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br>
              <a:rPr lang="ky-KG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высшего профессионального 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обусловленным ростом 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 государственных образовательных организаций.</a:t>
            </a: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>
              <a:solidFill>
                <a:schemeClr val="tx1"/>
              </a:solidFill>
            </a:endParaRPr>
          </a:p>
          <a:p>
            <a:pPr>
              <a:defRPr/>
            </a:pPr>
            <a:endParaRPr lang="ru-RU" sz="1764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1" y="636850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17191" y="6749116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22171" y="2252106"/>
            <a:ext cx="138089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b="1" spc="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spc="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b="1" spc="-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b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430" y="282427"/>
            <a:ext cx="882713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ru-RU" sz="2800" b="1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sz="2800" b="1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</a:t>
            </a:r>
            <a:r>
              <a:rPr sz="28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0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8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800" b="1" spc="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</a:t>
            </a:r>
            <a:r>
              <a:rPr sz="2800" b="1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еоб</a:t>
            </a:r>
            <a:r>
              <a:rPr sz="2800" b="1" spc="1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2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2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9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b="1" spc="12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льных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2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800" b="1" spc="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800" b="1" spc="10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6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2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800" b="1" spc="6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800" b="1" spc="18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7197" y="1239917"/>
            <a:ext cx="28563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8880" y="2260513"/>
            <a:ext cx="114777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y-KG"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-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2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y-KG" b="1" spc="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Всего школ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Palatino Linotype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ru-RU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5150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учащихся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ru-RU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68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0</a:t>
            </a:r>
            <a:r>
              <a:rPr lang="ru-RU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учащихся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ru-RU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44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717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4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школ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ru-RU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350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Государственные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Palatino Linotype"/>
              <a:cs typeface="Palatino Linotype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39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2595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237 562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9579" y="3120487"/>
            <a:ext cx="711835" cy="397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90"/>
              </a:lnSpc>
            </a:pP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Частные</a:t>
            </a:r>
            <a:r>
              <a:rPr lang="ky-KG" sz="1400" dirty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rgbClr val="202B32"/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65579" y="6385941"/>
            <a:ext cx="78805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30 506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1588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94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848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89993" y="6385941"/>
            <a:ext cx="8412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52 869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</a:t>
            </a:r>
            <a:r>
              <a:rPr lang="ru-RU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2563" y="31180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64958" y="5609171"/>
            <a:ext cx="3329940" cy="516890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9" y="6565863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Rectangle 8"/>
          <p:cNvSpPr>
            <a:spLocks noChangeArrowheads="1"/>
          </p:cNvSpPr>
          <p:nvPr/>
        </p:nvSpPr>
        <p:spPr bwMode="auto">
          <a:xfrm>
            <a:off x="1692263" y="6903456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/>
          <p:nvPr/>
        </p:nvSpPr>
        <p:spPr>
          <a:xfrm>
            <a:off x="2017929" y="1418541"/>
            <a:ext cx="1177925" cy="546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400" dirty="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925"/>
              </a:spcBef>
            </a:pPr>
            <a:endParaRPr sz="14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0900" y="213917"/>
            <a:ext cx="9232902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 algn="ctr">
              <a:lnSpc>
                <a:spcPct val="100000"/>
              </a:lnSpc>
            </a:pPr>
            <a:r>
              <a:rPr lang="ky-KG" sz="2400" b="1" spc="13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sz="2800" b="1" spc="1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sz="2800" b="1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</a:t>
            </a:r>
            <a:r>
              <a:rPr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800" b="1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sz="28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9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дневных</a:t>
            </a:r>
            <a:r>
              <a:rPr sz="2800" b="1" spc="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spc="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sz="2800" b="1" spc="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800" b="1" spc="8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</a:t>
            </a:r>
            <a:r>
              <a:rPr sz="28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еоб</a:t>
            </a:r>
            <a:r>
              <a:rPr sz="28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8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льных</a:t>
            </a:r>
            <a:r>
              <a:rPr sz="2800" b="1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800" b="1" spc="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800" b="1" spc="9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28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8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3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7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ерри</a:t>
            </a:r>
            <a:r>
              <a:rPr sz="2800" b="1" spc="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2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ории</a:t>
            </a:r>
            <a:r>
              <a:rPr sz="2800" b="1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36900" y="1075691"/>
            <a:ext cx="44729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spc="-10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(</a:t>
            </a:r>
            <a:r>
              <a:rPr i="1" spc="-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</a:t>
            </a:r>
            <a:r>
              <a:rPr i="1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3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i="1" spc="-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i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13671"/>
              </p:ext>
            </p:extLst>
          </p:nvPr>
        </p:nvGraphicFramePr>
        <p:xfrm>
          <a:off x="1085851" y="1530273"/>
          <a:ext cx="8763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6561740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89100" y="6978397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57230" y="2071490"/>
            <a:ext cx="154286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455" y="232002"/>
            <a:ext cx="10195086" cy="870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 algn="ctr">
              <a:lnSpc>
                <a:spcPct val="100800"/>
              </a:lnSpc>
            </a:pPr>
            <a:r>
              <a:rPr lang="ky-KG" sz="2800" b="1" spc="1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ky-KG" sz="2800" b="1" spc="1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lang="ky-KG" sz="2800" b="1" spc="1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800" b="1" spc="9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2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b="1" spc="16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</a:t>
            </a:r>
            <a:r>
              <a:rPr lang="ky-KG" sz="2800" b="1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8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800" b="1" spc="1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8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</a:t>
            </a:r>
            <a:r>
              <a:rPr lang="ky-KG" sz="2800" b="1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ky-KG" sz="2800" b="1" spc="7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204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</a:t>
            </a:r>
            <a:r>
              <a:rPr sz="28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</a:t>
            </a:r>
            <a:r>
              <a:rPr sz="2800" b="1" spc="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ky-KG" sz="2800" b="1" spc="1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28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800" b="1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8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800" b="1" spc="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7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800" b="1" spc="1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2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16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lang="ru-RU" sz="2800" b="1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2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(СП</a:t>
            </a:r>
            <a:r>
              <a:rPr sz="2800" b="1" spc="-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ky-KG" sz="28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8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2966" y="1210080"/>
            <a:ext cx="312942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0421" y="2077533"/>
            <a:ext cx="15375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СПУЗов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200" b="1" spc="-6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535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853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48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lang="en-US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475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 err="1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200" b="1" spc="-9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108 186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СПУЗов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91964" y="5810742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18674" y="5228171"/>
            <a:ext cx="536168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4" y="6004935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364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11519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171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30" y="6004935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90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982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980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 err="1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Частные</a:t>
            </a:r>
            <a:endParaRPr sz="1200" dirty="0" smtClean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endParaRPr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6" y="6638465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Rectangle 8"/>
          <p:cNvSpPr>
            <a:spLocks noChangeArrowheads="1"/>
          </p:cNvSpPr>
          <p:nvPr/>
        </p:nvSpPr>
        <p:spPr bwMode="auto">
          <a:xfrm>
            <a:off x="1701551" y="7072201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2098023" y="1131346"/>
            <a:ext cx="5995771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lang="ky-KG" sz="2400" i="1" dirty="0" smtClean="0">
                <a:solidFill>
                  <a:srgbClr val="202B32"/>
                </a:solidFill>
                <a:latin typeface="Calibri"/>
                <a:cs typeface="Calibri"/>
              </a:rPr>
              <a:t>  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3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i="1" spc="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i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i="1" spc="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</a:t>
            </a:r>
            <a:r>
              <a:rPr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706100" y="252061"/>
            <a:ext cx="9538859" cy="913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5875" marR="5080" indent="-2543175" algn="l">
              <a:lnSpc>
                <a:spcPct val="105600"/>
              </a:lnSpc>
            </a:pPr>
            <a:r>
              <a:rPr sz="2800" spc="1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аспр</a:t>
            </a:r>
            <a:r>
              <a:rPr sz="2800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800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ление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численности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lang="ky-KG" sz="28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</a:t>
            </a:r>
            <a:r>
              <a:rPr sz="2800" spc="-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</a:t>
            </a:r>
            <a:r>
              <a:rPr lang="ru-RU" sz="28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</a:t>
            </a:r>
            <a:r>
              <a:rPr sz="2800" spc="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ям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98023" y="2249478"/>
            <a:ext cx="461772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044993"/>
              </p:ext>
            </p:extLst>
          </p:nvPr>
        </p:nvGraphicFramePr>
        <p:xfrm>
          <a:off x="1110830" y="1631821"/>
          <a:ext cx="8274470" cy="5121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6524625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89100" y="6941282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02556" y="2288308"/>
            <a:ext cx="12216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1518" y="208517"/>
            <a:ext cx="844804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 algn="ctr">
              <a:lnSpc>
                <a:spcPct val="100000"/>
              </a:lnSpc>
            </a:pPr>
            <a:r>
              <a:rPr lang="ky-KG" sz="28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lang="ky-KG" sz="28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14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2800" b="1" spc="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9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b="1" spc="1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</a:t>
            </a:r>
            <a:r>
              <a:rPr lang="ky-KG" sz="2800" b="1" spc="1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sz="28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</a:t>
            </a:r>
            <a:r>
              <a:rPr sz="28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</a:t>
            </a:r>
            <a:r>
              <a:rPr sz="2800" b="1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аци</a:t>
            </a:r>
            <a:r>
              <a:rPr lang="ky-KG" sz="2800" b="1" spc="12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</a:t>
            </a:r>
            <a:r>
              <a:rPr lang="ky-KG" sz="2800" b="1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</a:t>
            </a:r>
            <a:r>
              <a:rPr sz="2800" b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ky-KG" sz="2800" b="1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2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</a:t>
            </a:r>
            <a:r>
              <a:rPr sz="2800" b="1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800" b="1" spc="1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сионально</a:t>
            </a:r>
            <a:r>
              <a:rPr sz="2800" b="1" spc="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2800" b="1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2800" b="1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b="1" spc="21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800" b="1" spc="17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800" b="1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b="1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ания</a:t>
            </a:r>
            <a:r>
              <a:rPr sz="2800" b="1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800" b="1" spc="9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</a:t>
            </a:r>
            <a:r>
              <a:rPr sz="2800" b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ky-KG" sz="28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800" b="1" spc="114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2334" y="1511543"/>
            <a:ext cx="350139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17957" y="2266793"/>
            <a:ext cx="127706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ВПУЗов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учащихся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64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585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0457" y="6572835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38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675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2007" y="6571341"/>
            <a:ext cx="807720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31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475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129857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учащихся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227 582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1" spc="-10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ВПУЗов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0964" y="5810737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679825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41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223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17571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lang="ky-KG" b="1" spc="-180" dirty="0">
                <a:solidFill>
                  <a:srgbClr val="202B32"/>
                </a:solidFill>
                <a:latin typeface="Arial Black"/>
                <a:cs typeface="Arial Black"/>
              </a:rPr>
              <a:t>3</a:t>
            </a:r>
            <a:r>
              <a:rPr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362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6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157226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195 5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200" b="1" spc="-4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Принято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студентов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</a:t>
            </a:r>
            <a:r>
              <a:rPr sz="1200" b="1" spc="-9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200" b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частных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22158" y="6004935"/>
            <a:ext cx="79373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32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060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-7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Государственные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43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sz="1200" b="1" spc="-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Частные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" y="6682640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Rectangle 8"/>
          <p:cNvSpPr>
            <a:spLocks noChangeArrowheads="1"/>
          </p:cNvSpPr>
          <p:nvPr/>
        </p:nvSpPr>
        <p:spPr bwMode="auto">
          <a:xfrm>
            <a:off x="1653493" y="7022578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43458" y="211243"/>
            <a:ext cx="9417956" cy="913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4130" marR="5080" indent="-2552065" algn="l">
              <a:lnSpc>
                <a:spcPct val="105600"/>
              </a:lnSpc>
            </a:pPr>
            <a:r>
              <a:rPr sz="2800" spc="1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spc="1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аспр</a:t>
            </a:r>
            <a:r>
              <a:rPr sz="2800" spc="12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800" spc="10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800" spc="12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ление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численности</a:t>
            </a:r>
            <a:r>
              <a:rPr sz="28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lang="ky-KG" sz="28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</a:t>
            </a:r>
            <a:r>
              <a:rPr sz="2800" spc="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spc="14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Зы</a:t>
            </a:r>
            <a:r>
              <a:rPr sz="2800" spc="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800" spc="1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spc="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</a:t>
            </a:r>
            <a:r>
              <a:rPr sz="2800" spc="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spc="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ям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931358" y="738638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060700" y="1149569"/>
            <a:ext cx="463335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учебно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i="1" spc="-1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ода,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3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i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i="1" spc="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</a:t>
            </a:r>
            <a:r>
              <a:rPr i="1" spc="1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282336"/>
              </p:ext>
            </p:extLst>
          </p:nvPr>
        </p:nvGraphicFramePr>
        <p:xfrm>
          <a:off x="1033772" y="1469504"/>
          <a:ext cx="8458200" cy="5269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25" y="659022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12900" y="7004894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666841" y="2395107"/>
            <a:ext cx="307340" cy="99060"/>
          </a:xfrm>
          <a:custGeom>
            <a:avLst/>
            <a:gdLst/>
            <a:ahLst/>
            <a:cxnLst/>
            <a:rect l="l" t="t" r="r" b="b"/>
            <a:pathLst>
              <a:path w="307340" h="99060">
                <a:moveTo>
                  <a:pt x="5317" y="46664"/>
                </a:moveTo>
                <a:lnTo>
                  <a:pt x="43563" y="59486"/>
                </a:lnTo>
                <a:lnTo>
                  <a:pt x="62734" y="70144"/>
                </a:lnTo>
                <a:lnTo>
                  <a:pt x="73220" y="75745"/>
                </a:lnTo>
                <a:lnTo>
                  <a:pt x="111317" y="90925"/>
                </a:lnTo>
                <a:lnTo>
                  <a:pt x="166356" y="98553"/>
                </a:lnTo>
                <a:lnTo>
                  <a:pt x="186664" y="98925"/>
                </a:lnTo>
                <a:lnTo>
                  <a:pt x="205640" y="98607"/>
                </a:lnTo>
                <a:lnTo>
                  <a:pt x="253891" y="94069"/>
                </a:lnTo>
                <a:lnTo>
                  <a:pt x="295414" y="81746"/>
                </a:lnTo>
                <a:lnTo>
                  <a:pt x="307041" y="69757"/>
                </a:lnTo>
                <a:lnTo>
                  <a:pt x="305188" y="63524"/>
                </a:lnTo>
                <a:lnTo>
                  <a:pt x="263482" y="39983"/>
                </a:lnTo>
                <a:lnTo>
                  <a:pt x="221851" y="33321"/>
                </a:lnTo>
                <a:lnTo>
                  <a:pt x="210888" y="35009"/>
                </a:lnTo>
                <a:lnTo>
                  <a:pt x="200250" y="39040"/>
                </a:lnTo>
                <a:lnTo>
                  <a:pt x="190395" y="39033"/>
                </a:lnTo>
                <a:lnTo>
                  <a:pt x="181064" y="36211"/>
                </a:lnTo>
                <a:lnTo>
                  <a:pt x="171995" y="31796"/>
                </a:lnTo>
                <a:lnTo>
                  <a:pt x="162928" y="27009"/>
                </a:lnTo>
                <a:lnTo>
                  <a:pt x="153602" y="23071"/>
                </a:lnTo>
                <a:lnTo>
                  <a:pt x="143757" y="21205"/>
                </a:lnTo>
                <a:lnTo>
                  <a:pt x="133130" y="22632"/>
                </a:lnTo>
                <a:lnTo>
                  <a:pt x="120436" y="25765"/>
                </a:lnTo>
                <a:lnTo>
                  <a:pt x="107072" y="27456"/>
                </a:lnTo>
                <a:lnTo>
                  <a:pt x="68610" y="21886"/>
                </a:lnTo>
                <a:lnTo>
                  <a:pt x="44284" y="1432"/>
                </a:lnTo>
                <a:lnTo>
                  <a:pt x="37318" y="0"/>
                </a:lnTo>
                <a:lnTo>
                  <a:pt x="3009" y="29672"/>
                </a:lnTo>
                <a:lnTo>
                  <a:pt x="0" y="42771"/>
                </a:lnTo>
                <a:lnTo>
                  <a:pt x="3035" y="46164"/>
                </a:lnTo>
                <a:lnTo>
                  <a:pt x="5317" y="4666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151747" y="168159"/>
            <a:ext cx="8625110" cy="1054147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>
              <a:lnSpc>
                <a:spcPct val="100000"/>
              </a:lnSpc>
            </a:pPr>
            <a:r>
              <a:rPr sz="28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lang="ky-KG" sz="28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иностранных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8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spc="-1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800" spc="17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800" spc="5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spc="15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ky-KG" sz="2800" spc="1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ыргызской </a:t>
            </a:r>
            <a:r>
              <a:rPr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еспублике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800" spc="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6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800" spc="19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spc="1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800" spc="5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8185" y="6427823"/>
            <a:ext cx="112712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ky-KG" sz="1350" b="1" spc="-75" dirty="0" smtClean="0">
                <a:solidFill>
                  <a:srgbClr val="4B555B"/>
                </a:solidFill>
                <a:latin typeface="Arial Black"/>
                <a:cs typeface="Arial Black"/>
              </a:rPr>
              <a:t>         </a:t>
            </a:r>
            <a:endParaRPr sz="1350" b="1" spc="-75" dirty="0">
              <a:solidFill>
                <a:srgbClr val="4B555B"/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31900" y="1404686"/>
            <a:ext cx="2289179" cy="595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600" b="1" spc="-125" dirty="0" err="1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Всего</a:t>
            </a:r>
            <a:r>
              <a:rPr sz="1600" b="1" spc="-12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600" b="1" spc="-12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600" b="1" spc="-12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764</a:t>
            </a:r>
            <a:r>
              <a:rPr lang="en-US"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600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человека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231900" y="2028353"/>
            <a:ext cx="2523850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6700" y="1657106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833912" y="1366738"/>
            <a:ext cx="2699856" cy="595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</a:t>
            </a: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6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Всего</a:t>
            </a:r>
            <a:r>
              <a:rPr sz="16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ky-KG" sz="16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46</a:t>
            </a:r>
            <a:r>
              <a:rPr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ky-KG"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353</a:t>
            </a:r>
            <a:r>
              <a:rPr lang="ky-KG" sz="1600" b="1" spc="-1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человека</a:t>
            </a:r>
            <a:endParaRPr sz="16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11689" y="2022210"/>
            <a:ext cx="3710304" cy="315550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8690321" y="5965059"/>
            <a:ext cx="3276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838860" y="5967242"/>
            <a:ext cx="2406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93" name="Диаграмма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503920"/>
              </p:ext>
            </p:extLst>
          </p:nvPr>
        </p:nvGraphicFramePr>
        <p:xfrm>
          <a:off x="428712" y="2342632"/>
          <a:ext cx="4842254" cy="4588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4" name="Диаграмма 9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861828"/>
              </p:ext>
            </p:extLst>
          </p:nvPr>
        </p:nvGraphicFramePr>
        <p:xfrm>
          <a:off x="5403421" y="2337760"/>
          <a:ext cx="4896279" cy="4684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3" y="6578512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639805" y="7073310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034144" y="200025"/>
            <a:ext cx="8625110" cy="1044131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 algn="ctr">
              <a:lnSpc>
                <a:spcPct val="100000"/>
              </a:lnSpc>
            </a:pPr>
            <a:r>
              <a:rPr sz="2800" spc="13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</a:t>
            </a:r>
            <a:r>
              <a:rPr lang="ky-KG" sz="28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иностранных</a:t>
            </a:r>
            <a:r>
              <a:rPr sz="28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6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800" spc="14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800" spc="-10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800" spc="175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2800" spc="5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800" spc="16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sz="28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ыргызской </a:t>
            </a:r>
            <a:r>
              <a:rPr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еспублике</a:t>
            </a:r>
            <a:r>
              <a:rPr sz="2800" spc="5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8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2800" spc="19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800" spc="1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</a:t>
            </a:r>
            <a:r>
              <a:rPr sz="28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</a:t>
            </a:r>
            <a:r>
              <a:rPr sz="2800" spc="5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СНГ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102146" y="1452768"/>
            <a:ext cx="2598800" cy="595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201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8</a:t>
            </a: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-201</a:t>
            </a:r>
            <a:r>
              <a:rPr lang="ky-KG" sz="1600" b="1" spc="-125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9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sz="16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6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6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10</a:t>
            </a:r>
            <a:r>
              <a:rPr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862 </a:t>
            </a:r>
            <a:r>
              <a:rPr lang="ky-KG" sz="1600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125785" y="2112270"/>
            <a:ext cx="2300529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346699" y="1799775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806138" y="1452767"/>
            <a:ext cx="3208431" cy="595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</a:t>
            </a:r>
            <a:r>
              <a:rPr sz="16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ky-KG" sz="1600" b="1" spc="-12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600" b="1" spc="-35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Всего</a:t>
            </a:r>
            <a:r>
              <a:rPr sz="1600" b="1" spc="-3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6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25</a:t>
            </a:r>
            <a:r>
              <a:rPr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6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381</a:t>
            </a:r>
            <a:r>
              <a:rPr lang="ky-KG" sz="1600" spc="-1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человек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795190" y="2076024"/>
            <a:ext cx="3707765" cy="303928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934101" y="252213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5" y="0"/>
                </a:moveTo>
                <a:lnTo>
                  <a:pt x="19967" y="588"/>
                </a:lnTo>
                <a:lnTo>
                  <a:pt x="9245" y="6140"/>
                </a:lnTo>
                <a:lnTo>
                  <a:pt x="2090" y="17330"/>
                </a:lnTo>
                <a:lnTo>
                  <a:pt x="0" y="33894"/>
                </a:lnTo>
                <a:lnTo>
                  <a:pt x="6165" y="43638"/>
                </a:lnTo>
                <a:lnTo>
                  <a:pt x="17850" y="49849"/>
                </a:lnTo>
                <a:lnTo>
                  <a:pt x="35125" y="51132"/>
                </a:lnTo>
                <a:lnTo>
                  <a:pt x="43528" y="44135"/>
                </a:lnTo>
                <a:lnTo>
                  <a:pt x="48440" y="31722"/>
                </a:lnTo>
                <a:lnTo>
                  <a:pt x="48604" y="13501"/>
                </a:lnTo>
                <a:lnTo>
                  <a:pt x="39050" y="3728"/>
                </a:lnTo>
                <a:lnTo>
                  <a:pt x="25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5" name="Диаграмма 1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983504"/>
              </p:ext>
            </p:extLst>
          </p:nvPr>
        </p:nvGraphicFramePr>
        <p:xfrm>
          <a:off x="370511" y="2453056"/>
          <a:ext cx="5175608" cy="444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6" name="Диаграмма 1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610050"/>
              </p:ext>
            </p:extLst>
          </p:nvPr>
        </p:nvGraphicFramePr>
        <p:xfrm>
          <a:off x="5270500" y="2504303"/>
          <a:ext cx="5181601" cy="445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6527470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623883" y="7071837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100" y="1800225"/>
            <a:ext cx="7696200" cy="615553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7" y="220695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64" y="3140832"/>
            <a:ext cx="4824536" cy="246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689100" y="6981825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8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4518</TotalTime>
  <Words>483</Words>
  <Application>Microsoft Office PowerPoint</Application>
  <PresentationFormat>Произвольный</PresentationFormat>
  <Paragraphs>141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Century Gothic</vt:lpstr>
      <vt:lpstr>Palatino Linotype</vt:lpstr>
      <vt:lpstr>Times New Roman</vt:lpstr>
      <vt:lpstr>Office Theme</vt:lpstr>
      <vt:lpstr>Национальный статистический комитет Кыргызской Республики</vt:lpstr>
      <vt:lpstr>Основные тенденции в сфере образования за истекшие пять лет характеризовались:  </vt:lpstr>
      <vt:lpstr>Презентация PowerPoint</vt:lpstr>
      <vt:lpstr>Презентация PowerPoint</vt:lpstr>
      <vt:lpstr>Презентация PowerPoint</vt:lpstr>
      <vt:lpstr>Распределение численности принятых в СПУЗы по специальностям</vt:lpstr>
      <vt:lpstr>Презентация PowerPoint</vt:lpstr>
      <vt:lpstr>Распределение численности принятых в ВПУЗы  по специальностям</vt:lpstr>
      <vt:lpstr>Численность иностранных студентов в Кыргызской Республике из стран СНГ</vt:lpstr>
      <vt:lpstr>Численность иностранных студентов в Кыргызской Республике из стран вне СНГ</vt:lpstr>
      <vt:lpstr>    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dc:creator>Жылдыз Рахманова</dc:creator>
  <cp:lastModifiedBy>rahmanova</cp:lastModifiedBy>
  <cp:revision>198</cp:revision>
  <cp:lastPrinted>2023-02-07T11:41:21Z</cp:lastPrinted>
  <dcterms:created xsi:type="dcterms:W3CDTF">2020-02-10T14:23:22Z</dcterms:created>
  <dcterms:modified xsi:type="dcterms:W3CDTF">2023-02-09T05:50:17Z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