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75" d="100"/>
          <a:sy n="75" d="100"/>
        </p:scale>
        <p:origin x="126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614" y="2319858"/>
            <a:ext cx="8915399" cy="2262781"/>
          </a:xfrm>
        </p:spPr>
        <p:txBody>
          <a:bodyPr>
            <a:noAutofit/>
          </a:bodyPr>
          <a:lstStyle/>
          <a:p>
            <a:pPr algn="ctr"/>
            <a:r>
              <a:rPr lang="ru-RU" sz="3300" b="1" dirty="0"/>
              <a:t>«Система сбора статистических данных в области преступности государственных органов Кыргызской Республики»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16435" y="5735936"/>
            <a:ext cx="8915399" cy="563142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dirty="0" smtClean="0"/>
              <a:t>Баратова Г.Т.,</a:t>
            </a:r>
          </a:p>
          <a:p>
            <a:pPr algn="r"/>
            <a:r>
              <a:rPr lang="ru-RU" dirty="0" smtClean="0"/>
              <a:t>Полковник, МВД КР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17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49528" y="846717"/>
            <a:ext cx="3128850" cy="1500235"/>
          </a:xfrm>
          <a:prstGeom prst="rect">
            <a:avLst/>
          </a:prstGeom>
          <a:noFill/>
          <a:ln w="28575">
            <a:solidFill>
              <a:srgbClr val="1C64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1200" b="1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Заявления/Сообщения</a:t>
            </a:r>
          </a:p>
          <a:p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Заявления граждан; Заявление о повинной; </a:t>
            </a:r>
          </a:p>
          <a:p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Сообщение </a:t>
            </a:r>
            <a:r>
              <a:rPr lang="ru-RU" sz="1200" dirty="0" err="1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</a:t>
            </a:r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лица; </a:t>
            </a:r>
            <a:r>
              <a:rPr lang="ru-RU" sz="1200" dirty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сообщение в </a:t>
            </a:r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СМИ; </a:t>
            </a:r>
          </a:p>
          <a:p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Непосредственное обнаружение </a:t>
            </a:r>
            <a:r>
              <a:rPr lang="ru-RU" sz="1200" dirty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органом </a:t>
            </a:r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дознания, следователем, прокурором признаков преступления.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47471" y="3240086"/>
            <a:ext cx="781049" cy="542925"/>
          </a:xfrm>
          <a:prstGeom prst="rect">
            <a:avLst/>
          </a:prstGeom>
          <a:noFill/>
          <a:ln w="28575">
            <a:solidFill>
              <a:srgbClr val="1C64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ЖУИ</a:t>
            </a:r>
            <a:endParaRPr lang="en-US" sz="1200" dirty="0">
              <a:solidFill>
                <a:srgbClr val="1C64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47471" y="2278061"/>
            <a:ext cx="1476374" cy="542925"/>
          </a:xfrm>
          <a:prstGeom prst="rect">
            <a:avLst/>
          </a:prstGeom>
          <a:noFill/>
          <a:ln w="28575">
            <a:solidFill>
              <a:srgbClr val="1C64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КУЗСП</a:t>
            </a:r>
            <a:endParaRPr lang="en-US" sz="1200" dirty="0">
              <a:solidFill>
                <a:srgbClr val="1C64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Прямая со стрелкой 17"/>
          <p:cNvCxnSpPr>
            <a:stCxn id="34" idx="3"/>
            <a:endCxn id="10" idx="1"/>
          </p:cNvCxnSpPr>
          <p:nvPr/>
        </p:nvCxnSpPr>
        <p:spPr>
          <a:xfrm flipV="1">
            <a:off x="3898846" y="3511549"/>
            <a:ext cx="348625" cy="5592"/>
          </a:xfrm>
          <a:prstGeom prst="straightConnector1">
            <a:avLst/>
          </a:prstGeom>
          <a:ln w="28575">
            <a:solidFill>
              <a:srgbClr val="1C64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10" idx="3"/>
          </p:cNvCxnSpPr>
          <p:nvPr/>
        </p:nvCxnSpPr>
        <p:spPr>
          <a:xfrm flipV="1">
            <a:off x="5028520" y="2820985"/>
            <a:ext cx="421937" cy="690564"/>
          </a:xfrm>
          <a:prstGeom prst="bentConnector2">
            <a:avLst/>
          </a:prstGeom>
          <a:ln w="28575">
            <a:solidFill>
              <a:srgbClr val="1C64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Группа 81"/>
          <p:cNvGrpSpPr/>
          <p:nvPr/>
        </p:nvGrpSpPr>
        <p:grpSpPr>
          <a:xfrm>
            <a:off x="5004707" y="1225550"/>
            <a:ext cx="6548435" cy="1052512"/>
            <a:chOff x="4171950" y="1860550"/>
            <a:chExt cx="6548435" cy="105251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5357812" y="1860550"/>
              <a:ext cx="5362573" cy="652462"/>
            </a:xfrm>
            <a:prstGeom prst="rect">
              <a:avLst/>
            </a:prstGeom>
            <a:noFill/>
            <a:ln w="28575">
              <a:solidFill>
                <a:srgbClr val="CC65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lnSpc>
                  <a:spcPts val="1600"/>
                </a:lnSpc>
                <a:buFont typeface="Arial" panose="020B0604020202020204" pitchFamily="34" charset="0"/>
                <a:buChar char="•"/>
              </a:pPr>
              <a:r>
                <a:rPr lang="ky-KG" sz="1200" dirty="0" smtClean="0">
                  <a:solidFill>
                    <a:srgbClr val="CC656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Отказ. в ВУД;</a:t>
              </a:r>
            </a:p>
            <a:p>
              <a:pPr marL="285750" indent="-285750">
                <a:lnSpc>
                  <a:spcPts val="1600"/>
                </a:lnSpc>
                <a:buFont typeface="Arial" panose="020B0604020202020204" pitchFamily="34" charset="0"/>
                <a:buChar char="•"/>
              </a:pPr>
              <a:r>
                <a:rPr lang="ky-KG" sz="1200" dirty="0" smtClean="0">
                  <a:solidFill>
                    <a:srgbClr val="CC656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Передано по подследственности и территориальности;</a:t>
              </a:r>
            </a:p>
            <a:p>
              <a:pPr marL="285750" indent="-285750">
                <a:lnSpc>
                  <a:spcPts val="1600"/>
                </a:lnSpc>
                <a:buFont typeface="Arial" panose="020B0604020202020204" pitchFamily="34" charset="0"/>
                <a:buChar char="•"/>
              </a:pPr>
              <a:r>
                <a:rPr lang="ky-KG" sz="1200" dirty="0" smtClean="0">
                  <a:solidFill>
                    <a:srgbClr val="CC656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Направл. на рассмотрение по адм. или дисципл. делам</a:t>
              </a:r>
              <a:endParaRPr lang="en-US" sz="1200" dirty="0">
                <a:solidFill>
                  <a:srgbClr val="CC656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" name="Соединительная линия уступом 29"/>
            <p:cNvCxnSpPr>
              <a:stCxn id="11" idx="0"/>
              <a:endCxn id="13" idx="1"/>
            </p:cNvCxnSpPr>
            <p:nvPr/>
          </p:nvCxnSpPr>
          <p:spPr>
            <a:xfrm rot="5400000" flipH="1" flipV="1">
              <a:off x="4401741" y="1956991"/>
              <a:ext cx="726280" cy="1185861"/>
            </a:xfrm>
            <a:prstGeom prst="bentConnector2">
              <a:avLst/>
            </a:prstGeom>
            <a:ln w="28575">
              <a:solidFill>
                <a:srgbClr val="CC656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Группа 80"/>
          <p:cNvGrpSpPr/>
          <p:nvPr/>
        </p:nvGrpSpPr>
        <p:grpSpPr>
          <a:xfrm>
            <a:off x="5723845" y="2278060"/>
            <a:ext cx="5829298" cy="2018508"/>
            <a:chOff x="4891088" y="2913060"/>
            <a:chExt cx="5829298" cy="2018508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5357813" y="2913061"/>
              <a:ext cx="1476374" cy="542925"/>
            </a:xfrm>
            <a:prstGeom prst="rect">
              <a:avLst/>
            </a:prstGeom>
            <a:noFill/>
            <a:ln w="28575">
              <a:solidFill>
                <a:srgbClr val="1C64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y-KG" sz="1200" dirty="0" smtClean="0">
                  <a:solidFill>
                    <a:srgbClr val="1C64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ВУД</a:t>
              </a:r>
              <a:endParaRPr lang="en-US" sz="1200" dirty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300912" y="2913061"/>
              <a:ext cx="1476375" cy="542925"/>
            </a:xfrm>
            <a:prstGeom prst="rect">
              <a:avLst/>
            </a:prstGeom>
            <a:noFill/>
            <a:ln w="28575">
              <a:solidFill>
                <a:srgbClr val="1C64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0"/>
                </a:lnSpc>
              </a:pPr>
              <a:r>
                <a:rPr lang="ky-KG" sz="1200" dirty="0" smtClean="0">
                  <a:solidFill>
                    <a:srgbClr val="1C64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Передвижение дела (следствие)</a:t>
              </a:r>
              <a:endParaRPr lang="en-US" sz="1200" dirty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9244012" y="2913060"/>
              <a:ext cx="1476374" cy="542925"/>
            </a:xfrm>
            <a:prstGeom prst="rect">
              <a:avLst/>
            </a:prstGeom>
            <a:noFill/>
            <a:ln w="28575">
              <a:solidFill>
                <a:srgbClr val="1C64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r>
                <a:rPr lang="ky-KG" sz="1200" dirty="0" smtClean="0">
                  <a:solidFill>
                    <a:srgbClr val="1C64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Решение по делу</a:t>
              </a:r>
              <a:endParaRPr lang="en-US" sz="1200" dirty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5357812" y="3990179"/>
              <a:ext cx="5314952" cy="941389"/>
            </a:xfrm>
            <a:prstGeom prst="roundRect">
              <a:avLst>
                <a:gd name="adj" fmla="val 0"/>
              </a:avLst>
            </a:prstGeom>
            <a:noFill/>
            <a:ln w="76200">
              <a:solidFill>
                <a:srgbClr val="1C64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y-KG" sz="2400" b="1" dirty="0" smtClean="0">
                  <a:solidFill>
                    <a:srgbClr val="1C64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ЭЛЕКТРОННАЯ БАЗА СТАТИСТИКИ</a:t>
              </a:r>
              <a:endParaRPr lang="en-US" sz="2400" b="1" dirty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" name="Прямая со стрелкой 21"/>
            <p:cNvCxnSpPr/>
            <p:nvPr/>
          </p:nvCxnSpPr>
          <p:spPr>
            <a:xfrm flipV="1">
              <a:off x="4891088" y="3184521"/>
              <a:ext cx="466725" cy="1"/>
            </a:xfrm>
            <a:prstGeom prst="straightConnector1">
              <a:avLst/>
            </a:prstGeom>
            <a:ln w="28575">
              <a:solidFill>
                <a:srgbClr val="1C64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flipV="1">
              <a:off x="6834187" y="3184521"/>
              <a:ext cx="466725" cy="1"/>
            </a:xfrm>
            <a:prstGeom prst="straightConnector1">
              <a:avLst/>
            </a:prstGeom>
            <a:ln w="28575">
              <a:solidFill>
                <a:srgbClr val="1C64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 flipV="1">
              <a:off x="8777287" y="3184521"/>
              <a:ext cx="466725" cy="1"/>
            </a:xfrm>
            <a:prstGeom prst="straightConnector1">
              <a:avLst/>
            </a:prstGeom>
            <a:ln w="28575">
              <a:solidFill>
                <a:srgbClr val="1C64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/>
            <p:nvPr/>
          </p:nvCxnSpPr>
          <p:spPr>
            <a:xfrm>
              <a:off x="6096000" y="3455985"/>
              <a:ext cx="0" cy="482603"/>
            </a:xfrm>
            <a:prstGeom prst="straightConnector1">
              <a:avLst/>
            </a:prstGeom>
            <a:ln w="28575">
              <a:solidFill>
                <a:srgbClr val="1C64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 стрелкой 62"/>
            <p:cNvCxnSpPr/>
            <p:nvPr/>
          </p:nvCxnSpPr>
          <p:spPr>
            <a:xfrm>
              <a:off x="8024812" y="3455985"/>
              <a:ext cx="0" cy="482603"/>
            </a:xfrm>
            <a:prstGeom prst="straightConnector1">
              <a:avLst/>
            </a:prstGeom>
            <a:ln w="28575">
              <a:solidFill>
                <a:srgbClr val="1C64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 стрелкой 63"/>
            <p:cNvCxnSpPr/>
            <p:nvPr/>
          </p:nvCxnSpPr>
          <p:spPr>
            <a:xfrm>
              <a:off x="9983151" y="3455985"/>
              <a:ext cx="0" cy="482603"/>
            </a:xfrm>
            <a:prstGeom prst="straightConnector1">
              <a:avLst/>
            </a:prstGeom>
            <a:ln w="28575">
              <a:solidFill>
                <a:srgbClr val="1C64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/>
          <p:cNvSpPr txBox="1"/>
          <p:nvPr/>
        </p:nvSpPr>
        <p:spPr>
          <a:xfrm>
            <a:off x="549845" y="113947"/>
            <a:ext cx="4900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 УЧЕТА ПРЕСТУПЛЕНИЙ</a:t>
            </a:r>
            <a:endParaRPr lang="en-US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9996" y="2749737"/>
            <a:ext cx="3128850" cy="1534807"/>
          </a:xfrm>
          <a:prstGeom prst="rect">
            <a:avLst/>
          </a:prstGeom>
          <a:noFill/>
          <a:ln w="28575">
            <a:solidFill>
              <a:srgbClr val="1C64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1200" b="1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Другая информация</a:t>
            </a:r>
          </a:p>
          <a:p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Информация о преступлении, поступившее по телефону, факсу, почте; </a:t>
            </a:r>
          </a:p>
          <a:p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Сообщение персонала лечебных учреждений;</a:t>
            </a:r>
          </a:p>
          <a:p>
            <a:r>
              <a:rPr lang="ru-RU" sz="1200" dirty="0" smtClean="0">
                <a:solidFill>
                  <a:srgbClr val="1C64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Сообщение о преступлении/происшествии, требующее проверку. </a:t>
            </a:r>
          </a:p>
        </p:txBody>
      </p:sp>
      <p:cxnSp>
        <p:nvCxnSpPr>
          <p:cNvPr id="38" name="Соединительная линия уступом 37"/>
          <p:cNvCxnSpPr/>
          <p:nvPr/>
        </p:nvCxnSpPr>
        <p:spPr>
          <a:xfrm rot="16200000" flipH="1">
            <a:off x="3826187" y="1662649"/>
            <a:ext cx="688724" cy="543406"/>
          </a:xfrm>
          <a:prstGeom prst="bentConnector3">
            <a:avLst>
              <a:gd name="adj1" fmla="val 1319"/>
            </a:avLst>
          </a:prstGeom>
          <a:ln w="28575">
            <a:solidFill>
              <a:srgbClr val="1C64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38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 сбора статистических данных в области преступности основывается </a:t>
            </a:r>
            <a:r>
              <a:rPr lang="ru-RU" dirty="0" smtClean="0"/>
              <a:t>на: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регистрации </a:t>
            </a:r>
            <a:r>
              <a:rPr lang="ru-RU" dirty="0"/>
              <a:t>заявлений и сообщений о преступлениях по  моменту  их  поступления;</a:t>
            </a:r>
          </a:p>
          <a:p>
            <a:pPr algn="just"/>
            <a:r>
              <a:rPr lang="ru-RU" dirty="0" smtClean="0"/>
              <a:t>учете </a:t>
            </a:r>
            <a:r>
              <a:rPr lang="ru-RU" dirty="0"/>
              <a:t>преступлений по моменту возбуждения уголовного дела; </a:t>
            </a:r>
          </a:p>
          <a:p>
            <a:pPr algn="just"/>
            <a:r>
              <a:rPr lang="ru-RU" dirty="0" smtClean="0"/>
              <a:t>учете </a:t>
            </a:r>
            <a:r>
              <a:rPr lang="ru-RU" dirty="0"/>
              <a:t>лиц, обвиняемых в совершении преступления по моменту направления уголовного дела в суд;</a:t>
            </a:r>
          </a:p>
          <a:p>
            <a:pPr algn="just"/>
            <a:r>
              <a:rPr lang="ru-RU" dirty="0" smtClean="0"/>
              <a:t>и </a:t>
            </a:r>
            <a:r>
              <a:rPr lang="ru-RU" dirty="0"/>
              <a:t>на  дальнейшей  корректировке  этих данных в зависимости от результатов расследования и судебного рассмотрения </a:t>
            </a:r>
          </a:p>
          <a:p>
            <a:pPr marL="0" indent="0">
              <a:buNone/>
            </a:pPr>
            <a:endParaRPr lang="ru-RU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Однако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такая корректировка допускается только в пределах отчетного года, являющегося законченным отчетным периодом.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710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70919"/>
            <a:ext cx="8915400" cy="484030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От  надлежащей  постановки первичного учета зависит полнота и правильность характеризующих состояние преступности показателей статистической отчетности, которая составляется на основании этого учета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Первичный учет осуществляется путем заполнения следующих статистических карточек:</a:t>
            </a:r>
          </a:p>
          <a:p>
            <a:pPr algn="just"/>
            <a:r>
              <a:rPr lang="ru-RU" dirty="0"/>
              <a:t>     </a:t>
            </a:r>
            <a:r>
              <a:rPr lang="ru-RU" u="sng" dirty="0" smtClean="0"/>
              <a:t>единая </a:t>
            </a:r>
            <a:r>
              <a:rPr lang="ru-RU" u="sng" dirty="0"/>
              <a:t>статистическая карточка на выявленное преступление  </a:t>
            </a:r>
            <a:r>
              <a:rPr lang="ru-RU" u="sng" dirty="0" smtClean="0"/>
              <a:t>формы 	</a:t>
            </a:r>
            <a:r>
              <a:rPr lang="ru-RU" i="1" u="sng" dirty="0" smtClean="0"/>
              <a:t>№ </a:t>
            </a:r>
            <a:r>
              <a:rPr lang="ru-RU" i="1" u="sng" dirty="0"/>
              <a:t>1;  </a:t>
            </a:r>
            <a:endParaRPr lang="ru-RU" i="1" u="sng" dirty="0" smtClean="0"/>
          </a:p>
          <a:p>
            <a:pPr marL="0" indent="0" algn="ctr">
              <a:buNone/>
            </a:pPr>
            <a:r>
              <a:rPr lang="ru-RU" i="1" dirty="0" smtClean="0"/>
              <a:t>(</a:t>
            </a:r>
            <a:r>
              <a:rPr lang="ru-RU" i="1" dirty="0"/>
              <a:t>Карточка  по форме № 1 может быть основной и дополнительной)</a:t>
            </a:r>
          </a:p>
          <a:p>
            <a:pPr algn="just"/>
            <a:r>
              <a:rPr lang="ru-RU" dirty="0"/>
              <a:t>     </a:t>
            </a:r>
            <a:r>
              <a:rPr lang="ru-RU" u="sng" dirty="0" smtClean="0"/>
              <a:t>единая </a:t>
            </a:r>
            <a:r>
              <a:rPr lang="ru-RU" u="sng" dirty="0"/>
              <a:t>статистическая  карточка  о  раскрытии  преступления,  </a:t>
            </a:r>
            <a:r>
              <a:rPr lang="ru-RU" u="sng" dirty="0" smtClean="0"/>
              <a:t>об окончании </a:t>
            </a:r>
            <a:r>
              <a:rPr lang="ru-RU" u="sng" dirty="0"/>
              <a:t>уголовного дела формы </a:t>
            </a:r>
            <a:r>
              <a:rPr lang="ru-RU" i="1" u="sng" dirty="0"/>
              <a:t>№ 1.1; </a:t>
            </a:r>
            <a:endParaRPr lang="ru-RU" u="sng" dirty="0" smtClean="0"/>
          </a:p>
          <a:p>
            <a:pPr marL="0" indent="0" algn="ctr">
              <a:buNone/>
            </a:pPr>
            <a:r>
              <a:rPr lang="ru-RU" i="1" dirty="0" smtClean="0"/>
              <a:t>(</a:t>
            </a:r>
            <a:r>
              <a:rPr lang="ru-RU" i="1" dirty="0"/>
              <a:t>карточка по  № 1.1 заполняется после принятия по делу одного из следующих решений: утверждения постановления о привлечении лица в качестве обвиняемого и направлении дела в суд; либо прекращения уголовного дела</a:t>
            </a:r>
            <a:r>
              <a:rPr lang="ru-RU" i="1" dirty="0" smtClean="0"/>
              <a:t>)</a:t>
            </a: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39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2854" y="510747"/>
            <a:ext cx="10206681" cy="5939480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u="sng" dirty="0" smtClean="0"/>
              <a:t>единая </a:t>
            </a:r>
            <a:r>
              <a:rPr lang="ru-RU" u="sng" dirty="0"/>
              <a:t>статистическая карточка на обвиняемого формы № 2; </a:t>
            </a:r>
            <a:endParaRPr lang="ru-RU" u="sng" dirty="0" smtClean="0"/>
          </a:p>
          <a:p>
            <a:pPr marL="0" indent="0" algn="ctr">
              <a:buNone/>
            </a:pPr>
            <a:r>
              <a:rPr lang="ru-RU" i="1" dirty="0" smtClean="0"/>
              <a:t>(</a:t>
            </a:r>
            <a:r>
              <a:rPr lang="ru-RU" i="1" dirty="0"/>
              <a:t>Карточка  по форме № 2 может быть только основной.  Если лицо совершило несколько преступлений, то на него составляется одна карточка с  указанием всех статей УК,  по которым предъявлено обвинение.  В этом случае обвиняемый в отчетности отражается по более  тяжкому  преступлению).</a:t>
            </a:r>
          </a:p>
          <a:p>
            <a:pPr algn="just"/>
            <a:r>
              <a:rPr lang="ru-RU" dirty="0"/>
              <a:t>     </a:t>
            </a:r>
            <a:r>
              <a:rPr lang="ru-RU" u="sng" dirty="0" smtClean="0"/>
              <a:t>единая  </a:t>
            </a:r>
            <a:r>
              <a:rPr lang="ru-RU" u="sng" dirty="0"/>
              <a:t>статистическая карточка о движении уголовного дела </a:t>
            </a:r>
            <a:r>
              <a:rPr lang="ru-RU" u="sng" dirty="0" smtClean="0"/>
              <a:t>формы № </a:t>
            </a:r>
            <a:r>
              <a:rPr lang="ru-RU" u="sng" dirty="0"/>
              <a:t>3; </a:t>
            </a:r>
            <a:endParaRPr lang="ru-RU" u="sng" dirty="0" smtClean="0"/>
          </a:p>
          <a:p>
            <a:pPr marL="0" indent="0" algn="ctr">
              <a:buNone/>
            </a:pPr>
            <a:r>
              <a:rPr lang="ru-RU" i="1" dirty="0" smtClean="0"/>
              <a:t>(</a:t>
            </a:r>
            <a:r>
              <a:rPr lang="ru-RU" i="1" dirty="0"/>
              <a:t>карточка Ф №3 заполняется после принятия по делу одного из следующих решений: соединения уголовных дел; выделения уголовных дел; приостановления следствия; возобновления приостановленного следствия; передачи уголовного дела по </a:t>
            </a:r>
            <a:r>
              <a:rPr lang="ru-RU" i="1" dirty="0" err="1"/>
              <a:t>подследственности</a:t>
            </a:r>
            <a:r>
              <a:rPr lang="ru-RU" i="1" dirty="0"/>
              <a:t> или по </a:t>
            </a:r>
            <a:r>
              <a:rPr lang="ru-RU" i="1" dirty="0" smtClean="0"/>
              <a:t>территориальности</a:t>
            </a:r>
            <a:r>
              <a:rPr lang="ru-RU" i="1" dirty="0"/>
              <a:t>; продления срока следствия).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u="sng" dirty="0" smtClean="0"/>
              <a:t>единая  </a:t>
            </a:r>
            <a:r>
              <a:rPr lang="ru-RU" u="sng" dirty="0"/>
              <a:t>статистическая  карточка о результатах рассмотрения уголовного дела в суде формы № 1.2;</a:t>
            </a:r>
          </a:p>
          <a:p>
            <a:r>
              <a:rPr lang="ru-RU" dirty="0"/>
              <a:t>     </a:t>
            </a:r>
            <a:r>
              <a:rPr lang="ru-RU" u="sng" dirty="0" smtClean="0"/>
              <a:t>единая </a:t>
            </a:r>
            <a:r>
              <a:rPr lang="ru-RU" u="sng" dirty="0"/>
              <a:t>статистическая карточка на подсудимого формы № 2.1.</a:t>
            </a:r>
          </a:p>
          <a:p>
            <a:pPr marL="0" indent="0" algn="ctr">
              <a:buNone/>
            </a:pPr>
            <a:r>
              <a:rPr lang="ru-RU" dirty="0"/>
              <a:t>     </a:t>
            </a:r>
            <a:r>
              <a:rPr lang="ru-RU" i="1" dirty="0"/>
              <a:t>(Карточки формы № 1.2 и № 2.1  заполняются на каждого подсудимого и на каждое преступление, рассмотренное судом, после вступления решения суда в законную силу и возвращается в учетно-регистрационное подразделение того органа,  где проводилось следствие). </a:t>
            </a:r>
          </a:p>
        </p:txBody>
      </p:sp>
    </p:spTree>
    <p:extLst>
      <p:ext uri="{BB962C8B-B14F-4D97-AF65-F5344CB8AC3E}">
        <p14:creationId xmlns:p14="http://schemas.microsoft.com/office/powerpoint/2010/main" val="162694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288" y="782595"/>
            <a:ext cx="8070550" cy="5346356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Карточка во всех случаях заполняется и подписывается лицом, возбудившим  уголовное дело,  либо вынесшим другое постановление об одном из решений, упомянутых выше.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pPr algn="just"/>
            <a:r>
              <a:rPr lang="ru-RU" dirty="0"/>
              <a:t>Карточки, после подписания также прокурором и руководителем органа или лицом их замещающим, сдаются в учетно-регистрационные подразделения по месту работы (службы).</a:t>
            </a:r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/>
              <a:t>	</a:t>
            </a:r>
          </a:p>
          <a:p>
            <a:pPr algn="just"/>
            <a:r>
              <a:rPr lang="ru-RU" dirty="0"/>
              <a:t>Карточки по формам №№ 1, 1.1, 1.2, 2, 2.1 и 3 подлежат хранению в Информационных центрах в течение одного года после составления на их основе статистической отчетности за истекший год,  при условии,  что преступление раскрыто и уголовное дело рассмотрено судом,  либо прекращено производством.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5208" y="172995"/>
            <a:ext cx="2219304" cy="216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2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1654" y="617838"/>
            <a:ext cx="8052958" cy="521455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Заявления или сообщения о любом совершенном  или  готовящемся преступлении, регистрируются в книге учета заявлений и сообщений о преступлениях (КУП).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Преступления,  обвиняемые, подсудимые, результаты расследования и судебного рассмотрения уголовных дел,  а также движения уголовных дел,  регистрируются в Едином журнале учета преступлений, уголовных </a:t>
            </a:r>
            <a:r>
              <a:rPr lang="ru-RU" dirty="0" smtClean="0"/>
              <a:t>дел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dirty="0"/>
              <a:t>лиц,  обвиняемых в совершении преступления, т.н. Следственный журнал.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Карточки, </a:t>
            </a:r>
            <a:r>
              <a:rPr lang="ru-RU" dirty="0" smtClean="0"/>
              <a:t>зарегистрированные </a:t>
            </a:r>
            <a:r>
              <a:rPr lang="ru-RU" dirty="0"/>
              <a:t>в </a:t>
            </a:r>
            <a:r>
              <a:rPr lang="ru-RU" dirty="0" smtClean="0"/>
              <a:t>соответствующих</a:t>
            </a:r>
            <a:r>
              <a:rPr lang="en-US" dirty="0" smtClean="0"/>
              <a:t> </a:t>
            </a:r>
            <a:r>
              <a:rPr lang="ru-RU" dirty="0" smtClean="0"/>
              <a:t>правоохранительных  </a:t>
            </a:r>
            <a:r>
              <a:rPr lang="ru-RU" dirty="0"/>
              <a:t>органах в Следственном журнале,  пересылаются в Информационные центры УВД и ГУИТ МВД КР.  В Информационных центрах на основе  тех же  карточек ведутся контрольные журналы учета преступлений,  уголовных дел и лиц, их совершивших, по каждому органу в отдельности. </a:t>
            </a:r>
          </a:p>
          <a:p>
            <a:pPr algn="just"/>
            <a:r>
              <a:rPr lang="ru-RU" dirty="0"/>
              <a:t>Эти журналы служат  целям  контроля над своевременностью поступления карточек и иным справочным целям.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70" y="301152"/>
            <a:ext cx="2215979" cy="22159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70" y="2417667"/>
            <a:ext cx="3262184" cy="18298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70" y="4794422"/>
            <a:ext cx="3299869" cy="13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4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2071" y="518984"/>
            <a:ext cx="7426025" cy="5577016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Ведение статистической отчетности на основе поступивших  карточек осуществляют органы внутренних дел.</a:t>
            </a:r>
          </a:p>
          <a:p>
            <a:endParaRPr lang="ru-RU" dirty="0"/>
          </a:p>
          <a:p>
            <a:pPr algn="just"/>
            <a:r>
              <a:rPr lang="ru-RU" dirty="0"/>
              <a:t>Заявления и сообщения о преступлениях, преступления, обвиняемые,  подсудимые и результаты судебного рассмотрения считаются учтенными, когда они зарегистрированы согласно установленного порядка, поставлены  на  централизованный  учет  в Информационных центрах и включены в статистическую отчетность, в противном случае они считаются укрытыми </a:t>
            </a:r>
            <a:r>
              <a:rPr lang="ru-RU" dirty="0" smtClean="0"/>
              <a:t>от</a:t>
            </a:r>
            <a:r>
              <a:rPr lang="en-US" dirty="0" smtClean="0"/>
              <a:t> </a:t>
            </a:r>
            <a:r>
              <a:rPr lang="ru-RU" dirty="0" smtClean="0"/>
              <a:t>учета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/>
              <a:t>	</a:t>
            </a:r>
          </a:p>
          <a:p>
            <a:pPr algn="just"/>
            <a:r>
              <a:rPr lang="ru-RU" dirty="0"/>
              <a:t>В целях единообразия и удобства в работе  каждому  уголовному делу присваивается номер, который остается неизменным с момента возбуждения до вступления в законную силу приговора суда.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0723" y="4547116"/>
            <a:ext cx="2581147" cy="1260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0723" y="2084173"/>
            <a:ext cx="2666587" cy="16666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0806" y="304799"/>
            <a:ext cx="1640979" cy="155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6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algn="just"/>
            <a:r>
              <a:rPr lang="ru-RU" dirty="0" smtClean="0"/>
              <a:t>Руководители  </a:t>
            </a:r>
            <a:r>
              <a:rPr lang="ru-RU" dirty="0"/>
              <a:t>подразделений районного звена правоохранительных органов,  руководители следственных органов отвечают за обеспечение своевременного,  точного и полного заполнения и предоставления </a:t>
            </a:r>
            <a:r>
              <a:rPr lang="ru-RU" dirty="0" smtClean="0"/>
              <a:t>карточек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dirty="0"/>
              <a:t>за состояние единого учета преступлений.</a:t>
            </a:r>
          </a:p>
          <a:p>
            <a:pPr algn="just"/>
            <a:r>
              <a:rPr lang="ru-RU" dirty="0" smtClean="0"/>
              <a:t>Районные</a:t>
            </a:r>
            <a:r>
              <a:rPr lang="ru-RU" dirty="0"/>
              <a:t>, городские и другие прокуроры на правах районных осуществляют надзор за тем,  чтобы ни одно преступление,  о котором стало  известно  правоохранительным органам,  не осталось незарегистрированным и чтобы не искажалось действительное состояние преступности.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787" y="5299565"/>
            <a:ext cx="1344825" cy="1344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115" y="281219"/>
            <a:ext cx="2567160" cy="206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2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2309" y="2955418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/>
              <a:t>Благодарю за внимание!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744" y="44857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8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</TotalTime>
  <Words>691</Words>
  <Application>Microsoft Office PowerPoint</Application>
  <PresentationFormat>Широкоэкранный</PresentationFormat>
  <Paragraphs>62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Легкий дым</vt:lpstr>
      <vt:lpstr>«Система сбора статистических данных в области преступности государственных органов Кыргызской Республики»</vt:lpstr>
      <vt:lpstr>Презентация PowerPoint</vt:lpstr>
      <vt:lpstr>Система  сбора статистических данных в области преступности основывается на: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 </vt:lpstr>
      <vt:lpstr>Благодарю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«Система сбора статистических данных в области преступности государственных органов Кыргызской Республики»</dc:title>
  <dc:creator>Adilya B.</dc:creator>
  <cp:lastModifiedBy>123</cp:lastModifiedBy>
  <cp:revision>16</cp:revision>
  <dcterms:created xsi:type="dcterms:W3CDTF">2017-06-19T03:04:10Z</dcterms:created>
  <dcterms:modified xsi:type="dcterms:W3CDTF">2017-06-19T11:25:58Z</dcterms:modified>
</cp:coreProperties>
</file>