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6" r:id="rId1"/>
  </p:sldMasterIdLst>
  <p:notesMasterIdLst>
    <p:notesMasterId r:id="rId12"/>
  </p:notesMasterIdLst>
  <p:sldIdLst>
    <p:sldId id="292" r:id="rId2"/>
    <p:sldId id="435" r:id="rId3"/>
    <p:sldId id="485" r:id="rId4"/>
    <p:sldId id="483" r:id="rId5"/>
    <p:sldId id="478" r:id="rId6"/>
    <p:sldId id="482" r:id="rId7"/>
    <p:sldId id="484" r:id="rId8"/>
    <p:sldId id="429" r:id="rId9"/>
    <p:sldId id="476" r:id="rId10"/>
    <p:sldId id="433" r:id="rId11"/>
  </p:sldIdLst>
  <p:sldSz cx="9906000" cy="6858000" type="A4"/>
  <p:notesSz cx="9942513" cy="67611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8106B22-C802-4282-9A06-34F4E8463CEE}">
          <p14:sldIdLst>
            <p14:sldId id="292"/>
            <p14:sldId id="435"/>
            <p14:sldId id="485"/>
            <p14:sldId id="483"/>
            <p14:sldId id="478"/>
            <p14:sldId id="482"/>
            <p14:sldId id="484"/>
            <p14:sldId id="429"/>
          </p14:sldIdLst>
        </p14:section>
        <p14:section name="Раздел без заголовка" id="{D37AA749-2A5E-4F71-BEFD-5893044742B5}">
          <p14:sldIdLst>
            <p14:sldId id="476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25FB"/>
    <a:srgbClr val="000000"/>
    <a:srgbClr val="FFFFFF"/>
    <a:srgbClr val="CCCCFF"/>
    <a:srgbClr val="009900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66" d="100"/>
          <a:sy n="66" d="100"/>
        </p:scale>
        <p:origin x="1088" y="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Kudakeeva\Disk%20D\2023%20&#1047;&#1076;&#1086;&#1088;&#1086;&#1074;&#1100;&#1077;\&#1089;&#1093;%20&#1075;&#1088;%20202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smanova\Desktop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G:\Kudakeeva\Disk%20D\2023%20&#1047;&#1076;&#1086;&#1088;&#1086;&#1074;&#1100;&#1077;\&#1089;&#1093;%20&#1075;&#1088;%20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04890150361752E-2"/>
          <c:y val="5.8421522111116127E-2"/>
          <c:w val="0.8187914586370314"/>
          <c:h val="0.834767555144629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СХ!$A$2</c:f>
              <c:strCache>
                <c:ptCount val="1"/>
                <c:pt idx="0">
                  <c:v>2021</c:v>
                </c:pt>
              </c:strCache>
            </c:strRef>
          </c:tx>
          <c:spPr>
            <a:pattFill prst="pct70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0574521365112928E-2"/>
                  <c:y val="-5.6857419010239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8596925890678741E-3"/>
                  <c:y val="-5.4010519428243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2.5581809923123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СХ!$B$2:$D$2</c:f>
              <c:numCache>
                <c:formatCode>General</c:formatCode>
                <c:ptCount val="3"/>
                <c:pt idx="0">
                  <c:v>95.2</c:v>
                </c:pt>
                <c:pt idx="1">
                  <c:v>88.4</c:v>
                </c:pt>
                <c:pt idx="2">
                  <c:v>102</c:v>
                </c:pt>
              </c:numCache>
            </c:numRef>
          </c:val>
        </c:ser>
        <c:ser>
          <c:idx val="1"/>
          <c:order val="1"/>
          <c:tx>
            <c:strRef>
              <c:f>СХ!$A$3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C00000"/>
              </a:solidFill>
            </a:ln>
          </c:spPr>
          <c:invertIfNegative val="0"/>
          <c:dLbls>
            <c:dLbl>
              <c:idx val="0"/>
              <c:layout>
                <c:manualLayout>
                  <c:x val="8.849096428780298E-4"/>
                  <c:y val="-1.3833649077325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381855205303926E-4"/>
                  <c:y val="-2.2550600450736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894920967424649E-2"/>
                  <c:y val="-9.475341250265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СХ!$B$3:$D$3</c:f>
              <c:numCache>
                <c:formatCode>General</c:formatCode>
                <c:ptCount val="3"/>
                <c:pt idx="0">
                  <c:v>107.3</c:v>
                </c:pt>
                <c:pt idx="1">
                  <c:v>111.5</c:v>
                </c:pt>
                <c:pt idx="2">
                  <c:v>102.7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221248"/>
        <c:axId val="228225056"/>
      </c:barChart>
      <c:catAx>
        <c:axId val="22822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ru-RU"/>
          </a:p>
        </c:txPr>
        <c:crossAx val="228225056"/>
        <c:crossesAt val="80"/>
        <c:auto val="1"/>
        <c:lblAlgn val="ctr"/>
        <c:lblOffset val="100"/>
        <c:noMultiLvlLbl val="0"/>
      </c:catAx>
      <c:valAx>
        <c:axId val="228225056"/>
        <c:scaling>
          <c:orientation val="minMax"/>
          <c:max val="112"/>
          <c:min val="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28221248"/>
        <c:crosses val="autoZero"/>
        <c:crossBetween val="between"/>
        <c:majorUnit val="2"/>
        <c:minorUnit val="1"/>
      </c:valAx>
    </c:plotArea>
    <c:legend>
      <c:legendPos val="tr"/>
      <c:legendEntry>
        <c:idx val="0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9891709563134958"/>
          <c:y val="2.0344581679891088E-2"/>
          <c:w val="9.0393856350416732E-2"/>
          <c:h val="0.18990679137913036"/>
        </c:manualLayout>
      </c:layout>
      <c:overlay val="0"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r>
              <a:rPr lang="en-US" b="1">
                <a:latin typeface="Kyrghyz Times" pitchFamily="2" charset="0"/>
              </a:rPr>
              <a:t>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3333333333333333E-2"/>
                  <c:y val="-6.9444444444444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3888888888888884E-2"/>
                  <c:y val="-6.48148148148148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777777777777778E-2"/>
                  <c:y val="1.822688830138468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013779527559058E-2"/>
                      <c:h val="6.474555263925341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'Структ ВАЛ'!$A$31:$A$34</c:f>
              <c:strCache>
                <c:ptCount val="4"/>
                <c:pt idx="0">
                  <c:v>Мамлекеттик чарбалары</c:v>
                </c:pt>
                <c:pt idx="1">
                  <c:v>Коллективдик чарбалары</c:v>
                </c:pt>
                <c:pt idx="2">
                  <c:v>Дыйкан (фермер) чарбалары      </c:v>
                </c:pt>
                <c:pt idx="3">
                  <c:v>Жарандардын жеке кјмјкчі чарбалары</c:v>
                </c:pt>
              </c:strCache>
            </c:strRef>
          </c:cat>
          <c:val>
            <c:numRef>
              <c:f>'Структ ВАЛ'!$B$31:$B$34</c:f>
              <c:numCache>
                <c:formatCode>0.0</c:formatCode>
                <c:ptCount val="4"/>
                <c:pt idx="0">
                  <c:v>0.29020389368239086</c:v>
                </c:pt>
                <c:pt idx="1">
                  <c:v>1.3857719802824771</c:v>
                </c:pt>
                <c:pt idx="2">
                  <c:v>62.187598795208011</c:v>
                </c:pt>
                <c:pt idx="3">
                  <c:v>36.13642986012033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178895631676621E-2"/>
          <c:y val="0.78541597229937399"/>
          <c:w val="0.86838081147499879"/>
          <c:h val="0.19400761026552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r>
              <a:rPr lang="ru-RU" b="1">
                <a:latin typeface="Kyrghyz Times" pitchFamily="2" charset="0"/>
              </a:rPr>
              <a:t>2022г.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259682776339347"/>
          <c:y val="0.15978273137199922"/>
          <c:w val="0.69634866647586213"/>
          <c:h val="0.5765459481574357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8333333333333438E-2"/>
                  <c:y val="-7.4074074074074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6666666666666666E-2"/>
                  <c:y val="-7.8703703703703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1666666666666664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'Структ ВАЛ'!$A$37:$A$40</c:f>
              <c:strCache>
                <c:ptCount val="4"/>
                <c:pt idx="0">
                  <c:v>Мамлекеттик чарбалары</c:v>
                </c:pt>
                <c:pt idx="1">
                  <c:v>Коллективдик чарбалары</c:v>
                </c:pt>
                <c:pt idx="2">
                  <c:v>Дыйкан (фермер) чарбалары      </c:v>
                </c:pt>
                <c:pt idx="3">
                  <c:v>Жарандардын жеке кјмјкчі чарбалары</c:v>
                </c:pt>
              </c:strCache>
            </c:strRef>
          </c:cat>
          <c:val>
            <c:numRef>
              <c:f>'Структ ВАЛ'!$B$37:$B$40</c:f>
              <c:numCache>
                <c:formatCode>0.0</c:formatCode>
                <c:ptCount val="4"/>
                <c:pt idx="0">
                  <c:v>0.28031686582799509</c:v>
                </c:pt>
                <c:pt idx="1">
                  <c:v>1.8542456590864846</c:v>
                </c:pt>
                <c:pt idx="2">
                  <c:v>62.251289758874194</c:v>
                </c:pt>
                <c:pt idx="3">
                  <c:v>35.614147716211328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82912121191952E-2"/>
          <c:y val="0.79843377190894138"/>
          <c:w val="0.90167903568266983"/>
          <c:h val="0.184769152633834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227776"/>
        <c:axId val="222620496"/>
      </c:barChart>
      <c:catAx>
        <c:axId val="22822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2620496"/>
        <c:crosses val="autoZero"/>
        <c:auto val="1"/>
        <c:lblAlgn val="ctr"/>
        <c:lblOffset val="100"/>
        <c:noMultiLvlLbl val="0"/>
      </c:catAx>
      <c:valAx>
        <c:axId val="22262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2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92825896762905"/>
          <c:y val="3.7037037037037035E-2"/>
          <c:w val="0.89907174103237097"/>
          <c:h val="0.62464494021580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'посев Пл 2014-2018'!$J$4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'посев Пл 2014-2018'!$I$5:$I$14</c:f>
              <c:strCache>
                <c:ptCount val="10"/>
                <c:pt idx="0">
                  <c:v>Буудай </c:v>
                </c:pt>
                <c:pt idx="1">
                  <c:v>Арпа </c:v>
                </c:pt>
                <c:pt idx="2">
                  <c:v>Дандык жүгөрү</c:v>
                </c:pt>
                <c:pt idx="3">
                  <c:v>Дан буурчак өсүмдүктөрү </c:v>
                </c:pt>
                <c:pt idx="4">
                  <c:v>Май өсүмдүктөрү</c:v>
                </c:pt>
                <c:pt idx="5">
                  <c:v>Кант кызылчасы</c:v>
                </c:pt>
                <c:pt idx="6">
                  <c:v>Картошка</c:v>
                </c:pt>
                <c:pt idx="7">
                  <c:v>Жашылчалар</c:v>
                </c:pt>
                <c:pt idx="8">
                  <c:v>Бакча өсүмдүктөрү</c:v>
                </c:pt>
                <c:pt idx="9">
                  <c:v>Тоют өсүмдүктөрү</c:v>
                </c:pt>
              </c:strCache>
            </c:strRef>
          </c:cat>
          <c:val>
            <c:numRef>
              <c:f>'посев Пл 2014-2018'!$J$5:$J$14</c:f>
              <c:numCache>
                <c:formatCode>0.0</c:formatCode>
                <c:ptCount val="10"/>
                <c:pt idx="0">
                  <c:v>93.2</c:v>
                </c:pt>
                <c:pt idx="1">
                  <c:v>106.6</c:v>
                </c:pt>
                <c:pt idx="2">
                  <c:v>101.5</c:v>
                </c:pt>
                <c:pt idx="3">
                  <c:v>94.1</c:v>
                </c:pt>
                <c:pt idx="4">
                  <c:v>87.7</c:v>
                </c:pt>
                <c:pt idx="5">
                  <c:v>104.9</c:v>
                </c:pt>
                <c:pt idx="6">
                  <c:v>99.1</c:v>
                </c:pt>
                <c:pt idx="7">
                  <c:v>101.9</c:v>
                </c:pt>
                <c:pt idx="8">
                  <c:v>97.242392807745503</c:v>
                </c:pt>
                <c:pt idx="9">
                  <c:v>101.5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0863376"/>
        <c:axId val="340868816"/>
        <c:axId val="0"/>
      </c:bar3DChart>
      <c:catAx>
        <c:axId val="34086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40868816"/>
        <c:crosses val="autoZero"/>
        <c:auto val="1"/>
        <c:lblAlgn val="ctr"/>
        <c:lblOffset val="100"/>
        <c:noMultiLvlLbl val="0"/>
      </c:catAx>
      <c:valAx>
        <c:axId val="34086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4086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'произв 2014-2018'!$A$5:$A$14</c:f>
              <c:strCache>
                <c:ptCount val="10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Масличные культуры</c:v>
                </c:pt>
                <c:pt idx="6">
                  <c:v>Картофель</c:v>
                </c:pt>
                <c:pt idx="7">
                  <c:v>Овощи</c:v>
                </c:pt>
                <c:pt idx="8">
                  <c:v>Бахчи продовольственные</c:v>
                </c:pt>
                <c:pt idx="9">
                  <c:v>Плоды и ягоды</c:v>
                </c:pt>
              </c:strCache>
            </c:strRef>
          </c:cat>
          <c:val>
            <c:numRef>
              <c:f>'произв 2014-2018'!$B$5:$B$14</c:f>
              <c:numCache>
                <c:formatCode>General</c:formatCode>
                <c:ptCount val="10"/>
                <c:pt idx="0">
                  <c:v>163.4</c:v>
                </c:pt>
                <c:pt idx="1">
                  <c:v>196.9</c:v>
                </c:pt>
                <c:pt idx="2" formatCode="0.0">
                  <c:v>106</c:v>
                </c:pt>
                <c:pt idx="3">
                  <c:v>94.4</c:v>
                </c:pt>
                <c:pt idx="4" formatCode="0.0">
                  <c:v>128</c:v>
                </c:pt>
                <c:pt idx="5" formatCode="0.0">
                  <c:v>110.7</c:v>
                </c:pt>
                <c:pt idx="6">
                  <c:v>98.9</c:v>
                </c:pt>
                <c:pt idx="7">
                  <c:v>104.4</c:v>
                </c:pt>
                <c:pt idx="8">
                  <c:v>100.5</c:v>
                </c:pt>
                <c:pt idx="9">
                  <c:v>103.4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0865552"/>
        <c:axId val="340863920"/>
        <c:axId val="0"/>
      </c:bar3DChart>
      <c:catAx>
        <c:axId val="34086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863920"/>
        <c:crosses val="autoZero"/>
        <c:auto val="1"/>
        <c:lblAlgn val="ctr"/>
        <c:lblOffset val="100"/>
        <c:noMultiLvlLbl val="0"/>
      </c:catAx>
      <c:valAx>
        <c:axId val="34086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86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Поголов!$B$36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Поголов!$A$37:$A$42</c:f>
              <c:strCache>
                <c:ptCount val="6"/>
                <c:pt idx="0">
                  <c:v>Крупный рогатый скот</c:v>
                </c:pt>
                <c:pt idx="1">
                  <c:v> в т. ч.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Поголов!$B$37:$B$42</c:f>
              <c:numCache>
                <c:formatCode>0.0</c:formatCode>
                <c:ptCount val="6"/>
                <c:pt idx="0">
                  <c:v>102.08395061728395</c:v>
                </c:pt>
                <c:pt idx="1">
                  <c:v>102.36809654363259</c:v>
                </c:pt>
                <c:pt idx="2">
                  <c:v>84.791366906474821</c:v>
                </c:pt>
                <c:pt idx="3">
                  <c:v>100.19143927966363</c:v>
                </c:pt>
                <c:pt idx="4">
                  <c:v>103.25921191861633</c:v>
                </c:pt>
                <c:pt idx="5">
                  <c:v>97.734071313939495</c:v>
                </c:pt>
              </c:numCache>
            </c:numRef>
          </c:val>
        </c:ser>
        <c:ser>
          <c:idx val="1"/>
          <c:order val="1"/>
          <c:tx>
            <c:strRef>
              <c:f>Поголов!$C$36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Поголов!$A$37:$A$42</c:f>
              <c:strCache>
                <c:ptCount val="6"/>
                <c:pt idx="0">
                  <c:v>Крупный рогатый скот</c:v>
                </c:pt>
                <c:pt idx="1">
                  <c:v> в т. ч.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Поголов!$C$37:$C$42</c:f>
              <c:numCache>
                <c:formatCode>0.0</c:formatCode>
                <c:ptCount val="6"/>
                <c:pt idx="0">
                  <c:v>102.0218839755306</c:v>
                </c:pt>
                <c:pt idx="1">
                  <c:v>101.61043213847142</c:v>
                </c:pt>
                <c:pt idx="2">
                  <c:v>100.14593585610045</c:v>
                </c:pt>
                <c:pt idx="3">
                  <c:v>99.989934279765862</c:v>
                </c:pt>
                <c:pt idx="4">
                  <c:v>101.41000363202409</c:v>
                </c:pt>
                <c:pt idx="5">
                  <c:v>97.599697419117518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861744"/>
        <c:axId val="340862288"/>
      </c:barChart>
      <c:catAx>
        <c:axId val="34086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862288"/>
        <c:crosses val="autoZero"/>
        <c:auto val="1"/>
        <c:lblAlgn val="ctr"/>
        <c:lblOffset val="100"/>
        <c:noMultiLvlLbl val="0"/>
      </c:catAx>
      <c:valAx>
        <c:axId val="340862288"/>
        <c:scaling>
          <c:orientation val="minMax"/>
          <c:max val="10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861744"/>
        <c:crosses val="autoZero"/>
        <c:crossBetween val="between"/>
        <c:majorUnit val="15"/>
        <c:min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900781857571382"/>
          <c:y val="0.92800468273011127"/>
          <c:w val="0.27269053438506835"/>
          <c:h val="5.6201052287722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'Произв Жив 2022'!$B$109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7847782994871915E-2"/>
                  <c:y val="-2.55607670001244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'Произв Жив 2022'!$A$110:$A$114</c:f>
              <c:strCache>
                <c:ptCount val="5"/>
                <c:pt idx="0">
                  <c:v>Союлуучу мал жана канаттуу (тирүүлөй салмакта)</c:v>
                </c:pt>
                <c:pt idx="1">
                  <c:v>Эт союлган салмакта</c:v>
                </c:pt>
                <c:pt idx="2">
                  <c:v>Чийки сүт</c:v>
                </c:pt>
                <c:pt idx="3">
                  <c:v>Жумуртка,        млн. даана.</c:v>
                </c:pt>
                <c:pt idx="4">
                  <c:v>Жүн (физикалык салмакта)</c:v>
                </c:pt>
              </c:strCache>
            </c:strRef>
          </c:cat>
          <c:val>
            <c:numRef>
              <c:f>'Произв Жив 2022'!$B$110:$B$114</c:f>
              <c:numCache>
                <c:formatCode>General</c:formatCode>
                <c:ptCount val="5"/>
                <c:pt idx="0">
                  <c:v>102</c:v>
                </c:pt>
                <c:pt idx="1">
                  <c:v>102</c:v>
                </c:pt>
                <c:pt idx="2" formatCode="#,##0.00">
                  <c:v>101.9</c:v>
                </c:pt>
                <c:pt idx="3">
                  <c:v>100.4</c:v>
                </c:pt>
                <c:pt idx="4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'Произв Жив 2022'!$C$109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0099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'Произв Жив 2022'!$A$110:$A$114</c:f>
              <c:strCache>
                <c:ptCount val="5"/>
                <c:pt idx="0">
                  <c:v>Союлуучу мал жана канаттуу (тирүүлөй салмакта)</c:v>
                </c:pt>
                <c:pt idx="1">
                  <c:v>Эт союлган салмакта</c:v>
                </c:pt>
                <c:pt idx="2">
                  <c:v>Чийки сүт</c:v>
                </c:pt>
                <c:pt idx="3">
                  <c:v>Жумуртка,        млн. даана.</c:v>
                </c:pt>
                <c:pt idx="4">
                  <c:v>Жүн (физикалык салмакта)</c:v>
                </c:pt>
              </c:strCache>
            </c:strRef>
          </c:cat>
          <c:val>
            <c:numRef>
              <c:f>'Произв Жив 2022'!$C$110:$C$114</c:f>
              <c:numCache>
                <c:formatCode>General</c:formatCode>
                <c:ptCount val="5"/>
                <c:pt idx="0">
                  <c:v>102.9</c:v>
                </c:pt>
                <c:pt idx="1">
                  <c:v>102.7</c:v>
                </c:pt>
                <c:pt idx="2">
                  <c:v>102.1</c:v>
                </c:pt>
                <c:pt idx="3">
                  <c:v>107.7</c:v>
                </c:pt>
                <c:pt idx="4">
                  <c:v>98.5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614544"/>
        <c:axId val="341623792"/>
      </c:barChart>
      <c:catAx>
        <c:axId val="3416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99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41623792"/>
        <c:crosses val="autoZero"/>
        <c:auto val="1"/>
        <c:lblAlgn val="ctr"/>
        <c:lblOffset val="100"/>
        <c:noMultiLvlLbl val="0"/>
      </c:catAx>
      <c:valAx>
        <c:axId val="34162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16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498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8488" y="506413"/>
            <a:ext cx="3665537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252" y="3211554"/>
            <a:ext cx="7954010" cy="304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498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7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42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494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8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20133" y="1"/>
            <a:ext cx="4093104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4646" y="914401"/>
            <a:ext cx="7526054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925" y="4402667"/>
            <a:ext cx="6242777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6255" y="6117337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25711" y="6117337"/>
            <a:ext cx="391022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4930" y="6117337"/>
            <a:ext cx="445770" cy="365125"/>
          </a:xfrm>
        </p:spPr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20133" y="3771900"/>
            <a:ext cx="392113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607088" y="3867150"/>
            <a:ext cx="67072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35666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978" y="2667000"/>
            <a:ext cx="8346723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56357" y="6108174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7035" y="6108174"/>
            <a:ext cx="575739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7215" y="6108174"/>
            <a:ext cx="463486" cy="365125"/>
          </a:xfrm>
        </p:spPr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7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579" y="2666999"/>
            <a:ext cx="7258122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2581" y="5027070"/>
            <a:ext cx="725811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2761" y="6116071"/>
            <a:ext cx="447940" cy="365125"/>
          </a:xfrm>
        </p:spPr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00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685802"/>
            <a:ext cx="834672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3977" y="2667000"/>
            <a:ext cx="4051554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9146" y="2667000"/>
            <a:ext cx="4051554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6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72" y="2658533"/>
            <a:ext cx="374431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316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1852" y="2667000"/>
            <a:ext cx="375679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0371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9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91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17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1600200"/>
            <a:ext cx="288441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516" y="685801"/>
            <a:ext cx="5072126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8" y="2971800"/>
            <a:ext cx="288441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027" y="1752599"/>
            <a:ext cx="440990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72287" y="914400"/>
            <a:ext cx="2666485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5027" y="3124199"/>
            <a:ext cx="440990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44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7" y="4732865"/>
            <a:ext cx="814232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39140" y="932112"/>
            <a:ext cx="6685320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7" y="5299603"/>
            <a:ext cx="8142324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6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685800"/>
            <a:ext cx="8142324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12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1421" y="3428999"/>
            <a:ext cx="7183722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343400"/>
            <a:ext cx="814232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49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20" y="3308581"/>
            <a:ext cx="8142321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7381"/>
            <a:ext cx="814232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5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9" y="3886200"/>
            <a:ext cx="814232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5200"/>
            <a:ext cx="814232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7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9" y="685802"/>
            <a:ext cx="814232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8" y="3505200"/>
            <a:ext cx="814232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402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54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843" y="685800"/>
            <a:ext cx="1438800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318" y="685800"/>
            <a:ext cx="6517737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7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2309681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3978" y="2667001"/>
            <a:ext cx="8346722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03" y="6116071"/>
            <a:ext cx="928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581" y="6116071"/>
            <a:ext cx="57573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2761" y="6116071"/>
            <a:ext cx="447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0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149004" y="335000"/>
            <a:ext cx="8524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  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80992" y="1939329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2022-ж.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өндүрүүнүн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жыйынтыктары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4179" y="4909027"/>
            <a:ext cx="4092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11.03.2022-ж.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4179" y="5972088"/>
            <a:ext cx="566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Мурсабекова Г.Т. –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бөлүмүнүн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башчысы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E392C568-A353-456B-9D72-11BC7A643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06" y="1487629"/>
            <a:ext cx="3107792" cy="30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56656" y="1684991"/>
            <a:ext cx="6536208" cy="432048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Айыл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чарба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продукцияларынын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өсүү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темпи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504" y="6212190"/>
            <a:ext cx="9072184" cy="432048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2022-ж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продукциялардын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үлүшү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өсүмдүк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өстүрүүчүлүк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50,2%;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чарбачылык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- 47,2%.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1CE6AD1-994D-4A81-96BE-67E1D9AC85BB}"/>
              </a:ext>
            </a:extLst>
          </p:cNvPr>
          <p:cNvSpPr/>
          <p:nvPr/>
        </p:nvSpPr>
        <p:spPr>
          <a:xfrm>
            <a:off x="6681192" y="1026903"/>
            <a:ext cx="2879496" cy="60025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ИДП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чарбанын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B99441E3-5D61-4539-AC3D-821EA93B47A0}"/>
              </a:ext>
            </a:extLst>
          </p:cNvPr>
          <p:cNvSpPr txBox="1">
            <a:spLocks/>
          </p:cNvSpPr>
          <p:nvPr/>
        </p:nvSpPr>
        <p:spPr>
          <a:xfrm>
            <a:off x="2288704" y="178624"/>
            <a:ext cx="7271984" cy="874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2022-ж. январь-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декабрында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продукцияларынын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дүң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чыгарылышы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354 млрд.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сомду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түздү</a:t>
            </a:r>
            <a:r>
              <a:rPr lang="ru-RU" sz="1600" b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560087"/>
              </p:ext>
            </p:extLst>
          </p:nvPr>
        </p:nvGraphicFramePr>
        <p:xfrm>
          <a:off x="2144688" y="2203811"/>
          <a:ext cx="7128792" cy="3745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320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08584" y="169235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Айыл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чарба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дүң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чыгарылышы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чарбалардын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категориялары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боюнча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</a:rPr>
              <a:t>бөлүнүшү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427748"/>
              </p:ext>
            </p:extLst>
          </p:nvPr>
        </p:nvGraphicFramePr>
        <p:xfrm>
          <a:off x="1127658" y="1484784"/>
          <a:ext cx="39878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724034"/>
              </p:ext>
            </p:extLst>
          </p:nvPr>
        </p:nvGraphicFramePr>
        <p:xfrm>
          <a:off x="5241032" y="1268760"/>
          <a:ext cx="3756025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814200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y-KG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айыл чарба өсүмдүктөрүнүн айдоо аянттары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61747" y="666013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60712" y="1403484"/>
            <a:ext cx="1151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гектар) </a:t>
            </a:r>
            <a:endParaRPr lang="ru-RU" sz="18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2702523" y="2060848"/>
          <a:ext cx="6318448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0552" y="1772816"/>
          <a:ext cx="2565400" cy="3816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/>
                <a:gridCol w="812800"/>
              </a:tblGrid>
              <a:tr h="337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2021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Буудай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233 683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Арпа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237 564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Дандык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жүгөрү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107 596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4498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Дан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буурчак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өсүмдүктөрү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57 106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Май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17 885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Кант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кызылчасы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9047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74 211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Жашылчалар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55 328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376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Бакча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10 645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  <a:tr h="3282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Тоют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390 035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115447"/>
              </p:ext>
            </p:extLst>
          </p:nvPr>
        </p:nvGraphicFramePr>
        <p:xfrm>
          <a:off x="4086298" y="1102562"/>
          <a:ext cx="5399497" cy="5202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45008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7398" y="72124"/>
            <a:ext cx="8352928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өстүрүүчүлүк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түрлөрү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өндүрүлүшү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800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07542" y="1279944"/>
            <a:ext cx="1388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817096" y="917048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590544"/>
              </p:ext>
            </p:extLst>
          </p:nvPr>
        </p:nvGraphicFramePr>
        <p:xfrm>
          <a:off x="3800872" y="1286380"/>
          <a:ext cx="5904656" cy="523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619837"/>
              </p:ext>
            </p:extLst>
          </p:nvPr>
        </p:nvGraphicFramePr>
        <p:xfrm>
          <a:off x="560512" y="1700808"/>
          <a:ext cx="2928063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6541"/>
                <a:gridCol w="921522"/>
              </a:tblGrid>
              <a:tr h="3422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2021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8835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Буудай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 (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иштетилгенден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кийинки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)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592,5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2815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Арпа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иштетилгенден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кийинки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)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539,6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040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Дандык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жүгөрү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732,6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0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Дан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Буурчак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80,7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2815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Кант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кызылчасы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фабрикалык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468,1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0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Май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19,7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20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Картошка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1275,0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5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Жашылчалар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1163,6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5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Бакча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226,1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65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Мөмө-жемиштер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275,1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018" marR="6018" marT="6018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19796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49D66B44-8871-400C-A89A-A04BA2DF7E97}"/>
              </a:ext>
            </a:extLst>
          </p:cNvPr>
          <p:cNvSpPr txBox="1">
            <a:spLocks/>
          </p:cNvSpPr>
          <p:nvPr/>
        </p:nvSpPr>
        <p:spPr>
          <a:xfrm>
            <a:off x="1136576" y="328346"/>
            <a:ext cx="7920880" cy="396044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None/>
            </a:pP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Негизги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өстүрүүчүлүк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продукцияларынын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түрлөрү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түшүмдүүлүгү</a:t>
            </a:r>
            <a:r>
              <a:rPr lang="ru-RU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1344" y="940078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гектардан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центнер)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155963"/>
              </p:ext>
            </p:extLst>
          </p:nvPr>
        </p:nvGraphicFramePr>
        <p:xfrm>
          <a:off x="1352601" y="1309410"/>
          <a:ext cx="7344814" cy="4855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37790"/>
                <a:gridCol w="1153512"/>
                <a:gridCol w="1153512"/>
              </a:tblGrid>
              <a:tr h="5643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2021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Буудай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 (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иштетилгенден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кийинки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)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14,5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25,4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Арпа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иштетилгенден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кийинки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) 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12,5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23,1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Дандык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жүгөрү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64,3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67,0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206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Дан </a:t>
                      </a:r>
                      <a:r>
                        <a:rPr lang="ky-KG" sz="1600" u="none" strike="noStrike" dirty="0" smtClean="0">
                          <a:effectLst/>
                          <a:latin typeface="Kyrghyz Times" pitchFamily="2" charset="0"/>
                        </a:rPr>
                        <a:t>б</a:t>
                      </a:r>
                      <a:r>
                        <a:rPr lang="ru-RU" sz="1600" u="none" strike="noStrike" dirty="0" err="1" smtClean="0">
                          <a:effectLst/>
                          <a:latin typeface="Kyrghyz Times" pitchFamily="2" charset="0"/>
                        </a:rPr>
                        <a:t>уурчак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14,1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14,1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Кант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кызылчасы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фабрикалык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358,3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518,1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Май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10,5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11,0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Картошка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170,4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170,2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Жашылчалар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193,3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197,4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Бакча</a:t>
                      </a:r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өсүмдүктөрү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203,9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210,9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3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Kyrghyz Times" pitchFamily="2" charset="0"/>
                        </a:rPr>
                        <a:t>Мөмө-жемиштер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Kyrghyz Times" pitchFamily="2" charset="0"/>
                        </a:rPr>
                        <a:t>50,2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Kyrghyz Times" pitchFamily="2" charset="0"/>
                        </a:rPr>
                        <a:t>53,8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04245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65040" y="209625"/>
            <a:ext cx="836848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ky-KG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 Республикасындагы малдын жана үй канаттууларынын башынын саны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695551"/>
              </p:ext>
            </p:extLst>
          </p:nvPr>
        </p:nvGraphicFramePr>
        <p:xfrm>
          <a:off x="704527" y="1700808"/>
          <a:ext cx="2448273" cy="4032447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377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9662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2022-ж.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башына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баш.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5523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мүйүздүү мал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1 750,5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71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ичинен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868,8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166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жана эчкилер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6 278,1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9660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9660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Чочколор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2172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канаттулары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5 924,7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745088" y="1159599"/>
            <a:ext cx="37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1461"/>
              </p:ext>
            </p:extLst>
          </p:nvPr>
        </p:nvGraphicFramePr>
        <p:xfrm>
          <a:off x="3440831" y="1528931"/>
          <a:ext cx="6076699" cy="499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5527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ky-KG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Негизги мал чарба продукцияларын өндүрүлүшү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01072" y="1084094"/>
            <a:ext cx="412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05116"/>
              </p:ext>
            </p:extLst>
          </p:nvPr>
        </p:nvGraphicFramePr>
        <p:xfrm>
          <a:off x="992560" y="1772816"/>
          <a:ext cx="2489200" cy="39112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6400"/>
                <a:gridCol w="812800"/>
              </a:tblGrid>
              <a:tr h="4382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2022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225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Союлуучу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мал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канаттуу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тирүүлөй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),           </a:t>
                      </a:r>
                      <a:r>
                        <a:rPr lang="ru-RU" sz="1400" b="1" i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миң</a:t>
                      </a:r>
                      <a:r>
                        <a:rPr lang="ru-RU" sz="14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тонна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441,2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834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Эт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союлган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,          </a:t>
                      </a:r>
                      <a:r>
                        <a:rPr lang="ru-RU" sz="1400" b="1" i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миң</a:t>
                      </a:r>
                      <a:r>
                        <a:rPr lang="ru-RU" sz="14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тонна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241,3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834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Чийки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сүт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,        </a:t>
                      </a:r>
                      <a:r>
                        <a:rPr lang="ru-RU" sz="1400" b="1" i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миң</a:t>
                      </a:r>
                      <a:r>
                        <a:rPr lang="ru-RU" sz="14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тонна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1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734,1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545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Жумуртка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,        </a:t>
                      </a:r>
                      <a:r>
                        <a:rPr lang="ru-RU" sz="1400" b="1" i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млн. </a:t>
                      </a:r>
                      <a:r>
                        <a:rPr lang="ru-RU" sz="1400" b="1" i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даана</a:t>
                      </a:r>
                      <a:r>
                        <a:rPr lang="ru-RU" sz="1400" b="1" i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.</a:t>
                      </a: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607,9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545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Жүн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физикалык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),        </a:t>
                      </a:r>
                      <a:r>
                        <a:rPr lang="ru-RU" sz="1400" b="1" i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миң</a:t>
                      </a:r>
                      <a:r>
                        <a:rPr lang="ru-RU" sz="14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тонна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12,9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407014"/>
              </p:ext>
            </p:extLst>
          </p:nvPr>
        </p:nvGraphicFramePr>
        <p:xfrm>
          <a:off x="4160912" y="1484784"/>
          <a:ext cx="547260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022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01EF2E-F3D3-4C39-997D-4283677F6255}"/>
              </a:ext>
            </a:extLst>
          </p:cNvPr>
          <p:cNvSpPr txBox="1"/>
          <p:nvPr/>
        </p:nvSpPr>
        <p:spPr>
          <a:xfrm>
            <a:off x="2504727" y="190962"/>
            <a:ext cx="6408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ky-KG" sz="1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 жана үй канаттууларынын өндүрүмдүүлүгү</a:t>
            </a:r>
            <a:endParaRPr lang="ru-RU" sz="1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48944" y="4221088"/>
            <a:ext cx="5385048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ky-KG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Орточо республикалык деңгээлден </a:t>
            </a:r>
            <a:r>
              <a:rPr lang="ky-KG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жогорку </a:t>
            </a:r>
            <a:r>
              <a:rPr lang="ky-KG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тооктордун </a:t>
            </a:r>
            <a:r>
              <a:rPr lang="ky-KG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жумурткалуулугу - </a:t>
            </a:r>
            <a:r>
              <a:rPr lang="ky-KG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 </a:t>
            </a:r>
            <a:r>
              <a:rPr lang="ky-KG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даана жамааттык айыл чарба </a:t>
            </a:r>
            <a:r>
              <a:rPr lang="ky-KG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ишканаларында </a:t>
            </a:r>
            <a:r>
              <a:rPr lang="ky-KG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белгиленет.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8944" y="5229200"/>
            <a:ext cx="49530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Жумуртка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өндүрүүнүн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көлөмүндө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жамааттык айыл </a:t>
            </a:r>
            <a:r>
              <a:rPr lang="ky-KG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ишканаларынын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пайыздан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ашыкты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түзөт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84648" y="3936144"/>
            <a:ext cx="24637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*-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алдын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ала 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алынган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маалыматтар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39339"/>
              </p:ext>
            </p:extLst>
          </p:nvPr>
        </p:nvGraphicFramePr>
        <p:xfrm>
          <a:off x="2432720" y="620688"/>
          <a:ext cx="6624736" cy="2808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9828"/>
                <a:gridCol w="798727"/>
                <a:gridCol w="798727"/>
                <a:gridCol w="798727"/>
                <a:gridCol w="798727"/>
              </a:tblGrid>
              <a:tr h="44878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2021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2022*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8251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Бир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уйдан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алынган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орточо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жылдык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сүт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, кг.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2002,3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2006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2009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2014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8251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Бир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койдон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кыркылган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орточо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жылдык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жүн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физикалык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салмакта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), кг.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2,4</a:t>
                      </a:r>
                      <a:endParaRPr lang="ru-RU" sz="1600" b="1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2,4</a:t>
                      </a:r>
                      <a:endParaRPr lang="ru-RU" sz="1600" b="1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2,4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2,3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448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Тооктун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орточо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жылдык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жумурткалуулугу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600" b="1" u="none" strike="noStrike" dirty="0" err="1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даана</a:t>
                      </a:r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119</a:t>
                      </a:r>
                      <a:endParaRPr lang="ru-RU" sz="1600" b="1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117</a:t>
                      </a:r>
                      <a:endParaRPr lang="ru-RU" sz="1600" b="1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119</a:t>
                      </a:r>
                      <a:endParaRPr lang="ru-RU" sz="1600" b="1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132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03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3152800" y="985016"/>
            <a:ext cx="5544617" cy="15121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 </a:t>
            </a:r>
            <a:r>
              <a:rPr lang="ky-KG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ге кош келиңиздер!!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7" name="Рисунок 6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2924944"/>
            <a:ext cx="2232248" cy="342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32" y="3228826"/>
            <a:ext cx="24138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1" descr="Сельское хозяйство Кыргызской Республики">
            <a:extLst>
              <a:ext uri="{FF2B5EF4-FFF2-40B4-BE49-F238E27FC236}">
                <a16:creationId xmlns="" xmlns:a16="http://schemas.microsoft.com/office/drawing/2014/main" id="{0191B611-D044-4594-9C0D-68EA5D8F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3" y="3439408"/>
            <a:ext cx="2413835" cy="34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14209</TotalTime>
  <Words>449</Words>
  <Application>Microsoft Office PowerPoint</Application>
  <PresentationFormat>Лист A4 (210x297 мм)</PresentationFormat>
  <Paragraphs>156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Corbel</vt:lpstr>
      <vt:lpstr>Kyrghyz Times</vt:lpstr>
      <vt:lpstr>Mongolian Baiti</vt:lpstr>
      <vt:lpstr>Times New Roman</vt:lpstr>
      <vt:lpstr>Wingdings 2</vt:lpstr>
      <vt:lpstr>Параллакс</vt:lpstr>
      <vt:lpstr>Презентация PowerPoint</vt:lpstr>
      <vt:lpstr>Айыл чарба продукцияларынын өсүү темпи, пайыз менен </vt:lpstr>
      <vt:lpstr>Презентация PowerPoint</vt:lpstr>
      <vt:lpstr>Презентация PowerPoint</vt:lpstr>
      <vt:lpstr>Презентация PowerPoint</vt:lpstr>
      <vt:lpstr>Презентация PowerPoint</vt:lpstr>
      <vt:lpstr>Кыргыз Республикасындагы малдын жана үй канаттууларынын башынын саны</vt:lpstr>
      <vt:lpstr>Негизги мал чарба продукцияларын өндүрүлүшү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752</cp:revision>
  <cp:lastPrinted>2021-03-10T07:57:18Z</cp:lastPrinted>
  <dcterms:created xsi:type="dcterms:W3CDTF">2009-11-26T05:40:33Z</dcterms:created>
  <dcterms:modified xsi:type="dcterms:W3CDTF">2023-03-11T03:43:20Z</dcterms:modified>
</cp:coreProperties>
</file>