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8" r:id="rId3"/>
    <p:sldId id="290" r:id="rId4"/>
    <p:sldId id="291" r:id="rId5"/>
    <p:sldId id="287" r:id="rId6"/>
    <p:sldId id="299" r:id="rId7"/>
    <p:sldId id="293" r:id="rId8"/>
    <p:sldId id="285" r:id="rId9"/>
    <p:sldId id="273" r:id="rId10"/>
    <p:sldId id="300" r:id="rId11"/>
    <p:sldId id="301" r:id="rId12"/>
    <p:sldId id="289" r:id="rId13"/>
    <p:sldId id="274" r:id="rId14"/>
    <p:sldId id="280" r:id="rId15"/>
    <p:sldId id="297" r:id="rId16"/>
    <p:sldId id="277" r:id="rId17"/>
    <p:sldId id="266" r:id="rId1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1" autoAdjust="0"/>
    <p:restoredTop sz="94660"/>
  </p:normalViewPr>
  <p:slideViewPr>
    <p:cSldViewPr>
      <p:cViewPr>
        <p:scale>
          <a:sx n="114" d="100"/>
          <a:sy n="114" d="100"/>
        </p:scale>
        <p:origin x="-15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621050840867116E-2"/>
          <c:y val="3.4899470871076116E-2"/>
          <c:w val="0.87762953241955877"/>
          <c:h val="0.637910562702841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Лист2!$B$3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9.2592592592592587E-3"/>
                  <c:y val="-4.462543120334417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716049382716049E-3"/>
                  <c:y val="-4.8682850967418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2592592592592587E-3"/>
                  <c:y val="4.8682850967418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345679012345678E-2"/>
                  <c:y val="-9.73657019348362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71604938271604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62962962962962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716049382716049E-3"/>
                  <c:y val="4.8682850967418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17283950617283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Лист2!$A$4:$A$12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Лист2!$B$4:$B$12</c:f>
              <c:numCache>
                <c:formatCode>General</c:formatCode>
                <c:ptCount val="9"/>
                <c:pt idx="0">
                  <c:v>54</c:v>
                </c:pt>
                <c:pt idx="1">
                  <c:v>161</c:v>
                </c:pt>
                <c:pt idx="2">
                  <c:v>52</c:v>
                </c:pt>
                <c:pt idx="3">
                  <c:v>89</c:v>
                </c:pt>
                <c:pt idx="4">
                  <c:v>133</c:v>
                </c:pt>
                <c:pt idx="5">
                  <c:v>24</c:v>
                </c:pt>
                <c:pt idx="6">
                  <c:v>77</c:v>
                </c:pt>
                <c:pt idx="7">
                  <c:v>119</c:v>
                </c:pt>
                <c:pt idx="8">
                  <c:v>32</c:v>
                </c:pt>
              </c:numCache>
            </c:numRef>
          </c:val>
        </c:ser>
        <c:ser>
          <c:idx val="1"/>
          <c:order val="1"/>
          <c:tx>
            <c:strRef>
              <c:f>Лист2!$C$3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1.5432098765432098E-2"/>
                  <c:y val="-1.9473140386967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Лист2!$A$4:$A$12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Лист2!$C$4:$C$12</c:f>
              <c:numCache>
                <c:formatCode>General</c:formatCode>
                <c:ptCount val="9"/>
                <c:pt idx="0">
                  <c:v>114</c:v>
                </c:pt>
                <c:pt idx="1">
                  <c:v>232</c:v>
                </c:pt>
                <c:pt idx="2">
                  <c:v>69</c:v>
                </c:pt>
                <c:pt idx="3">
                  <c:v>118</c:v>
                </c:pt>
                <c:pt idx="4">
                  <c:v>288</c:v>
                </c:pt>
                <c:pt idx="5">
                  <c:v>55</c:v>
                </c:pt>
                <c:pt idx="6">
                  <c:v>133</c:v>
                </c:pt>
                <c:pt idx="7">
                  <c:v>127</c:v>
                </c:pt>
                <c:pt idx="8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557824"/>
        <c:axId val="26050560"/>
      </c:barChart>
      <c:catAx>
        <c:axId val="24557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6050560"/>
        <c:crosses val="autoZero"/>
        <c:auto val="1"/>
        <c:lblAlgn val="ctr"/>
        <c:lblOffset val="100"/>
        <c:noMultiLvlLbl val="0"/>
      </c:catAx>
      <c:valAx>
        <c:axId val="260505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4557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967033634684559"/>
          <c:y val="5.4749011425855656E-2"/>
          <c:w val="0.1108234908136483"/>
          <c:h val="0.13848500308111225"/>
        </c:manualLayout>
      </c:layout>
      <c:overlay val="0"/>
      <c:txPr>
        <a:bodyPr/>
        <a:lstStyle/>
        <a:p>
          <a:pPr>
            <a:defRPr sz="16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707470593953536E-2"/>
          <c:y val="4.0583518889137513E-2"/>
          <c:w val="0.87454311266647233"/>
          <c:h val="0.630482958857466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дошкол!$B$36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дошкол!$A$37:$A$45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дошкол!$B$37:$B$45</c:f>
              <c:numCache>
                <c:formatCode>0.0</c:formatCode>
                <c:ptCount val="9"/>
                <c:pt idx="0">
                  <c:v>11.599211972488161</c:v>
                </c:pt>
                <c:pt idx="1">
                  <c:v>11.965184717676241</c:v>
                </c:pt>
                <c:pt idx="2">
                  <c:v>13.452108817421957</c:v>
                </c:pt>
                <c:pt idx="3">
                  <c:v>15.670967211767605</c:v>
                </c:pt>
                <c:pt idx="4">
                  <c:v>7.5946063505872115</c:v>
                </c:pt>
                <c:pt idx="5">
                  <c:v>10.66274018135697</c:v>
                </c:pt>
                <c:pt idx="6">
                  <c:v>11.096487888708818</c:v>
                </c:pt>
                <c:pt idx="7">
                  <c:v>31.051034781666488</c:v>
                </c:pt>
                <c:pt idx="8">
                  <c:v>30.905933643685806</c:v>
                </c:pt>
              </c:numCache>
            </c:numRef>
          </c:val>
        </c:ser>
        <c:ser>
          <c:idx val="1"/>
          <c:order val="1"/>
          <c:tx>
            <c:strRef>
              <c:f>дошкол!$C$36</c:f>
              <c:strCache>
                <c:ptCount val="1"/>
                <c:pt idx="0">
                  <c:v>2015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дошкол!$A$37:$A$45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дошкол!$C$37:$C$45</c:f>
              <c:numCache>
                <c:formatCode>0.0</c:formatCode>
                <c:ptCount val="9"/>
                <c:pt idx="0">
                  <c:v>20.575521274792337</c:v>
                </c:pt>
                <c:pt idx="1">
                  <c:v>16.148022523044638</c:v>
                </c:pt>
                <c:pt idx="2">
                  <c:v>20.850396885585724</c:v>
                </c:pt>
                <c:pt idx="3">
                  <c:v>22.332851967267111</c:v>
                </c:pt>
                <c:pt idx="4">
                  <c:v>14.287236070463438</c:v>
                </c:pt>
                <c:pt idx="5">
                  <c:v>20.592763664357197</c:v>
                </c:pt>
                <c:pt idx="6">
                  <c:v>16.478134731574883</c:v>
                </c:pt>
                <c:pt idx="7">
                  <c:v>27.889167702065109</c:v>
                </c:pt>
                <c:pt idx="8">
                  <c:v>48.215158924205383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16928"/>
        <c:axId val="25918464"/>
      </c:barChart>
      <c:catAx>
        <c:axId val="2591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5918464"/>
        <c:crosses val="autoZero"/>
        <c:auto val="1"/>
        <c:lblAlgn val="ctr"/>
        <c:lblOffset val="100"/>
        <c:noMultiLvlLbl val="0"/>
      </c:catAx>
      <c:valAx>
        <c:axId val="2591846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5916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448515116166047"/>
          <c:y val="5.4749011425855656E-2"/>
          <c:w val="0.18181114513463595"/>
          <c:h val="0.13848500308111225"/>
        </c:manualLayout>
      </c:layout>
      <c:overlay val="0"/>
      <c:txPr>
        <a:bodyPr/>
        <a:lstStyle/>
        <a:p>
          <a:pPr>
            <a:defRPr sz="16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9254772811335245E-2"/>
          <c:y val="2.2872844375316323E-2"/>
          <c:w val="0.89419389586904785"/>
          <c:h val="0.635567305793183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шк!$B$17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9570260228641601E-3"/>
                  <c:y val="5.15274542942356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899727386683043E-2"/>
                  <c:y val="-7.72911814413527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435539034296241E-2"/>
                  <c:y val="2.5763727147117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21214375250962E-2"/>
                  <c:y val="-5.15274542942351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363915739069843E-2"/>
                  <c:y val="-2.4160177027514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1942701363818881E-2"/>
                  <c:y val="-7.24805310825433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5378240398115121E-2"/>
                  <c:y val="-4.8320354055028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392565057160401E-2"/>
                  <c:y val="4.8320354055028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9427013638188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шк!$A$18:$A$26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шк!$B$18:$B$26</c:f>
              <c:numCache>
                <c:formatCode>0.0</c:formatCode>
                <c:ptCount val="9"/>
                <c:pt idx="0">
                  <c:v>91.8</c:v>
                </c:pt>
                <c:pt idx="1">
                  <c:v>204.7</c:v>
                </c:pt>
                <c:pt idx="2">
                  <c:v>84.9</c:v>
                </c:pt>
                <c:pt idx="3">
                  <c:v>56.6</c:v>
                </c:pt>
                <c:pt idx="4">
                  <c:v>216.7</c:v>
                </c:pt>
                <c:pt idx="5">
                  <c:v>46</c:v>
                </c:pt>
                <c:pt idx="6">
                  <c:v>142.6</c:v>
                </c:pt>
                <c:pt idx="7">
                  <c:v>119.4</c:v>
                </c:pt>
                <c:pt idx="8">
                  <c:v>49.7</c:v>
                </c:pt>
              </c:numCache>
            </c:numRef>
          </c:val>
        </c:ser>
        <c:ser>
          <c:idx val="1"/>
          <c:order val="1"/>
          <c:tx>
            <c:strRef>
              <c:f>шк!$C$17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56753409547338E-3"/>
                  <c:y val="-2.57637271471175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9570260228641601E-3"/>
                  <c:y val="-1.030549085884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928376704773601E-2"/>
                  <c:y val="-1.0305490858846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9570260228641601E-3"/>
                  <c:y val="-1.2247867520892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9570260228641601E-3"/>
                  <c:y val="-1.2080088513757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449863693341411E-2"/>
                  <c:y val="-9.66407081100577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шк!$A$18:$A$26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шк!$C$18:$C$26</c:f>
              <c:numCache>
                <c:formatCode>General</c:formatCode>
                <c:ptCount val="9"/>
                <c:pt idx="0">
                  <c:v>102.1</c:v>
                </c:pt>
                <c:pt idx="1">
                  <c:v>231.2</c:v>
                </c:pt>
                <c:pt idx="2">
                  <c:v>96.6</c:v>
                </c:pt>
                <c:pt idx="3">
                  <c:v>60.8</c:v>
                </c:pt>
                <c:pt idx="4">
                  <c:v>234.1</c:v>
                </c:pt>
                <c:pt idx="5">
                  <c:v>55.7</c:v>
                </c:pt>
                <c:pt idx="6">
                  <c:v>178.6</c:v>
                </c:pt>
                <c:pt idx="7">
                  <c:v>154.19999999999999</c:v>
                </c:pt>
                <c:pt idx="8">
                  <c:v>62.4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678592"/>
        <c:axId val="27680128"/>
      </c:barChart>
      <c:catAx>
        <c:axId val="27678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7680128"/>
        <c:crosses val="autoZero"/>
        <c:auto val="1"/>
        <c:lblAlgn val="ctr"/>
        <c:lblOffset val="100"/>
        <c:noMultiLvlLbl val="0"/>
      </c:catAx>
      <c:valAx>
        <c:axId val="2768012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7678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87227454216086"/>
          <c:y val="1.2275489598042413E-2"/>
          <c:w val="8.9195465150189557E-2"/>
          <c:h val="0.13848500308111225"/>
        </c:manualLayout>
      </c:layout>
      <c:overlay val="0"/>
      <c:txPr>
        <a:bodyPr/>
        <a:lstStyle/>
        <a:p>
          <a:pPr>
            <a:defRPr sz="16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000000000000001E-2"/>
          <c:y val="5.0925925925925923E-2"/>
          <c:w val="0.59882086614173224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397835425693443E-2"/>
          <c:y val="8.8149635146185054E-2"/>
          <c:w val="0.56037280579935567"/>
          <c:h val="0.83957728568659984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8.7552771914231747E-2"/>
                  <c:y val="-0.13463758172954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016438307620992E-2"/>
                  <c:y val="0.121534750333191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459430752904851E-2"/>
                  <c:y val="-5.3594415981740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1380086120699233E-2"/>
                  <c:y val="-5.3905556125113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6220937137252948E-2"/>
                  <c:y val="-6.8609980356910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предшкола!$A$15:$A$19</c:f>
              <c:strCache>
                <c:ptCount val="5"/>
                <c:pt idx="0">
                  <c:v>240 сааттык программа боюнча</c:v>
                </c:pt>
                <c:pt idx="1">
                  <c:v> 480 сааттык программа боюнча</c:v>
                </c:pt>
                <c:pt idx="2">
                  <c:v>Мектепке чейинки уюмдарда</c:v>
                </c:pt>
                <c:pt idx="3">
                  <c:v>«Эненин мектебинде”, мектептердин алдындагы даярдоо курстарында </c:v>
                </c:pt>
                <c:pt idx="4">
                  <c:v>Кичинекей балдардын өнүгүшү үчүн уюштурулган уюмдар</c:v>
                </c:pt>
              </c:strCache>
            </c:strRef>
          </c:cat>
          <c:val>
            <c:numRef>
              <c:f>предшкола!$B$15:$B$19</c:f>
              <c:numCache>
                <c:formatCode>0.0</c:formatCode>
                <c:ptCount val="5"/>
                <c:pt idx="0">
                  <c:v>51.422667302495626</c:v>
                </c:pt>
                <c:pt idx="1">
                  <c:v>26.373811327105951</c:v>
                </c:pt>
                <c:pt idx="2">
                  <c:v>21.730389819256267</c:v>
                </c:pt>
                <c:pt idx="3">
                  <c:v>0.35718626983459095</c:v>
                </c:pt>
                <c:pt idx="4">
                  <c:v>0.11594528130756356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700692739120945"/>
          <c:y val="7.5866171558502532E-2"/>
          <c:w val="0.35387052300702221"/>
          <c:h val="0.83197945501483561"/>
        </c:manualLayout>
      </c:layout>
      <c:overlay val="0"/>
      <c:txPr>
        <a:bodyPr/>
        <a:lstStyle/>
        <a:p>
          <a:pPr>
            <a:defRPr sz="1400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b="1"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619835714980067E-2"/>
          <c:y val="4.023143803871132E-2"/>
          <c:w val="0.90234519296199101"/>
          <c:h val="0.6183481702826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СПУЗ!$B$17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697530864197530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2592592592592587E-3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432098765432098E-3"/>
                  <c:y val="-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716049382716049E-3"/>
                  <c:y val="-1.1224130643577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888888888888888E-2"/>
                  <c:y val="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9.2592592592592587E-3"/>
                  <c:y val="-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975308641975308E-2"/>
                  <c:y val="-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СПУЗ!$A$18:$A$26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СПУЗ!$B$18:$B$26</c:f>
              <c:numCache>
                <c:formatCode>0.0</c:formatCode>
                <c:ptCount val="9"/>
                <c:pt idx="0">
                  <c:v>6</c:v>
                </c:pt>
                <c:pt idx="1">
                  <c:v>13</c:v>
                </c:pt>
                <c:pt idx="2">
                  <c:v>4</c:v>
                </c:pt>
                <c:pt idx="3">
                  <c:v>1.9</c:v>
                </c:pt>
                <c:pt idx="4">
                  <c:v>2.1</c:v>
                </c:pt>
                <c:pt idx="5">
                  <c:v>3.3</c:v>
                </c:pt>
                <c:pt idx="6">
                  <c:v>6.6</c:v>
                </c:pt>
                <c:pt idx="7">
                  <c:v>30.2</c:v>
                </c:pt>
                <c:pt idx="8">
                  <c:v>16.2</c:v>
                </c:pt>
              </c:numCache>
            </c:numRef>
          </c:val>
        </c:ser>
        <c:ser>
          <c:idx val="1"/>
          <c:order val="1"/>
          <c:tx>
            <c:strRef>
              <c:f>СПУЗ!$C$17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061728395061727E-2"/>
                  <c:y val="-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975308641975335E-2"/>
                  <c:y val="-3.9284457252522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2592592592592587E-3"/>
                  <c:y val="-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716049382716049E-3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716049382716049E-3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6296296296296294E-3"/>
                  <c:y val="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6296296296296294E-3"/>
                  <c:y val="-5.144333783857040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8518518518518517E-2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СПУЗ!$A$18:$A$26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СПУЗ!$C$18:$C$26</c:f>
              <c:numCache>
                <c:formatCode>General</c:formatCode>
                <c:ptCount val="9"/>
                <c:pt idx="0">
                  <c:v>5.5</c:v>
                </c:pt>
                <c:pt idx="1">
                  <c:v>14.1</c:v>
                </c:pt>
                <c:pt idx="2">
                  <c:v>3.4</c:v>
                </c:pt>
                <c:pt idx="3">
                  <c:v>1.8</c:v>
                </c:pt>
                <c:pt idx="4">
                  <c:v>1.8</c:v>
                </c:pt>
                <c:pt idx="5">
                  <c:v>2.5</c:v>
                </c:pt>
                <c:pt idx="6">
                  <c:v>5.8</c:v>
                </c:pt>
                <c:pt idx="7">
                  <c:v>29.5</c:v>
                </c:pt>
                <c:pt idx="8">
                  <c:v>26.2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65504"/>
        <c:axId val="28568960"/>
      </c:barChart>
      <c:catAx>
        <c:axId val="285655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8568960"/>
        <c:crosses val="autoZero"/>
        <c:auto val="1"/>
        <c:lblAlgn val="ctr"/>
        <c:lblOffset val="100"/>
        <c:noMultiLvlLbl val="0"/>
      </c:catAx>
      <c:valAx>
        <c:axId val="28568960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28565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852058423252653"/>
          <c:y val="6.8779174730328102E-2"/>
          <c:w val="8.9195465150189557E-2"/>
          <c:h val="0.13848500308111225"/>
        </c:manualLayout>
      </c:layout>
      <c:overlay val="0"/>
      <c:txPr>
        <a:bodyPr/>
        <a:lstStyle/>
        <a:p>
          <a:pPr>
            <a:defRPr sz="16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887954312916454E-4"/>
          <c:y val="4.9415676791254151E-2"/>
          <c:w val="0.60029337513722425"/>
          <c:h val="0.9064023757009900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2559050614391509"/>
          <c:y val="0.12492046379907755"/>
          <c:w val="0.36505664243926295"/>
          <c:h val="0.7423084784765974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242668995975077E-2"/>
          <c:y val="9.8803539719981362E-2"/>
          <c:w val="0.52313910338667513"/>
          <c:h val="0.8023929205600373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1.3791572702598741E-4"/>
                  <c:y val="-0.10664442240168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4953017068148685E-3"/>
                  <c:y val="-0.13378826653824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159717850492948E-2"/>
                  <c:y val="3.6490234028374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493422126160093E-2"/>
                  <c:y val="8.3080450840521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0278193500314321E-2"/>
                  <c:y val="0.103472184355370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1481124234632682E-2"/>
                  <c:y val="6.5557271732322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4731689861529977E-2"/>
                  <c:y val="3.2976326359229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4713279346565201E-3"/>
                  <c:y val="-0.10226663995394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681491583328868E-2"/>
                  <c:y val="-7.0562231353834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спуз!$A$28:$A$36</c:f>
              <c:strCache>
                <c:ptCount val="9"/>
                <c:pt idx="0">
                  <c:v>экономика жана башкаруу</c:v>
                </c:pt>
                <c:pt idx="1">
                  <c:v>саламаттыкты сактоо</c:v>
                </c:pt>
                <c:pt idx="2">
                  <c:v>гуманитардык жана социалдык адистиктер</c:v>
                </c:pt>
                <c:pt idx="3">
                  <c:v>информатика жана эсептөө техникасы</c:v>
                </c:pt>
                <c:pt idx="4">
                  <c:v>энергетика</c:v>
                </c:pt>
                <c:pt idx="5">
                  <c:v>технологиялык машиналар жана жабдуулар</c:v>
                </c:pt>
                <c:pt idx="6">
                  <c:v>айыл жана балык чарбасы</c:v>
                </c:pt>
                <c:pt idx="7">
                  <c:v>билим берүү</c:v>
                </c:pt>
                <c:pt idx="8">
                  <c:v>башкалар</c:v>
                </c:pt>
              </c:strCache>
            </c:strRef>
          </c:cat>
          <c:val>
            <c:numRef>
              <c:f>спуз!$B$28:$B$36</c:f>
              <c:numCache>
                <c:formatCode>0</c:formatCode>
                <c:ptCount val="9"/>
                <c:pt idx="0">
                  <c:v>14.454911033988873</c:v>
                </c:pt>
                <c:pt idx="1">
                  <c:v>19.05745606786757</c:v>
                </c:pt>
                <c:pt idx="2">
                  <c:v>9.4777722690464383</c:v>
                </c:pt>
                <c:pt idx="3">
                  <c:v>5.3407150333278244</c:v>
                </c:pt>
                <c:pt idx="4">
                  <c:v>2.9857323858315428</c:v>
                </c:pt>
                <c:pt idx="5">
                  <c:v>18.729686553186802</c:v>
                </c:pt>
                <c:pt idx="6">
                  <c:v>3.9056905194733651</c:v>
                </c:pt>
                <c:pt idx="7">
                  <c:v>21.65206852861786</c:v>
                </c:pt>
                <c:pt idx="8">
                  <c:v>4.3959676086597259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4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619835714980067E-2"/>
          <c:y val="2.781107263512192E-2"/>
          <c:w val="0.89617235345581814"/>
          <c:h val="0.634755762661738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ВПУЗ!$B$17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5556332497615907E-3"/>
                  <c:y val="-7.452223618346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55633249761549E-3"/>
                  <c:y val="-1.4904447236692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185444165871922E-3"/>
                  <c:y val="-1.4904447236692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0370888331744399E-3"/>
                  <c:y val="-9.9362981577946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2148355332697537E-2"/>
                  <c:y val="-2.7324819933935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ВПУЗ!$A$18:$A$26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ВПУЗ!$B$18:$B$26</c:f>
              <c:numCache>
                <c:formatCode>0.0</c:formatCode>
                <c:ptCount val="9"/>
                <c:pt idx="0" formatCode="General">
                  <c:v>8.6</c:v>
                </c:pt>
                <c:pt idx="1">
                  <c:v>14.2</c:v>
                </c:pt>
                <c:pt idx="2">
                  <c:v>7.1</c:v>
                </c:pt>
                <c:pt idx="3">
                  <c:v>2.9</c:v>
                </c:pt>
                <c:pt idx="4">
                  <c:v>0.6</c:v>
                </c:pt>
                <c:pt idx="5">
                  <c:v>2.4</c:v>
                </c:pt>
                <c:pt idx="6">
                  <c:v>2.5</c:v>
                </c:pt>
                <c:pt idx="7">
                  <c:v>147.69999999999999</c:v>
                </c:pt>
                <c:pt idx="8">
                  <c:v>45.5</c:v>
                </c:pt>
              </c:numCache>
            </c:numRef>
          </c:val>
        </c:ser>
        <c:ser>
          <c:idx val="1"/>
          <c:order val="1"/>
          <c:tx>
            <c:strRef>
              <c:f>ВПУЗ!$C$17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1112664995231536E-3"/>
                  <c:y val="-7.452223618346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11126649952315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592722082935960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629810916110401E-2"/>
                  <c:y val="-2.4840745394486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07417766634876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1112664995231536E-3"/>
                  <c:y val="-4.9681490788973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666899749284729E-2"/>
                  <c:y val="-7.452223618346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974107741563361E-2"/>
                  <c:y val="-1.2420372697243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1112664995231536E-3"/>
                  <c:y val="-7.452223618346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ВПУЗ!$A$18:$A$26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Таласс облусу</c:v>
                </c:pt>
                <c:pt idx="6">
                  <c:v>Чуй облусу</c:v>
                </c:pt>
                <c:pt idx="7">
                  <c:v>Бишкек ш.</c:v>
                </c:pt>
                <c:pt idx="8">
                  <c:v>Ош ш.</c:v>
                </c:pt>
              </c:strCache>
            </c:strRef>
          </c:cat>
          <c:val>
            <c:numRef>
              <c:f>ВПУЗ!$C$18:$C$26</c:f>
              <c:numCache>
                <c:formatCode>General</c:formatCode>
                <c:ptCount val="9"/>
                <c:pt idx="0">
                  <c:v>5.2</c:v>
                </c:pt>
                <c:pt idx="1">
                  <c:v>10.5</c:v>
                </c:pt>
                <c:pt idx="2">
                  <c:v>3.8</c:v>
                </c:pt>
                <c:pt idx="3">
                  <c:v>2.5</c:v>
                </c:pt>
                <c:pt idx="4">
                  <c:v>0.1</c:v>
                </c:pt>
                <c:pt idx="5">
                  <c:v>1.9</c:v>
                </c:pt>
                <c:pt idx="6">
                  <c:v>1.5</c:v>
                </c:pt>
                <c:pt idx="7">
                  <c:v>112.6</c:v>
                </c:pt>
                <c:pt idx="8">
                  <c:v>37.4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323520"/>
        <c:axId val="121325056"/>
      </c:barChart>
      <c:catAx>
        <c:axId val="121323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121325056"/>
        <c:crosses val="autoZero"/>
        <c:auto val="1"/>
        <c:lblAlgn val="ctr"/>
        <c:lblOffset val="100"/>
        <c:noMultiLvlLbl val="0"/>
      </c:catAx>
      <c:valAx>
        <c:axId val="1213250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Kyrghyz Times" pitchFamily="2" charset="0"/>
              </a:defRPr>
            </a:pPr>
            <a:endParaRPr lang="ru-RU"/>
          </a:p>
        </c:txPr>
        <c:crossAx val="121323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8549589287450183"/>
          <c:y val="5.4749011425855656E-2"/>
          <c:w val="8.9195465150189557E-2"/>
          <c:h val="0.13848500308111225"/>
        </c:manualLayout>
      </c:layout>
      <c:overlay val="0"/>
      <c:txPr>
        <a:bodyPr/>
        <a:lstStyle/>
        <a:p>
          <a:pPr>
            <a:defRPr sz="16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020916272439698E-2"/>
          <c:y val="9.0216421083373202E-2"/>
          <c:w val="0.6009540955117757"/>
          <c:h val="0.852323060095672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1460004656894762"/>
          <c:y val="1.363843872394432E-2"/>
          <c:w val="0.3761407972376663"/>
          <c:h val="0.9576048154152331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666606488167989E-2"/>
          <c:y val="4.3797052792641976E-2"/>
          <c:w val="0.60415891289856682"/>
          <c:h val="0.89837876166925823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6.6954944820945819E-3"/>
                  <c:y val="-5.2890390107079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762132911158023E-2"/>
                  <c:y val="-0.117646777284660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8831183109284153E-2"/>
                  <c:y val="5.9780620798188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7882411213568859E-3"/>
                  <c:y val="6.2910769947843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7660259971114318E-3"/>
                  <c:y val="6.1387666321388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125590212198645E-2"/>
                  <c:y val="0.157750754786759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2769645965263122E-3"/>
                  <c:y val="-6.437625556184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7243662741176908E-2"/>
                  <c:y val="-4.564616760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279297670629189E-2"/>
                  <c:y val="-6.8128421529697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2934546624449135E-2"/>
                  <c:y val="-7.6481928837520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вузы!$A$28:$A$37</c:f>
              <c:strCache>
                <c:ptCount val="10"/>
                <c:pt idx="0">
                  <c:v>табигый жана математика илимдер боюнча адистер</c:v>
                </c:pt>
                <c:pt idx="1">
                  <c:v> гуманитардык жана социалдык-экономикалык илимдер</c:v>
                </c:pt>
                <c:pt idx="2">
                  <c:v>экономика боюнча адистер</c:v>
                </c:pt>
                <c:pt idx="3">
                  <c:v>юридикалык  адистик</c:v>
                </c:pt>
                <c:pt idx="4">
                  <c:v>саламаттык сактоо илимдер</c:v>
                </c:pt>
                <c:pt idx="5">
                  <c:v>педагогикалык илимдер</c:v>
                </c:pt>
                <c:pt idx="6">
                  <c:v>техникалык илимдер</c:v>
                </c:pt>
                <c:pt idx="7">
                  <c:v>айыл чарба илимдери</c:v>
                </c:pt>
                <c:pt idx="8">
                  <c:v>сервис</c:v>
                </c:pt>
                <c:pt idx="9">
                  <c:v>дисциплиналар аралык илимдер</c:v>
                </c:pt>
              </c:strCache>
            </c:strRef>
          </c:cat>
          <c:val>
            <c:numRef>
              <c:f>вузы!$B$28:$B$37</c:f>
              <c:numCache>
                <c:formatCode>0.0</c:formatCode>
                <c:ptCount val="10"/>
                <c:pt idx="0">
                  <c:v>6.3424442778270054</c:v>
                </c:pt>
                <c:pt idx="1">
                  <c:v>21.402767364187852</c:v>
                </c:pt>
                <c:pt idx="2">
                  <c:v>13.823188603367186</c:v>
                </c:pt>
                <c:pt idx="3">
                  <c:v>8.1521368686524429</c:v>
                </c:pt>
                <c:pt idx="4">
                  <c:v>12.589462204348715</c:v>
                </c:pt>
                <c:pt idx="5">
                  <c:v>16.617817463022288</c:v>
                </c:pt>
                <c:pt idx="6">
                  <c:v>15.080771590211983</c:v>
                </c:pt>
                <c:pt idx="7">
                  <c:v>0.92359075727625928</c:v>
                </c:pt>
                <c:pt idx="8">
                  <c:v>1.1076272919364734</c:v>
                </c:pt>
                <c:pt idx="9">
                  <c:v>3.9601935791697906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758526830352182"/>
          <c:y val="1.9718340523496209E-2"/>
          <c:w val="0.3332921342073103"/>
          <c:h val="0.96550063108720197"/>
        </c:manualLayout>
      </c:layout>
      <c:overlay val="0"/>
      <c:txPr>
        <a:bodyPr/>
        <a:lstStyle/>
        <a:p>
          <a:pPr>
            <a:defRPr sz="1300" b="1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223" y="0"/>
            <a:ext cx="29293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5" y="4722814"/>
            <a:ext cx="5409874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223" y="9444039"/>
            <a:ext cx="29293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721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0340EA-5330-476E-916E-034F036A356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8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504C-C70D-422F-8942-79D25BE23B2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81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D98E35-EEAF-4512-9935-E4B12979377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20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644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3F71DD-E759-4618-98BB-094102E5A8F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23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6D44CD-2FAB-4CE8-9748-E2622E3790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9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258574-5630-4697-9C26-4D9492112AD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86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121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65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44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4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98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5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0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43608" y="391815"/>
            <a:ext cx="7987680" cy="1362669"/>
          </a:xfrm>
        </p:spPr>
        <p:txBody>
          <a:bodyPr/>
          <a:lstStyle/>
          <a:p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Улуттук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статистикалык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комитети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2017-жылдын январь </a:t>
            </a:r>
            <a:r>
              <a:rPr lang="ru-RU" sz="2000" b="1" dirty="0" err="1">
                <a:latin typeface="Kyrghyz Times" pitchFamily="2" charset="0"/>
                <a:cs typeface="Times New Roman" pitchFamily="18" charset="0"/>
              </a:rPr>
              <a:t>айындагы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Kyrghyz Times" pitchFamily="2" charset="0"/>
                <a:cs typeface="Times New Roman" pitchFamily="18" charset="0"/>
              </a:rPr>
              <a:t>социалдык-экономикалык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абалынын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жыйынтыгы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пресс-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конференциясы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10 февраль 2017ж</a:t>
            </a:r>
            <a:r>
              <a:rPr lang="ru-RU" sz="2000" b="1" dirty="0">
                <a:latin typeface="Kyrghyz Times" pitchFamily="2" charset="0"/>
                <a:cs typeface="Times New Roman" pitchFamily="18" charset="0"/>
              </a:rPr>
              <a:t>. </a:t>
            </a:r>
            <a:br>
              <a:rPr lang="ru-RU" sz="20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2000" dirty="0" smtClean="0"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993063" cy="4392613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defRPr/>
            </a:pP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Кыргыз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Республикасынын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билим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берүү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чөйрөсүндөгү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негизги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тенденциялары</a:t>
            </a:r>
            <a:r>
              <a:rPr lang="ru-RU" sz="5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жөнүндө</a:t>
            </a:r>
            <a:r>
              <a:rPr lang="ru-RU" sz="57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7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маалымат</a:t>
            </a:r>
            <a:endParaRPr lang="ru-RU" sz="57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Социалдык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статистика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бөлүмү</a:t>
            </a: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Социалдык-демографиалык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эмгек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рыногу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башкармалыгы</a:t>
            </a: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869163" cy="922114"/>
          </a:xfrm>
        </p:spPr>
        <p:txBody>
          <a:bodyPr/>
          <a:lstStyle/>
          <a:p>
            <a:r>
              <a:rPr lang="ru-RU" b="1" dirty="0" err="1"/>
              <a:t>Мектепке</a:t>
            </a:r>
            <a:r>
              <a:rPr lang="ru-RU" b="1" dirty="0"/>
              <a:t> </a:t>
            </a:r>
            <a:r>
              <a:rPr lang="ru-RU" b="1" dirty="0" err="1"/>
              <a:t>чейинки</a:t>
            </a:r>
            <a:r>
              <a:rPr lang="ru-RU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билим</a:t>
            </a:r>
            <a:r>
              <a:rPr lang="ru-RU" b="1" dirty="0" smtClean="0"/>
              <a:t> </a:t>
            </a:r>
            <a:r>
              <a:rPr lang="ru-RU" b="1" dirty="0" err="1"/>
              <a:t>берүү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Доки\СОЦИАЛЬНАЯ СТАТИСТИКА\Disk C\СТАТИСТИКА ОБРАЗОВАНИЯ\ЗАПИСКИ\ЮНИСЕФ\46283905-Детский-сад-учитель-женщина-преподавания-детям-новые-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19534"/>
            <a:ext cx="482453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7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8229600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1.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: Аймак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мектепке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чейинки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берүү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уюмдарынын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саны 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Kyrghyz Times" pitchFamily="2" charset="0"/>
                <a:cs typeface="Times New Roman" pitchFamily="18" charset="0"/>
              </a:rPr>
              <a:t>бирдик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800" i="1" dirty="0"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883270" cy="8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http://previews.123rf.com/images/axsimen/axsimen1604/axsimen160400076/55493797-Playground-vector-illustration-Kids-playground-Playground-park--Stock-Phot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24744"/>
            <a:ext cx="3312368" cy="1800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031839"/>
              </p:ext>
            </p:extLst>
          </p:nvPr>
        </p:nvGraphicFramePr>
        <p:xfrm>
          <a:off x="467544" y="1124744"/>
          <a:ext cx="8229600" cy="5217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649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630" y="188640"/>
            <a:ext cx="8065858" cy="86409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Графиги:Мектепке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уюмдар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балдарды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камтуу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1-6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жаштагы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курактык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тобуна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жараша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6" y="8099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201622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928130"/>
              </p:ext>
            </p:extLst>
          </p:nvPr>
        </p:nvGraphicFramePr>
        <p:xfrm>
          <a:off x="457200" y="1340768"/>
          <a:ext cx="82296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3500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73150"/>
            <a:ext cx="8229600" cy="505301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Мектептеги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берүү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Картинки по запросу картинки школьн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5688632" cy="33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6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208912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Таблицасы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мектептердин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саны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карата)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457939"/>
              </p:ext>
            </p:extLst>
          </p:nvPr>
        </p:nvGraphicFramePr>
        <p:xfrm>
          <a:off x="395535" y="1844824"/>
          <a:ext cx="8235527" cy="284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4217"/>
                <a:gridCol w="1780655"/>
                <a:gridCol w="1780655"/>
              </a:tblGrid>
              <a:tr h="615099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2016/2017</a:t>
                      </a:r>
                    </a:p>
                  </a:txBody>
                  <a:tcPr marL="91444" marR="91444" marT="45717" marB="45717" anchor="ctr"/>
                </a:tc>
              </a:tr>
              <a:tr h="400911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Мектептердин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бирдик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2236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2144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адам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1176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1155</a:t>
                      </a:r>
                    </a:p>
                  </a:txBody>
                  <a:tcPr marL="9525" marR="9525" marT="9525" marB="0" anchor="ctr"/>
                </a:tc>
              </a:tr>
              <a:tr h="3584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9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388423" cy="70609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Аймак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уюмдардагы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саны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0" y="115888"/>
            <a:ext cx="863407" cy="86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260977"/>
              </p:ext>
            </p:extLst>
          </p:nvPr>
        </p:nvGraphicFramePr>
        <p:xfrm>
          <a:off x="457200" y="1340768"/>
          <a:ext cx="850728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15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350"/>
            <a:ext cx="7992442" cy="7778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чейинки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даярдоодон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биринчи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класстардын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окуучуларынын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(2016/2017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753860"/>
              </p:ext>
            </p:extLst>
          </p:nvPr>
        </p:nvGraphicFramePr>
        <p:xfrm>
          <a:off x="395536" y="1600200"/>
          <a:ext cx="8291264" cy="47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582894"/>
              </p:ext>
            </p:extLst>
          </p:nvPr>
        </p:nvGraphicFramePr>
        <p:xfrm>
          <a:off x="251520" y="1340768"/>
          <a:ext cx="8640960" cy="4752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7669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75" y="1448408"/>
            <a:ext cx="7750250" cy="57606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берүү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99993" y="2719860"/>
            <a:ext cx="3138074" cy="22213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2696235"/>
            <a:ext cx="2828646" cy="2244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1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Таблицасы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илим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жайлары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карата)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922290"/>
              </p:ext>
            </p:extLst>
          </p:nvPr>
        </p:nvGraphicFramePr>
        <p:xfrm>
          <a:off x="395536" y="1700808"/>
          <a:ext cx="8352928" cy="4054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1"/>
                <a:gridCol w="1846436"/>
                <a:gridCol w="1909241"/>
              </a:tblGrid>
              <a:tr h="66700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2012/2013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2016/2017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Орто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кесиптик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жайларынын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бирдик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132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8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3,3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90,6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79,2</a:t>
                      </a:r>
                    </a:p>
                  </a:txBody>
                  <a:tcPr marL="9525" marR="9525" marT="9525" marB="0"/>
                </a:tc>
              </a:tr>
              <a:tr h="4214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Arial Unicode MS"/>
                          <a:cs typeface="Times New Roman" pitchFamily="18" charset="0"/>
                        </a:rPr>
                        <a:t>11,0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L="9525" marR="9525" marT="9525" marB="0"/>
                </a:tc>
              </a:tr>
              <a:tr h="349488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Кабыл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алынган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 –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4" marR="91444" marT="45717" marB="45717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9" y="115888"/>
            <a:ext cx="739254" cy="74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5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16868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Аймак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жайларындагы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>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790"/>
            <a:ext cx="864096" cy="86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http://funforkids.ru/pictures/school22/school2225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2808311" cy="22322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505568"/>
              </p:ext>
            </p:extLst>
          </p:nvPr>
        </p:nvGraphicFramePr>
        <p:xfrm>
          <a:off x="467544" y="1340768"/>
          <a:ext cx="82296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3548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85583" cy="11430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Графиги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Адистик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уюмдарда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кабыл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алынган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окуучулардын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(2016/2017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окуу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карата,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814207"/>
              </p:ext>
            </p:extLst>
          </p:nvPr>
        </p:nvGraphicFramePr>
        <p:xfrm>
          <a:off x="539552" y="1600200"/>
          <a:ext cx="8147248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740180"/>
              </p:ext>
            </p:extLst>
          </p:nvPr>
        </p:nvGraphicFramePr>
        <p:xfrm>
          <a:off x="467544" y="1484784"/>
          <a:ext cx="8352927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875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94518"/>
            <a:ext cx="7920879" cy="96227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b="1" dirty="0" err="1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b="1" dirty="0" err="1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Kyrghyz Times" pitchFamily="2" charset="0"/>
                <a:cs typeface="Times New Roman" pitchFamily="18" charset="0"/>
              </a:rPr>
              <a:t>берүү</a:t>
            </a:r>
            <a:r>
              <a:rPr lang="ru-RU" sz="36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3600" b="1" dirty="0">
                <a:latin typeface="Kyrghyz Times" pitchFamily="2" charset="0"/>
                <a:cs typeface="Times New Roman" pitchFamily="18" charset="0"/>
              </a:rPr>
            </a:br>
            <a:endParaRPr lang="ru-RU" sz="3600" dirty="0">
              <a:latin typeface="Kyrghyz Times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888"/>
            <a:ext cx="1027286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47" y="1581696"/>
            <a:ext cx="3527401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728" y="2852936"/>
            <a:ext cx="233263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47114" y="274638"/>
            <a:ext cx="8201350" cy="1143000"/>
          </a:xfrm>
        </p:spPr>
        <p:txBody>
          <a:bodyPr/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3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Таблицасы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берүү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уюмдары</a:t>
            </a:r>
            <a:r>
              <a:rPr lang="ru-RU" sz="2800" b="1" dirty="0" smtClean="0">
                <a:latin typeface="Kyrghyz Times" pitchFamily="2" charset="0"/>
              </a:rPr>
              <a:t/>
            </a:r>
            <a:br>
              <a:rPr lang="ru-RU" sz="2800" b="1" dirty="0" smtClean="0">
                <a:latin typeface="Kyrghyz Times" pitchFamily="2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карата)</a:t>
            </a:r>
            <a:endParaRPr lang="ru-RU" sz="1800" i="1" dirty="0" smtClean="0"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5907539"/>
              </p:ext>
            </p:extLst>
          </p:nvPr>
        </p:nvGraphicFramePr>
        <p:xfrm>
          <a:off x="467543" y="1700808"/>
          <a:ext cx="8352928" cy="4200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4336"/>
                <a:gridCol w="1829351"/>
                <a:gridCol w="1909241"/>
              </a:tblGrid>
              <a:tr h="720081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2012/2013</a:t>
                      </a:r>
                      <a:endParaRPr lang="ru-RU" sz="1800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2016/2017</a:t>
                      </a:r>
                      <a:endParaRPr lang="ru-RU" sz="1800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</a:tr>
              <a:tr h="50405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Жогорку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билим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берүү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уюмдардын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бирдик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</a:tr>
              <a:tr h="38131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</a:tr>
              <a:tr h="33876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</a:tr>
              <a:tr h="549071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саны -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231,6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175,4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мамлекеттик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153,4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099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менчик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22,0</a:t>
                      </a:r>
                      <a:endParaRPr lang="ru-RU" sz="1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83102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Кабыл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алынган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окуучулардын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саны –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миң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адам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1444" marR="91444" marT="45717" marB="45717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33,1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29,3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773553" cy="72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5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1" y="188640"/>
            <a:ext cx="8352929" cy="79208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7.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: Аймак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берүүчү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берүү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уюмдардагы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окуучуларынын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саны</a:t>
            </a:r>
            <a:br>
              <a:rPr lang="ru-RU" sz="24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карата,</a:t>
            </a:r>
            <a:r>
              <a:rPr lang="ru-RU" sz="1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адам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 )</a:t>
            </a:r>
            <a:endParaRPr lang="ru-RU" sz="1800" i="1" dirty="0">
              <a:latin typeface="Kyrghyz Times" pitchFamily="2" charset="0"/>
              <a:cs typeface="Times New Roman" pitchFamily="18" charset="0"/>
            </a:endParaRPr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883270" cy="82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h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556792"/>
            <a:ext cx="3240360" cy="2016224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870987"/>
              </p:ext>
            </p:extLst>
          </p:nvPr>
        </p:nvGraphicFramePr>
        <p:xfrm>
          <a:off x="457200" y="1268760"/>
          <a:ext cx="836327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843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011166" y="274638"/>
            <a:ext cx="7881314" cy="633412"/>
          </a:xfrm>
        </p:spPr>
        <p:txBody>
          <a:bodyPr/>
          <a:lstStyle/>
          <a:p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8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Графиги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Адистик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Kyrghyz Times" pitchFamily="2" charset="0"/>
                <a:cs typeface="Times New Roman" pitchFamily="18" charset="0"/>
              </a:rPr>
              <a:t>жогорку</a:t>
            </a:r>
            <a:r>
              <a:rPr lang="ru-RU" sz="24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кесиптик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билим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берүүчү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уюмдарда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кабыл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алынган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Kyrghyz Times" pitchFamily="2" charset="0"/>
                <a:cs typeface="Times New Roman" pitchFamily="18" charset="0"/>
              </a:rPr>
              <a:t>окуучулардын</a:t>
            </a:r>
            <a:r>
              <a:rPr lang="ru-RU" sz="2400" b="1" dirty="0">
                <a:latin typeface="Kyrghyz Times" pitchFamily="2" charset="0"/>
                <a:cs typeface="Times New Roman" pitchFamily="18" charset="0"/>
              </a:rPr>
              <a:t> саны </a:t>
            </a:r>
            <a:r>
              <a:rPr lang="ru-RU" sz="2800" b="1" dirty="0">
                <a:latin typeface="Kyrghyz Times" pitchFamily="2" charset="0"/>
              </a:rPr>
              <a:t/>
            </a:r>
            <a:br>
              <a:rPr lang="ru-RU" sz="2800" b="1" dirty="0">
                <a:latin typeface="Kyrghyz Times" pitchFamily="2" charset="0"/>
              </a:rPr>
            </a:b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(2016/2017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окуу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жылынын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i="1" dirty="0">
                <a:latin typeface="Kyrghyz Times" pitchFamily="2" charset="0"/>
                <a:cs typeface="Times New Roman" pitchFamily="18" charset="0"/>
              </a:rPr>
              <a:t> карата, </a:t>
            </a:r>
            <a:r>
              <a:rPr lang="ru-RU" sz="1800" i="1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800" i="1" dirty="0" smtClean="0">
                <a:latin typeface="Kyrghyz Times" pitchFamily="2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7027697"/>
              </p:ext>
            </p:extLst>
          </p:nvPr>
        </p:nvGraphicFramePr>
        <p:xfrm>
          <a:off x="160338" y="1412875"/>
          <a:ext cx="8804150" cy="525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656651"/>
              </p:ext>
            </p:extLst>
          </p:nvPr>
        </p:nvGraphicFramePr>
        <p:xfrm>
          <a:off x="323528" y="1237031"/>
          <a:ext cx="8640960" cy="5432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859216" cy="144016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КӨҢҮЛ БУРГАНЫҢАР ҮЧҮН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РАХМАТ!!!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507288" cy="3993307"/>
          </a:xfrm>
        </p:spPr>
        <p:txBody>
          <a:bodyPr/>
          <a:lstStyle/>
          <a:p>
            <a:pPr marL="0" indent="0" algn="ctr"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2" y="119288"/>
            <a:ext cx="877333" cy="81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76872"/>
            <a:ext cx="446449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3690</TotalTime>
  <Words>342</Words>
  <Application>Microsoft Office PowerPoint</Application>
  <PresentationFormat>Экран (4:3)</PresentationFormat>
  <Paragraphs>147</Paragraphs>
  <Slides>17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Кыргыз Республикасынын Улуттук статистикалык комитети 2017-жылдын январь айындагы социалдык-экономикалык абалынын жыйынтыгы боюнча пресс-конференциясы  10 февраль 2017ж.    </vt:lpstr>
      <vt:lpstr>Мектепке чейинки  билим берүү</vt:lpstr>
      <vt:lpstr>1. Графиги: Аймак боюнча мектепке чейинки билим берүү уюмдарынын саны (бирдик)</vt:lpstr>
      <vt:lpstr>2. Графиги:Мектепке чейинки уюмдар менен  балдарды камтуу  (1-6 жаштагы курактык тобуна жараша пайыз менен)</vt:lpstr>
      <vt:lpstr>Презентация PowerPoint</vt:lpstr>
      <vt:lpstr>1. Таблицасы: Жалпы билим берүүчү мектептердин  жана окуучулардын саны (окуу жылынын башына карата)</vt:lpstr>
      <vt:lpstr>3. Графиги: Аймак боюнча  жалпы билим берүүчү уюмдардагы окуучулардын саны  (окуу жылынын башына карата, миң адам)</vt:lpstr>
      <vt:lpstr>4. Графиги: Мектепке чейинки даярдоодон өткөн биринчи класстардын окуучуларынын саны  (2016/2017 окуу жылынын башына карата, пайыз менен)</vt:lpstr>
      <vt:lpstr>Орто кесиптик билим берүү  </vt:lpstr>
      <vt:lpstr>2. Таблицасы: Жалпы билим берүүчү  орто кесиптик окуу жайлары (окуу жылынын башына карата)</vt:lpstr>
      <vt:lpstr>5. Графиги: Аймак боюнча орто кесиптик окуу жайларындагы окуучулардын саны   (окуу жылынын башына карата, миң адам)</vt:lpstr>
      <vt:lpstr>6. Графиги: Адистик боюнча орто кесиптик билим берүүчү уюмдарда кабыл алынган окуучулардын саны  (2016/2017 окуу жылынын башына карата, пайыз менен)</vt:lpstr>
      <vt:lpstr>Жогорку кесиптик билим берүү </vt:lpstr>
      <vt:lpstr>3. Таблицасы: Жогорку кесиптик билим  берүүчү билим берүү уюмдары (окуу жылынын башына карата)</vt:lpstr>
      <vt:lpstr>7. Графиги: Аймак боюнча жогорку кесиптик билим  берүүчү билим берүү уюмдардагы окуучуларынын саны (окуу жылынын башына карата, миң адам )</vt:lpstr>
      <vt:lpstr>8. Графиги: Адистик боюнча жогорку кесиптик билим берүүчү уюмдарда кабыл алынган окуучулардын саны  (2016/2017 окуу жылынын башына карата, пайыз менен)</vt:lpstr>
      <vt:lpstr>КӨҢҮЛ БУРГАНЫҢАР ҮЧҮН РАХМАТ!!!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Barabaev</cp:lastModifiedBy>
  <cp:revision>408</cp:revision>
  <cp:lastPrinted>2017-02-08T04:22:37Z</cp:lastPrinted>
  <dcterms:created xsi:type="dcterms:W3CDTF">2014-06-04T04:28:59Z</dcterms:created>
  <dcterms:modified xsi:type="dcterms:W3CDTF">2017-02-10T05:51:25Z</dcterms:modified>
</cp:coreProperties>
</file>