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3"/>
  </p:notesMasterIdLst>
  <p:sldIdLst>
    <p:sldId id="256" r:id="rId3"/>
    <p:sldId id="257" r:id="rId4"/>
    <p:sldId id="262" r:id="rId5"/>
    <p:sldId id="263" r:id="rId6"/>
    <p:sldId id="265" r:id="rId7"/>
    <p:sldId id="264" r:id="rId8"/>
    <p:sldId id="266" r:id="rId9"/>
    <p:sldId id="267" r:id="rId10"/>
    <p:sldId id="268" r:id="rId11"/>
    <p:sldId id="29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бложка" id="{09BD8EDA-5430-4B4C-9E05-F32D4CA76277}">
          <p14:sldIdLst>
            <p14:sldId id="256"/>
          </p14:sldIdLst>
        </p14:section>
        <p14:section name="Основная часть" id="{1F1C8C30-0E0A-473A-85B6-DBD365E752C7}">
          <p14:sldIdLst>
            <p14:sldId id="257"/>
            <p14:sldId id="262"/>
            <p14:sldId id="263"/>
            <p14:sldId id="265"/>
            <p14:sldId id="264"/>
            <p14:sldId id="266"/>
            <p14:sldId id="267"/>
            <p14:sldId id="268"/>
          </p14:sldIdLst>
        </p14:section>
        <p14:section name="Последняя страница" id="{4FE91FCE-F239-445C-9A5B-61A7535B0391}">
          <p14:sldIdLst>
            <p14:sldId id="29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AFDF"/>
    <a:srgbClr val="0059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3947" autoAdjust="0"/>
  </p:normalViewPr>
  <p:slideViewPr>
    <p:cSldViewPr snapToGrid="0">
      <p:cViewPr varScale="1">
        <p:scale>
          <a:sx n="104" d="100"/>
          <a:sy n="104" d="100"/>
        </p:scale>
        <p:origin x="816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E9DEB4-A2E6-4436-91C4-C5A38AF3CB91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A47ADFA6-1A2E-4766-BF5A-C7B8AA497DCB}">
      <dgm:prSet phldrT="[Текст]" custT="1"/>
      <dgm:spPr/>
      <dgm:t>
        <a:bodyPr/>
        <a:lstStyle/>
        <a:p>
          <a:r>
            <a:rPr lang="ru-RU" sz="3200" b="1" dirty="0">
              <a:latin typeface="DIN Pro Regular" panose="020B0504020101020102" pitchFamily="34" charset="0"/>
              <a:cs typeface="DIN Pro Regular" panose="020B0504020101020102" pitchFamily="34" charset="0"/>
            </a:rPr>
            <a:t>Субъекты малого и среднего предпринимательства</a:t>
          </a:r>
          <a:r>
            <a:rPr lang="ru-RU" sz="3100" b="1" dirty="0">
              <a:latin typeface="DIN Pro Regular" panose="020B0504020101020102" pitchFamily="34" charset="0"/>
              <a:cs typeface="DIN Pro Regular" panose="020B0504020101020102" pitchFamily="34" charset="0"/>
            </a:rPr>
            <a:t> </a:t>
          </a:r>
          <a:endParaRPr lang="ru-RU" sz="3100" dirty="0">
            <a:latin typeface="DIN Pro Regular" panose="020B0504020101020102" pitchFamily="34" charset="0"/>
            <a:cs typeface="DIN Pro Regular" panose="020B0504020101020102" pitchFamily="34" charset="0"/>
          </a:endParaRPr>
        </a:p>
      </dgm:t>
    </dgm:pt>
    <dgm:pt modelId="{347CD5A9-8CD1-426D-A2AB-3F08BC07C3DB}" type="parTrans" cxnId="{387AEFD9-17E6-4D5A-8870-D8149BBD68DD}">
      <dgm:prSet/>
      <dgm:spPr/>
      <dgm:t>
        <a:bodyPr/>
        <a:lstStyle/>
        <a:p>
          <a:endParaRPr lang="ru-RU">
            <a:latin typeface="DIN Pro Regular" panose="020B0504020101020102" pitchFamily="34" charset="0"/>
            <a:cs typeface="DIN Pro Regular" panose="020B0504020101020102" pitchFamily="34" charset="0"/>
          </a:endParaRPr>
        </a:p>
      </dgm:t>
    </dgm:pt>
    <dgm:pt modelId="{E8075F66-DCF1-4E67-9F93-69C7CC7F4FE4}" type="sibTrans" cxnId="{387AEFD9-17E6-4D5A-8870-D8149BBD68DD}">
      <dgm:prSet/>
      <dgm:spPr/>
      <dgm:t>
        <a:bodyPr/>
        <a:lstStyle/>
        <a:p>
          <a:endParaRPr lang="ru-RU">
            <a:latin typeface="DIN Pro Regular" panose="020B0504020101020102" pitchFamily="34" charset="0"/>
            <a:cs typeface="DIN Pro Regular" panose="020B0504020101020102" pitchFamily="34" charset="0"/>
          </a:endParaRPr>
        </a:p>
      </dgm:t>
    </dgm:pt>
    <dgm:pt modelId="{3C09EAF3-45F1-410A-A8EF-926EBFC81020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2800" dirty="0">
              <a:latin typeface="DIN Pro Regular" panose="020B0504020101020102" pitchFamily="34" charset="0"/>
              <a:cs typeface="DIN Pro Regular" panose="020B0504020101020102" pitchFamily="34" charset="0"/>
            </a:rPr>
            <a:t>Малые предприятия </a:t>
          </a:r>
        </a:p>
        <a:p>
          <a:pPr>
            <a:spcAft>
              <a:spcPts val="0"/>
            </a:spcAft>
          </a:pPr>
          <a:r>
            <a:rPr lang="ru-RU" sz="1600" i="1" dirty="0">
              <a:latin typeface="DIN Pro Regular" panose="020B0504020101020102" pitchFamily="34" charset="0"/>
              <a:cs typeface="DIN Pro Regular" panose="020B0504020101020102" pitchFamily="34" charset="0"/>
            </a:rPr>
            <a:t>с численностью до 50 человек в сфере производства, </a:t>
          </a:r>
        </a:p>
        <a:p>
          <a:pPr>
            <a:spcAft>
              <a:spcPct val="35000"/>
            </a:spcAft>
          </a:pPr>
          <a:r>
            <a:rPr lang="ru-RU" sz="1600" i="1" dirty="0">
              <a:latin typeface="DIN Pro Regular" panose="020B0504020101020102" pitchFamily="34" charset="0"/>
              <a:cs typeface="DIN Pro Regular" panose="020B0504020101020102" pitchFamily="34" charset="0"/>
            </a:rPr>
            <a:t>в сфере услуг - до 15 человек </a:t>
          </a:r>
        </a:p>
      </dgm:t>
    </dgm:pt>
    <dgm:pt modelId="{5E20993A-F3A2-45F9-83D1-8299D564D0EA}" type="parTrans" cxnId="{DB7E6A4F-0A10-4D2E-80E6-A6ADCBBAD221}">
      <dgm:prSet/>
      <dgm:spPr/>
      <dgm:t>
        <a:bodyPr/>
        <a:lstStyle/>
        <a:p>
          <a:endParaRPr lang="ru-RU">
            <a:latin typeface="DIN Pro Regular" panose="020B0504020101020102" pitchFamily="34" charset="0"/>
            <a:cs typeface="DIN Pro Regular" panose="020B0504020101020102" pitchFamily="34" charset="0"/>
          </a:endParaRPr>
        </a:p>
      </dgm:t>
    </dgm:pt>
    <dgm:pt modelId="{05ED0264-9B47-4723-A3BD-CB080533FA14}" type="sibTrans" cxnId="{DB7E6A4F-0A10-4D2E-80E6-A6ADCBBAD221}">
      <dgm:prSet/>
      <dgm:spPr/>
      <dgm:t>
        <a:bodyPr/>
        <a:lstStyle/>
        <a:p>
          <a:endParaRPr lang="ru-RU">
            <a:latin typeface="DIN Pro Regular" panose="020B0504020101020102" pitchFamily="34" charset="0"/>
            <a:cs typeface="DIN Pro Regular" panose="020B0504020101020102" pitchFamily="34" charset="0"/>
          </a:endParaRPr>
        </a:p>
      </dgm:t>
    </dgm:pt>
    <dgm:pt modelId="{E5556917-C73F-4D59-8B43-2AA64D1137CE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2800" dirty="0">
              <a:latin typeface="DIN Pro Regular" panose="020B0504020101020102" pitchFamily="34" charset="0"/>
              <a:cs typeface="DIN Pro Regular" panose="020B0504020101020102" pitchFamily="34" charset="0"/>
            </a:rPr>
            <a:t>Средние предприятия </a:t>
          </a:r>
        </a:p>
        <a:p>
          <a:pPr>
            <a:spcAft>
              <a:spcPct val="35000"/>
            </a:spcAft>
          </a:pPr>
          <a:r>
            <a:rPr lang="ru-RU" sz="1700" i="1" dirty="0">
              <a:latin typeface="DIN Pro Regular" panose="020B0504020101020102" pitchFamily="34" charset="0"/>
              <a:cs typeface="DIN Pro Regular" panose="020B0504020101020102" pitchFamily="34" charset="0"/>
            </a:rPr>
            <a:t>с численностью в сфере производства от 51 до 200 человек, в сфере услуг - от 16 до 50 человек</a:t>
          </a:r>
        </a:p>
      </dgm:t>
    </dgm:pt>
    <dgm:pt modelId="{2136A6AE-9630-45D5-B464-371F63702A62}" type="parTrans" cxnId="{46D3D00A-87C6-4D50-B679-E9C8E5A841B5}">
      <dgm:prSet/>
      <dgm:spPr/>
      <dgm:t>
        <a:bodyPr/>
        <a:lstStyle/>
        <a:p>
          <a:endParaRPr lang="ru-RU">
            <a:latin typeface="DIN Pro Regular" panose="020B0504020101020102" pitchFamily="34" charset="0"/>
            <a:cs typeface="DIN Pro Regular" panose="020B0504020101020102" pitchFamily="34" charset="0"/>
          </a:endParaRPr>
        </a:p>
      </dgm:t>
    </dgm:pt>
    <dgm:pt modelId="{0B384092-D005-447D-9EE0-DB399D2D11F5}" type="sibTrans" cxnId="{46D3D00A-87C6-4D50-B679-E9C8E5A841B5}">
      <dgm:prSet/>
      <dgm:spPr/>
      <dgm:t>
        <a:bodyPr/>
        <a:lstStyle/>
        <a:p>
          <a:endParaRPr lang="ru-RU">
            <a:latin typeface="DIN Pro Regular" panose="020B0504020101020102" pitchFamily="34" charset="0"/>
            <a:cs typeface="DIN Pro Regular" panose="020B0504020101020102" pitchFamily="34" charset="0"/>
          </a:endParaRPr>
        </a:p>
      </dgm:t>
    </dgm:pt>
    <dgm:pt modelId="{2712684F-A42C-4723-9778-1754E6BB1CF8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2800" dirty="0">
              <a:latin typeface="DIN Pro Regular" panose="020B0504020101020102" pitchFamily="34" charset="0"/>
              <a:cs typeface="DIN Pro Regular" panose="020B0504020101020102" pitchFamily="34" charset="0"/>
            </a:rPr>
            <a:t>Крестьянские (фермерские) хозяйства </a:t>
          </a:r>
        </a:p>
        <a:p>
          <a:pPr>
            <a:spcAft>
              <a:spcPct val="35000"/>
            </a:spcAft>
          </a:pPr>
          <a:r>
            <a:rPr lang="ru-RU" sz="1600" i="1" dirty="0">
              <a:latin typeface="DIN Pro Regular" panose="020B0504020101020102" pitchFamily="34" charset="0"/>
              <a:cs typeface="DIN Pro Regular" panose="020B0504020101020102" pitchFamily="34" charset="0"/>
            </a:rPr>
            <a:t>имеющие статус юридического или физического лица</a:t>
          </a:r>
        </a:p>
      </dgm:t>
    </dgm:pt>
    <dgm:pt modelId="{F81D9C12-5296-4C4E-9F6B-C07F38DE0EEF}" type="parTrans" cxnId="{C6055149-EE4C-4366-9906-61A05B65E697}">
      <dgm:prSet/>
      <dgm:spPr/>
      <dgm:t>
        <a:bodyPr/>
        <a:lstStyle/>
        <a:p>
          <a:endParaRPr lang="ru-RU">
            <a:latin typeface="DIN Pro Regular" panose="020B0504020101020102" pitchFamily="34" charset="0"/>
            <a:cs typeface="DIN Pro Regular" panose="020B0504020101020102" pitchFamily="34" charset="0"/>
          </a:endParaRPr>
        </a:p>
      </dgm:t>
    </dgm:pt>
    <dgm:pt modelId="{C399AC64-464B-4D94-B3D5-D141C2E41EF7}" type="sibTrans" cxnId="{C6055149-EE4C-4366-9906-61A05B65E697}">
      <dgm:prSet/>
      <dgm:spPr/>
      <dgm:t>
        <a:bodyPr/>
        <a:lstStyle/>
        <a:p>
          <a:endParaRPr lang="ru-RU">
            <a:latin typeface="DIN Pro Regular" panose="020B0504020101020102" pitchFamily="34" charset="0"/>
            <a:cs typeface="DIN Pro Regular" panose="020B0504020101020102" pitchFamily="34" charset="0"/>
          </a:endParaRPr>
        </a:p>
      </dgm:t>
    </dgm:pt>
    <dgm:pt modelId="{5574BC5B-5F24-48EA-9711-361AB6992EF9}">
      <dgm:prSet phldrT="[Текст]" custT="1"/>
      <dgm:spPr/>
      <dgm:t>
        <a:bodyPr/>
        <a:lstStyle/>
        <a:p>
          <a:r>
            <a:rPr lang="ru-RU" sz="3200" dirty="0">
              <a:latin typeface="DIN Pro Regular" panose="020B0504020101020102" pitchFamily="34" charset="0"/>
              <a:cs typeface="DIN Pro Regular" panose="020B0504020101020102" pitchFamily="34" charset="0"/>
            </a:rPr>
            <a:t>Индивидуальные предприниматели</a:t>
          </a:r>
        </a:p>
      </dgm:t>
    </dgm:pt>
    <dgm:pt modelId="{4B2ED8EA-1498-494C-97FB-2E5DA83DE61F}" type="parTrans" cxnId="{CE9B5AF2-EED6-4D0C-9BE9-5F861FA050B1}">
      <dgm:prSet/>
      <dgm:spPr/>
      <dgm:t>
        <a:bodyPr/>
        <a:lstStyle/>
        <a:p>
          <a:endParaRPr lang="ru-RU">
            <a:latin typeface="DIN Pro Regular" panose="020B0504020101020102" pitchFamily="34" charset="0"/>
            <a:cs typeface="DIN Pro Regular" panose="020B0504020101020102" pitchFamily="34" charset="0"/>
          </a:endParaRPr>
        </a:p>
      </dgm:t>
    </dgm:pt>
    <dgm:pt modelId="{8D6D041A-6423-45F5-9C76-DF5816855D16}" type="sibTrans" cxnId="{CE9B5AF2-EED6-4D0C-9BE9-5F861FA050B1}">
      <dgm:prSet/>
      <dgm:spPr/>
      <dgm:t>
        <a:bodyPr/>
        <a:lstStyle/>
        <a:p>
          <a:endParaRPr lang="ru-RU">
            <a:latin typeface="DIN Pro Regular" panose="020B0504020101020102" pitchFamily="34" charset="0"/>
            <a:cs typeface="DIN Pro Regular" panose="020B0504020101020102" pitchFamily="34" charset="0"/>
          </a:endParaRPr>
        </a:p>
      </dgm:t>
    </dgm:pt>
    <dgm:pt modelId="{D3773FE8-53C5-45E3-839D-31B6E3FFC1FB}" type="pres">
      <dgm:prSet presAssocID="{68E9DEB4-A2E6-4436-91C4-C5A38AF3CB91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3483B80B-1CC4-4731-93EB-B4E467F29336}" type="pres">
      <dgm:prSet presAssocID="{A47ADFA6-1A2E-4766-BF5A-C7B8AA497DCB}" presName="root1" presStyleCnt="0"/>
      <dgm:spPr/>
    </dgm:pt>
    <dgm:pt modelId="{C70AE6C8-45F1-4943-BA64-09F2CD3B2BB7}" type="pres">
      <dgm:prSet presAssocID="{A47ADFA6-1A2E-4766-BF5A-C7B8AA497DCB}" presName="LevelOneTextNode" presStyleLbl="node0" presStyleIdx="0" presStyleCnt="1" custScaleX="135707" custLinFactNeighborX="5551" custLinFactNeighborY="566">
        <dgm:presLayoutVars>
          <dgm:chPref val="3"/>
        </dgm:presLayoutVars>
      </dgm:prSet>
      <dgm:spPr/>
    </dgm:pt>
    <dgm:pt modelId="{A0F613E1-6017-461C-8DF1-C0A5E137A820}" type="pres">
      <dgm:prSet presAssocID="{A47ADFA6-1A2E-4766-BF5A-C7B8AA497DCB}" presName="level2hierChild" presStyleCnt="0"/>
      <dgm:spPr/>
    </dgm:pt>
    <dgm:pt modelId="{145FE226-A54D-46FB-B065-350F3FAD2779}" type="pres">
      <dgm:prSet presAssocID="{5E20993A-F3A2-45F9-83D1-8299D564D0EA}" presName="conn2-1" presStyleLbl="parChTrans1D2" presStyleIdx="0" presStyleCnt="4"/>
      <dgm:spPr/>
    </dgm:pt>
    <dgm:pt modelId="{33E66D63-7690-49A9-B74A-F1F599E8536A}" type="pres">
      <dgm:prSet presAssocID="{5E20993A-F3A2-45F9-83D1-8299D564D0EA}" presName="connTx" presStyleLbl="parChTrans1D2" presStyleIdx="0" presStyleCnt="4"/>
      <dgm:spPr/>
    </dgm:pt>
    <dgm:pt modelId="{003B7A1E-B57C-4FC2-9813-D6B9B7FE8900}" type="pres">
      <dgm:prSet presAssocID="{3C09EAF3-45F1-410A-A8EF-926EBFC81020}" presName="root2" presStyleCnt="0"/>
      <dgm:spPr/>
    </dgm:pt>
    <dgm:pt modelId="{2BA792C3-927E-40F8-8ACE-ADD0CDC23DA8}" type="pres">
      <dgm:prSet presAssocID="{3C09EAF3-45F1-410A-A8EF-926EBFC81020}" presName="LevelTwoTextNode" presStyleLbl="node2" presStyleIdx="0" presStyleCnt="4" custScaleX="162030">
        <dgm:presLayoutVars>
          <dgm:chPref val="3"/>
        </dgm:presLayoutVars>
      </dgm:prSet>
      <dgm:spPr/>
    </dgm:pt>
    <dgm:pt modelId="{40B08A4C-CA3E-486A-995B-D33D16FB118F}" type="pres">
      <dgm:prSet presAssocID="{3C09EAF3-45F1-410A-A8EF-926EBFC81020}" presName="level3hierChild" presStyleCnt="0"/>
      <dgm:spPr/>
    </dgm:pt>
    <dgm:pt modelId="{9246130D-45CB-4224-B5B3-8FB2DFE9C4D2}" type="pres">
      <dgm:prSet presAssocID="{2136A6AE-9630-45D5-B464-371F63702A62}" presName="conn2-1" presStyleLbl="parChTrans1D2" presStyleIdx="1" presStyleCnt="4"/>
      <dgm:spPr/>
    </dgm:pt>
    <dgm:pt modelId="{5E486332-B9F5-4EA4-949E-E5CF00073511}" type="pres">
      <dgm:prSet presAssocID="{2136A6AE-9630-45D5-B464-371F63702A62}" presName="connTx" presStyleLbl="parChTrans1D2" presStyleIdx="1" presStyleCnt="4"/>
      <dgm:spPr/>
    </dgm:pt>
    <dgm:pt modelId="{E336F196-94F6-431D-9FA1-B0A8FE8C05F9}" type="pres">
      <dgm:prSet presAssocID="{E5556917-C73F-4D59-8B43-2AA64D1137CE}" presName="root2" presStyleCnt="0"/>
      <dgm:spPr/>
    </dgm:pt>
    <dgm:pt modelId="{5523E5F8-EF8F-4FD7-9ACF-B201D5EEA056}" type="pres">
      <dgm:prSet presAssocID="{E5556917-C73F-4D59-8B43-2AA64D1137CE}" presName="LevelTwoTextNode" presStyleLbl="node2" presStyleIdx="1" presStyleCnt="4" custScaleX="162030">
        <dgm:presLayoutVars>
          <dgm:chPref val="3"/>
        </dgm:presLayoutVars>
      </dgm:prSet>
      <dgm:spPr/>
    </dgm:pt>
    <dgm:pt modelId="{1FE8B062-C7C8-4F6D-8948-52FD49B0035E}" type="pres">
      <dgm:prSet presAssocID="{E5556917-C73F-4D59-8B43-2AA64D1137CE}" presName="level3hierChild" presStyleCnt="0"/>
      <dgm:spPr/>
    </dgm:pt>
    <dgm:pt modelId="{91B7B3FE-0E83-4398-8A65-F65ED4F0507E}" type="pres">
      <dgm:prSet presAssocID="{4B2ED8EA-1498-494C-97FB-2E5DA83DE61F}" presName="conn2-1" presStyleLbl="parChTrans1D2" presStyleIdx="2" presStyleCnt="4"/>
      <dgm:spPr/>
    </dgm:pt>
    <dgm:pt modelId="{D1C75054-9BE2-49A1-BC29-6C5B70AC51D7}" type="pres">
      <dgm:prSet presAssocID="{4B2ED8EA-1498-494C-97FB-2E5DA83DE61F}" presName="connTx" presStyleLbl="parChTrans1D2" presStyleIdx="2" presStyleCnt="4"/>
      <dgm:spPr/>
    </dgm:pt>
    <dgm:pt modelId="{622F26F6-B936-4513-9797-E28EB4101E70}" type="pres">
      <dgm:prSet presAssocID="{5574BC5B-5F24-48EA-9711-361AB6992EF9}" presName="root2" presStyleCnt="0"/>
      <dgm:spPr/>
    </dgm:pt>
    <dgm:pt modelId="{BD58D35B-D31D-4E02-BBE6-F6DB5A9F8CD4}" type="pres">
      <dgm:prSet presAssocID="{5574BC5B-5F24-48EA-9711-361AB6992EF9}" presName="LevelTwoTextNode" presStyleLbl="node2" presStyleIdx="2" presStyleCnt="4" custScaleX="162030">
        <dgm:presLayoutVars>
          <dgm:chPref val="3"/>
        </dgm:presLayoutVars>
      </dgm:prSet>
      <dgm:spPr/>
    </dgm:pt>
    <dgm:pt modelId="{CD3CAD08-331F-4A48-95AD-C52C9702810C}" type="pres">
      <dgm:prSet presAssocID="{5574BC5B-5F24-48EA-9711-361AB6992EF9}" presName="level3hierChild" presStyleCnt="0"/>
      <dgm:spPr/>
    </dgm:pt>
    <dgm:pt modelId="{528D80AA-1D02-41E5-8BA4-1598151F4291}" type="pres">
      <dgm:prSet presAssocID="{F81D9C12-5296-4C4E-9F6B-C07F38DE0EEF}" presName="conn2-1" presStyleLbl="parChTrans1D2" presStyleIdx="3" presStyleCnt="4"/>
      <dgm:spPr/>
    </dgm:pt>
    <dgm:pt modelId="{67250771-D95A-4005-9045-41F7AD26A871}" type="pres">
      <dgm:prSet presAssocID="{F81D9C12-5296-4C4E-9F6B-C07F38DE0EEF}" presName="connTx" presStyleLbl="parChTrans1D2" presStyleIdx="3" presStyleCnt="4"/>
      <dgm:spPr/>
    </dgm:pt>
    <dgm:pt modelId="{8B652585-D6DC-463A-8BFA-1E6EC055E3AF}" type="pres">
      <dgm:prSet presAssocID="{2712684F-A42C-4723-9778-1754E6BB1CF8}" presName="root2" presStyleCnt="0"/>
      <dgm:spPr/>
    </dgm:pt>
    <dgm:pt modelId="{C292805F-E435-449C-A973-AFF4350D662A}" type="pres">
      <dgm:prSet presAssocID="{2712684F-A42C-4723-9778-1754E6BB1CF8}" presName="LevelTwoTextNode" presStyleLbl="node2" presStyleIdx="3" presStyleCnt="4" custScaleX="162030">
        <dgm:presLayoutVars>
          <dgm:chPref val="3"/>
        </dgm:presLayoutVars>
      </dgm:prSet>
      <dgm:spPr/>
    </dgm:pt>
    <dgm:pt modelId="{961F48C0-19E2-4973-844B-484E54F474B0}" type="pres">
      <dgm:prSet presAssocID="{2712684F-A42C-4723-9778-1754E6BB1CF8}" presName="level3hierChild" presStyleCnt="0"/>
      <dgm:spPr/>
    </dgm:pt>
  </dgm:ptLst>
  <dgm:cxnLst>
    <dgm:cxn modelId="{05F10406-0F2F-451D-AA4B-C65D48C8D3F2}" type="presOf" srcId="{2712684F-A42C-4723-9778-1754E6BB1CF8}" destId="{C292805F-E435-449C-A973-AFF4350D662A}" srcOrd="0" destOrd="0" presId="urn:microsoft.com/office/officeart/2008/layout/HorizontalMultiLevelHierarchy"/>
    <dgm:cxn modelId="{46D3D00A-87C6-4D50-B679-E9C8E5A841B5}" srcId="{A47ADFA6-1A2E-4766-BF5A-C7B8AA497DCB}" destId="{E5556917-C73F-4D59-8B43-2AA64D1137CE}" srcOrd="1" destOrd="0" parTransId="{2136A6AE-9630-45D5-B464-371F63702A62}" sibTransId="{0B384092-D005-447D-9EE0-DB399D2D11F5}"/>
    <dgm:cxn modelId="{294FE022-83ED-4DE6-91B6-730612519CCE}" type="presOf" srcId="{3C09EAF3-45F1-410A-A8EF-926EBFC81020}" destId="{2BA792C3-927E-40F8-8ACE-ADD0CDC23DA8}" srcOrd="0" destOrd="0" presId="urn:microsoft.com/office/officeart/2008/layout/HorizontalMultiLevelHierarchy"/>
    <dgm:cxn modelId="{C6055149-EE4C-4366-9906-61A05B65E697}" srcId="{A47ADFA6-1A2E-4766-BF5A-C7B8AA497DCB}" destId="{2712684F-A42C-4723-9778-1754E6BB1CF8}" srcOrd="3" destOrd="0" parTransId="{F81D9C12-5296-4C4E-9F6B-C07F38DE0EEF}" sibTransId="{C399AC64-464B-4D94-B3D5-D141C2E41EF7}"/>
    <dgm:cxn modelId="{F2BF006B-7AB6-498E-9FF9-A528620CBF37}" type="presOf" srcId="{5E20993A-F3A2-45F9-83D1-8299D564D0EA}" destId="{145FE226-A54D-46FB-B065-350F3FAD2779}" srcOrd="0" destOrd="0" presId="urn:microsoft.com/office/officeart/2008/layout/HorizontalMultiLevelHierarchy"/>
    <dgm:cxn modelId="{DB7E6A4F-0A10-4D2E-80E6-A6ADCBBAD221}" srcId="{A47ADFA6-1A2E-4766-BF5A-C7B8AA497DCB}" destId="{3C09EAF3-45F1-410A-A8EF-926EBFC81020}" srcOrd="0" destOrd="0" parTransId="{5E20993A-F3A2-45F9-83D1-8299D564D0EA}" sibTransId="{05ED0264-9B47-4723-A3BD-CB080533FA14}"/>
    <dgm:cxn modelId="{B46BE47A-6457-48FA-A380-61B055F1D8FE}" type="presOf" srcId="{2136A6AE-9630-45D5-B464-371F63702A62}" destId="{5E486332-B9F5-4EA4-949E-E5CF00073511}" srcOrd="1" destOrd="0" presId="urn:microsoft.com/office/officeart/2008/layout/HorizontalMultiLevelHierarchy"/>
    <dgm:cxn modelId="{E4D144A2-A22A-44F1-BB4B-CFC9912EF534}" type="presOf" srcId="{4B2ED8EA-1498-494C-97FB-2E5DA83DE61F}" destId="{D1C75054-9BE2-49A1-BC29-6C5B70AC51D7}" srcOrd="1" destOrd="0" presId="urn:microsoft.com/office/officeart/2008/layout/HorizontalMultiLevelHierarchy"/>
    <dgm:cxn modelId="{32BB32A9-C446-4CBC-BD2D-EBCB9F43BE06}" type="presOf" srcId="{5574BC5B-5F24-48EA-9711-361AB6992EF9}" destId="{BD58D35B-D31D-4E02-BBE6-F6DB5A9F8CD4}" srcOrd="0" destOrd="0" presId="urn:microsoft.com/office/officeart/2008/layout/HorizontalMultiLevelHierarchy"/>
    <dgm:cxn modelId="{8F0BA3BD-5CBE-4429-9B9F-54AFE451A31B}" type="presOf" srcId="{4B2ED8EA-1498-494C-97FB-2E5DA83DE61F}" destId="{91B7B3FE-0E83-4398-8A65-F65ED4F0507E}" srcOrd="0" destOrd="0" presId="urn:microsoft.com/office/officeart/2008/layout/HorizontalMultiLevelHierarchy"/>
    <dgm:cxn modelId="{C6FC8BC5-8242-4890-B37A-5181A3E5387C}" type="presOf" srcId="{F81D9C12-5296-4C4E-9F6B-C07F38DE0EEF}" destId="{67250771-D95A-4005-9045-41F7AD26A871}" srcOrd="1" destOrd="0" presId="urn:microsoft.com/office/officeart/2008/layout/HorizontalMultiLevelHierarchy"/>
    <dgm:cxn modelId="{66CA09C7-0927-4B29-AFA7-C85D21CB7EC4}" type="presOf" srcId="{F81D9C12-5296-4C4E-9F6B-C07F38DE0EEF}" destId="{528D80AA-1D02-41E5-8BA4-1598151F4291}" srcOrd="0" destOrd="0" presId="urn:microsoft.com/office/officeart/2008/layout/HorizontalMultiLevelHierarchy"/>
    <dgm:cxn modelId="{9B3968D6-F229-43B8-9204-A5ED9C3B439D}" type="presOf" srcId="{A47ADFA6-1A2E-4766-BF5A-C7B8AA497DCB}" destId="{C70AE6C8-45F1-4943-BA64-09F2CD3B2BB7}" srcOrd="0" destOrd="0" presId="urn:microsoft.com/office/officeart/2008/layout/HorizontalMultiLevelHierarchy"/>
    <dgm:cxn modelId="{A06988D6-DB4B-42D2-9065-02BBB2900C3E}" type="presOf" srcId="{E5556917-C73F-4D59-8B43-2AA64D1137CE}" destId="{5523E5F8-EF8F-4FD7-9ACF-B201D5EEA056}" srcOrd="0" destOrd="0" presId="urn:microsoft.com/office/officeart/2008/layout/HorizontalMultiLevelHierarchy"/>
    <dgm:cxn modelId="{387AEFD9-17E6-4D5A-8870-D8149BBD68DD}" srcId="{68E9DEB4-A2E6-4436-91C4-C5A38AF3CB91}" destId="{A47ADFA6-1A2E-4766-BF5A-C7B8AA497DCB}" srcOrd="0" destOrd="0" parTransId="{347CD5A9-8CD1-426D-A2AB-3F08BC07C3DB}" sibTransId="{E8075F66-DCF1-4E67-9F93-69C7CC7F4FE4}"/>
    <dgm:cxn modelId="{63E761DB-DC2E-44D9-9A2A-DE2839AED6FB}" type="presOf" srcId="{5E20993A-F3A2-45F9-83D1-8299D564D0EA}" destId="{33E66D63-7690-49A9-B74A-F1F599E8536A}" srcOrd="1" destOrd="0" presId="urn:microsoft.com/office/officeart/2008/layout/HorizontalMultiLevelHierarchy"/>
    <dgm:cxn modelId="{7ABA4AEB-61F8-49B7-8637-3CF1BE43E107}" type="presOf" srcId="{68E9DEB4-A2E6-4436-91C4-C5A38AF3CB91}" destId="{D3773FE8-53C5-45E3-839D-31B6E3FFC1FB}" srcOrd="0" destOrd="0" presId="urn:microsoft.com/office/officeart/2008/layout/HorizontalMultiLevelHierarchy"/>
    <dgm:cxn modelId="{CE9B5AF2-EED6-4D0C-9BE9-5F861FA050B1}" srcId="{A47ADFA6-1A2E-4766-BF5A-C7B8AA497DCB}" destId="{5574BC5B-5F24-48EA-9711-361AB6992EF9}" srcOrd="2" destOrd="0" parTransId="{4B2ED8EA-1498-494C-97FB-2E5DA83DE61F}" sibTransId="{8D6D041A-6423-45F5-9C76-DF5816855D16}"/>
    <dgm:cxn modelId="{66AC64F4-E918-4A0D-9C9D-92F6AB4C43D1}" type="presOf" srcId="{2136A6AE-9630-45D5-B464-371F63702A62}" destId="{9246130D-45CB-4224-B5B3-8FB2DFE9C4D2}" srcOrd="0" destOrd="0" presId="urn:microsoft.com/office/officeart/2008/layout/HorizontalMultiLevelHierarchy"/>
    <dgm:cxn modelId="{5409056D-D8D0-437C-9E76-83E8016EDECE}" type="presParOf" srcId="{D3773FE8-53C5-45E3-839D-31B6E3FFC1FB}" destId="{3483B80B-1CC4-4731-93EB-B4E467F29336}" srcOrd="0" destOrd="0" presId="urn:microsoft.com/office/officeart/2008/layout/HorizontalMultiLevelHierarchy"/>
    <dgm:cxn modelId="{EDFD8A41-5CB3-447C-B282-7E0156DE4C2E}" type="presParOf" srcId="{3483B80B-1CC4-4731-93EB-B4E467F29336}" destId="{C70AE6C8-45F1-4943-BA64-09F2CD3B2BB7}" srcOrd="0" destOrd="0" presId="urn:microsoft.com/office/officeart/2008/layout/HorizontalMultiLevelHierarchy"/>
    <dgm:cxn modelId="{EAFB9793-DFE9-4BEF-918E-411530776CBF}" type="presParOf" srcId="{3483B80B-1CC4-4731-93EB-B4E467F29336}" destId="{A0F613E1-6017-461C-8DF1-C0A5E137A820}" srcOrd="1" destOrd="0" presId="urn:microsoft.com/office/officeart/2008/layout/HorizontalMultiLevelHierarchy"/>
    <dgm:cxn modelId="{8043B2D4-4881-4C27-9CE5-3D828521B157}" type="presParOf" srcId="{A0F613E1-6017-461C-8DF1-C0A5E137A820}" destId="{145FE226-A54D-46FB-B065-350F3FAD2779}" srcOrd="0" destOrd="0" presId="urn:microsoft.com/office/officeart/2008/layout/HorizontalMultiLevelHierarchy"/>
    <dgm:cxn modelId="{C8A787BF-3317-4CD1-8F23-0E5BBB8F0088}" type="presParOf" srcId="{145FE226-A54D-46FB-B065-350F3FAD2779}" destId="{33E66D63-7690-49A9-B74A-F1F599E8536A}" srcOrd="0" destOrd="0" presId="urn:microsoft.com/office/officeart/2008/layout/HorizontalMultiLevelHierarchy"/>
    <dgm:cxn modelId="{EF786495-A307-47F9-8B96-EE890F1D276F}" type="presParOf" srcId="{A0F613E1-6017-461C-8DF1-C0A5E137A820}" destId="{003B7A1E-B57C-4FC2-9813-D6B9B7FE8900}" srcOrd="1" destOrd="0" presId="urn:microsoft.com/office/officeart/2008/layout/HorizontalMultiLevelHierarchy"/>
    <dgm:cxn modelId="{686E2C3E-474E-4030-8961-5D25EE6F17E9}" type="presParOf" srcId="{003B7A1E-B57C-4FC2-9813-D6B9B7FE8900}" destId="{2BA792C3-927E-40F8-8ACE-ADD0CDC23DA8}" srcOrd="0" destOrd="0" presId="urn:microsoft.com/office/officeart/2008/layout/HorizontalMultiLevelHierarchy"/>
    <dgm:cxn modelId="{68B4034A-0CBB-4A13-931B-0BF94E338735}" type="presParOf" srcId="{003B7A1E-B57C-4FC2-9813-D6B9B7FE8900}" destId="{40B08A4C-CA3E-486A-995B-D33D16FB118F}" srcOrd="1" destOrd="0" presId="urn:microsoft.com/office/officeart/2008/layout/HorizontalMultiLevelHierarchy"/>
    <dgm:cxn modelId="{8A779B1D-3FD6-4EA3-86B3-7DF1D589DA51}" type="presParOf" srcId="{A0F613E1-6017-461C-8DF1-C0A5E137A820}" destId="{9246130D-45CB-4224-B5B3-8FB2DFE9C4D2}" srcOrd="2" destOrd="0" presId="urn:microsoft.com/office/officeart/2008/layout/HorizontalMultiLevelHierarchy"/>
    <dgm:cxn modelId="{4881196A-83F5-4DBF-A71B-E5FBFF767A24}" type="presParOf" srcId="{9246130D-45CB-4224-B5B3-8FB2DFE9C4D2}" destId="{5E486332-B9F5-4EA4-949E-E5CF00073511}" srcOrd="0" destOrd="0" presId="urn:microsoft.com/office/officeart/2008/layout/HorizontalMultiLevelHierarchy"/>
    <dgm:cxn modelId="{F4AED3F2-6597-4103-90B8-5A4271ECCF49}" type="presParOf" srcId="{A0F613E1-6017-461C-8DF1-C0A5E137A820}" destId="{E336F196-94F6-431D-9FA1-B0A8FE8C05F9}" srcOrd="3" destOrd="0" presId="urn:microsoft.com/office/officeart/2008/layout/HorizontalMultiLevelHierarchy"/>
    <dgm:cxn modelId="{CD042AE5-26ED-4050-B80C-478F008DF87A}" type="presParOf" srcId="{E336F196-94F6-431D-9FA1-B0A8FE8C05F9}" destId="{5523E5F8-EF8F-4FD7-9ACF-B201D5EEA056}" srcOrd="0" destOrd="0" presId="urn:microsoft.com/office/officeart/2008/layout/HorizontalMultiLevelHierarchy"/>
    <dgm:cxn modelId="{5ED589F9-5CE8-4DC9-9797-E74454F15D48}" type="presParOf" srcId="{E336F196-94F6-431D-9FA1-B0A8FE8C05F9}" destId="{1FE8B062-C7C8-4F6D-8948-52FD49B0035E}" srcOrd="1" destOrd="0" presId="urn:microsoft.com/office/officeart/2008/layout/HorizontalMultiLevelHierarchy"/>
    <dgm:cxn modelId="{EF9B5250-CDC6-49D3-9D60-9BFB3FA27A78}" type="presParOf" srcId="{A0F613E1-6017-461C-8DF1-C0A5E137A820}" destId="{91B7B3FE-0E83-4398-8A65-F65ED4F0507E}" srcOrd="4" destOrd="0" presId="urn:microsoft.com/office/officeart/2008/layout/HorizontalMultiLevelHierarchy"/>
    <dgm:cxn modelId="{36F597E0-6ED3-416D-AC7A-B9360654DC7A}" type="presParOf" srcId="{91B7B3FE-0E83-4398-8A65-F65ED4F0507E}" destId="{D1C75054-9BE2-49A1-BC29-6C5B70AC51D7}" srcOrd="0" destOrd="0" presId="urn:microsoft.com/office/officeart/2008/layout/HorizontalMultiLevelHierarchy"/>
    <dgm:cxn modelId="{D09F6098-09FD-4A51-99D0-99CD034C330C}" type="presParOf" srcId="{A0F613E1-6017-461C-8DF1-C0A5E137A820}" destId="{622F26F6-B936-4513-9797-E28EB4101E70}" srcOrd="5" destOrd="0" presId="urn:microsoft.com/office/officeart/2008/layout/HorizontalMultiLevelHierarchy"/>
    <dgm:cxn modelId="{76834128-73DD-4177-A988-418EFD61796C}" type="presParOf" srcId="{622F26F6-B936-4513-9797-E28EB4101E70}" destId="{BD58D35B-D31D-4E02-BBE6-F6DB5A9F8CD4}" srcOrd="0" destOrd="0" presId="urn:microsoft.com/office/officeart/2008/layout/HorizontalMultiLevelHierarchy"/>
    <dgm:cxn modelId="{74F0744B-8B4B-4696-B811-7EBEB1B6EF25}" type="presParOf" srcId="{622F26F6-B936-4513-9797-E28EB4101E70}" destId="{CD3CAD08-331F-4A48-95AD-C52C9702810C}" srcOrd="1" destOrd="0" presId="urn:microsoft.com/office/officeart/2008/layout/HorizontalMultiLevelHierarchy"/>
    <dgm:cxn modelId="{5FBE1E99-4944-4975-83A1-3634159C49C5}" type="presParOf" srcId="{A0F613E1-6017-461C-8DF1-C0A5E137A820}" destId="{528D80AA-1D02-41E5-8BA4-1598151F4291}" srcOrd="6" destOrd="0" presId="urn:microsoft.com/office/officeart/2008/layout/HorizontalMultiLevelHierarchy"/>
    <dgm:cxn modelId="{78CE96C4-E14E-45BA-A0EA-E1A309EAD93E}" type="presParOf" srcId="{528D80AA-1D02-41E5-8BA4-1598151F4291}" destId="{67250771-D95A-4005-9045-41F7AD26A871}" srcOrd="0" destOrd="0" presId="urn:microsoft.com/office/officeart/2008/layout/HorizontalMultiLevelHierarchy"/>
    <dgm:cxn modelId="{782C31B4-36A8-4971-B55A-3A68B979C84D}" type="presParOf" srcId="{A0F613E1-6017-461C-8DF1-C0A5E137A820}" destId="{8B652585-D6DC-463A-8BFA-1E6EC055E3AF}" srcOrd="7" destOrd="0" presId="urn:microsoft.com/office/officeart/2008/layout/HorizontalMultiLevelHierarchy"/>
    <dgm:cxn modelId="{3697C587-838B-4B96-8502-BE37FAC87DF7}" type="presParOf" srcId="{8B652585-D6DC-463A-8BFA-1E6EC055E3AF}" destId="{C292805F-E435-449C-A973-AFF4350D662A}" srcOrd="0" destOrd="0" presId="urn:microsoft.com/office/officeart/2008/layout/HorizontalMultiLevelHierarchy"/>
    <dgm:cxn modelId="{B0FA4E91-20C0-4EE3-BC95-D2CB7FFEEEA0}" type="presParOf" srcId="{8B652585-D6DC-463A-8BFA-1E6EC055E3AF}" destId="{961F48C0-19E2-4973-844B-484E54F474B0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8D80AA-1D02-41E5-8BA4-1598151F4291}">
      <dsp:nvSpPr>
        <dsp:cNvPr id="0" name=""/>
        <dsp:cNvSpPr/>
      </dsp:nvSpPr>
      <dsp:spPr>
        <a:xfrm>
          <a:off x="2327130" y="2679099"/>
          <a:ext cx="608951" cy="18962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04475" y="0"/>
              </a:lnTo>
              <a:lnTo>
                <a:pt x="304475" y="1896200"/>
              </a:lnTo>
              <a:lnTo>
                <a:pt x="608951" y="189620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700" kern="1200">
            <a:latin typeface="DIN Pro Regular" panose="020B0504020101020102" pitchFamily="34" charset="0"/>
            <a:cs typeface="DIN Pro Regular" panose="020B0504020101020102" pitchFamily="34" charset="0"/>
          </a:endParaRPr>
        </a:p>
      </dsp:txBody>
      <dsp:txXfrm>
        <a:off x="2581817" y="3577409"/>
        <a:ext cx="99579" cy="99579"/>
      </dsp:txXfrm>
    </dsp:sp>
    <dsp:sp modelId="{91B7B3FE-0E83-4398-8A65-F65ED4F0507E}">
      <dsp:nvSpPr>
        <dsp:cNvPr id="0" name=""/>
        <dsp:cNvSpPr/>
      </dsp:nvSpPr>
      <dsp:spPr>
        <a:xfrm>
          <a:off x="2327130" y="2679099"/>
          <a:ext cx="608951" cy="6285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04475" y="0"/>
              </a:lnTo>
              <a:lnTo>
                <a:pt x="304475" y="628586"/>
              </a:lnTo>
              <a:lnTo>
                <a:pt x="608951" y="628586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>
            <a:latin typeface="DIN Pro Regular" panose="020B0504020101020102" pitchFamily="34" charset="0"/>
            <a:cs typeface="DIN Pro Regular" panose="020B0504020101020102" pitchFamily="34" charset="0"/>
          </a:endParaRPr>
        </a:p>
      </dsp:txBody>
      <dsp:txXfrm>
        <a:off x="2609727" y="2971513"/>
        <a:ext cx="43759" cy="43759"/>
      </dsp:txXfrm>
    </dsp:sp>
    <dsp:sp modelId="{9246130D-45CB-4224-B5B3-8FB2DFE9C4D2}">
      <dsp:nvSpPr>
        <dsp:cNvPr id="0" name=""/>
        <dsp:cNvSpPr/>
      </dsp:nvSpPr>
      <dsp:spPr>
        <a:xfrm>
          <a:off x="2327130" y="2040072"/>
          <a:ext cx="608951" cy="639026"/>
        </a:xfrm>
        <a:custGeom>
          <a:avLst/>
          <a:gdLst/>
          <a:ahLst/>
          <a:cxnLst/>
          <a:rect l="0" t="0" r="0" b="0"/>
          <a:pathLst>
            <a:path>
              <a:moveTo>
                <a:pt x="0" y="639026"/>
              </a:moveTo>
              <a:lnTo>
                <a:pt x="304475" y="639026"/>
              </a:lnTo>
              <a:lnTo>
                <a:pt x="304475" y="0"/>
              </a:lnTo>
              <a:lnTo>
                <a:pt x="608951" y="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>
            <a:latin typeface="DIN Pro Regular" panose="020B0504020101020102" pitchFamily="34" charset="0"/>
            <a:cs typeface="DIN Pro Regular" panose="020B0504020101020102" pitchFamily="34" charset="0"/>
          </a:endParaRPr>
        </a:p>
      </dsp:txBody>
      <dsp:txXfrm>
        <a:off x="2609538" y="2337518"/>
        <a:ext cx="44135" cy="44135"/>
      </dsp:txXfrm>
    </dsp:sp>
    <dsp:sp modelId="{145FE226-A54D-46FB-B065-350F3FAD2779}">
      <dsp:nvSpPr>
        <dsp:cNvPr id="0" name=""/>
        <dsp:cNvSpPr/>
      </dsp:nvSpPr>
      <dsp:spPr>
        <a:xfrm>
          <a:off x="2327130" y="772459"/>
          <a:ext cx="608951" cy="1906639"/>
        </a:xfrm>
        <a:custGeom>
          <a:avLst/>
          <a:gdLst/>
          <a:ahLst/>
          <a:cxnLst/>
          <a:rect l="0" t="0" r="0" b="0"/>
          <a:pathLst>
            <a:path>
              <a:moveTo>
                <a:pt x="0" y="1906639"/>
              </a:moveTo>
              <a:lnTo>
                <a:pt x="304475" y="1906639"/>
              </a:lnTo>
              <a:lnTo>
                <a:pt x="304475" y="0"/>
              </a:lnTo>
              <a:lnTo>
                <a:pt x="608951" y="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700" kern="1200">
            <a:latin typeface="DIN Pro Regular" panose="020B0504020101020102" pitchFamily="34" charset="0"/>
            <a:cs typeface="DIN Pro Regular" panose="020B0504020101020102" pitchFamily="34" charset="0"/>
          </a:endParaRPr>
        </a:p>
      </dsp:txBody>
      <dsp:txXfrm>
        <a:off x="2581568" y="1675741"/>
        <a:ext cx="100076" cy="100076"/>
      </dsp:txXfrm>
    </dsp:sp>
    <dsp:sp modelId="{C70AE6C8-45F1-4943-BA64-09F2CD3B2BB7}">
      <dsp:nvSpPr>
        <dsp:cNvPr id="0" name=""/>
        <dsp:cNvSpPr/>
      </dsp:nvSpPr>
      <dsp:spPr>
        <a:xfrm rot="16200000">
          <a:off x="-1029624" y="1991003"/>
          <a:ext cx="5337319" cy="137619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kern="1200" dirty="0">
              <a:latin typeface="DIN Pro Regular" panose="020B0504020101020102" pitchFamily="34" charset="0"/>
              <a:cs typeface="DIN Pro Regular" panose="020B0504020101020102" pitchFamily="34" charset="0"/>
            </a:rPr>
            <a:t>Субъекты малого и среднего предпринимательства</a:t>
          </a:r>
          <a:r>
            <a:rPr lang="ru-RU" sz="3100" b="1" kern="1200" dirty="0">
              <a:latin typeface="DIN Pro Regular" panose="020B0504020101020102" pitchFamily="34" charset="0"/>
              <a:cs typeface="DIN Pro Regular" panose="020B0504020101020102" pitchFamily="34" charset="0"/>
            </a:rPr>
            <a:t> </a:t>
          </a:r>
          <a:endParaRPr lang="ru-RU" sz="3100" kern="1200" dirty="0">
            <a:latin typeface="DIN Pro Regular" panose="020B0504020101020102" pitchFamily="34" charset="0"/>
            <a:cs typeface="DIN Pro Regular" panose="020B0504020101020102" pitchFamily="34" charset="0"/>
          </a:endParaRPr>
        </a:p>
      </dsp:txBody>
      <dsp:txXfrm>
        <a:off x="-1029624" y="1991003"/>
        <a:ext cx="5337319" cy="1376192"/>
      </dsp:txXfrm>
    </dsp:sp>
    <dsp:sp modelId="{2BA792C3-927E-40F8-8ACE-ADD0CDC23DA8}">
      <dsp:nvSpPr>
        <dsp:cNvPr id="0" name=""/>
        <dsp:cNvSpPr/>
      </dsp:nvSpPr>
      <dsp:spPr>
        <a:xfrm>
          <a:off x="2936082" y="265414"/>
          <a:ext cx="5389469" cy="101409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800" kern="1200" dirty="0">
              <a:latin typeface="DIN Pro Regular" panose="020B0504020101020102" pitchFamily="34" charset="0"/>
              <a:cs typeface="DIN Pro Regular" panose="020B0504020101020102" pitchFamily="34" charset="0"/>
            </a:rPr>
            <a:t>Малые предприятия 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600" i="1" kern="1200" dirty="0">
              <a:latin typeface="DIN Pro Regular" panose="020B0504020101020102" pitchFamily="34" charset="0"/>
              <a:cs typeface="DIN Pro Regular" panose="020B0504020101020102" pitchFamily="34" charset="0"/>
            </a:rPr>
            <a:t>с численностью до 50 человек в сфере производства, 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i="1" kern="1200" dirty="0">
              <a:latin typeface="DIN Pro Regular" panose="020B0504020101020102" pitchFamily="34" charset="0"/>
              <a:cs typeface="DIN Pro Regular" panose="020B0504020101020102" pitchFamily="34" charset="0"/>
            </a:rPr>
            <a:t>в сфере услуг - до 15 человек </a:t>
          </a:r>
        </a:p>
      </dsp:txBody>
      <dsp:txXfrm>
        <a:off x="2936082" y="265414"/>
        <a:ext cx="5389469" cy="1014090"/>
      </dsp:txXfrm>
    </dsp:sp>
    <dsp:sp modelId="{5523E5F8-EF8F-4FD7-9ACF-B201D5EEA056}">
      <dsp:nvSpPr>
        <dsp:cNvPr id="0" name=""/>
        <dsp:cNvSpPr/>
      </dsp:nvSpPr>
      <dsp:spPr>
        <a:xfrm>
          <a:off x="2936082" y="1533027"/>
          <a:ext cx="5389469" cy="101409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800" kern="1200" dirty="0">
              <a:latin typeface="DIN Pro Regular" panose="020B0504020101020102" pitchFamily="34" charset="0"/>
              <a:cs typeface="DIN Pro Regular" panose="020B0504020101020102" pitchFamily="34" charset="0"/>
            </a:rPr>
            <a:t>Средние предприятия 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i="1" kern="1200" dirty="0">
              <a:latin typeface="DIN Pro Regular" panose="020B0504020101020102" pitchFamily="34" charset="0"/>
              <a:cs typeface="DIN Pro Regular" panose="020B0504020101020102" pitchFamily="34" charset="0"/>
            </a:rPr>
            <a:t>с численностью в сфере производства от 51 до 200 человек, в сфере услуг - от 16 до 50 человек</a:t>
          </a:r>
        </a:p>
      </dsp:txBody>
      <dsp:txXfrm>
        <a:off x="2936082" y="1533027"/>
        <a:ext cx="5389469" cy="1014090"/>
      </dsp:txXfrm>
    </dsp:sp>
    <dsp:sp modelId="{BD58D35B-D31D-4E02-BBE6-F6DB5A9F8CD4}">
      <dsp:nvSpPr>
        <dsp:cNvPr id="0" name=""/>
        <dsp:cNvSpPr/>
      </dsp:nvSpPr>
      <dsp:spPr>
        <a:xfrm>
          <a:off x="2936082" y="2800640"/>
          <a:ext cx="5389469" cy="101409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 dirty="0">
              <a:latin typeface="DIN Pro Regular" panose="020B0504020101020102" pitchFamily="34" charset="0"/>
              <a:cs typeface="DIN Pro Regular" panose="020B0504020101020102" pitchFamily="34" charset="0"/>
            </a:rPr>
            <a:t>Индивидуальные предприниматели</a:t>
          </a:r>
        </a:p>
      </dsp:txBody>
      <dsp:txXfrm>
        <a:off x="2936082" y="2800640"/>
        <a:ext cx="5389469" cy="1014090"/>
      </dsp:txXfrm>
    </dsp:sp>
    <dsp:sp modelId="{C292805F-E435-449C-A973-AFF4350D662A}">
      <dsp:nvSpPr>
        <dsp:cNvPr id="0" name=""/>
        <dsp:cNvSpPr/>
      </dsp:nvSpPr>
      <dsp:spPr>
        <a:xfrm>
          <a:off x="2936082" y="4068254"/>
          <a:ext cx="5389469" cy="101409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800" kern="1200" dirty="0">
              <a:latin typeface="DIN Pro Regular" panose="020B0504020101020102" pitchFamily="34" charset="0"/>
              <a:cs typeface="DIN Pro Regular" panose="020B0504020101020102" pitchFamily="34" charset="0"/>
            </a:rPr>
            <a:t>Крестьянские (фермерские) хозяйства 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i="1" kern="1200" dirty="0">
              <a:latin typeface="DIN Pro Regular" panose="020B0504020101020102" pitchFamily="34" charset="0"/>
              <a:cs typeface="DIN Pro Regular" panose="020B0504020101020102" pitchFamily="34" charset="0"/>
            </a:rPr>
            <a:t>имеющие статус юридического или физического лица</a:t>
          </a:r>
        </a:p>
      </dsp:txBody>
      <dsp:txXfrm>
        <a:off x="2936082" y="4068254"/>
        <a:ext cx="5389469" cy="10140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4FB91-E4E2-4F4A-9549-32C4CD7BFB74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16FCC-19CE-4B9E-95B6-5266DFEBED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77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a-ET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0888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G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8856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a-ET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41297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G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1608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0254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803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0730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6FB8FF0-8C69-4F30-7AA7-E4A0D04CE54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66500" y="6350923"/>
            <a:ext cx="12300065" cy="52370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982F31-5075-74ED-6E8B-B0BFDEE86DB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2942" y="6509809"/>
            <a:ext cx="1328394" cy="23102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4CB0BD4-F0ED-727C-F815-226617EBEB0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614" y="5599920"/>
            <a:ext cx="1154084" cy="115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86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5">
            <a:extLst>
              <a:ext uri="{FF2B5EF4-FFF2-40B4-BE49-F238E27FC236}">
                <a16:creationId xmlns:a16="http://schemas.microsoft.com/office/drawing/2014/main" id="{109A796F-F81A-ABB0-5471-8B8640DC882B}"/>
              </a:ext>
            </a:extLst>
          </p:cNvPr>
          <p:cNvSpPr/>
          <p:nvPr/>
        </p:nvSpPr>
        <p:spPr>
          <a:xfrm>
            <a:off x="-16934" y="-31826"/>
            <a:ext cx="5763216" cy="4882249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132D5C3-95C1-D5DC-3525-456EA284740D}"/>
              </a:ext>
            </a:extLst>
          </p:cNvPr>
          <p:cNvSpPr txBox="1">
            <a:spLocks/>
          </p:cNvSpPr>
          <p:nvPr/>
        </p:nvSpPr>
        <p:spPr>
          <a:xfrm>
            <a:off x="5276088" y="3201403"/>
            <a:ext cx="6393595" cy="23127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800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Деятельность субъектов </a:t>
            </a:r>
            <a:br>
              <a:rPr lang="ru-RU" sz="3800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</a:br>
            <a:r>
              <a:rPr lang="ru-RU" sz="3800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малого и среднего предпринимательства</a:t>
            </a:r>
            <a:br>
              <a:rPr lang="ru-RU" sz="3800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</a:br>
            <a:r>
              <a:rPr lang="ru-RU" sz="3800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в 2025 году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B70EBDA-139C-2185-38B3-5C492B7CBCA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5109" y="431444"/>
            <a:ext cx="1804574" cy="1804574"/>
          </a:xfrm>
          <a:prstGeom prst="rect">
            <a:avLst/>
          </a:prstGeom>
        </p:spPr>
      </p:pic>
      <p:sp>
        <p:nvSpPr>
          <p:cNvPr id="4" name="Заголовок 2">
            <a:extLst>
              <a:ext uri="{FF2B5EF4-FFF2-40B4-BE49-F238E27FC236}">
                <a16:creationId xmlns:a16="http://schemas.microsoft.com/office/drawing/2014/main" id="{8018CDE8-581F-BAF6-EAD7-C6EA0DFBD875}"/>
              </a:ext>
            </a:extLst>
          </p:cNvPr>
          <p:cNvSpPr txBox="1">
            <a:spLocks/>
          </p:cNvSpPr>
          <p:nvPr/>
        </p:nvSpPr>
        <p:spPr>
          <a:xfrm>
            <a:off x="7462982" y="5914522"/>
            <a:ext cx="4387367" cy="512034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>
                <a:solidFill>
                  <a:srgbClr val="0059A3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Управление статистики финансов и цен</a:t>
            </a:r>
            <a:br>
              <a:rPr lang="ru-RU" sz="1600" dirty="0">
                <a:solidFill>
                  <a:srgbClr val="0059A3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</a:br>
            <a:r>
              <a:rPr lang="ru-RU" sz="1600" dirty="0">
                <a:solidFill>
                  <a:srgbClr val="0059A3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15 октября 2026г.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0D86C02-5C38-46B4-7009-1D5EAD11676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6934" y="-31827"/>
            <a:ext cx="6290733" cy="5401134"/>
          </a:xfrm>
          <a:prstGeom prst="rect">
            <a:avLst/>
          </a:prstGeom>
        </p:spPr>
      </p:pic>
      <p:sp>
        <p:nvSpPr>
          <p:cNvPr id="11" name="Прямоугольник 15">
            <a:extLst>
              <a:ext uri="{FF2B5EF4-FFF2-40B4-BE49-F238E27FC236}">
                <a16:creationId xmlns:a16="http://schemas.microsoft.com/office/drawing/2014/main" id="{061D09F7-AFD2-5794-E4C8-99621F6486B9}"/>
              </a:ext>
            </a:extLst>
          </p:cNvPr>
          <p:cNvSpPr/>
          <p:nvPr/>
        </p:nvSpPr>
        <p:spPr>
          <a:xfrm>
            <a:off x="-16934" y="0"/>
            <a:ext cx="5763216" cy="4882249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6582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>
            <a:extLst>
              <a:ext uri="{FF2B5EF4-FFF2-40B4-BE49-F238E27FC236}">
                <a16:creationId xmlns:a16="http://schemas.microsoft.com/office/drawing/2014/main" id="{06273FF3-5E34-CA05-8B2F-40FBA54774D8}"/>
              </a:ext>
            </a:extLst>
          </p:cNvPr>
          <p:cNvSpPr txBox="1">
            <a:spLocks/>
          </p:cNvSpPr>
          <p:nvPr/>
        </p:nvSpPr>
        <p:spPr>
          <a:xfrm>
            <a:off x="524933" y="1047750"/>
            <a:ext cx="2927951" cy="41338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200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Постановление Правительства Кыргызской Республики </a:t>
            </a:r>
          </a:p>
          <a:p>
            <a:pPr algn="ctr">
              <a:spcBef>
                <a:spcPts val="0"/>
              </a:spcBef>
            </a:pPr>
            <a:r>
              <a:rPr lang="ru-RU" sz="2200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от 17 февраля 1998г. </a:t>
            </a:r>
          </a:p>
          <a:p>
            <a:pPr algn="ctr">
              <a:spcBef>
                <a:spcPts val="0"/>
              </a:spcBef>
            </a:pPr>
            <a:r>
              <a:rPr lang="ru-RU" sz="2200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№ 78, </a:t>
            </a:r>
          </a:p>
          <a:p>
            <a:pPr algn="ctr">
              <a:spcBef>
                <a:spcPts val="0"/>
              </a:spcBef>
            </a:pPr>
            <a:r>
              <a:rPr lang="ru-RU" sz="2200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с учетом редакции постановления Правительства Кыргызской Республики </a:t>
            </a:r>
          </a:p>
          <a:p>
            <a:pPr algn="ctr">
              <a:spcBef>
                <a:spcPts val="0"/>
              </a:spcBef>
            </a:pPr>
            <a:r>
              <a:rPr lang="ru-RU" sz="2200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от 29 августа 2002г. №590</a:t>
            </a: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D208F9C1-61BF-3EE5-1730-ED2CC573B9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19164852"/>
              </p:ext>
            </p:extLst>
          </p:nvPr>
        </p:nvGraphicFramePr>
        <p:xfrm>
          <a:off x="2638425" y="497385"/>
          <a:ext cx="9220199" cy="53477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77701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8AD6092D-8E8C-B79D-147F-F03F214C11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4063638"/>
              </p:ext>
            </p:extLst>
          </p:nvPr>
        </p:nvGraphicFramePr>
        <p:xfrm>
          <a:off x="741581" y="1093096"/>
          <a:ext cx="10943999" cy="4500000"/>
        </p:xfrm>
        <a:graphic>
          <a:graphicData uri="http://schemas.openxmlformats.org/drawingml/2006/table">
            <a:tbl>
              <a:tblPr/>
              <a:tblGrid>
                <a:gridCol w="34053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46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46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46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2239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2239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7294">
                <a:tc rowSpan="2"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200" dirty="0">
                        <a:latin typeface="DIN Pro Regular" panose="020B0504020101020102" pitchFamily="34" charset="0"/>
                        <a:ea typeface="Calibri"/>
                        <a:cs typeface="DIN Pro Regular" panose="020B0504020101020102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AFDF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i="0" dirty="0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2021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AFDF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i="0" dirty="0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2024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AFDF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i="0" dirty="0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2025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AFDF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i="0" dirty="0">
                          <a:solidFill>
                            <a:srgbClr val="C00000"/>
                          </a:solidFill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Прирост в % к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AFDF"/>
                    </a:solidFill>
                  </a:tcPr>
                </a:tc>
                <a:tc hMerge="1"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2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i="0" dirty="0">
                          <a:solidFill>
                            <a:srgbClr val="C00000"/>
                          </a:solidFill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 2021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AFD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i="0" dirty="0">
                          <a:solidFill>
                            <a:srgbClr val="C00000"/>
                          </a:solidFill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 2024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A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9416">
                <a:tc>
                  <a:txBody>
                    <a:bodyPr/>
                    <a:lstStyle/>
                    <a:p>
                      <a:pPr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Малые предприятия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16 252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24 614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26 031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360000" algn="ct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C00000"/>
                          </a:solidFill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60,2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360000" algn="ct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C00000"/>
                          </a:solidFill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5,8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2384">
                <a:tc>
                  <a:txBody>
                    <a:bodyPr/>
                    <a:lstStyle/>
                    <a:p>
                      <a:pPr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Средние предприятия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798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905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1 227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360000" algn="ct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C00000"/>
                          </a:solidFill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53,8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360000" algn="ct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C00000"/>
                          </a:solidFill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35,6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6118">
                <a:tc>
                  <a:txBody>
                    <a:bodyPr/>
                    <a:lstStyle/>
                    <a:p>
                      <a:pPr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Индивидуальные предприниматели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429 985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488 365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504 943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360000" algn="ct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C00000"/>
                          </a:solidFill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17,4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360000" algn="ct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C00000"/>
                          </a:solidFill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3,4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77494">
                <a:tc>
                  <a:txBody>
                    <a:bodyPr/>
                    <a:lstStyle/>
                    <a:p>
                      <a:pPr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Крестьянские (фермерские) хозяйства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467 423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474 989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478 963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360000" algn="ct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C00000"/>
                          </a:solidFill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2,5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360000" algn="ct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C00000"/>
                          </a:solidFill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0,8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81D630-C3A6-1C98-48E8-432EEA7733BC}"/>
              </a:ext>
            </a:extLst>
          </p:cNvPr>
          <p:cNvSpPr txBox="1">
            <a:spLocks/>
          </p:cNvSpPr>
          <p:nvPr/>
        </p:nvSpPr>
        <p:spPr>
          <a:xfrm>
            <a:off x="741581" y="405375"/>
            <a:ext cx="10642699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711200">
              <a:lnSpc>
                <a:spcPct val="80000"/>
              </a:lnSpc>
              <a:spcBef>
                <a:spcPct val="0"/>
              </a:spcBef>
            </a:pPr>
            <a:r>
              <a:rPr lang="ru-RU" sz="36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Количество субъектов МСП </a:t>
            </a:r>
            <a:r>
              <a:rPr lang="ru-RU" sz="2800" i="1" dirty="0">
                <a:solidFill>
                  <a:schemeClr val="tx1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(единиц)</a:t>
            </a:r>
            <a:endParaRPr kumimoji="0" lang="ru-RU" sz="280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798A26F-941D-4C00-EB94-0AF6EDBF0460}"/>
              </a:ext>
            </a:extLst>
          </p:cNvPr>
          <p:cNvSpPr/>
          <p:nvPr/>
        </p:nvSpPr>
        <p:spPr>
          <a:xfrm>
            <a:off x="5591175" y="2543175"/>
            <a:ext cx="2266950" cy="2362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2086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81D630-C3A6-1C98-48E8-432EEA7733BC}"/>
              </a:ext>
            </a:extLst>
          </p:cNvPr>
          <p:cNvSpPr txBox="1">
            <a:spLocks/>
          </p:cNvSpPr>
          <p:nvPr/>
        </p:nvSpPr>
        <p:spPr>
          <a:xfrm>
            <a:off x="644271" y="292609"/>
            <a:ext cx="9893807" cy="9784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711200">
              <a:lnSpc>
                <a:spcPct val="80000"/>
              </a:lnSpc>
              <a:spcBef>
                <a:spcPct val="0"/>
              </a:spcBef>
            </a:pPr>
            <a:r>
              <a:rPr lang="ru-RU" sz="30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Количество малых и средних предприятий </a:t>
            </a:r>
          </a:p>
          <a:p>
            <a:pPr lvl="0" algn="l" defTabSz="711200">
              <a:lnSpc>
                <a:spcPct val="80000"/>
              </a:lnSpc>
              <a:spcBef>
                <a:spcPct val="0"/>
              </a:spcBef>
            </a:pPr>
            <a:r>
              <a:rPr lang="ru-RU" sz="30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по территории в 2025 году </a:t>
            </a:r>
            <a:r>
              <a:rPr lang="ru-RU" sz="2600" i="1" dirty="0">
                <a:solidFill>
                  <a:schemeClr val="tx1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(единиц и в % к итогу)</a:t>
            </a:r>
            <a:endParaRPr kumimoji="0" lang="ru-RU" sz="260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798A26F-941D-4C00-EB94-0AF6EDBF0460}"/>
              </a:ext>
            </a:extLst>
          </p:cNvPr>
          <p:cNvSpPr/>
          <p:nvPr/>
        </p:nvSpPr>
        <p:spPr>
          <a:xfrm>
            <a:off x="5591175" y="2543175"/>
            <a:ext cx="2266950" cy="2362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EBBE8A-A07B-87C1-64AE-40AA5FF89B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5606" y="1276275"/>
            <a:ext cx="8082620" cy="48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5946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81D630-C3A6-1C98-48E8-432EEA7733BC}"/>
              </a:ext>
            </a:extLst>
          </p:cNvPr>
          <p:cNvSpPr txBox="1">
            <a:spLocks/>
          </p:cNvSpPr>
          <p:nvPr/>
        </p:nvSpPr>
        <p:spPr>
          <a:xfrm>
            <a:off x="644271" y="156131"/>
            <a:ext cx="10505950" cy="11155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711200">
              <a:lnSpc>
                <a:spcPct val="80000"/>
              </a:lnSpc>
              <a:spcBef>
                <a:spcPct val="0"/>
              </a:spcBef>
            </a:pPr>
            <a:r>
              <a:rPr lang="ru-RU" sz="30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Число зарегистрированных индивидуальных предпринимателей по территории в 2025 году </a:t>
            </a:r>
            <a:endParaRPr lang="en-US" sz="3000" b="1" dirty="0">
              <a:solidFill>
                <a:srgbClr val="0059A3"/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  <a:p>
            <a:pPr lvl="0" algn="l" defTabSz="711200">
              <a:lnSpc>
                <a:spcPct val="80000"/>
              </a:lnSpc>
              <a:spcBef>
                <a:spcPct val="0"/>
              </a:spcBef>
            </a:pPr>
            <a:r>
              <a:rPr lang="ru-RU" sz="2400" i="1" dirty="0">
                <a:solidFill>
                  <a:schemeClr val="tx1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(тыс. единиц и в % к итогу)</a:t>
            </a:r>
            <a:endParaRPr kumimoji="0" lang="ru-RU" sz="240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16B5410-646C-0D3C-7A32-3CBCFE0719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736" y="1271698"/>
            <a:ext cx="7844896" cy="47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093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81D630-C3A6-1C98-48E8-432EEA7733BC}"/>
              </a:ext>
            </a:extLst>
          </p:cNvPr>
          <p:cNvSpPr txBox="1">
            <a:spLocks/>
          </p:cNvSpPr>
          <p:nvPr/>
        </p:nvSpPr>
        <p:spPr>
          <a:xfrm>
            <a:off x="644271" y="292609"/>
            <a:ext cx="9893807" cy="9784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711200">
              <a:lnSpc>
                <a:spcPct val="80000"/>
              </a:lnSpc>
              <a:spcBef>
                <a:spcPct val="0"/>
              </a:spcBef>
            </a:pPr>
            <a:r>
              <a:rPr lang="ru-RU" sz="30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Число крестьянских (фермерских) хозяйств </a:t>
            </a:r>
          </a:p>
          <a:p>
            <a:pPr lvl="0" algn="l" defTabSz="711200">
              <a:lnSpc>
                <a:spcPct val="80000"/>
              </a:lnSpc>
              <a:spcBef>
                <a:spcPct val="0"/>
              </a:spcBef>
            </a:pPr>
            <a:r>
              <a:rPr lang="ru-RU" sz="30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по территории</a:t>
            </a:r>
            <a:r>
              <a:rPr lang="ru-RU" sz="3000" b="1" baseline="30000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1</a:t>
            </a:r>
            <a:r>
              <a:rPr lang="ru-RU" sz="30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в 2025 году </a:t>
            </a:r>
            <a:r>
              <a:rPr lang="ru-RU" sz="2600" i="1" dirty="0">
                <a:solidFill>
                  <a:schemeClr val="tx1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(тыс. единиц и в % к итогу)</a:t>
            </a:r>
            <a:endParaRPr kumimoji="0" lang="ru-RU" sz="260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798A26F-941D-4C00-EB94-0AF6EDBF0460}"/>
              </a:ext>
            </a:extLst>
          </p:cNvPr>
          <p:cNvSpPr/>
          <p:nvPr/>
        </p:nvSpPr>
        <p:spPr>
          <a:xfrm>
            <a:off x="5591175" y="2543175"/>
            <a:ext cx="2266950" cy="2362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4447DD8-2059-C6C8-A330-FBEEF8B9E6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1613" y="1205475"/>
            <a:ext cx="8028773" cy="4752000"/>
          </a:xfrm>
          <a:prstGeom prst="rect">
            <a:avLst/>
          </a:prstGeom>
        </p:spPr>
      </p:pic>
      <p:sp>
        <p:nvSpPr>
          <p:cNvPr id="3" name="Объект 3">
            <a:extLst>
              <a:ext uri="{FF2B5EF4-FFF2-40B4-BE49-F238E27FC236}">
                <a16:creationId xmlns:a16="http://schemas.microsoft.com/office/drawing/2014/main" id="{C31FC7D2-2739-E7CE-C878-0171E83D2F28}"/>
              </a:ext>
            </a:extLst>
          </p:cNvPr>
          <p:cNvSpPr txBox="1">
            <a:spLocks/>
          </p:cNvSpPr>
          <p:nvPr/>
        </p:nvSpPr>
        <p:spPr>
          <a:xfrm>
            <a:off x="644271" y="5891934"/>
            <a:ext cx="9329382" cy="3953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b="0" baseline="30000" dirty="0">
                <a:solidFill>
                  <a:srgbClr val="0059A3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1 </a:t>
            </a:r>
            <a:r>
              <a:rPr lang="ru-RU" sz="1400" b="0" dirty="0">
                <a:solidFill>
                  <a:srgbClr val="0059A3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Включая индивидуальных предпринимателей, занимающихся сельскохозяйственной деятельностью.</a:t>
            </a:r>
          </a:p>
        </p:txBody>
      </p:sp>
    </p:spTree>
    <p:extLst>
      <p:ext uri="{BB962C8B-B14F-4D97-AF65-F5344CB8AC3E}">
        <p14:creationId xmlns:p14="http://schemas.microsoft.com/office/powerpoint/2010/main" val="3437148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81D630-C3A6-1C98-48E8-432EEA7733BC}"/>
              </a:ext>
            </a:extLst>
          </p:cNvPr>
          <p:cNvSpPr txBox="1">
            <a:spLocks/>
          </p:cNvSpPr>
          <p:nvPr/>
        </p:nvSpPr>
        <p:spPr>
          <a:xfrm>
            <a:off x="644271" y="292609"/>
            <a:ext cx="10986897" cy="10058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711200">
              <a:lnSpc>
                <a:spcPct val="80000"/>
              </a:lnSpc>
              <a:spcBef>
                <a:spcPct val="0"/>
              </a:spcBef>
            </a:pPr>
            <a:r>
              <a:rPr lang="ru-RU" sz="30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Количество субъектов МСП по видам экономической деятельности в 2025 году</a:t>
            </a:r>
            <a:r>
              <a:rPr lang="ru-RU" sz="3000" b="1" baseline="30000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1</a:t>
            </a:r>
            <a:r>
              <a:rPr lang="ru-RU" sz="30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</a:t>
            </a:r>
            <a:r>
              <a:rPr lang="ru-RU" sz="2600" i="1" dirty="0">
                <a:solidFill>
                  <a:schemeClr val="tx1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(в процентах к итогу)</a:t>
            </a:r>
            <a:endParaRPr kumimoji="0" lang="ru-RU" sz="260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19720DE-5C7A-242C-3B7D-D0614BD460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0149" y="1208811"/>
            <a:ext cx="7482507" cy="4824000"/>
          </a:xfrm>
          <a:prstGeom prst="rect">
            <a:avLst/>
          </a:prstGeom>
        </p:spPr>
      </p:pic>
      <p:sp>
        <p:nvSpPr>
          <p:cNvPr id="3" name="Объект 3">
            <a:extLst>
              <a:ext uri="{FF2B5EF4-FFF2-40B4-BE49-F238E27FC236}">
                <a16:creationId xmlns:a16="http://schemas.microsoft.com/office/drawing/2014/main" id="{AF2E638A-F74D-FB7F-2DDF-ADA7E73C0C5F}"/>
              </a:ext>
            </a:extLst>
          </p:cNvPr>
          <p:cNvSpPr txBox="1">
            <a:spLocks/>
          </p:cNvSpPr>
          <p:nvPr/>
        </p:nvSpPr>
        <p:spPr>
          <a:xfrm>
            <a:off x="644271" y="6032811"/>
            <a:ext cx="4934802" cy="3953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b="0" baseline="30000" dirty="0">
                <a:solidFill>
                  <a:srgbClr val="0059A3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1 </a:t>
            </a:r>
            <a:r>
              <a:rPr lang="ru-RU" sz="1400" b="0" dirty="0">
                <a:solidFill>
                  <a:srgbClr val="0059A3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Без учета крестьянских (фермерских) хозяйств.</a:t>
            </a:r>
          </a:p>
        </p:txBody>
      </p:sp>
    </p:spTree>
    <p:extLst>
      <p:ext uri="{BB962C8B-B14F-4D97-AF65-F5344CB8AC3E}">
        <p14:creationId xmlns:p14="http://schemas.microsoft.com/office/powerpoint/2010/main" val="27657462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81D630-C3A6-1C98-48E8-432EEA7733BC}"/>
              </a:ext>
            </a:extLst>
          </p:cNvPr>
          <p:cNvSpPr txBox="1">
            <a:spLocks/>
          </p:cNvSpPr>
          <p:nvPr/>
        </p:nvSpPr>
        <p:spPr>
          <a:xfrm>
            <a:off x="741581" y="405375"/>
            <a:ext cx="10642699" cy="5644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711200">
              <a:lnSpc>
                <a:spcPct val="80000"/>
              </a:lnSpc>
              <a:spcBef>
                <a:spcPct val="0"/>
              </a:spcBef>
            </a:pPr>
            <a:r>
              <a:rPr lang="ru-RU" sz="32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Валовая добавленная стоимость субъектов МСП</a:t>
            </a:r>
            <a:endParaRPr kumimoji="0" lang="ru-RU" sz="3200" i="1" u="none" strike="noStrike" kern="1200" cap="none" spc="0" normalizeH="0" baseline="0" noProof="0" dirty="0">
              <a:ln>
                <a:noFill/>
              </a:ln>
              <a:solidFill>
                <a:srgbClr val="0059A3"/>
              </a:solidFill>
              <a:effectLst/>
              <a:uLnTx/>
              <a:uFillTx/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798A26F-941D-4C00-EB94-0AF6EDBF0460}"/>
              </a:ext>
            </a:extLst>
          </p:cNvPr>
          <p:cNvSpPr/>
          <p:nvPr/>
        </p:nvSpPr>
        <p:spPr>
          <a:xfrm>
            <a:off x="5591175" y="2543175"/>
            <a:ext cx="2266950" cy="2362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" name="Объект 3">
            <a:extLst>
              <a:ext uri="{FF2B5EF4-FFF2-40B4-BE49-F238E27FC236}">
                <a16:creationId xmlns:a16="http://schemas.microsoft.com/office/drawing/2014/main" id="{013B87EF-F1FC-213B-6F93-286ECE4ACE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2025641"/>
              </p:ext>
            </p:extLst>
          </p:nvPr>
        </p:nvGraphicFramePr>
        <p:xfrm>
          <a:off x="741582" y="1146412"/>
          <a:ext cx="10146138" cy="4824621"/>
        </p:xfrm>
        <a:graphic>
          <a:graphicData uri="http://schemas.openxmlformats.org/drawingml/2006/table">
            <a:tbl>
              <a:tblPr/>
              <a:tblGrid>
                <a:gridCol w="62306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77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77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38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 </a:t>
                      </a:r>
                      <a:endParaRPr lang="ru-RU" sz="1800" b="1" dirty="0">
                        <a:effectLst/>
                        <a:latin typeface="DIN Pro Regular" panose="020B0504020101020102" pitchFamily="34" charset="0"/>
                        <a:ea typeface="Times New Roman"/>
                        <a:cs typeface="DIN Pro Regular" panose="020B0504020101020102" pitchFamily="34" charset="0"/>
                      </a:endParaRPr>
                    </a:p>
                  </a:txBody>
                  <a:tcPr marL="0" marR="0" marT="0" marB="0" anchor="b">
                    <a:solidFill>
                      <a:srgbClr val="79A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2024</a:t>
                      </a:r>
                      <a:endParaRPr lang="ru-RU" sz="2000" b="1" dirty="0">
                        <a:effectLst/>
                        <a:latin typeface="DIN Pro Regular" panose="020B0504020101020102" pitchFamily="34" charset="0"/>
                        <a:ea typeface="Times New Roman"/>
                        <a:cs typeface="DIN Pro Regular" panose="020B0504020101020102" pitchFamily="34" charset="0"/>
                      </a:endParaRPr>
                    </a:p>
                  </a:txBody>
                  <a:tcPr marL="0" marR="0" marT="0" marB="0" anchor="ctr">
                    <a:solidFill>
                      <a:srgbClr val="79A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2025</a:t>
                      </a:r>
                      <a:endParaRPr lang="ru-RU" sz="2000" b="1" dirty="0">
                        <a:effectLst/>
                        <a:latin typeface="DIN Pro Regular" panose="020B0504020101020102" pitchFamily="34" charset="0"/>
                        <a:ea typeface="Times New Roman"/>
                        <a:cs typeface="DIN Pro Regular" panose="020B0504020101020102" pitchFamily="34" charset="0"/>
                      </a:endParaRPr>
                    </a:p>
                  </a:txBody>
                  <a:tcPr marL="0" marR="0" marT="0" marB="0" anchor="ctr">
                    <a:solidFill>
                      <a:srgbClr val="79A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34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59A3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Объем ВДС,  </a:t>
                      </a:r>
                      <a:r>
                        <a:rPr lang="ru-RU" sz="1800" b="1" i="1" dirty="0">
                          <a:solidFill>
                            <a:srgbClr val="0059A3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млрд. сомов</a:t>
                      </a:r>
                      <a:endParaRPr lang="ru-RU" sz="1800" b="1" i="1" dirty="0">
                        <a:solidFill>
                          <a:srgbClr val="0059A3"/>
                        </a:solidFill>
                        <a:effectLst/>
                        <a:latin typeface="DIN Pro Regular" panose="020B0504020101020102" pitchFamily="34" charset="0"/>
                        <a:ea typeface="Times New Roman"/>
                        <a:cs typeface="DIN Pro Regular" panose="020B0504020101020102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rgbClr val="0059A3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657,1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rgbClr val="0059A3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1 006,7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6622">
                <a:tc>
                  <a:txBody>
                    <a:bodyPr/>
                    <a:lstStyle/>
                    <a:p>
                      <a:pPr indent="127000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малые предприятия</a:t>
                      </a:r>
                      <a:endParaRPr lang="ru-RU" sz="2000" b="1" dirty="0">
                        <a:effectLst/>
                        <a:latin typeface="DIN Pro Regular" panose="020B0504020101020102" pitchFamily="34" charset="0"/>
                        <a:ea typeface="Times New Roman"/>
                        <a:cs typeface="DIN Pro Regular" panose="020B0504020101020102" pitchFamily="34" charset="0"/>
                      </a:endParaRP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209,7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429,5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6622">
                <a:tc>
                  <a:txBody>
                    <a:bodyPr/>
                    <a:lstStyle/>
                    <a:p>
                      <a:pPr indent="127000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средние предприятия</a:t>
                      </a:r>
                      <a:endParaRPr lang="ru-RU" sz="2000" b="1" dirty="0">
                        <a:effectLst/>
                        <a:latin typeface="DIN Pro Regular" panose="020B0504020101020102" pitchFamily="34" charset="0"/>
                        <a:ea typeface="Times New Roman"/>
                        <a:cs typeface="DIN Pro Regular" panose="020B0504020101020102" pitchFamily="34" charset="0"/>
                      </a:endParaRP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72,4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129,0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6622">
                <a:tc>
                  <a:txBody>
                    <a:bodyPr/>
                    <a:lstStyle/>
                    <a:p>
                      <a:pPr indent="127000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индивидуальные предприниматели</a:t>
                      </a:r>
                      <a:endParaRPr lang="ru-RU" sz="2000" b="1" dirty="0">
                        <a:effectLst/>
                        <a:latin typeface="DIN Pro Regular" panose="020B0504020101020102" pitchFamily="34" charset="0"/>
                        <a:ea typeface="Times New Roman"/>
                        <a:cs typeface="DIN Pro Regular" panose="020B0504020101020102" pitchFamily="34" charset="0"/>
                      </a:endParaRP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292,1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352,5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6622">
                <a:tc>
                  <a:txBody>
                    <a:bodyPr/>
                    <a:lstStyle/>
                    <a:p>
                      <a:pPr indent="127000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крестьянские (фермерские) хозяйства </a:t>
                      </a:r>
                      <a:endParaRPr lang="ru-RU" sz="2000" b="1" dirty="0">
                        <a:effectLst/>
                        <a:latin typeface="DIN Pro Regular" panose="020B0504020101020102" pitchFamily="34" charset="0"/>
                        <a:ea typeface="Times New Roman"/>
                        <a:cs typeface="DIN Pro Regular" panose="020B0504020101020102" pitchFamily="34" charset="0"/>
                      </a:endParaRP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83,0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95,7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4309">
                <a:tc>
                  <a:txBody>
                    <a:bodyPr/>
                    <a:lstStyle/>
                    <a:p>
                      <a:pPr marL="71755" indent="-71755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59A3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Удельный вес объема ВДС МСП в ВВП, </a:t>
                      </a:r>
                      <a:r>
                        <a:rPr lang="ru-RU" sz="2000" b="1" i="1" dirty="0">
                          <a:solidFill>
                            <a:srgbClr val="0059A3"/>
                          </a:solidFill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в %</a:t>
                      </a:r>
                      <a:endParaRPr lang="ru-RU" sz="2000" b="1" i="1" dirty="0">
                        <a:solidFill>
                          <a:srgbClr val="0059A3"/>
                        </a:solidFill>
                        <a:effectLst/>
                        <a:latin typeface="DIN Pro Regular" panose="020B0504020101020102" pitchFamily="34" charset="0"/>
                        <a:ea typeface="Times New Roman"/>
                        <a:cs typeface="DIN Pro Regular" panose="020B0504020101020102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rgbClr val="0059A3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41,5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rgbClr val="0059A3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50,9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6622">
                <a:tc>
                  <a:txBody>
                    <a:bodyPr/>
                    <a:lstStyle/>
                    <a:p>
                      <a:pPr indent="127000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малые предприятия</a:t>
                      </a:r>
                      <a:endParaRPr lang="ru-RU" sz="2000" b="1" dirty="0">
                        <a:effectLst/>
                        <a:latin typeface="DIN Pro Regular" panose="020B0504020101020102" pitchFamily="34" charset="0"/>
                        <a:ea typeface="Times New Roman"/>
                        <a:cs typeface="DIN Pro Regular" panose="020B0504020101020102" pitchFamily="34" charset="0"/>
                      </a:endParaRP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13,2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21,7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6622">
                <a:tc>
                  <a:txBody>
                    <a:bodyPr/>
                    <a:lstStyle/>
                    <a:p>
                      <a:pPr indent="127000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средние предприятия</a:t>
                      </a:r>
                      <a:endParaRPr lang="ru-RU" sz="2000" b="1" dirty="0">
                        <a:effectLst/>
                        <a:latin typeface="DIN Pro Regular" panose="020B0504020101020102" pitchFamily="34" charset="0"/>
                        <a:ea typeface="Times New Roman"/>
                        <a:cs typeface="DIN Pro Regular" panose="020B0504020101020102" pitchFamily="34" charset="0"/>
                      </a:endParaRP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4,6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6,5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6622">
                <a:tc>
                  <a:txBody>
                    <a:bodyPr/>
                    <a:lstStyle/>
                    <a:p>
                      <a:pPr indent="127000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индивидуальные предприниматели</a:t>
                      </a:r>
                      <a:endParaRPr lang="ru-RU" sz="2000" b="1" dirty="0">
                        <a:effectLst/>
                        <a:latin typeface="DIN Pro Regular" panose="020B0504020101020102" pitchFamily="34" charset="0"/>
                        <a:ea typeface="Times New Roman"/>
                        <a:cs typeface="DIN Pro Regular" panose="020B0504020101020102" pitchFamily="34" charset="0"/>
                      </a:endParaRP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18,5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17,9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46622">
                <a:tc>
                  <a:txBody>
                    <a:bodyPr/>
                    <a:lstStyle/>
                    <a:p>
                      <a:pPr indent="127000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крестьянские (фермерские) хозяйства </a:t>
                      </a:r>
                      <a:endParaRPr lang="ru-RU" sz="2000" b="1" dirty="0">
                        <a:effectLst/>
                        <a:latin typeface="DIN Pro Regular" panose="020B0504020101020102" pitchFamily="34" charset="0"/>
                        <a:ea typeface="Times New Roman"/>
                        <a:cs typeface="DIN Pro Regular" panose="020B0504020101020102" pitchFamily="34" charset="0"/>
                      </a:endParaRP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5,2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4,8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7457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402873C-B1F5-3B5C-5717-2C329DEAC7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5455" y="1380744"/>
            <a:ext cx="8894835" cy="485283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81D630-C3A6-1C98-48E8-432EEA7733BC}"/>
              </a:ext>
            </a:extLst>
          </p:cNvPr>
          <p:cNvSpPr txBox="1">
            <a:spLocks/>
          </p:cNvSpPr>
          <p:nvPr/>
        </p:nvSpPr>
        <p:spPr>
          <a:xfrm>
            <a:off x="644271" y="292609"/>
            <a:ext cx="10986897" cy="10881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711200">
              <a:lnSpc>
                <a:spcPct val="80000"/>
              </a:lnSpc>
              <a:spcBef>
                <a:spcPct val="0"/>
              </a:spcBef>
            </a:pPr>
            <a:r>
              <a:rPr lang="ru-RU" sz="30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Удельный вес произведенной продукции и оказанных услуг субъектами МСП в 2025 году </a:t>
            </a:r>
          </a:p>
          <a:p>
            <a:pPr lvl="0" algn="l" defTabSz="711200">
              <a:lnSpc>
                <a:spcPct val="80000"/>
              </a:lnSpc>
              <a:spcBef>
                <a:spcPct val="0"/>
              </a:spcBef>
            </a:pPr>
            <a:r>
              <a:rPr lang="ru-RU" sz="2400" i="1" dirty="0">
                <a:solidFill>
                  <a:schemeClr val="tx1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(в % к общему объему по республике)</a:t>
            </a:r>
            <a:endParaRPr kumimoji="0" lang="ru-RU" sz="240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83714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85B1D9-BA16-2236-4DB4-A75B02690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>
            <a:extLst>
              <a:ext uri="{FF2B5EF4-FFF2-40B4-BE49-F238E27FC236}">
                <a16:creationId xmlns:a16="http://schemas.microsoft.com/office/drawing/2014/main" id="{61401664-1BDD-13EC-B601-38FA88F70D3B}"/>
              </a:ext>
            </a:extLst>
          </p:cNvPr>
          <p:cNvSpPr txBox="1">
            <a:spLocks/>
          </p:cNvSpPr>
          <p:nvPr/>
        </p:nvSpPr>
        <p:spPr>
          <a:xfrm>
            <a:off x="1797353" y="1018112"/>
            <a:ext cx="8578288" cy="4389437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endParaRPr lang="ru-RU" sz="4800" dirty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defRPr/>
            </a:pPr>
            <a:endParaRPr lang="ru-RU" sz="4800" dirty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defRPr/>
            </a:pPr>
            <a:r>
              <a:rPr lang="ru-RU" sz="4800" dirty="0">
                <a:solidFill>
                  <a:srgbClr val="002060"/>
                </a:solidFill>
                <a:ea typeface="+mj-ea"/>
                <a:cs typeface="Times New Roman" panose="02020603050405020304" pitchFamily="18" charset="0"/>
              </a:rPr>
              <a:t>Спасибо за внимание!</a:t>
            </a:r>
          </a:p>
          <a:p>
            <a:pPr>
              <a:buFont typeface="Wingdings 2" panose="05020102010507070707" pitchFamily="18" charset="2"/>
              <a:buNone/>
              <a:defRPr/>
            </a:pP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 2" panose="05020102010507070707" pitchFamily="18" charset="2"/>
              <a:buNone/>
              <a:defRPr/>
            </a:pP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822570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357</TotalTime>
  <Words>353</Words>
  <Application>Microsoft Office PowerPoint</Application>
  <PresentationFormat>Широкоэкранный</PresentationFormat>
  <Paragraphs>101</Paragraphs>
  <Slides>10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Arial</vt:lpstr>
      <vt:lpstr>Calibri</vt:lpstr>
      <vt:lpstr>DIN Pro Bold</vt:lpstr>
      <vt:lpstr>DIN Pro Regular</vt:lpstr>
      <vt:lpstr>Times New Roman</vt:lpstr>
      <vt:lpstr>Wingdings 2</vt:lpstr>
      <vt:lpstr>Обложка</vt:lpstr>
      <vt:lpstr>1_Обложка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Proto</dc:creator>
  <cp:lastModifiedBy>Малика Абдукадирова</cp:lastModifiedBy>
  <cp:revision>36</cp:revision>
  <dcterms:created xsi:type="dcterms:W3CDTF">2024-10-02T10:12:32Z</dcterms:created>
  <dcterms:modified xsi:type="dcterms:W3CDTF">2026-10-14T08:49:16Z</dcterms:modified>
</cp:coreProperties>
</file>