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6" r:id="rId3"/>
    <p:sldId id="258" r:id="rId4"/>
    <p:sldId id="259" r:id="rId5"/>
    <p:sldId id="262" r:id="rId6"/>
    <p:sldId id="263" r:id="rId7"/>
    <p:sldId id="267" r:id="rId8"/>
    <p:sldId id="270" r:id="rId9"/>
    <p:sldId id="268" r:id="rId10"/>
    <p:sldId id="271" r:id="rId11"/>
    <p:sldId id="269" r:id="rId12"/>
    <p:sldId id="272" r:id="rId13"/>
    <p:sldId id="261" r:id="rId14"/>
    <p:sldId id="260" r:id="rId15"/>
  </p:sldIdLst>
  <p:sldSz cx="9144000" cy="6858000" type="screen4x3"/>
  <p:notesSz cx="68580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5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247752495504957E-2"/>
          <c:y val="5.3398133482229423E-2"/>
          <c:w val="0.89833765267530685"/>
          <c:h val="0.7587074839100539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2017</c:v>
                </c:pt>
              </c:strCache>
            </c:strRef>
          </c:tx>
          <c:spPr>
            <a:ln w="55536">
              <a:solidFill>
                <a:srgbClr val="0066FF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3.2407407407407433E-2"/>
                  <c:y val="-4.2090489913417364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7777777777777801E-2"/>
                  <c:y val="-3.6478424591628353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407407407407399E-2"/>
                  <c:y val="-4.7702555235206334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320987654320993E-2"/>
                  <c:y val="-4.7702555235206341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6822714142873013E-2"/>
                  <c:y val="-4.7031855205386525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864197530864209E-3"/>
                  <c:y val="-3.6478424591628353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253184831315041E-2"/>
                  <c:y val="-4.2460660887332261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914338221679182E-2"/>
                  <c:y val="-3.8390305163822823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711620005184609E-2"/>
                  <c:y val="3.0889723597285916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rgbClr val="0066FF"/>
                      </a:solidFill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5.1441043587749508E-2"/>
                  <c:y val="-3.3572250084998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4.2622578972706847E-2"/>
                  <c:y val="-3.0989769309229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3.3804114357663853E-2"/>
                  <c:y val="-4.1319692412305459E-2"/>
                </c:manualLayout>
              </c:layout>
              <c:spPr/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66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Sheet1!$B$2:$M$2</c:f>
              <c:numCache>
                <c:formatCode>0.0</c:formatCode>
                <c:ptCount val="12"/>
                <c:pt idx="0">
                  <c:v>0.97582282160860245</c:v>
                </c:pt>
                <c:pt idx="1">
                  <c:v>1.5375201672235477</c:v>
                </c:pt>
                <c:pt idx="2">
                  <c:v>2.0813687967794294</c:v>
                </c:pt>
                <c:pt idx="3">
                  <c:v>2.2288767438135579</c:v>
                </c:pt>
                <c:pt idx="4">
                  <c:v>2.376632282036681</c:v>
                </c:pt>
                <c:pt idx="5">
                  <c:v>2.7605912347560917</c:v>
                </c:pt>
                <c:pt idx="6">
                  <c:v>1.7532682470916825</c:v>
                </c:pt>
                <c:pt idx="7">
                  <c:v>1.5291209293533399</c:v>
                </c:pt>
                <c:pt idx="8">
                  <c:v>1.2334862014275387</c:v>
                </c:pt>
                <c:pt idx="9">
                  <c:v>1.9757659220472021</c:v>
                </c:pt>
                <c:pt idx="10">
                  <c:v>2.9353079533311188</c:v>
                </c:pt>
                <c:pt idx="11">
                  <c:v>3.655656426357055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2016</c:v>
                </c:pt>
              </c:strCache>
            </c:strRef>
          </c:tx>
          <c:spPr>
            <a:ln w="32563">
              <a:solidFill>
                <a:srgbClr val="FF0000"/>
              </a:solidFill>
              <a:prstDash val="solid"/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3209876543209853E-2"/>
                  <c:y val="4.20904899134173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037037037037049E-2"/>
                  <c:y val="3.9284457252522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17283950617284E-3"/>
                  <c:y val="-3.08663592698393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6296296296296321E-2"/>
                  <c:y val="2.8060326608944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3950617283950685E-2"/>
                  <c:y val="-4.7702555235206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9320987654320993E-2"/>
                  <c:y val="-4.20904899134173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3209876543209853E-2"/>
                  <c:y val="2.8060326608944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086419753086421E-2"/>
                  <c:y val="-4.48965225743117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9163344966777898E-2"/>
                  <c:y val="-4.4195741328351752E-2"/>
                </c:manualLayout>
              </c:layout>
              <c:spPr>
                <a:noFill/>
                <a:ln w="55536">
                  <a:noFill/>
                </a:ln>
              </c:spPr>
              <c:txPr>
                <a:bodyPr/>
                <a:lstStyle/>
                <a:p>
                  <a:pPr>
                    <a:defRPr sz="1744" b="1" i="0" u="none" strike="noStrike" baseline="0">
                      <a:solidFill>
                        <a:sysClr val="windowText" lastClr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spPr>
                <a:noFill/>
                <a:ln w="55536">
                  <a:noFill/>
                </a:ln>
              </c:spPr>
              <c:txPr>
                <a:bodyPr/>
                <a:lstStyle/>
                <a:p>
                  <a:pPr>
                    <a:defRPr sz="1744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55536">
                <a:noFill/>
              </a:ln>
            </c:spPr>
            <c:txPr>
              <a:bodyPr/>
              <a:lstStyle/>
              <a:p>
                <a:pPr>
                  <a:defRPr sz="1744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Sheet1!$B$1:$M$1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Sheet1!$B$3:$M$3</c:f>
              <c:numCache>
                <c:formatCode>0.0</c:formatCode>
                <c:ptCount val="12"/>
                <c:pt idx="0" formatCode="0.00">
                  <c:v>-4.6950057340538365E-2</c:v>
                </c:pt>
                <c:pt idx="1">
                  <c:v>-0.27707548235422053</c:v>
                </c:pt>
                <c:pt idx="2">
                  <c:v>-1.2247040406446814</c:v>
                </c:pt>
                <c:pt idx="3">
                  <c:v>-1.9881894954363304</c:v>
                </c:pt>
                <c:pt idx="4">
                  <c:v>-1.8240215476492949</c:v>
                </c:pt>
                <c:pt idx="5">
                  <c:v>-1.7870812385036459</c:v>
                </c:pt>
                <c:pt idx="6">
                  <c:v>-2.2870063447906404</c:v>
                </c:pt>
                <c:pt idx="7">
                  <c:v>-2.69487298601166</c:v>
                </c:pt>
                <c:pt idx="8">
                  <c:v>-2.4544532714112677</c:v>
                </c:pt>
                <c:pt idx="9">
                  <c:v>-2.0200777707472781</c:v>
                </c:pt>
                <c:pt idx="10">
                  <c:v>-1.518442290563101</c:v>
                </c:pt>
                <c:pt idx="11">
                  <c:v>-0.50255741014360922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20336"/>
        <c:axId val="203887368"/>
      </c:lineChart>
      <c:catAx>
        <c:axId val="20762033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ln w="26040">
            <a:solidFill>
              <a:schemeClr val="tx1"/>
            </a:solidFill>
            <a:prstDash val="solid"/>
          </a:ln>
        </c:spPr>
        <c:txPr>
          <a:bodyPr rot="0" vert="horz" anchor="b" anchorCtr="0"/>
          <a:lstStyle/>
          <a:p>
            <a:pPr>
              <a:defRPr sz="1641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03887368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203887368"/>
        <c:scaling>
          <c:orientation val="minMax"/>
          <c:max val="4"/>
          <c:min val="-3"/>
        </c:scaling>
        <c:delete val="0"/>
        <c:axPos val="l"/>
        <c:numFmt formatCode="0.0" sourceLinked="0"/>
        <c:majorTickMark val="out"/>
        <c:minorTickMark val="none"/>
        <c:tickLblPos val="nextTo"/>
        <c:spPr>
          <a:ln w="2604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36" b="0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07620336"/>
        <c:crosses val="autoZero"/>
        <c:crossBetween val="between"/>
        <c:majorUnit val="1"/>
      </c:valAx>
      <c:spPr>
        <a:noFill/>
        <a:ln w="26050">
          <a:noFill/>
        </a:ln>
      </c:spPr>
    </c:plotArea>
    <c:legend>
      <c:legendPos val="b"/>
      <c:layout>
        <c:manualLayout>
          <c:xMode val="edge"/>
          <c:yMode val="edge"/>
          <c:x val="1.0901525258661815E-2"/>
          <c:y val="0.90689094075846799"/>
          <c:w val="0.97932811820425891"/>
          <c:h val="7.0888651977746298E-2"/>
        </c:manualLayout>
      </c:layout>
      <c:overlay val="0"/>
      <c:spPr>
        <a:noFill/>
        <a:ln w="55536">
          <a:noFill/>
        </a:ln>
      </c:spPr>
      <c:txPr>
        <a:bodyPr/>
        <a:lstStyle/>
        <a:p>
          <a:pPr>
            <a:defRPr sz="1538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49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331507474609155E-2"/>
          <c:y val="3.1683278720594711E-2"/>
          <c:w val="0.9169551269859384"/>
          <c:h val="0.798831472613934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1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квартал</c:v>
                </c:pt>
                <c:pt idx="1">
                  <c:v>II квартал</c:v>
                </c:pt>
                <c:pt idx="2">
                  <c:v>III квартал</c:v>
                </c:pt>
                <c:pt idx="3">
                  <c:v>IV квартал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-1.2247040406446814</c:v>
                </c:pt>
                <c:pt idx="1">
                  <c:v>-0.56935005093821189</c:v>
                </c:pt>
                <c:pt idx="2">
                  <c:v>-0.67951552741070032</c:v>
                </c:pt>
                <c:pt idx="3">
                  <c:v>2.0010097095448458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3F54F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3F54F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I квартал</c:v>
                </c:pt>
                <c:pt idx="1">
                  <c:v>II квартал</c:v>
                </c:pt>
                <c:pt idx="2">
                  <c:v>III квартал</c:v>
                </c:pt>
                <c:pt idx="3">
                  <c:v>IV квартал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2.0813687967794294</c:v>
                </c:pt>
                <c:pt idx="1">
                  <c:v>0.66537356031035699</c:v>
                </c:pt>
                <c:pt idx="2">
                  <c:v>-1.4860804273107817</c:v>
                </c:pt>
                <c:pt idx="3">
                  <c:v>2.3926571293910115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3882272"/>
        <c:axId val="126379128"/>
      </c:barChart>
      <c:catAx>
        <c:axId val="20388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6379128"/>
        <c:crossesAt val="0"/>
        <c:auto val="0"/>
        <c:lblAlgn val="ctr"/>
        <c:lblOffset val="50"/>
        <c:tickLblSkip val="1"/>
        <c:noMultiLvlLbl val="0"/>
      </c:catAx>
      <c:valAx>
        <c:axId val="126379128"/>
        <c:scaling>
          <c:orientation val="minMax"/>
          <c:max val="2.5"/>
          <c:min val="-2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3882272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116981754092335E-2"/>
          <c:y val="0.9368354612828742"/>
          <c:w val="0.92381756628247558"/>
          <c:h val="5.30432826331491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D5A46-0554-4D4A-B82A-6C6B273708C4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3374"/>
            <a:ext cx="548640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7180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1044"/>
            <a:ext cx="297180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913B2-69FA-4A76-8EFC-9080433576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48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dirty="0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1239838"/>
            <a:ext cx="4464050" cy="334803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z="900" dirty="0" smtClean="0"/>
          </a:p>
        </p:txBody>
      </p:sp>
    </p:spTree>
    <p:extLst>
      <p:ext uri="{BB962C8B-B14F-4D97-AF65-F5344CB8AC3E}">
        <p14:creationId xmlns:p14="http://schemas.microsoft.com/office/powerpoint/2010/main" val="4134839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355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dirty="0" smtClean="0"/>
          </a:p>
        </p:txBody>
      </p:sp>
      <p:sp>
        <p:nvSpPr>
          <p:cNvPr id="2355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CD832-4455-4270-99BF-27B12B3DABB4}" type="slidenum">
              <a:rPr lang="ru-RU" smtClean="0"/>
              <a:pPr/>
              <a:t>4</a:t>
            </a:fld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0794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867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0E651-38B0-48FC-AD46-CB2D28C8B79B}" type="slidenum">
              <a:rPr lang="ru-RU" smtClean="0"/>
              <a:pPr/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461452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867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0E651-38B0-48FC-AD46-CB2D28C8B79B}" type="slidenum">
              <a:rPr lang="ru-RU" smtClean="0"/>
              <a:pPr/>
              <a:t>10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579018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28675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28676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F0E651-38B0-48FC-AD46-CB2D28C8B79B}" type="slidenum">
              <a:rPr lang="ru-RU" smtClean="0"/>
              <a:pPr/>
              <a:t>12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602739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32771" name="Верхний колонтитул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DBB530-D718-4601-B1AE-99BFF1EA71E1}" type="slidenum">
              <a:rPr lang="ru-RU" smtClean="0"/>
              <a:pPr/>
              <a:t>13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5435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7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05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53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18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4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43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31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97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6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09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7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AFFBC-AF63-4BF7-B9C3-660024B6A1FB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011B-CC75-4CAE-A84E-9A401511C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61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logo NSC"/>
          <p:cNvPicPr>
            <a:picLocks noGrp="1" noChangeAspect="1" noChangeArrowheads="1"/>
          </p:cNvPicPr>
          <p:nvPr>
            <p:ph type="ctrTitle"/>
          </p:nvPr>
        </p:nvPicPr>
        <p:blipFill>
          <a:blip r:embed="rId3"/>
          <a:srcRect/>
          <a:stretch>
            <a:fillRect/>
          </a:stretch>
        </p:blipFill>
        <p:spPr>
          <a:xfrm>
            <a:off x="553266" y="324906"/>
            <a:ext cx="485775" cy="485775"/>
          </a:xfrm>
        </p:spPr>
      </p:pic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35495" y="324906"/>
            <a:ext cx="4800600" cy="485775"/>
          </a:xfrm>
        </p:spPr>
        <p:txBody>
          <a:bodyPr anchor="ctr"/>
          <a:lstStyle/>
          <a:p>
            <a:pPr algn="l" eaLnBrk="1" hangingPunct="1"/>
            <a:r>
              <a:rPr lang="ru-RU" sz="1200" i="1" dirty="0" err="1" smtClean="0">
                <a:latin typeface="Times New Roman" pitchFamily="18" charset="0"/>
              </a:rPr>
              <a:t>Кыргыз</a:t>
            </a:r>
            <a:r>
              <a:rPr lang="ru-RU" sz="1200" i="1" dirty="0" smtClean="0">
                <a:latin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</a:rPr>
              <a:t>Республикасынын</a:t>
            </a:r>
            <a:r>
              <a:rPr lang="ru-RU" sz="1200" i="1" dirty="0" smtClean="0">
                <a:latin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</a:rPr>
              <a:t>Улуттук</a:t>
            </a:r>
            <a:r>
              <a:rPr lang="ru-RU" sz="1200" i="1" dirty="0" smtClean="0">
                <a:latin typeface="Times New Roman" pitchFamily="18" charset="0"/>
              </a:rPr>
              <a:t> статистика </a:t>
            </a:r>
            <a:r>
              <a:rPr lang="ru-RU" sz="1200" i="1" dirty="0" err="1" smtClean="0">
                <a:latin typeface="Times New Roman" pitchFamily="18" charset="0"/>
              </a:rPr>
              <a:t>комитети</a:t>
            </a:r>
            <a:endParaRPr lang="ru-RU" sz="1200" i="1" dirty="0"/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135495" y="1589798"/>
            <a:ext cx="7458426" cy="306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ru-RU" sz="3600" b="1" dirty="0" smtClean="0">
                <a:latin typeface="Kyrghyz Times" pitchFamily="2" charset="0"/>
                <a:cs typeface="Times New Roman" panose="02020603050405020304" pitchFamily="18" charset="0"/>
              </a:rPr>
              <a:t>2017-жылдагы </a:t>
            </a:r>
            <a:r>
              <a:rPr lang="ru-RU" sz="3600" b="1" dirty="0" err="1" smtClean="0">
                <a:latin typeface="Kyrghyz Times" pitchFamily="2" charset="0"/>
                <a:cs typeface="Times New Roman" panose="02020603050405020304" pitchFamily="18" charset="0"/>
              </a:rPr>
              <a:t>керектјј</a:t>
            </a:r>
            <a:r>
              <a:rPr lang="ru-RU" sz="36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Kyrghyz Times" pitchFamily="2" charset="0"/>
                <a:cs typeface="Times New Roman" panose="02020603050405020304" pitchFamily="18" charset="0"/>
              </a:rPr>
              <a:t>бааларынын</a:t>
            </a:r>
            <a:r>
              <a:rPr lang="ru-RU" sz="36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Kyrghyz Times" pitchFamily="2" charset="0"/>
                <a:cs typeface="Times New Roman" panose="02020603050405020304" pitchFamily="18" charset="0"/>
              </a:rPr>
              <a:t>жана</a:t>
            </a:r>
            <a:r>
              <a:rPr lang="ru-RU" sz="36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Kyrghyz Times" pitchFamily="2" charset="0"/>
                <a:cs typeface="Times New Roman" panose="02020603050405020304" pitchFamily="18" charset="0"/>
              </a:rPr>
              <a:t>тарифтеринин</a:t>
            </a:r>
            <a:r>
              <a:rPr lang="ru-RU" sz="36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Kyrghyz Times" pitchFamily="2" charset="0"/>
                <a:cs typeface="Times New Roman" panose="02020603050405020304" pitchFamily="18" charset="0"/>
              </a:rPr>
              <a:t>јзгјріісі</a:t>
            </a:r>
            <a:r>
              <a:rPr lang="ru-RU" sz="3600" b="1" dirty="0" smtClean="0">
                <a:latin typeface="Kyrghyz Times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Kyrghyz Times" pitchFamily="2" charset="0"/>
                <a:cs typeface="Times New Roman" panose="02020603050405020304" pitchFamily="18" charset="0"/>
              </a:rPr>
              <a:t>тууралуу</a:t>
            </a:r>
            <a:endParaRPr lang="ru-RU" sz="3600" b="1" dirty="0">
              <a:latin typeface="Kyrghyz Times" pitchFamily="2" charset="0"/>
              <a:cs typeface="Times New Roman" panose="02020603050405020304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706667" y="4941094"/>
            <a:ext cx="2977801" cy="81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5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Kyrghyz Times" pitchFamily="2" charset="0"/>
                <a:cs typeface="Times New Roman" panose="02020603050405020304" pitchFamily="18" charset="0"/>
              </a:rPr>
              <a:t>Баалардын</a:t>
            </a:r>
            <a:r>
              <a:rPr lang="ru-RU" sz="15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Kyrghyz Times" pitchFamily="2" charset="0"/>
                <a:cs typeface="Times New Roman" panose="02020603050405020304" pitchFamily="18" charset="0"/>
              </a:rPr>
              <a:t> статистика </a:t>
            </a:r>
            <a:r>
              <a:rPr lang="ru-RU" sz="15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Kyrghyz Times" pitchFamily="2" charset="0"/>
                <a:cs typeface="Times New Roman" panose="02020603050405020304" pitchFamily="18" charset="0"/>
              </a:rPr>
              <a:t>бјлімі</a:t>
            </a:r>
            <a:endParaRPr lang="ru-RU" sz="1500" dirty="0">
              <a:effectLst>
                <a:outerShdw blurRad="38100" dist="38100" dir="2700000" algn="tl">
                  <a:srgbClr val="C0C0C0"/>
                </a:outerShdw>
              </a:effectLst>
              <a:latin typeface="Kyrghyz Times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5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2018-жылдын 12 </a:t>
            </a:r>
            <a:r>
              <a:rPr lang="ru-RU" sz="15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январы</a:t>
            </a:r>
            <a:endParaRPr lang="ru-RU" sz="15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1871663" y="4076700"/>
            <a:ext cx="5562600" cy="3000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39374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371274" y="362018"/>
            <a:ext cx="8229600" cy="6682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>Республика </a:t>
            </a:r>
            <a:r>
              <a:rPr lang="ru-RU" sz="22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Kyrghyz Times" pitchFamily="2" charset="0"/>
                <a:cs typeface="Times New Roman" pitchFamily="18" charset="0"/>
              </a:rPr>
              <a:t>айрым</a:t>
            </a:r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Kyrghyz Times" pitchFamily="2" charset="0"/>
                <a:cs typeface="Times New Roman" pitchFamily="18" charset="0"/>
              </a:rPr>
              <a:t>товарларга</a:t>
            </a:r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Kyrghyz Times" pitchFamily="2" charset="0"/>
                <a:cs typeface="Times New Roman" pitchFamily="18" charset="0"/>
              </a:rPr>
              <a:t>орточо</a:t>
            </a:r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Kyrghyz Times" pitchFamily="2" charset="0"/>
                <a:cs typeface="Times New Roman" pitchFamily="18" charset="0"/>
              </a:rPr>
              <a:t>керектјј</a:t>
            </a:r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Kyrghyz Times" pitchFamily="2" charset="0"/>
                <a:cs typeface="Times New Roman" pitchFamily="18" charset="0"/>
              </a:rPr>
              <a:t>баалары</a:t>
            </a:r>
            <a:r>
              <a:rPr lang="ru-RU" sz="22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2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Kyrghyz Times" pitchFamily="2" charset="0"/>
              </a:rPr>
              <a:t>сом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95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286493"/>
              </p:ext>
            </p:extLst>
          </p:nvPr>
        </p:nvGraphicFramePr>
        <p:xfrm>
          <a:off x="386369" y="1107583"/>
          <a:ext cx="8402016" cy="5117924"/>
        </p:xfrm>
        <a:graphic>
          <a:graphicData uri="http://schemas.openxmlformats.org/drawingml/2006/table">
            <a:tbl>
              <a:tblPr/>
              <a:tblGrid>
                <a:gridCol w="2520000"/>
                <a:gridCol w="1155504"/>
                <a:gridCol w="1155504"/>
                <a:gridCol w="1155504"/>
                <a:gridCol w="1260000"/>
                <a:gridCol w="1155504"/>
              </a:tblGrid>
              <a:tr h="72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2016-ж.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декабры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марты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июну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сентябры</a:t>
                      </a:r>
                      <a:endParaRPr lang="ru-RU" sz="1600" b="1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декабры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Кјмір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, </a:t>
                      </a:r>
                      <a:r>
                        <a:rPr lang="ru-RU" sz="160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тонна</a:t>
                      </a:r>
                      <a:endParaRPr lang="ru-RU" sz="1600" b="0" i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4 325,10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4 013,55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Kyrghyz Times" pitchFamily="2" charset="0"/>
                        </a:rPr>
                        <a:t>3 616,13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3 852,05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4 692,08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А-92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бензини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,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л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37,76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38,81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38,89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38,25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40,96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Дизель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майы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,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л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36,42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36,71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36,83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36,03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39,25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Цемент, </a:t>
                      </a: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50 кг</a:t>
                      </a:r>
                      <a:endParaRPr lang="ru-RU" sz="1800" b="0" i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262,38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262,88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267,48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263,03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277,33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Холодильник, </a:t>
                      </a:r>
                      <a:r>
                        <a:rPr lang="ru-RU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даана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28 489,24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effectLst/>
                          <a:latin typeface="Kyrghyz Times" pitchFamily="2" charset="0"/>
                        </a:rPr>
                        <a:t>27 909,72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27 692,41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Kyrghyz Times" pitchFamily="2" charset="0"/>
                        </a:rPr>
                        <a:t>27 622,57</a:t>
                      </a:r>
                      <a:endParaRPr lang="ru-RU" sz="1800" b="0" i="0" u="none" strike="noStrike" dirty="0"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27 535,09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Линолеум,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 кв. м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195,73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174,74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171,21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176,42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Kyrghyz Times" pitchFamily="2" charset="0"/>
                        </a:rPr>
                        <a:t>180,96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Жуугуч</a:t>
                      </a:r>
                      <a:r>
                        <a:rPr lang="ru-RU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smtClean="0">
                          <a:latin typeface="Kyrghyz Times" pitchFamily="2" charset="0"/>
                          <a:cs typeface="Times New Roman" pitchFamily="18" charset="0"/>
                        </a:rPr>
                        <a:t>порошок, </a:t>
                      </a:r>
                      <a:r>
                        <a:rPr lang="ru-RU" b="1" dirty="0" smtClean="0">
                          <a:latin typeface="Kyrghyz Times" pitchFamily="2" charset="0"/>
                          <a:cs typeface="Times New Roman" pitchFamily="18" charset="0"/>
                        </a:rPr>
                        <a:t/>
                      </a:r>
                      <a:br>
                        <a:rPr lang="ru-RU" b="1" dirty="0" smtClean="0">
                          <a:latin typeface="Kyrghyz Times" pitchFamily="2" charset="0"/>
                          <a:cs typeface="Times New Roman" pitchFamily="18" charset="0"/>
                        </a:rPr>
                      </a:br>
                      <a:r>
                        <a:rPr lang="ru-RU" b="0" dirty="0" smtClean="0">
                          <a:latin typeface="Kyrghyz Times" pitchFamily="2" charset="0"/>
                          <a:cs typeface="Times New Roman" pitchFamily="18" charset="0"/>
                        </a:rPr>
                        <a:t>100 </a:t>
                      </a:r>
                      <a:r>
                        <a:rPr lang="ru-RU" b="0" dirty="0" smtClean="0">
                          <a:latin typeface="Kyrghyz Times" pitchFamily="2" charset="0"/>
                          <a:cs typeface="Times New Roman" pitchFamily="18" charset="0"/>
                        </a:rPr>
                        <a:t>гр.</a:t>
                      </a:r>
                      <a:endParaRPr lang="ru-RU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Kyrghyz Times" pitchFamily="2" charset="0"/>
                        </a:rPr>
                        <a:t>14,52</a:t>
                      </a:r>
                      <a:endParaRPr lang="ru-RU" sz="1800" b="0" i="0" u="none" strike="noStrike" dirty="0"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Kyrghyz Times" pitchFamily="2" charset="0"/>
                        </a:rPr>
                        <a:t>14,30</a:t>
                      </a:r>
                      <a:endParaRPr lang="ru-RU" sz="1800" b="0" i="0" u="none" strike="noStrike" dirty="0"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Kyrghyz Times" pitchFamily="2" charset="0"/>
                        </a:rPr>
                        <a:t>14,29</a:t>
                      </a:r>
                      <a:endParaRPr lang="ru-RU" sz="1800" b="0" i="0" u="none" strike="noStrike" dirty="0"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effectLst/>
                          <a:latin typeface="Kyrghyz Times" pitchFamily="2" charset="0"/>
                        </a:rPr>
                        <a:t>14,27</a:t>
                      </a:r>
                      <a:endParaRPr lang="ru-RU" sz="1800" b="0" i="0" u="none" strike="noStrike" dirty="0"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14,18</a:t>
                      </a:r>
                      <a:endParaRPr lang="ru-RU" sz="1800" b="0" i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Жаратылыш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газы, 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бир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айга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1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адам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ічін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169,29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168,86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163,26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164,38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169,97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275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986666"/>
              </p:ext>
            </p:extLst>
          </p:nvPr>
        </p:nvGraphicFramePr>
        <p:xfrm>
          <a:off x="628650" y="944377"/>
          <a:ext cx="8172000" cy="5176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/>
                <a:gridCol w="1188000"/>
                <a:gridCol w="1188000"/>
                <a:gridCol w="1262096"/>
                <a:gridCol w="1219200"/>
                <a:gridCol w="974704"/>
              </a:tblGrid>
              <a:tr h="824462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2017-</a:t>
                      </a:r>
                      <a:r>
                        <a:rPr lang="ru-RU" sz="140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ж.</a:t>
                      </a:r>
                      <a:r>
                        <a:rPr lang="ru-RU" sz="1400" baseline="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январь-</a:t>
                      </a:r>
                      <a:r>
                        <a:rPr lang="ru-RU" sz="1400" baseline="0" dirty="0" err="1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декабры</a:t>
                      </a:r>
                      <a:endParaRPr lang="ru-RU" sz="1400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1" i="1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Кызмат</a:t>
                      </a:r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кјрсјтіілјр</a:t>
                      </a:r>
                      <a:endParaRPr lang="ru-RU" sz="1600" b="1" i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102,6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101,2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102,3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106,9</a:t>
                      </a:r>
                      <a:endParaRPr lang="ru-RU" sz="1600" b="1" i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Аба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жол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жіргінчі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транспорту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107,4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116,5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111,5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86,6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120,8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Турак жайларды кінімдік кітіі жана о¾доо </a:t>
                      </a:r>
                      <a:r>
                        <a:rPr lang="ru-RU" sz="1600" b="1" i="0" kern="1200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600" b="1" i="0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ызмат</a:t>
                      </a:r>
                      <a:r>
                        <a:rPr lang="ru-RU" sz="1600" b="1" i="0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кјрсјтіілјрі</a:t>
                      </a:r>
                      <a:endParaRPr lang="ru-RU" sz="1600" b="1" kern="1200" baseline="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106,2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113,2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Коомдук </a:t>
                      </a:r>
                      <a:b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тамактануу</a:t>
                      </a:r>
                      <a:endParaRPr lang="ru-RU" sz="1600" b="1" kern="1200" baseline="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104,7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111,4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ky-KG" sz="16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Уюлдук байланыш</a:t>
                      </a:r>
                      <a: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менен жергиликтіі</a:t>
                      </a:r>
                      <a:r>
                        <a:rPr lang="ky-KG" sz="16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кошулмаларды</a:t>
                      </a:r>
                      <a: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ky-KG" sz="1600" b="1" kern="120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камсыз кылуу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109,8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111,7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Темир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жол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жіргінчі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транспорту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97,9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3738" y="170255"/>
            <a:ext cx="7886700" cy="7741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2017-жылдагы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товарлардын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кызмат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кјрсјтіілјрдін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айрым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br>
              <a:rPr lang="ru-RU" sz="20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топтору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тірлјрі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КБИ</a:t>
            </a:r>
            <a:r>
              <a:rPr lang="ru-RU" sz="28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8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мурунку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жылдын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декабрына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800" b="1" dirty="0">
                <a:latin typeface="Kyrghyz Times" pitchFamily="2" charset="0"/>
                <a:cs typeface="Times New Roman" pitchFamily="18" charset="0"/>
              </a:rPr>
              <a:t>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250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371274" y="284813"/>
            <a:ext cx="8229600" cy="92939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Республика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айрым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кызмат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кјрсјтіілјргј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орточо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керектјј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баалары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0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14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400" i="1" dirty="0" smtClean="0">
                <a:latin typeface="Kyrghyz Times" pitchFamily="2" charset="0"/>
              </a:rPr>
              <a:t>сом 1 </a:t>
            </a:r>
            <a:r>
              <a:rPr lang="ru-RU" sz="1400" i="1" dirty="0" err="1" smtClean="0">
                <a:latin typeface="Kyrghyz Times" pitchFamily="2" charset="0"/>
              </a:rPr>
              <a:t>кызмат</a:t>
            </a:r>
            <a:r>
              <a:rPr lang="ru-RU" sz="1400" i="1" dirty="0" smtClean="0">
                <a:latin typeface="Kyrghyz Times" pitchFamily="2" charset="0"/>
              </a:rPr>
              <a:t> </a:t>
            </a:r>
            <a:r>
              <a:rPr lang="ru-RU" sz="1400" i="1" dirty="0" err="1" smtClean="0">
                <a:latin typeface="Kyrghyz Times" pitchFamily="2" charset="0"/>
              </a:rPr>
              <a:t>кјрсјтіі</a:t>
            </a:r>
            <a:r>
              <a:rPr lang="ru-RU" sz="1400" i="1" dirty="0" smtClean="0">
                <a:latin typeface="Kyrghyz Times" pitchFamily="2" charset="0"/>
              </a:rPr>
              <a:t> </a:t>
            </a:r>
            <a:r>
              <a:rPr lang="ru-RU" sz="1400" i="1" dirty="0" err="1" smtClean="0">
                <a:latin typeface="Kyrghyz Times" pitchFamily="2" charset="0"/>
              </a:rPr>
              <a:t>ічін</a:t>
            </a: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4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695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593685"/>
              </p:ext>
            </p:extLst>
          </p:nvPr>
        </p:nvGraphicFramePr>
        <p:xfrm>
          <a:off x="374755" y="1153962"/>
          <a:ext cx="8291615" cy="5452784"/>
        </p:xfrm>
        <a:graphic>
          <a:graphicData uri="http://schemas.openxmlformats.org/drawingml/2006/table">
            <a:tbl>
              <a:tblPr/>
              <a:tblGrid>
                <a:gridCol w="2711615"/>
                <a:gridCol w="1116000"/>
                <a:gridCol w="1116000"/>
                <a:gridCol w="1116000"/>
                <a:gridCol w="1116000"/>
                <a:gridCol w="1116000"/>
              </a:tblGrid>
              <a:tr h="72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2016-ж.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декабры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марты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июну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сентябры</a:t>
                      </a:r>
                      <a:endParaRPr lang="ru-RU" sz="1600" b="1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декабры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Кафель </a:t>
                      </a:r>
                      <a:r>
                        <a:rPr lang="ru-RU" sz="1550" b="0" i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плиткасы</a:t>
                      </a:r>
                      <a:r>
                        <a:rPr lang="ru-RU" sz="155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i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менен</a:t>
                      </a:r>
                      <a:r>
                        <a:rPr lang="ru-RU" sz="155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i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каптоо</a:t>
                      </a:r>
                      <a:r>
                        <a:rPr lang="ru-RU" sz="155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, </a:t>
                      </a:r>
                      <a:r>
                        <a:rPr lang="ru-RU" sz="1550" b="0" i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 кв. м </a:t>
                      </a:r>
                      <a:endParaRPr lang="ru-RU" sz="1550" b="0" i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464,86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464,26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>
                          <a:effectLst/>
                          <a:latin typeface="Kyrghyz Times" pitchFamily="2" charset="0"/>
                        </a:rPr>
                        <a:t>465,32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>
                          <a:effectLst/>
                          <a:latin typeface="Kyrghyz Times" pitchFamily="2" charset="0"/>
                        </a:rPr>
                        <a:t>497,73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496,65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160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Алыскы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каттам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боюнча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поезддин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купе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вагонунда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жол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жіріі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,  </a:t>
                      </a:r>
                      <a:b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</a:b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1000 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км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жол</a:t>
                      </a:r>
                      <a:r>
                        <a:rPr lang="ru-RU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550" b="0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ічін</a:t>
                      </a:r>
                      <a:endParaRPr lang="ru-RU" sz="1550" b="0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5 935,10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4 792,86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4 743,98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5 417,37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4 999,96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Уюлдук байланыш менен жергиликтіі кошулмаларды </a:t>
                      </a:r>
                      <a:br>
                        <a:rPr lang="ky-KG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</a:br>
                      <a:r>
                        <a:rPr lang="ky-KG" sz="1550" b="0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камсыз кылуу, мінјт</a:t>
                      </a:r>
                      <a:endParaRPr lang="ru-RU" sz="1550" b="0" kern="1200" dirty="0" smtClean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3,65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4,07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4,14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Эл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аралык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рейстеги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самолеттун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экономикалык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класстагы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салонунда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алыскы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чет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јлкјлјргј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учуу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, </a:t>
                      </a:r>
                      <a:endParaRPr lang="ru-RU" sz="1550" b="0" dirty="0" smtClean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1 билет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бир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тарапка</a:t>
                      </a:r>
                      <a:endParaRPr lang="ru-RU" sz="1550" b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>
                          <a:effectLst/>
                          <a:latin typeface="Kyrghyz Times" pitchFamily="2" charset="0"/>
                        </a:rPr>
                        <a:t>19 392,27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>
                          <a:effectLst/>
                          <a:latin typeface="Kyrghyz Times" pitchFamily="2" charset="0"/>
                        </a:rPr>
                        <a:t>18 718,92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>
                          <a:effectLst/>
                          <a:latin typeface="Kyrghyz Times" pitchFamily="2" charset="0"/>
                        </a:rPr>
                        <a:t>28 844,29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26 628,33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21 168,63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0167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Ашканада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,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жеѕил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тамактануу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жайда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тішкі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тамактануу</a:t>
                      </a:r>
                      <a:r>
                        <a:rPr lang="ru-RU" sz="1550" b="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, 1 дам </a:t>
                      </a:r>
                      <a:r>
                        <a:rPr lang="ru-RU" sz="1550" b="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ічін</a:t>
                      </a:r>
                      <a:endParaRPr lang="ru-RU" sz="1550" b="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305,00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313,43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323,15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329,56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50" b="0" i="0" u="none" strike="noStrike" dirty="0">
                          <a:effectLst/>
                          <a:latin typeface="Kyrghyz Times" pitchFamily="2" charset="0"/>
                        </a:rPr>
                        <a:t>333,49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561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691141" y="484307"/>
            <a:ext cx="7786287" cy="500062"/>
          </a:xfrm>
        </p:spPr>
        <p:txBody>
          <a:bodyPr/>
          <a:lstStyle/>
          <a:p>
            <a:pPr algn="ctr"/>
            <a:r>
              <a:rPr lang="ru-RU" sz="2400" b="1" smtClean="0">
                <a:latin typeface="Kyrghyz Times" pitchFamily="2" charset="0"/>
                <a:cs typeface="Times New Roman" pitchFamily="18" charset="0"/>
              </a:rPr>
              <a:t>ЕАЭБ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јлкјлјрі</a:t>
            </a:r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400" b="1" dirty="0" smtClean="0">
                <a:latin typeface="Kyrghyz Times" pitchFamily="2" charset="0"/>
                <a:cs typeface="Times New Roman" pitchFamily="18" charset="0"/>
              </a:rPr>
              <a:t> 2017-жылдагы КБИ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288140"/>
              </p:ext>
            </p:extLst>
          </p:nvPr>
        </p:nvGraphicFramePr>
        <p:xfrm>
          <a:off x="669244" y="1212702"/>
          <a:ext cx="7824795" cy="506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795"/>
                <a:gridCol w="1800000"/>
                <a:gridCol w="1729183"/>
                <a:gridCol w="1870817"/>
              </a:tblGrid>
              <a:tr h="1140833">
                <a:tc>
                  <a:txBody>
                    <a:bodyPr/>
                    <a:lstStyle/>
                    <a:p>
                      <a:endParaRPr lang="ru-RU" sz="170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2017-ж. </a:t>
                      </a:r>
                      <a:r>
                        <a:rPr lang="ru-RU" sz="1700" b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декабры</a:t>
                      </a:r>
                      <a:r>
                        <a:rPr lang="ru-RU" sz="1700" b="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br>
                        <a:rPr lang="ru-RU" sz="1700" b="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</a:br>
                      <a:r>
                        <a:rPr lang="ru-RU" sz="1700" b="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2017-ж. </a:t>
                      </a:r>
                      <a:r>
                        <a:rPr lang="ru-RU" sz="1700" b="0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ноябрына</a:t>
                      </a:r>
                      <a:r>
                        <a:rPr lang="ru-RU" sz="1700" b="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0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пайыз</a:t>
                      </a:r>
                      <a:r>
                        <a:rPr lang="ru-RU" sz="1700" b="0" baseline="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0" baseline="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менен</a:t>
                      </a:r>
                      <a:endParaRPr lang="ru-RU" sz="1700" b="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2017-ж.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декабры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b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</a:b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2016-ж.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декабрына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пайыз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менен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Маалымат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ічін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/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2016-ж.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декабры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b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</a:b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2015-ж.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декабрына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пайыз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менен</a:t>
                      </a:r>
                      <a:endParaRPr lang="ru-RU" sz="17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200" b="0" i="0" u="none" strike="noStrike" dirty="0">
                          <a:latin typeface="Kyrghyz Times" pitchFamily="2" charset="0"/>
                        </a:rPr>
                        <a:t>Казахстан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100,7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Kyrghyz Times" pitchFamily="2" charset="0"/>
                          <a:cs typeface="Times New Roman" pitchFamily="18" charset="0"/>
                        </a:rPr>
                        <a:t>107,1</a:t>
                      </a:r>
                      <a:endParaRPr lang="ru-RU" sz="2200" b="1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108,5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200" b="0" i="0" u="none" strike="noStrike" dirty="0" smtClean="0">
                          <a:latin typeface="Kyrghyz Times" pitchFamily="2" charset="0"/>
                        </a:rPr>
                        <a:t>Беларусь</a:t>
                      </a:r>
                      <a:endParaRPr lang="ru-RU" sz="2200" b="0" i="0" u="none" strike="noStrike" dirty="0">
                        <a:latin typeface="Kyrghyz Times" pitchFamily="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100,2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Kyrghyz Times" pitchFamily="2" charset="0"/>
                          <a:cs typeface="Times New Roman" pitchFamily="18" charset="0"/>
                        </a:rPr>
                        <a:t>104,6</a:t>
                      </a:r>
                      <a:endParaRPr lang="ru-RU" sz="2200" b="1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110,6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200" b="1" i="0" u="none" strike="noStrike" dirty="0">
                          <a:solidFill>
                            <a:srgbClr val="0066FF"/>
                          </a:solidFill>
                          <a:latin typeface="Kyrghyz Times" pitchFamily="2" charset="0"/>
                        </a:rPr>
                        <a:t>Кыргызстан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solidFill>
                            <a:srgbClr val="0066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100,7</a:t>
                      </a:r>
                      <a:endParaRPr lang="ru-RU" sz="2200" b="0" dirty="0">
                        <a:solidFill>
                          <a:srgbClr val="0066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rgbClr val="0066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103,7</a:t>
                      </a:r>
                      <a:endParaRPr lang="ru-RU" sz="2200" b="1" dirty="0">
                        <a:solidFill>
                          <a:srgbClr val="0066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rgbClr val="0066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99,5</a:t>
                      </a:r>
                      <a:endParaRPr lang="ru-RU" sz="2200" b="1" dirty="0">
                        <a:solidFill>
                          <a:srgbClr val="0066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200" b="0" i="0" u="none" strike="noStrike" dirty="0" smtClean="0">
                          <a:latin typeface="Kyrghyz Times" pitchFamily="2" charset="0"/>
                        </a:rPr>
                        <a:t>Армения</a:t>
                      </a:r>
                      <a:endParaRPr lang="ru-RU" sz="2200" b="0" i="0" u="none" strike="noStrike" dirty="0">
                        <a:latin typeface="Kyrghyz Times" pitchFamily="2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101,5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Kyrghyz Times" pitchFamily="2" charset="0"/>
                          <a:cs typeface="Times New Roman" pitchFamily="18" charset="0"/>
                        </a:rPr>
                        <a:t>102,6</a:t>
                      </a:r>
                      <a:endParaRPr lang="ru-RU" sz="2200" b="1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98,9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360000" algn="l" fontAlgn="b"/>
                      <a:r>
                        <a:rPr lang="ru-RU" sz="2200" b="0" i="0" u="none" strike="noStrike" dirty="0">
                          <a:latin typeface="Kyrghyz Times" pitchFamily="2" charset="0"/>
                        </a:rPr>
                        <a:t>Россия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100,4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Kyrghyz Times" pitchFamily="2" charset="0"/>
                          <a:cs typeface="Times New Roman" pitchFamily="18" charset="0"/>
                        </a:rPr>
                        <a:t>102,5</a:t>
                      </a:r>
                      <a:endParaRPr lang="ru-RU" sz="2200" b="1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dirty="0" smtClean="0">
                          <a:latin typeface="Kyrghyz Times" pitchFamily="2" charset="0"/>
                          <a:cs typeface="Times New Roman" pitchFamily="18" charset="0"/>
                        </a:rPr>
                        <a:t>105,4</a:t>
                      </a:r>
                      <a:endParaRPr lang="ru-RU" sz="2200" b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12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endParaRPr lang="ru-RU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  <a:t>Кјѕіл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  <a:t>бурганыѕыздарга</a:t>
            </a:r>
            <a:r>
              <a:rPr lang="ru-RU" sz="40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  <a:t> </a:t>
            </a:r>
            <a:br>
              <a:rPr lang="ru-RU" sz="40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</a:br>
            <a:r>
              <a:rPr lang="ru-RU" sz="40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  <a:t>рахмат</a:t>
            </a: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yrghyz Times" pitchFamily="2" charset="0"/>
                <a:cs typeface="Times New Roman" pitchFamily="18" charset="0"/>
              </a:rPr>
              <a:t>!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yrghyz Times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3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 NS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53266" y="324906"/>
            <a:ext cx="485775" cy="485775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35495" y="324906"/>
            <a:ext cx="4800600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200" i="1" dirty="0" err="1" smtClean="0">
                <a:latin typeface="Times New Roman" pitchFamily="18" charset="0"/>
              </a:rPr>
              <a:t>Кыргыз</a:t>
            </a:r>
            <a:r>
              <a:rPr lang="ru-RU" sz="1200" i="1" dirty="0" smtClean="0">
                <a:latin typeface="Times New Roman" pitchFamily="18" charset="0"/>
              </a:rPr>
              <a:t> </a:t>
            </a:r>
            <a:r>
              <a:rPr lang="ru-RU" sz="1200" i="1" dirty="0" err="1">
                <a:latin typeface="Times New Roman" pitchFamily="18" charset="0"/>
              </a:rPr>
              <a:t>Республикасынын</a:t>
            </a:r>
            <a:r>
              <a:rPr lang="ru-RU" sz="1200" i="1" dirty="0">
                <a:latin typeface="Times New Roman" pitchFamily="18" charset="0"/>
              </a:rPr>
              <a:t> </a:t>
            </a:r>
            <a:r>
              <a:rPr lang="ru-RU" sz="1200" i="1" dirty="0" err="1">
                <a:latin typeface="Times New Roman" pitchFamily="18" charset="0"/>
              </a:rPr>
              <a:t>Улуттук</a:t>
            </a:r>
            <a:r>
              <a:rPr lang="ru-RU" sz="1200" i="1" dirty="0">
                <a:latin typeface="Times New Roman" pitchFamily="18" charset="0"/>
              </a:rPr>
              <a:t> статистика </a:t>
            </a:r>
            <a:r>
              <a:rPr lang="ru-RU" sz="1200" i="1" dirty="0" err="1" smtClean="0">
                <a:latin typeface="Times New Roman" pitchFamily="18" charset="0"/>
              </a:rPr>
              <a:t>комитети</a:t>
            </a:r>
            <a:endParaRPr lang="ru-RU" sz="1200" i="1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454254" y="810681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err="1" smtClean="0">
                <a:latin typeface="Kyrghyz Times" pitchFamily="2" charset="0"/>
              </a:rPr>
              <a:t>Кыргыз</a:t>
            </a:r>
            <a:r>
              <a:rPr lang="ru-RU" sz="1800" b="1" dirty="0" smtClean="0">
                <a:latin typeface="Kyrghyz Times" pitchFamily="2" charset="0"/>
              </a:rPr>
              <a:t> </a:t>
            </a:r>
            <a:r>
              <a:rPr lang="ru-RU" sz="1800" b="1" dirty="0" err="1" smtClean="0">
                <a:latin typeface="Kyrghyz Times" pitchFamily="2" charset="0"/>
              </a:rPr>
              <a:t>Республикасында</a:t>
            </a:r>
            <a:r>
              <a:rPr lang="ru-RU" sz="1800" b="1" dirty="0" smtClean="0">
                <a:latin typeface="Kyrghyz Times" pitchFamily="2" charset="0"/>
              </a:rPr>
              <a:t> январь-</a:t>
            </a:r>
            <a:r>
              <a:rPr lang="ru-RU" sz="1800" b="1" dirty="0" err="1" smtClean="0">
                <a:latin typeface="Kyrghyz Times" pitchFamily="2" charset="0"/>
              </a:rPr>
              <a:t>декабрдагы</a:t>
            </a:r>
            <a:r>
              <a:rPr lang="ru-RU" sz="1800" b="1" dirty="0" smtClean="0">
                <a:latin typeface="Kyrghyz Times" pitchFamily="2" charset="0"/>
              </a:rPr>
              <a:t> </a:t>
            </a:r>
            <a:r>
              <a:rPr lang="ru-RU" sz="1800" b="1" dirty="0" err="1" smtClean="0">
                <a:latin typeface="Kyrghyz Times" pitchFamily="2" charset="0"/>
              </a:rPr>
              <a:t>КБИнин</a:t>
            </a:r>
            <a:r>
              <a:rPr lang="ru-RU" sz="1800" b="1" dirty="0" smtClean="0">
                <a:latin typeface="Kyrghyz Times" pitchFamily="2" charset="0"/>
              </a:rPr>
              <a:t> </a:t>
            </a:r>
            <a:r>
              <a:rPr lang="ru-RU" sz="1800" b="1" dirty="0" err="1" smtClean="0">
                <a:latin typeface="Kyrghyz Times" pitchFamily="2" charset="0"/>
              </a:rPr>
              <a:t>јзгјріісі</a:t>
            </a:r>
            <a:r>
              <a:rPr lang="ru-RU" sz="1800" b="1" dirty="0" smtClean="0">
                <a:latin typeface="Kyrghyz Times" pitchFamily="2" charset="0"/>
              </a:rPr>
              <a:t> </a:t>
            </a:r>
            <a:r>
              <a:rPr lang="ru-RU" sz="1600" b="1" dirty="0" smtClean="0">
                <a:latin typeface="Kyrghyz Times" pitchFamily="2" charset="0"/>
              </a:rPr>
              <a:t/>
            </a:r>
            <a:br>
              <a:rPr lang="ru-RU" sz="1600" b="1" dirty="0" smtClean="0">
                <a:latin typeface="Kyrghyz Times" pitchFamily="2" charset="0"/>
              </a:rPr>
            </a:br>
            <a:r>
              <a:rPr lang="ru-RU" sz="1600" i="1" dirty="0" smtClean="0">
                <a:latin typeface="Kyrghyz Times" pitchFamily="2" charset="0"/>
              </a:rPr>
              <a:t>(</a:t>
            </a:r>
            <a:r>
              <a:rPr lang="ru-RU" sz="1600" i="1" dirty="0" err="1" smtClean="0">
                <a:latin typeface="Kyrghyz Times" pitchFamily="2" charset="0"/>
              </a:rPr>
              <a:t>јсіі</a:t>
            </a:r>
            <a:r>
              <a:rPr lang="ru-RU" sz="1600" i="1" dirty="0" smtClean="0">
                <a:latin typeface="Kyrghyz Times" pitchFamily="2" charset="0"/>
              </a:rPr>
              <a:t> (+), </a:t>
            </a:r>
            <a:r>
              <a:rPr lang="ru-RU" sz="1600" i="1" dirty="0" err="1" smtClean="0">
                <a:latin typeface="Kyrghyz Times" pitchFamily="2" charset="0"/>
              </a:rPr>
              <a:t>тјмјндјј</a:t>
            </a:r>
            <a:r>
              <a:rPr lang="ru-RU" sz="1600" i="1" dirty="0" smtClean="0">
                <a:latin typeface="Kyrghyz Times" pitchFamily="2" charset="0"/>
              </a:rPr>
              <a:t> (-); </a:t>
            </a:r>
            <a:r>
              <a:rPr lang="ru-RU" sz="1600" i="1" dirty="0" err="1" smtClean="0">
                <a:latin typeface="Kyrghyz Times" pitchFamily="2" charset="0"/>
              </a:rPr>
              <a:t>мурунку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 err="1" smtClean="0">
                <a:latin typeface="Kyrghyz Times" pitchFamily="2" charset="0"/>
              </a:rPr>
              <a:t>жылдын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 err="1" smtClean="0">
                <a:latin typeface="Kyrghyz Times" pitchFamily="2" charset="0"/>
              </a:rPr>
              <a:t>декабрына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 err="1" smtClean="0">
                <a:latin typeface="Kyrghyz Times" pitchFamily="2" charset="0"/>
              </a:rPr>
              <a:t>пайыз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 err="1" smtClean="0">
                <a:latin typeface="Kyrghyz Times" pitchFamily="2" charset="0"/>
              </a:rPr>
              <a:t>менен</a:t>
            </a:r>
            <a:r>
              <a:rPr lang="ru-RU" sz="1600" i="1" dirty="0" smtClean="0">
                <a:latin typeface="Kyrghyz Times" pitchFamily="2" charset="0"/>
              </a:rPr>
              <a:t>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542894"/>
              </p:ext>
            </p:extLst>
          </p:nvPr>
        </p:nvGraphicFramePr>
        <p:xfrm>
          <a:off x="162420" y="1655634"/>
          <a:ext cx="8640960" cy="505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99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406" y="249717"/>
            <a:ext cx="7886700" cy="79784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err="1">
                <a:latin typeface="Kyrghyz Times" pitchFamily="2" charset="0"/>
              </a:rPr>
              <a:t>Кыргыз</a:t>
            </a:r>
            <a:r>
              <a:rPr lang="ru-RU" sz="2000" b="1" dirty="0">
                <a:latin typeface="Kyrghyz Times" pitchFamily="2" charset="0"/>
              </a:rPr>
              <a:t> </a:t>
            </a:r>
            <a:r>
              <a:rPr lang="ru-RU" sz="2000" b="1" dirty="0" err="1">
                <a:latin typeface="Kyrghyz Times" pitchFamily="2" charset="0"/>
              </a:rPr>
              <a:t>Республикасында</a:t>
            </a:r>
            <a:r>
              <a:rPr lang="ru-RU" sz="2000" b="1" dirty="0">
                <a:latin typeface="Kyrghyz Times" pitchFamily="2" charset="0"/>
              </a:rPr>
              <a:t> </a:t>
            </a:r>
            <a:r>
              <a:rPr lang="ru-RU" sz="2000" b="1" dirty="0" err="1" smtClean="0">
                <a:latin typeface="Kyrghyz Times" pitchFamily="2" charset="0"/>
              </a:rPr>
              <a:t>кварталдар</a:t>
            </a:r>
            <a:r>
              <a:rPr lang="ru-RU" sz="2000" b="1" dirty="0" smtClean="0">
                <a:latin typeface="Kyrghyz Times" pitchFamily="2" charset="0"/>
              </a:rPr>
              <a:t> </a:t>
            </a:r>
            <a:r>
              <a:rPr lang="ru-RU" sz="2000" b="1" dirty="0" err="1" smtClean="0">
                <a:latin typeface="Kyrghyz Times" pitchFamily="2" charset="0"/>
              </a:rPr>
              <a:t>боюнча</a:t>
            </a:r>
            <a:r>
              <a:rPr lang="ru-RU" sz="2000" b="1" dirty="0" smtClean="0">
                <a:latin typeface="Kyrghyz Times" pitchFamily="2" charset="0"/>
              </a:rPr>
              <a:t> </a:t>
            </a:r>
            <a:r>
              <a:rPr lang="ru-RU" sz="2000" b="1" dirty="0" err="1">
                <a:latin typeface="Kyrghyz Times" pitchFamily="2" charset="0"/>
              </a:rPr>
              <a:t>КБИнин</a:t>
            </a:r>
            <a:r>
              <a:rPr lang="ru-RU" sz="2000" b="1" dirty="0">
                <a:latin typeface="Kyrghyz Times" pitchFamily="2" charset="0"/>
              </a:rPr>
              <a:t> </a:t>
            </a:r>
            <a:r>
              <a:rPr lang="ru-RU" sz="2000" b="1" dirty="0" err="1">
                <a:latin typeface="Kyrghyz Times" pitchFamily="2" charset="0"/>
              </a:rPr>
              <a:t>јзгјріісі</a:t>
            </a:r>
            <a:r>
              <a:rPr lang="ru-RU" sz="2000" b="1" dirty="0">
                <a:latin typeface="Kyrghyz Times" pitchFamily="2" charset="0"/>
              </a:rPr>
              <a:t/>
            </a:r>
            <a:br>
              <a:rPr lang="ru-RU" sz="2000" b="1" dirty="0">
                <a:latin typeface="Kyrghyz Times" pitchFamily="2" charset="0"/>
              </a:rPr>
            </a:br>
            <a:r>
              <a:rPr lang="ru-RU" sz="1600" i="1" dirty="0" smtClean="0">
                <a:latin typeface="Kyrghyz Times" pitchFamily="2" charset="0"/>
              </a:rPr>
              <a:t>(</a:t>
            </a:r>
            <a:r>
              <a:rPr lang="ru-RU" sz="1600" i="1" dirty="0" err="1" smtClean="0">
                <a:latin typeface="Kyrghyz Times" pitchFamily="2" charset="0"/>
              </a:rPr>
              <a:t>јсіі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>
                <a:latin typeface="Kyrghyz Times" pitchFamily="2" charset="0"/>
              </a:rPr>
              <a:t>(+), </a:t>
            </a:r>
            <a:r>
              <a:rPr lang="ru-RU" sz="1600" i="1" dirty="0" err="1" smtClean="0">
                <a:latin typeface="Kyrghyz Times" pitchFamily="2" charset="0"/>
              </a:rPr>
              <a:t>тјмјндјј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>
                <a:latin typeface="Kyrghyz Times" pitchFamily="2" charset="0"/>
              </a:rPr>
              <a:t>(-); </a:t>
            </a:r>
            <a:r>
              <a:rPr lang="ru-RU" sz="1600" i="1" dirty="0" err="1" smtClean="0">
                <a:latin typeface="Kyrghyz Times" pitchFamily="2" charset="0"/>
              </a:rPr>
              <a:t>пайыз</a:t>
            </a:r>
            <a:r>
              <a:rPr lang="ru-RU" sz="1600" i="1" dirty="0" smtClean="0">
                <a:latin typeface="Kyrghyz Times" pitchFamily="2" charset="0"/>
              </a:rPr>
              <a:t> </a:t>
            </a:r>
            <a:r>
              <a:rPr lang="ru-RU" sz="1600" i="1" dirty="0" err="1" smtClean="0">
                <a:latin typeface="Kyrghyz Times" pitchFamily="2" charset="0"/>
              </a:rPr>
              <a:t>менен</a:t>
            </a:r>
            <a:r>
              <a:rPr lang="ru-RU" sz="1600" i="1" dirty="0" smtClean="0">
                <a:latin typeface="Times New Roman" pitchFamily="18" charset="0"/>
              </a:rPr>
              <a:t>)</a:t>
            </a:r>
            <a:endParaRPr lang="ru-RU" sz="1600" i="1" dirty="0">
              <a:latin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769429"/>
              </p:ext>
            </p:extLst>
          </p:nvPr>
        </p:nvGraphicFramePr>
        <p:xfrm>
          <a:off x="628650" y="1136342"/>
          <a:ext cx="7886700" cy="54153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247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580046" y="369289"/>
            <a:ext cx="8321675" cy="6429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Товарлардын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кызмат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кјрсјтіілјрдін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негизги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топтору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баалардын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тарифтердин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јзгјріісі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br>
              <a:rPr lang="ru-RU" sz="20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err="1" smtClean="0">
                <a:latin typeface="Kyrghyz Times" pitchFamily="2" charset="0"/>
              </a:rPr>
              <a:t>јсіі</a:t>
            </a:r>
            <a:r>
              <a:rPr lang="ru-RU" sz="1600" i="1" dirty="0" smtClean="0">
                <a:latin typeface="Kyrghyz Times" pitchFamily="2" charset="0"/>
              </a:rPr>
              <a:t> (+), </a:t>
            </a:r>
            <a:r>
              <a:rPr lang="ru-RU" sz="1600" i="1" dirty="0" err="1" smtClean="0">
                <a:latin typeface="Kyrghyz Times" pitchFamily="2" charset="0"/>
              </a:rPr>
              <a:t>тјмјндјј</a:t>
            </a:r>
            <a:r>
              <a:rPr lang="ru-RU" sz="1600" i="1" dirty="0" smtClean="0">
                <a:latin typeface="Kyrghyz Times" pitchFamily="2" charset="0"/>
              </a:rPr>
              <a:t> (-); 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мурунку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жылдын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декабрына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141914"/>
              </p:ext>
            </p:extLst>
          </p:nvPr>
        </p:nvGraphicFramePr>
        <p:xfrm>
          <a:off x="580046" y="1181981"/>
          <a:ext cx="7974313" cy="534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4055"/>
                <a:gridCol w="1983488"/>
                <a:gridCol w="1478770"/>
                <a:gridCol w="1548000"/>
              </a:tblGrid>
              <a:tr h="696430">
                <a:tc rowSpan="2">
                  <a:txBody>
                    <a:bodyPr/>
                    <a:lstStyle/>
                    <a:p>
                      <a:endParaRPr lang="ru-RU" sz="170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y-KG" sz="17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Калктын акчалай чыгымдарынын салыштырма салмагы</a:t>
                      </a:r>
                      <a:br>
                        <a:rPr lang="ky-KG" sz="17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(2015-жылдын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маалыматы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боюнча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Баалардын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жана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тарифтердин</a:t>
                      </a:r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јзгјріісі</a:t>
                      </a:r>
                      <a:endParaRPr lang="ru-RU" sz="1700" b="1" dirty="0" smtClean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0452"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 2017-ж.</a:t>
                      </a:r>
                      <a:endParaRPr lang="ru-RU" sz="1600" b="1" i="0" dirty="0">
                        <a:solidFill>
                          <a:srgbClr val="0000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Kyrghyz Times" pitchFamily="2" charset="0"/>
                          <a:cs typeface="Times New Roman" pitchFamily="18" charset="0"/>
                        </a:rPr>
                        <a:t>2016-ж.</a:t>
                      </a:r>
                      <a:endParaRPr lang="ru-RU" sz="1600" b="1" i="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7888">
                <a:tc>
                  <a:txBody>
                    <a:bodyPr/>
                    <a:lstStyle/>
                    <a:p>
                      <a:r>
                        <a:rPr lang="ru-RU" sz="17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Бардык</a:t>
                      </a:r>
                      <a:r>
                        <a:rPr lang="ru-RU" sz="17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товарлар</a:t>
                      </a:r>
                      <a:r>
                        <a:rPr lang="ru-RU" sz="17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жана</a:t>
                      </a:r>
                      <a:r>
                        <a:rPr lang="ru-RU" sz="17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кызмат</a:t>
                      </a:r>
                      <a:r>
                        <a:rPr lang="ru-RU" sz="1700" b="1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dirty="0" err="1" smtClean="0">
                          <a:latin typeface="Kyrghyz Times" pitchFamily="2" charset="0"/>
                          <a:cs typeface="Times New Roman" pitchFamily="18" charset="0"/>
                        </a:rPr>
                        <a:t>кјрсјтіілјр</a:t>
                      </a:r>
                      <a:endParaRPr lang="ru-RU" sz="1700" b="1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latin typeface="Kyrghyz Times" pitchFamily="2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3,7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-0,5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05858">
                <a:tc>
                  <a:txBody>
                    <a:bodyPr/>
                    <a:lstStyle/>
                    <a:p>
                      <a:pPr marL="252000" algn="l" fontAlgn="b">
                        <a:spcAft>
                          <a:spcPts val="200"/>
                        </a:spcAft>
                      </a:pPr>
                      <a:r>
                        <a:rPr lang="ky-KG" sz="17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Тамак-аш азыктары жана алкоголсуз суусундуктар</a:t>
                      </a:r>
                      <a:endParaRPr lang="ru-RU" sz="1700" b="1" i="0" u="none" strike="noStrike" kern="1200" dirty="0">
                        <a:solidFill>
                          <a:schemeClr val="dk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700" b="0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45,8</a:t>
                      </a:r>
                      <a:endParaRPr lang="ru-RU" sz="1700" b="0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700" b="1" i="0" u="none" strike="noStrike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2,7</a:t>
                      </a:r>
                      <a:endParaRPr lang="ru-RU" sz="1700" b="1" i="0" u="none" strike="noStrike" dirty="0">
                        <a:solidFill>
                          <a:srgbClr val="0000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>
                        <a:spcAft>
                          <a:spcPts val="200"/>
                        </a:spcAft>
                      </a:pPr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-5,0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252000" algn="l" fontAlgn="b"/>
                      <a:r>
                        <a:rPr lang="ru-RU" sz="1700" b="1" i="0" u="none" strike="noStrike" dirty="0" err="1" smtClean="0">
                          <a:latin typeface="Kyrghyz Times" pitchFamily="2" charset="0"/>
                          <a:cs typeface="Times New Roman" pitchFamily="18" charset="0"/>
                        </a:rPr>
                        <a:t>Алкоголдук</a:t>
                      </a:r>
                      <a:r>
                        <a:rPr lang="ru-RU" sz="1700" b="1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1" i="0" u="none" strike="noStrike" dirty="0" err="1" smtClean="0">
                          <a:latin typeface="Kyrghyz Times" pitchFamily="2" charset="0"/>
                          <a:cs typeface="Times New Roman" pitchFamily="18" charset="0"/>
                        </a:rPr>
                        <a:t>ичимдиктер</a:t>
                      </a:r>
                      <a:r>
                        <a:rPr lang="ru-RU" sz="1700" b="1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 </a:t>
                      </a:r>
                      <a:endParaRPr lang="ru-RU" sz="1700" b="1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700" b="0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6,8</a:t>
                      </a:r>
                      <a:endParaRPr lang="ru-RU" sz="1700" b="0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-2,7</a:t>
                      </a:r>
                      <a:endParaRPr lang="ru-RU" sz="1700" b="1" i="0" u="none" strike="noStrike" dirty="0">
                        <a:solidFill>
                          <a:srgbClr val="0000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2,7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25200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i="0" u="none" strike="noStrike" kern="1200" dirty="0" err="1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Тамеки</a:t>
                      </a:r>
                      <a:endParaRPr lang="ru-RU" sz="1700" b="1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700" b="0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2,2</a:t>
                      </a:r>
                      <a:endParaRPr lang="ru-RU" sz="1700" b="0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24,1</a:t>
                      </a:r>
                      <a:endParaRPr lang="ru-RU" sz="1700" b="1" i="0" u="none" strike="noStrike" dirty="0">
                        <a:solidFill>
                          <a:srgbClr val="0000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8,4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8983">
                <a:tc>
                  <a:txBody>
                    <a:bodyPr/>
                    <a:lstStyle/>
                    <a:p>
                      <a:pPr marL="252000" algn="l" fontAlgn="b"/>
                      <a:r>
                        <a:rPr lang="ky-KG" sz="17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Азык-т³л³к</a:t>
                      </a:r>
                      <a:br>
                        <a:rPr lang="ky-KG" sz="17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ky-KG" sz="17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 эмес товарлар</a:t>
                      </a:r>
                      <a:endParaRPr lang="ru-RU" sz="1700" b="1" i="0" u="none" strike="noStrike" kern="1200" dirty="0">
                        <a:solidFill>
                          <a:schemeClr val="dk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700" b="0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30,2</a:t>
                      </a:r>
                      <a:endParaRPr lang="ru-RU" sz="1700" b="0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3,2</a:t>
                      </a:r>
                      <a:endParaRPr lang="ru-RU" sz="1700" b="1" i="0" u="none" strike="noStrike" dirty="0">
                        <a:solidFill>
                          <a:srgbClr val="0000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1,6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3699">
                <a:tc>
                  <a:txBody>
                    <a:bodyPr/>
                    <a:lstStyle/>
                    <a:p>
                      <a:pPr marL="252000" algn="l" fontAlgn="b"/>
                      <a:r>
                        <a:rPr lang="ru-RU" sz="1700" b="1" i="0" u="none" strike="noStrike" kern="1200" dirty="0" err="1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Кызмат</a:t>
                      </a:r>
                      <a:r>
                        <a:rPr lang="ru-RU" sz="17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 кјрсјтііл¼р</a:t>
                      </a:r>
                      <a:endParaRPr lang="ru-RU" sz="1700" b="1" i="0" u="none" strike="noStrike" kern="1200" dirty="0">
                        <a:solidFill>
                          <a:schemeClr val="dk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0000" algn="ctr" fontAlgn="b"/>
                      <a:r>
                        <a:rPr lang="ru-RU" sz="1700" b="0" i="0" u="none" strike="noStrike" dirty="0" smtClean="0">
                          <a:latin typeface="Kyrghyz Times" pitchFamily="2" charset="0"/>
                          <a:cs typeface="Times New Roman" pitchFamily="18" charset="0"/>
                        </a:rPr>
                        <a:t>15,0</a:t>
                      </a:r>
                      <a:endParaRPr lang="ru-RU" sz="1700" b="0" i="0" u="none" strike="noStrike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rgbClr val="0000FF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6,9</a:t>
                      </a:r>
                      <a:endParaRPr lang="ru-RU" sz="1700" b="1" i="0" u="none" strike="noStrike" dirty="0">
                        <a:solidFill>
                          <a:srgbClr val="0000FF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algn="ctr" fontAlgn="b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itchFamily="18" charset="0"/>
                        </a:rPr>
                        <a:t>5,2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634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567078" y="389605"/>
            <a:ext cx="8229600" cy="644436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Аймактык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бјліктј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январь-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декабрда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КБИнин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јзгјріісі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1600" i="1" dirty="0">
                <a:latin typeface="Kyrghyz Times" pitchFamily="2" charset="0"/>
              </a:rPr>
              <a:t>(</a:t>
            </a:r>
            <a:r>
              <a:rPr lang="ru-RU" sz="1600" i="1" dirty="0" err="1">
                <a:latin typeface="Kyrghyz Times" pitchFamily="2" charset="0"/>
              </a:rPr>
              <a:t>јсіі</a:t>
            </a:r>
            <a:r>
              <a:rPr lang="ru-RU" sz="1600" i="1" dirty="0">
                <a:latin typeface="Kyrghyz Times" pitchFamily="2" charset="0"/>
              </a:rPr>
              <a:t> (+), </a:t>
            </a:r>
            <a:r>
              <a:rPr lang="ru-RU" sz="1600" i="1" dirty="0" err="1">
                <a:latin typeface="Kyrghyz Times" pitchFamily="2" charset="0"/>
              </a:rPr>
              <a:t>тјмјндјј</a:t>
            </a:r>
            <a:r>
              <a:rPr lang="ru-RU" sz="1600" i="1" dirty="0">
                <a:latin typeface="Kyrghyz Times" pitchFamily="2" charset="0"/>
              </a:rPr>
              <a:t> (-); </a:t>
            </a:r>
            <a:r>
              <a:rPr lang="ru-RU" sz="1600" i="1" dirty="0" err="1">
                <a:latin typeface="Kyrghyz Times" pitchFamily="2" charset="0"/>
              </a:rPr>
              <a:t>мурунку</a:t>
            </a:r>
            <a:r>
              <a:rPr lang="ru-RU" sz="1600" i="1" dirty="0">
                <a:latin typeface="Kyrghyz Times" pitchFamily="2" charset="0"/>
              </a:rPr>
              <a:t> </a:t>
            </a:r>
            <a:r>
              <a:rPr lang="ru-RU" sz="1600" i="1" dirty="0" err="1">
                <a:latin typeface="Kyrghyz Times" pitchFamily="2" charset="0"/>
              </a:rPr>
              <a:t>жылдын</a:t>
            </a:r>
            <a:r>
              <a:rPr lang="ru-RU" sz="1600" i="1" dirty="0">
                <a:latin typeface="Kyrghyz Times" pitchFamily="2" charset="0"/>
              </a:rPr>
              <a:t> </a:t>
            </a:r>
            <a:r>
              <a:rPr lang="ru-RU" sz="1600" i="1" dirty="0" err="1">
                <a:latin typeface="Kyrghyz Times" pitchFamily="2" charset="0"/>
              </a:rPr>
              <a:t>декабрына</a:t>
            </a:r>
            <a:r>
              <a:rPr lang="ru-RU" sz="1600" i="1" dirty="0">
                <a:latin typeface="Kyrghyz Times" pitchFamily="2" charset="0"/>
              </a:rPr>
              <a:t> </a:t>
            </a:r>
            <a:r>
              <a:rPr lang="ru-RU" sz="1600" i="1" dirty="0" err="1">
                <a:latin typeface="Kyrghyz Times" pitchFamily="2" charset="0"/>
              </a:rPr>
              <a:t>пайыз</a:t>
            </a:r>
            <a:r>
              <a:rPr lang="ru-RU" sz="1600" i="1" dirty="0">
                <a:latin typeface="Kyrghyz Times" pitchFamily="2" charset="0"/>
              </a:rPr>
              <a:t> </a:t>
            </a:r>
            <a:r>
              <a:rPr lang="ru-RU" sz="1600" i="1" dirty="0" err="1">
                <a:latin typeface="Kyrghyz Times" pitchFamily="2" charset="0"/>
              </a:rPr>
              <a:t>менен</a:t>
            </a:r>
            <a:r>
              <a:rPr lang="ru-RU" sz="1600" i="1" dirty="0">
                <a:latin typeface="Kyrghyz Times" pitchFamily="2" charset="0"/>
              </a:rPr>
              <a:t>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987681"/>
              </p:ext>
            </p:extLst>
          </p:nvPr>
        </p:nvGraphicFramePr>
        <p:xfrm>
          <a:off x="709613" y="1281870"/>
          <a:ext cx="7675216" cy="5012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4494"/>
                <a:gridCol w="2270241"/>
                <a:gridCol w="2170481"/>
              </a:tblGrid>
              <a:tr h="843285">
                <a:tc>
                  <a:txBody>
                    <a:bodyPr/>
                    <a:lstStyle/>
                    <a:p>
                      <a:endParaRPr lang="ru-RU" sz="1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2017-ж.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2016-ж.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Ош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30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Ош ш.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6,7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Талас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-2,0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87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Баткен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Нарын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454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Ысык-Кјл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0060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Жалал-Абад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0060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Чуй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4137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Бишкек ш.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958" name="Овал 2"/>
          <p:cNvSpPr>
            <a:spLocks noChangeArrowheads="1"/>
          </p:cNvSpPr>
          <p:nvPr/>
        </p:nvSpPr>
        <p:spPr bwMode="auto">
          <a:xfrm>
            <a:off x="4613512" y="2200869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38959" name="Овал 9"/>
          <p:cNvSpPr>
            <a:spLocks noChangeArrowheads="1"/>
          </p:cNvSpPr>
          <p:nvPr/>
        </p:nvSpPr>
        <p:spPr bwMode="auto">
          <a:xfrm>
            <a:off x="6832734" y="4519075"/>
            <a:ext cx="865187" cy="468858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29119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759873"/>
              </p:ext>
            </p:extLst>
          </p:nvPr>
        </p:nvGraphicFramePr>
        <p:xfrm>
          <a:off x="444381" y="1147857"/>
          <a:ext cx="8221055" cy="5350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561"/>
                <a:gridCol w="1343705"/>
                <a:gridCol w="1171435"/>
                <a:gridCol w="999165"/>
                <a:gridCol w="1237515"/>
                <a:gridCol w="1053674"/>
              </a:tblGrid>
              <a:tr h="954408">
                <a:tc>
                  <a:txBody>
                    <a:bodyPr/>
                    <a:lstStyle/>
                    <a:p>
                      <a:endParaRPr lang="ru-RU" sz="1700" dirty="0"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Тамак-аш азыктары жана алкоголсуз суусундуктар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</a:rPr>
                        <a:t>Алкоголдук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</a:rPr>
                        <a:t>ичимдиктер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</a:rPr>
                        <a:t>Тамеки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Азык-т³л³к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эмес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/>
                      </a:r>
                      <a:b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</a:b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товарлар</a:t>
                      </a: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Калкка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кызмат</a:t>
                      </a:r>
                      <a:r>
                        <a:rPr lang="ru-RU" sz="14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+mn-cs"/>
                        </a:rPr>
                        <a:t> кјрсјтііл¼р</a:t>
                      </a:r>
                    </a:p>
                    <a:p>
                      <a:pPr algn="ct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Ош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-1,1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63,2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6,0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448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Ош ш.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41,0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Талас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20,5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7,1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21444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Баткен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-0,8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17,6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Нарын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11,4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21,1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3438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Ысык-Кјл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-1,6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22,2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4,5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8385"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Жалал-Абад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-1,0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18,5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Чуй </a:t>
                      </a:r>
                      <a:r>
                        <a:rPr lang="ru-RU" sz="1900" b="1" i="0" u="none" strike="noStrike" dirty="0" err="1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облусу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2,6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26,1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1452">
                <a:tc>
                  <a:txBody>
                    <a:bodyPr/>
                    <a:lstStyle/>
                    <a:p>
                      <a:pPr algn="l" fontAlgn="b">
                        <a:spcAft>
                          <a:spcPts val="200"/>
                        </a:spcAft>
                      </a:pPr>
                      <a:r>
                        <a:rPr lang="ru-RU" sz="19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9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Бишкек ш.</a:t>
                      </a:r>
                      <a:endParaRPr lang="ru-RU" sz="19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-6,8</a:t>
                      </a:r>
                      <a:endParaRPr lang="ru-RU" sz="1800" b="1" i="0" u="none" strike="noStrike" dirty="0">
                        <a:effectLst/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18,4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effectLst/>
                          <a:latin typeface="Kyrghyz Times" pitchFamily="2" charset="0"/>
                          <a:cs typeface="Times New Roman" panose="02020603050405020304" pitchFamily="18" charset="0"/>
                        </a:rPr>
                        <a:t>8,5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508994" y="145279"/>
            <a:ext cx="8320980" cy="100257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Товарлардын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кызмат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кјрсјтіілјрдін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негизги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топтору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баалардын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тарифтердин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јзгјріісі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аймактык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Kyrghyz Times" pitchFamily="2" charset="0"/>
                <a:cs typeface="Times New Roman" pitchFamily="18" charset="0"/>
              </a:rPr>
              <a:t>бјліктј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0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err="1">
                <a:latin typeface="Kyrghyz Times" pitchFamily="2" charset="0"/>
              </a:rPr>
              <a:t>јсіі</a:t>
            </a:r>
            <a:r>
              <a:rPr lang="ru-RU" sz="1600" i="1" dirty="0">
                <a:latin typeface="Kyrghyz Times" pitchFamily="2" charset="0"/>
              </a:rPr>
              <a:t> (+), </a:t>
            </a:r>
            <a:r>
              <a:rPr lang="ru-RU" sz="1600" i="1" dirty="0" err="1">
                <a:latin typeface="Kyrghyz Times" pitchFamily="2" charset="0"/>
              </a:rPr>
              <a:t>тјмјндјј</a:t>
            </a:r>
            <a:r>
              <a:rPr lang="ru-RU" sz="1600" i="1" dirty="0">
                <a:latin typeface="Kyrghyz Times" pitchFamily="2" charset="0"/>
              </a:rPr>
              <a:t> (-);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мурунку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жылдын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декабрына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600" i="1" dirty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600" b="1" dirty="0">
                <a:latin typeface="Kyrghyz Times" pitchFamily="2" charset="0"/>
                <a:cs typeface="Times New Roman" pitchFamily="18" charset="0"/>
              </a:rPr>
              <a:t>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2"/>
          <p:cNvSpPr>
            <a:spLocks noChangeArrowheads="1"/>
          </p:cNvSpPr>
          <p:nvPr/>
        </p:nvSpPr>
        <p:spPr bwMode="auto">
          <a:xfrm>
            <a:off x="7712019" y="6072923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13" name="Овал 2"/>
          <p:cNvSpPr>
            <a:spLocks noChangeArrowheads="1"/>
          </p:cNvSpPr>
          <p:nvPr/>
        </p:nvSpPr>
        <p:spPr bwMode="auto">
          <a:xfrm>
            <a:off x="5421907" y="2173387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14" name="Овал 2"/>
          <p:cNvSpPr>
            <a:spLocks noChangeArrowheads="1"/>
          </p:cNvSpPr>
          <p:nvPr/>
        </p:nvSpPr>
        <p:spPr bwMode="auto">
          <a:xfrm>
            <a:off x="6552240" y="2173387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  <p:sp>
        <p:nvSpPr>
          <p:cNvPr id="15" name="Овал 2"/>
          <p:cNvSpPr>
            <a:spLocks noChangeArrowheads="1"/>
          </p:cNvSpPr>
          <p:nvPr/>
        </p:nvSpPr>
        <p:spPr bwMode="auto">
          <a:xfrm>
            <a:off x="3060238" y="2173387"/>
            <a:ext cx="863600" cy="47498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5810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967658"/>
              </p:ext>
            </p:extLst>
          </p:nvPr>
        </p:nvGraphicFramePr>
        <p:xfrm>
          <a:off x="367469" y="863128"/>
          <a:ext cx="8466393" cy="5745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000"/>
                <a:gridCol w="1225969"/>
                <a:gridCol w="1225969"/>
                <a:gridCol w="1265198"/>
                <a:gridCol w="1243914"/>
                <a:gridCol w="1057343"/>
              </a:tblGrid>
              <a:tr h="834765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2017-</a:t>
                      </a:r>
                      <a:r>
                        <a:rPr lang="ru-RU" sz="140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ж.</a:t>
                      </a:r>
                      <a:r>
                        <a:rPr lang="ru-RU" sz="1400" baseline="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январь-</a:t>
                      </a:r>
                      <a:r>
                        <a:rPr lang="ru-RU" sz="1400" baseline="0" dirty="0" err="1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декабры</a:t>
                      </a:r>
                      <a:endParaRPr lang="ru-RU" sz="1400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559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ky-KG" sz="1400" b="1" i="1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Тамак-аш</a:t>
                      </a:r>
                      <a:r>
                        <a:rPr lang="ky-KG" sz="14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y-KG" sz="1400" b="1" i="1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азыктары</a:t>
                      </a:r>
                      <a:r>
                        <a:rPr lang="ky-KG" sz="14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y-KG" sz="1400" b="1" i="1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жана</a:t>
                      </a:r>
                      <a:r>
                        <a:rPr lang="ky-KG" sz="14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y-KG" sz="1400" b="1" i="1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алкоголсуз</a:t>
                      </a:r>
                      <a:r>
                        <a:rPr lang="ky-KG" sz="1400" b="1" i="0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ky-KG" sz="1400" b="1" i="1" u="none" strike="noStrike" kern="1200" dirty="0" smtClean="0">
                          <a:solidFill>
                            <a:schemeClr val="dk1"/>
                          </a:solidFill>
                          <a:latin typeface="Kyrghyz Times" pitchFamily="2" charset="0"/>
                          <a:ea typeface="+mn-ea"/>
                          <a:cs typeface="Times New Roman" pitchFamily="18" charset="0"/>
                        </a:rPr>
                        <a:t>суусундуктар</a:t>
                      </a:r>
                      <a:r>
                        <a:rPr lang="ru-RU" sz="1400" b="1" i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i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103,4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101,8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102,7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102,7</a:t>
                      </a:r>
                      <a:endParaRPr lang="ru-RU" sz="1400" b="1" i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Картошка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139,3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149,2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53,9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120,2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134,5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Алма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105,2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127,0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116,2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Жаѕы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бышкан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жашылча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130,0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89,6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114,7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115,5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Жаѕы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союлган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эт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108,8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Гречиха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акшагы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93,5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89,2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76,3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Кумшекер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93,5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92,1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Кінкарама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майы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71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Кіріч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742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Жаѕы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кармалган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жана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муздатылган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балык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4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3738" y="170255"/>
            <a:ext cx="7886700" cy="774126"/>
          </a:xfrm>
        </p:spPr>
        <p:txBody>
          <a:bodyPr/>
          <a:lstStyle/>
          <a:p>
            <a:pPr algn="ctr"/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2017-жылдагы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товарлардын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кызмат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кјрсјтіілјрдін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айрым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br>
              <a:rPr lang="ru-RU" sz="16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топтору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тірлјрі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КБИ</a:t>
            </a:r>
            <a:r>
              <a:rPr lang="ru-RU" sz="2000" b="1" dirty="0" smtClean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400" i="1" dirty="0" err="1" smtClean="0">
                <a:latin typeface="Kyrghyz Times" pitchFamily="2" charset="0"/>
                <a:cs typeface="Times New Roman" pitchFamily="18" charset="0"/>
              </a:rPr>
              <a:t>мурунку</a:t>
            </a: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latin typeface="Kyrghyz Times" pitchFamily="2" charset="0"/>
                <a:cs typeface="Times New Roman" pitchFamily="18" charset="0"/>
              </a:rPr>
              <a:t>жылдын</a:t>
            </a: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latin typeface="Kyrghyz Times" pitchFamily="2" charset="0"/>
                <a:cs typeface="Times New Roman" pitchFamily="18" charset="0"/>
              </a:rPr>
              <a:t>декабрына</a:t>
            </a: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400" i="1" dirty="0" err="1" smtClean="0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400" i="1" dirty="0" smtClean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400" b="1" dirty="0" smtClean="0">
                <a:latin typeface="Kyrghyz Times" pitchFamily="2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5291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371274" y="362018"/>
            <a:ext cx="8229600" cy="6682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Республика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айрым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товарларга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орточо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керектјј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Kyrghyz Times" pitchFamily="2" charset="0"/>
                <a:cs typeface="Times New Roman" pitchFamily="18" charset="0"/>
              </a:rPr>
              <a:t>баалары</a:t>
            </a:r>
            <a:r>
              <a:rPr lang="ru-RU" sz="2200" b="1" dirty="0" smtClean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Kyrghyz Times" pitchFamily="2" charset="0"/>
                <a:cs typeface="Times New Roman" pitchFamily="18" charset="0"/>
              </a:rPr>
            </a:b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600" i="1" dirty="0" smtClean="0">
                <a:latin typeface="Kyrghyz Times" pitchFamily="2" charset="0"/>
              </a:rPr>
              <a:t>сом </a:t>
            </a:r>
            <a:r>
              <a:rPr lang="ru-RU" sz="1600" i="1" dirty="0" smtClean="0">
                <a:latin typeface="Kyrghyz Times" pitchFamily="2" charset="0"/>
              </a:rPr>
              <a:t>1 </a:t>
            </a:r>
            <a:r>
              <a:rPr lang="ru-RU" sz="1600" i="1" dirty="0" smtClean="0">
                <a:latin typeface="Kyrghyz Times" pitchFamily="2" charset="0"/>
              </a:rPr>
              <a:t>кг </a:t>
            </a:r>
            <a:r>
              <a:rPr lang="ru-RU" sz="1600" i="1" dirty="0" err="1" smtClean="0">
                <a:latin typeface="Kyrghyz Times" pitchFamily="2" charset="0"/>
              </a:rPr>
              <a:t>ічін</a:t>
            </a:r>
            <a:r>
              <a:rPr lang="ru-RU" sz="1600" i="1" dirty="0" smtClean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600" b="1" dirty="0" smtClean="0">
                <a:latin typeface="Kyrghyz Times" pitchFamily="2" charset="0"/>
                <a:cs typeface="Times New Roman" pitchFamily="18" charset="0"/>
              </a:rPr>
              <a:t> </a:t>
            </a:r>
            <a:endParaRPr lang="ru-RU" sz="1600" i="1" dirty="0" smtClean="0">
              <a:latin typeface="Kyrghyz Times" pitchFamily="2" charset="0"/>
              <a:cs typeface="Times New Roman" pitchFamily="18" charset="0"/>
            </a:endParaRPr>
          </a:p>
        </p:txBody>
      </p:sp>
      <p:graphicFrame>
        <p:nvGraphicFramePr>
          <p:cNvPr id="27695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782252"/>
              </p:ext>
            </p:extLst>
          </p:nvPr>
        </p:nvGraphicFramePr>
        <p:xfrm>
          <a:off x="386369" y="1107583"/>
          <a:ext cx="8281113" cy="5360249"/>
        </p:xfrm>
        <a:graphic>
          <a:graphicData uri="http://schemas.openxmlformats.org/drawingml/2006/table">
            <a:tbl>
              <a:tblPr/>
              <a:tblGrid>
                <a:gridCol w="2503593"/>
                <a:gridCol w="1155504"/>
                <a:gridCol w="1155504"/>
                <a:gridCol w="1155504"/>
                <a:gridCol w="1155504"/>
                <a:gridCol w="1155504"/>
              </a:tblGrid>
              <a:tr h="72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Kyrghyz Times" pitchFamily="2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2016-ж.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декабры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марты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июну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сентябры</a:t>
                      </a:r>
                      <a:endParaRPr lang="ru-RU" sz="1600" b="1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effectLst/>
                          <a:latin typeface="Kyrghyz Times" pitchFamily="2" charset="0"/>
                          <a:ea typeface="Times New Roman"/>
                        </a:rPr>
                        <a:t>2017-ж. </a:t>
                      </a:r>
                      <a:r>
                        <a:rPr lang="ru-RU" sz="1600" b="1" dirty="0" err="1" smtClean="0">
                          <a:effectLst/>
                          <a:latin typeface="Kyrghyz Times" pitchFamily="2" charset="0"/>
                          <a:ea typeface="Times New Roman"/>
                        </a:rPr>
                        <a:t>декабры</a:t>
                      </a:r>
                      <a:endParaRPr lang="ru-RU" sz="1600" dirty="0"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Картошка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23,02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30,95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44,92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24,40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29,04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Сабиз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20,32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24,10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31,19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31,80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25,71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Алма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57,85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58,59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77,69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67,86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65,57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Уй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эти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297,54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300,02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304,70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316,58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324,25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+mn-cs"/>
                        </a:rPr>
                        <a:t>Кой эти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280,16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290,64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303,78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300,19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294,60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Кумшекер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53,57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53,24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55,40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51,91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47,90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Орто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дандуу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кіріч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Times New Roman" pitchFamily="18" charset="0"/>
                        </a:rPr>
                        <a:t>75,31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Times New Roman" pitchFamily="18" charset="0"/>
                        </a:rPr>
                        <a:t>72,46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Times New Roman" pitchFamily="18" charset="0"/>
                        </a:rPr>
                        <a:t>70,99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Times New Roman" pitchFamily="18" charset="0"/>
                        </a:rPr>
                        <a:t>69,33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  <a:cs typeface="Times New Roman" pitchFamily="18" charset="0"/>
                        </a:rPr>
                        <a:t>69,19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Кінкарама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майы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102,85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100,50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97,25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96,42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97,27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25">
                <a:tc>
                  <a:txBody>
                    <a:bodyPr/>
                    <a:lstStyle/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Гречиха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Times New Roman"/>
                        </a:rPr>
                        <a:t>акшагы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Kyrghyz Times" pitchFamily="2" charset="0"/>
                        <a:ea typeface="Times New Roman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88,83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84,55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79,14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75,58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cs typeface="Times New Roman" pitchFamily="18" charset="0"/>
                        </a:rPr>
                        <a:t>67,47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093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95694"/>
              </p:ext>
            </p:extLst>
          </p:nvPr>
        </p:nvGraphicFramePr>
        <p:xfrm>
          <a:off x="628650" y="944377"/>
          <a:ext cx="8172000" cy="5545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/>
                <a:gridCol w="1188000"/>
                <a:gridCol w="1188000"/>
                <a:gridCol w="1286809"/>
                <a:gridCol w="1252152"/>
                <a:gridCol w="917039"/>
              </a:tblGrid>
              <a:tr h="824462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III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2017-ж. </a:t>
                      </a:r>
                      <a:b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кварталы</a:t>
                      </a:r>
                      <a:endParaRPr lang="ru-RU" sz="1400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2017-</a:t>
                      </a:r>
                      <a:r>
                        <a:rPr lang="ru-RU" sz="140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ж.</a:t>
                      </a:r>
                      <a:r>
                        <a:rPr lang="ru-RU" sz="1400" baseline="0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январь-</a:t>
                      </a:r>
                      <a:r>
                        <a:rPr lang="ru-RU" sz="1400" baseline="0" dirty="0" err="1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декабры</a:t>
                      </a:r>
                      <a:endParaRPr lang="ru-RU" sz="1400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1" i="1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Азык-тілік</a:t>
                      </a:r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эмес</a:t>
                      </a:r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1" kern="1200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товарлар</a:t>
                      </a:r>
                      <a:endParaRPr lang="ru-RU" sz="1600" b="1" i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100,7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103,2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103,2</a:t>
                      </a:r>
                      <a:endParaRPr lang="ru-RU" sz="1600" b="1" i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Кјмір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96,7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104,6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116,3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112,1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Бензин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106,2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108,7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Дизель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майы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97,9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108,8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107,9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Кийим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жана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   бут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кийим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Турмуш-тиричилик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приборлору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ky-KG" sz="16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Пол ³ч³н килем</a:t>
                      </a:r>
                      <a:br>
                        <a:rPr lang="ky-KG" sz="16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ky-KG" sz="1600" b="1" kern="1200" dirty="0" smtClean="0">
                          <a:solidFill>
                            <a:schemeClr val="tx1"/>
                          </a:solidFill>
                          <a:latin typeface="Kyrghyz Times" pitchFamily="2" charset="0"/>
                          <a:ea typeface="+mn-ea"/>
                          <a:cs typeface="Times New Roman" panose="02020603050405020304" pitchFamily="18" charset="0"/>
                        </a:rPr>
                        <a:t>   жана каптагычтар</a:t>
                      </a:r>
                      <a:endParaRPr lang="ru-RU" sz="1600" b="1" kern="1200" dirty="0">
                        <a:solidFill>
                          <a:schemeClr val="tx1"/>
                        </a:solidFill>
                        <a:latin typeface="Kyrghyz Times" pitchFamily="2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95,1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94,2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Цемент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105,2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106,2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99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  Газ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97,1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100,8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104,2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3F54F1"/>
                          </a:solidFill>
                          <a:latin typeface="Kyrghyz Times" pitchFamily="2" charset="0"/>
                          <a:cs typeface="Times New Roman" panose="02020603050405020304" pitchFamily="18" charset="0"/>
                        </a:rPr>
                        <a:t>101,2</a:t>
                      </a:r>
                      <a:endParaRPr lang="ru-RU" sz="1600" b="1" dirty="0">
                        <a:solidFill>
                          <a:srgbClr val="3F54F1"/>
                        </a:solidFill>
                        <a:latin typeface="Kyrghyz Times" pitchFamily="2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93738" y="170255"/>
            <a:ext cx="7886700" cy="7741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2017-жылдагы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товарлардын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кызмат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кјрсјтіілјрдін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айрым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br>
              <a:rPr lang="ru-RU" sz="20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топтору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жана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тірлјрі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Kyrghyz Times" pitchFamily="2" charset="0"/>
                <a:cs typeface="Times New Roman" pitchFamily="18" charset="0"/>
              </a:rPr>
              <a:t>боюнча</a:t>
            </a:r>
            <a:r>
              <a:rPr lang="ru-RU" sz="2000" b="1" dirty="0">
                <a:latin typeface="Kyrghyz Times" pitchFamily="2" charset="0"/>
                <a:cs typeface="Times New Roman" pitchFamily="18" charset="0"/>
              </a:rPr>
              <a:t> КБИ</a:t>
            </a:r>
            <a:r>
              <a:rPr lang="ru-RU" sz="2800" b="1" dirty="0">
                <a:latin typeface="Kyrghyz Times" pitchFamily="2" charset="0"/>
                <a:cs typeface="Times New Roman" pitchFamily="18" charset="0"/>
              </a:rPr>
              <a:t/>
            </a:r>
            <a:br>
              <a:rPr lang="ru-RU" sz="2800" b="1" dirty="0">
                <a:latin typeface="Kyrghyz Times" pitchFamily="2" charset="0"/>
                <a:cs typeface="Times New Roman" pitchFamily="18" charset="0"/>
              </a:rPr>
            </a:b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(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мурунку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жылдын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декабрына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пайыз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Kyrghyz Times" pitchFamily="2" charset="0"/>
                <a:cs typeface="Times New Roman" pitchFamily="18" charset="0"/>
              </a:rPr>
              <a:t>менен</a:t>
            </a:r>
            <a:r>
              <a:rPr lang="ru-RU" sz="1800" i="1" dirty="0">
                <a:latin typeface="Kyrghyz Times" pitchFamily="2" charset="0"/>
                <a:cs typeface="Times New Roman" pitchFamily="18" charset="0"/>
              </a:rPr>
              <a:t>)</a:t>
            </a:r>
            <a:r>
              <a:rPr lang="ru-RU" sz="1800" b="1" dirty="0">
                <a:latin typeface="Kyrghyz Times" pitchFamily="2" charset="0"/>
                <a:cs typeface="Times New Roman" pitchFamily="18" charset="0"/>
              </a:rPr>
              <a:t> </a:t>
            </a:r>
            <a:endParaRPr lang="ru-RU" sz="1600" b="1" dirty="0" smtClean="0">
              <a:latin typeface="Kyrghyz Times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5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875</Words>
  <Application>Microsoft Office PowerPoint</Application>
  <PresentationFormat>Экран (4:3)</PresentationFormat>
  <Paragraphs>502</Paragraphs>
  <Slides>14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Kyrghyz Times</vt:lpstr>
      <vt:lpstr>Times New Roman</vt:lpstr>
      <vt:lpstr>Тема Office</vt:lpstr>
      <vt:lpstr>Презентация PowerPoint</vt:lpstr>
      <vt:lpstr>Презентация PowerPoint</vt:lpstr>
      <vt:lpstr>Кыргыз Республикасында кварталдар боюнча КБИнин јзгјріісі (јсіі (+), тјмјндјј (-); пайыз менен)</vt:lpstr>
      <vt:lpstr>Товарлардын жана кызмат кјрсјтіілјрдін негизги топтору боюнча баалардын жана тарифтердин јзгјріісі  (јсіі (+), тјмјндјј (-); мурунку жылдын декабрына пайыз менен) </vt:lpstr>
      <vt:lpstr>Аймактык бјліктј январь-декабрда КБИнин јзгјріісі (јсіі (+), тјмјндјј (-); мурунку жылдын декабрына пайыз менен)</vt:lpstr>
      <vt:lpstr>Товарлардын жана кызмат кјрсјтіілјрдін негизги топтору боюнча баалардын жана тарифтердин јзгјріісі аймактык бјліктј (јсіі (+), тјмјндјј (-); мурунку жылдын декабрына пайыз менен) </vt:lpstr>
      <vt:lpstr>2017-жылдагы товарлардын жана кызмат кјрсјтіілјрдін айрым  топтору жана тірлјрі боюнча КБИ (мурунку жылдын декабрына пайыз менен) </vt:lpstr>
      <vt:lpstr>Республика боюнча айрым товарларга орточо керектјј баалары (сом 1 кг ічін) </vt:lpstr>
      <vt:lpstr>2017-жылдагы товарлардын жана кызмат кјрсјтіілјрдін айрым  топтору жана тірлјрі боюнча КБИ (мурунку жылдын декабрына пайыз менен) </vt:lpstr>
      <vt:lpstr>Республика боюнча айрым товарларга орточо керектјј баалары (сом) </vt:lpstr>
      <vt:lpstr>2017-жылдагы товарлардын жана кызмат кјрсјтіілјрдін айрым  топтору жана тірлјрі боюнча КБИ (мурунку жылдын декабрына пайыз менен) </vt:lpstr>
      <vt:lpstr>Республика боюнча айрым кызмат кјрсјтіілјргј  орточо керектјј баалары (сом 1 кызмат кјрсјтіі ічін)  </vt:lpstr>
      <vt:lpstr>ЕАЭБ јлкјлјрі боюнча 2017-жылдагы КБИ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nchuikov</dc:creator>
  <cp:lastModifiedBy>Bakaeva</cp:lastModifiedBy>
  <cp:revision>43</cp:revision>
  <cp:lastPrinted>2018-01-11T11:26:55Z</cp:lastPrinted>
  <dcterms:created xsi:type="dcterms:W3CDTF">2018-01-11T04:04:51Z</dcterms:created>
  <dcterms:modified xsi:type="dcterms:W3CDTF">2018-01-12T03:20:03Z</dcterms:modified>
</cp:coreProperties>
</file>