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41"/>
  </p:notesMasterIdLst>
  <p:handoutMasterIdLst>
    <p:handoutMasterId r:id="rId42"/>
  </p:handoutMasterIdLst>
  <p:sldIdLst>
    <p:sldId id="256" r:id="rId3"/>
    <p:sldId id="855" r:id="rId4"/>
    <p:sldId id="856" r:id="rId5"/>
    <p:sldId id="854" r:id="rId6"/>
    <p:sldId id="857" r:id="rId7"/>
    <p:sldId id="805" r:id="rId8"/>
    <p:sldId id="858" r:id="rId9"/>
    <p:sldId id="859" r:id="rId10"/>
    <p:sldId id="860" r:id="rId11"/>
    <p:sldId id="862" r:id="rId12"/>
    <p:sldId id="861" r:id="rId13"/>
    <p:sldId id="863" r:id="rId14"/>
    <p:sldId id="864" r:id="rId15"/>
    <p:sldId id="865" r:id="rId16"/>
    <p:sldId id="866" r:id="rId17"/>
    <p:sldId id="867" r:id="rId18"/>
    <p:sldId id="873" r:id="rId19"/>
    <p:sldId id="868" r:id="rId20"/>
    <p:sldId id="872" r:id="rId21"/>
    <p:sldId id="877" r:id="rId22"/>
    <p:sldId id="871" r:id="rId23"/>
    <p:sldId id="874" r:id="rId24"/>
    <p:sldId id="875" r:id="rId25"/>
    <p:sldId id="876" r:id="rId26"/>
    <p:sldId id="817" r:id="rId27"/>
    <p:sldId id="813" r:id="rId28"/>
    <p:sldId id="850" r:id="rId29"/>
    <p:sldId id="820" r:id="rId30"/>
    <p:sldId id="878" r:id="rId31"/>
    <p:sldId id="888" r:id="rId32"/>
    <p:sldId id="889" r:id="rId33"/>
    <p:sldId id="890" r:id="rId34"/>
    <p:sldId id="891" r:id="rId35"/>
    <p:sldId id="895" r:id="rId36"/>
    <p:sldId id="892" r:id="rId37"/>
    <p:sldId id="893" r:id="rId38"/>
    <p:sldId id="894" r:id="rId39"/>
    <p:sldId id="801" r:id="rId40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5pPr>
    <a:lvl6pPr marL="22860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6pPr>
    <a:lvl7pPr marL="27432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7pPr>
    <a:lvl8pPr marL="32004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8pPr>
    <a:lvl9pPr marL="36576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144DA0"/>
    <a:srgbClr val="002490"/>
    <a:srgbClr val="3333CC"/>
    <a:srgbClr val="000099"/>
    <a:srgbClr val="333399"/>
    <a:srgbClr val="FF00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20804" autoAdjust="0"/>
    <p:restoredTop sz="82997" autoAdjust="0"/>
  </p:normalViewPr>
  <p:slideViewPr>
    <p:cSldViewPr>
      <p:cViewPr>
        <p:scale>
          <a:sx n="80" d="100"/>
          <a:sy n="80" d="100"/>
        </p:scale>
        <p:origin x="-942" y="132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2076"/>
    </p:cViewPr>
  </p:sorterViewPr>
  <p:notesViewPr>
    <p:cSldViewPr>
      <p:cViewPr varScale="1">
        <p:scale>
          <a:sx n="60" d="100"/>
          <a:sy n="60" d="100"/>
        </p:scale>
        <p:origin x="-2094" y="-84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t" anchorCtr="0" compatLnSpc="1">
            <a:prstTxWarp prst="textNoShape">
              <a:avLst/>
            </a:prstTxWarp>
          </a:bodyPr>
          <a:lstStyle>
            <a:lvl1pPr defTabSz="990600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4313" y="0"/>
            <a:ext cx="3074987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4988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b" anchorCtr="0" compatLnSpc="1">
            <a:prstTxWarp prst="textNoShape">
              <a:avLst/>
            </a:prstTxWarp>
          </a:bodyPr>
          <a:lstStyle>
            <a:lvl1pPr defTabSz="990600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313" y="9721850"/>
            <a:ext cx="3074987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F335FB59-EE2F-41AB-8BA8-847FF5EB84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24366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4350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1" tIns="47776" rIns="95551" bIns="47776" numCol="1" anchor="t" anchorCtr="0" compatLnSpc="1">
            <a:prstTxWarp prst="textNoShape">
              <a:avLst/>
            </a:prstTxWarp>
          </a:bodyPr>
          <a:lstStyle>
            <a:lvl1pPr defTabSz="955675"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9550" y="0"/>
            <a:ext cx="305276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1" tIns="47776" rIns="95551" bIns="47776" numCol="1" anchor="t" anchorCtr="0" compatLnSpc="1">
            <a:prstTxWarp prst="textNoShape">
              <a:avLst/>
            </a:prstTxWarp>
          </a:bodyPr>
          <a:lstStyle>
            <a:lvl1pPr algn="r" defTabSz="955675"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325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042988" y="790575"/>
            <a:ext cx="5065712" cy="37988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3613" y="4827588"/>
            <a:ext cx="5224462" cy="466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1" tIns="47776" rIns="95551" bIns="477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 smtClean="0"/>
              <a:t>Click to edit Master text styles</a:t>
            </a:r>
          </a:p>
          <a:p>
            <a:pPr lvl="1"/>
            <a:r>
              <a:rPr lang="en-GB" altLang="en-US" noProof="0" smtClean="0"/>
              <a:t>Second level</a:t>
            </a:r>
          </a:p>
          <a:p>
            <a:pPr lvl="2"/>
            <a:r>
              <a:rPr lang="en-GB" altLang="en-US" noProof="0" smtClean="0"/>
              <a:t>Third level</a:t>
            </a:r>
          </a:p>
          <a:p>
            <a:pPr lvl="3"/>
            <a:r>
              <a:rPr lang="en-GB" altLang="en-US" noProof="0" smtClean="0"/>
              <a:t>Fourth level</a:t>
            </a:r>
          </a:p>
          <a:p>
            <a:pPr lvl="4"/>
            <a:r>
              <a:rPr lang="en-GB" altLang="en-US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32963"/>
            <a:ext cx="3054350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1" tIns="47776" rIns="95551" bIns="47776" numCol="1" anchor="b" anchorCtr="0" compatLnSpc="1">
            <a:prstTxWarp prst="textNoShape">
              <a:avLst/>
            </a:prstTxWarp>
          </a:bodyPr>
          <a:lstStyle>
            <a:lvl1pPr defTabSz="955675"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9550" y="9732963"/>
            <a:ext cx="305276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1" tIns="47776" rIns="95551" bIns="47776" numCol="1" anchor="b" anchorCtr="0" compatLnSpc="1">
            <a:prstTxWarp prst="textNoShape">
              <a:avLst/>
            </a:prstTxWarp>
          </a:bodyPr>
          <a:lstStyle>
            <a:lvl1pPr algn="r" defTabSz="955675">
              <a:defRPr sz="1200"/>
            </a:lvl1pPr>
          </a:lstStyle>
          <a:p>
            <a:pPr>
              <a:defRPr/>
            </a:pPr>
            <a:fld id="{7E740FCC-CEE9-4CB8-8CDD-BC5A705D50D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007569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>
              <a:cs typeface="Arial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41433782-1F5F-4463-BCD3-333F39F3A3FC}" type="slidenum">
              <a:rPr lang="en-GB" altLang="en-US" sz="1200" smtClean="0">
                <a:cs typeface="Arial" charset="0"/>
              </a:rPr>
              <a:pPr eaLnBrk="1" hangingPunct="1"/>
              <a:t>2</a:t>
            </a:fld>
            <a:endParaRPr lang="en-GB" altLang="en-US" sz="1200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>
              <a:cs typeface="Arial" charset="0"/>
            </a:endParaRP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BA96F906-855D-4D2F-B111-9D6A62CF65BF}" type="slidenum">
              <a:rPr lang="en-GB" altLang="en-US" sz="1200" smtClean="0">
                <a:cs typeface="Arial" charset="0"/>
              </a:rPr>
              <a:pPr eaLnBrk="1" hangingPunct="1"/>
              <a:t>3</a:t>
            </a:fld>
            <a:endParaRPr lang="en-GB" altLang="en-US" sz="1200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1450" indent="-171450" eaLnBrk="1" hangingPunct="1">
              <a:buFontTx/>
              <a:buChar char="-"/>
            </a:pPr>
            <a:endParaRPr lang="en-GB" altLang="en-US" smtClean="0">
              <a:cs typeface="Arial" charset="0"/>
            </a:endParaRP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CE898F78-8654-4BB4-9DFA-EF802C085293}" type="slidenum">
              <a:rPr lang="en-GB" altLang="en-US" sz="1200" smtClean="0">
                <a:cs typeface="Arial" charset="0"/>
              </a:rPr>
              <a:pPr eaLnBrk="1" hangingPunct="1"/>
              <a:t>4</a:t>
            </a:fld>
            <a:endParaRPr lang="en-GB" altLang="en-US" sz="1200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>
              <a:cs typeface="Arial" charset="0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10941139-C8B0-4937-A107-2B3BC8786AA9}" type="slidenum">
              <a:rPr lang="en-GB" altLang="en-US" sz="1200" smtClean="0">
                <a:cs typeface="Arial" charset="0"/>
              </a:rPr>
              <a:pPr eaLnBrk="1" hangingPunct="1"/>
              <a:t>5</a:t>
            </a:fld>
            <a:endParaRPr lang="en-GB" altLang="en-US" sz="1200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>
              <a:cs typeface="Arial" charset="0"/>
            </a:endParaRP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5EF4223D-D5A1-4CBA-B4D9-E3ACA00A01E3}" type="slidenum">
              <a:rPr lang="en-GB" altLang="en-US" sz="1200" smtClean="0">
                <a:cs typeface="Arial" charset="0"/>
              </a:rPr>
              <a:pPr eaLnBrk="1" hangingPunct="1"/>
              <a:t>15</a:t>
            </a:fld>
            <a:endParaRPr lang="en-GB" altLang="en-US" sz="1200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>
              <a:cs typeface="Arial" charset="0"/>
            </a:endParaRP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46B27CB6-82F8-48A8-9D45-DC20988AC2FD}" type="slidenum">
              <a:rPr lang="en-GB" altLang="en-US" sz="1200" smtClean="0">
                <a:cs typeface="Arial" charset="0"/>
              </a:rPr>
              <a:pPr eaLnBrk="1" hangingPunct="1"/>
              <a:t>16</a:t>
            </a:fld>
            <a:endParaRPr lang="en-GB" altLang="en-US" sz="1200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>
              <a:cs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789845B4-3C3D-4659-9B6D-4130DB0F0B8D}" type="slidenum">
              <a:rPr lang="en-GB" altLang="en-US" sz="1200" smtClean="0">
                <a:cs typeface="Arial" charset="0"/>
              </a:rPr>
              <a:pPr eaLnBrk="1" hangingPunct="1"/>
              <a:t>18</a:t>
            </a:fld>
            <a:endParaRPr lang="en-GB" altLang="en-US" sz="1200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>
              <a:cs typeface="Arial" charset="0"/>
            </a:endParaRPr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5BE8A228-2975-4F1B-8BCF-8B6F2AEAD747}" type="slidenum">
              <a:rPr lang="en-GB" altLang="en-US" sz="1200" smtClean="0">
                <a:cs typeface="Arial" charset="0"/>
              </a:rPr>
              <a:pPr eaLnBrk="1" hangingPunct="1"/>
              <a:t>19</a:t>
            </a:fld>
            <a:endParaRPr lang="en-GB" altLang="en-US" sz="1200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>
              <a:cs typeface="Arial" charset="0"/>
            </a:endParaRP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42166CBF-824C-4F41-82FC-1BB81EC24CAB}" type="slidenum">
              <a:rPr lang="en-GB" altLang="en-US" sz="1200" smtClean="0">
                <a:cs typeface="Arial" charset="0"/>
              </a:rPr>
              <a:pPr eaLnBrk="1" hangingPunct="1"/>
              <a:t>20</a:t>
            </a:fld>
            <a:endParaRPr lang="en-GB" altLang="en-US" sz="1200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>
              <a:cs typeface="Arial" charset="0"/>
            </a:endParaRP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7E69D485-B6D8-4C56-BF48-D3CFE0A90487}" type="slidenum">
              <a:rPr lang="en-GB" altLang="en-US" sz="1200" smtClean="0">
                <a:cs typeface="Arial" charset="0"/>
              </a:rPr>
              <a:pPr eaLnBrk="1" hangingPunct="1"/>
              <a:t>21</a:t>
            </a:fld>
            <a:endParaRPr lang="en-GB" altLang="en-US" sz="1200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>
              <a:cs typeface="Arial" charset="0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8541D1D9-A67F-4CCE-BDE9-347EF7DA6890}" type="slidenum">
              <a:rPr lang="en-GB" altLang="en-US" sz="1200" smtClean="0">
                <a:cs typeface="Arial" charset="0"/>
              </a:rPr>
              <a:pPr eaLnBrk="1" hangingPunct="1"/>
              <a:t>22</a:t>
            </a:fld>
            <a:endParaRPr lang="en-GB" altLang="en-US" sz="1200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>
              <a:cs typeface="Arial" charset="0"/>
            </a:endParaRP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7BCD5D60-DCA5-4FBA-A5E1-BF961824A18A}" type="slidenum">
              <a:rPr lang="en-GB" altLang="en-US" sz="1200" smtClean="0">
                <a:cs typeface="Arial" charset="0"/>
              </a:rPr>
              <a:pPr eaLnBrk="1" hangingPunct="1"/>
              <a:t>23</a:t>
            </a:fld>
            <a:endParaRPr lang="en-GB" altLang="en-US" sz="1200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>
              <a:cs typeface="Arial" charset="0"/>
            </a:endParaRP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EC03D6C4-3305-4DEE-B0C5-72944E70EF5B}" type="slidenum">
              <a:rPr lang="en-GB" altLang="en-US" sz="1200" smtClean="0">
                <a:cs typeface="Arial" charset="0"/>
              </a:rPr>
              <a:pPr eaLnBrk="1" hangingPunct="1"/>
              <a:t>24</a:t>
            </a:fld>
            <a:endParaRPr lang="en-GB" altLang="en-US" sz="1200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>
              <a:cs typeface="Arial" charset="0"/>
            </a:endParaRPr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AFB6DBC6-A871-4F49-BA2B-77FFC64B3953}" type="slidenum">
              <a:rPr lang="en-GB" altLang="en-US" sz="1200" smtClean="0">
                <a:cs typeface="Arial" charset="0"/>
              </a:rPr>
              <a:pPr eaLnBrk="1" hangingPunct="1"/>
              <a:t>26</a:t>
            </a:fld>
            <a:endParaRPr lang="en-GB" altLang="en-US" sz="1200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>
              <a:cs typeface="Arial" charset="0"/>
            </a:endParaRP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F054F2BA-0E24-46D5-90EF-13B96BC9C4BC}" type="slidenum">
              <a:rPr lang="en-GB" altLang="en-US" sz="1200" smtClean="0">
                <a:cs typeface="Arial" charset="0"/>
              </a:rPr>
              <a:pPr eaLnBrk="1" hangingPunct="1"/>
              <a:t>27</a:t>
            </a:fld>
            <a:endParaRPr lang="en-GB" altLang="en-US" sz="1200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>
              <a:cs typeface="Arial" charset="0"/>
            </a:endParaRP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4088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954088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954088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954088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954088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390E34CE-8D7F-4E4B-9664-82F7499554E7}" type="slidenum">
              <a:rPr lang="en-GB" altLang="en-US" sz="1200" smtClean="0">
                <a:cs typeface="Arial" charset="0"/>
              </a:rPr>
              <a:pPr eaLnBrk="1" hangingPunct="1"/>
              <a:t>29</a:t>
            </a:fld>
            <a:endParaRPr lang="en-GB" altLang="en-US" sz="1200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ru-RU" smtClean="0">
              <a:cs typeface="Arial" charset="0"/>
            </a:endParaRPr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75B7B6DA-BB65-4647-B8D7-8B9F8690D033}" type="slidenum">
              <a:rPr lang="en-GB" altLang="en-US" sz="1200" smtClean="0">
                <a:cs typeface="Arial" charset="0"/>
              </a:rPr>
              <a:pPr eaLnBrk="1" hangingPunct="1"/>
              <a:t>35</a:t>
            </a:fld>
            <a:endParaRPr lang="en-GB" altLang="en-US" sz="1200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955675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524F5004-2301-4DCD-A7F5-E121A60E83B1}" type="slidenum">
              <a:rPr lang="en-GB" altLang="en-US" sz="1200" smtClean="0">
                <a:cs typeface="Arial" charset="0"/>
              </a:rPr>
              <a:pPr eaLnBrk="1" hangingPunct="1"/>
              <a:t>38</a:t>
            </a:fld>
            <a:endParaRPr lang="en-GB" altLang="en-US" sz="1200" smtClean="0">
              <a:cs typeface="Arial" charset="0"/>
            </a:endParaRPr>
          </a:p>
        </p:txBody>
      </p:sp>
      <p:sp>
        <p:nvSpPr>
          <p:cNvPr id="7168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93775" y="768350"/>
            <a:ext cx="5114925" cy="3836988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7738" y="4860925"/>
            <a:ext cx="5203825" cy="4605338"/>
          </a:xfrm>
          <a:noFill/>
        </p:spPr>
        <p:txBody>
          <a:bodyPr/>
          <a:lstStyle/>
          <a:p>
            <a:pPr eaLnBrk="1" hangingPunct="1"/>
            <a:endParaRPr lang="en-GB" altLang="en-US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28"/>
          <p:cNvSpPr>
            <a:spLocks noChangeArrowheads="1"/>
          </p:cNvSpPr>
          <p:nvPr userDrawn="1"/>
        </p:nvSpPr>
        <p:spPr bwMode="auto">
          <a:xfrm>
            <a:off x="0" y="0"/>
            <a:ext cx="9144000" cy="155733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>
              <a:defRPr/>
            </a:pPr>
            <a:endParaRPr lang="en-GB" altLang="en-US" smtClean="0"/>
          </a:p>
        </p:txBody>
      </p:sp>
      <p:pic>
        <p:nvPicPr>
          <p:cNvPr id="4" name="Picture 1113" descr="UNODC_logo_E_unblue_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11125"/>
            <a:ext cx="7489825" cy="139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Rectangle 1031"/>
          <p:cNvSpPr>
            <a:spLocks noGrp="1" noChangeArrowheads="1"/>
          </p:cNvSpPr>
          <p:nvPr>
            <p:ph type="ctrTitle" sz="quarter"/>
          </p:nvPr>
        </p:nvSpPr>
        <p:spPr>
          <a:xfrm>
            <a:off x="2525713" y="3429000"/>
            <a:ext cx="5791200" cy="549275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" name="Rectangle 1032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6324600" y="6172200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8586101"/>
      </p:ext>
    </p:extLst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98508"/>
      </p:ext>
    </p:extLst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9004899"/>
      </p:ext>
    </p:extLst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9491476"/>
      </p:ext>
    </p:extLst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624438"/>
      </p:ext>
    </p:extLst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3560231"/>
      </p:ext>
    </p:extLst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5476858"/>
      </p:ext>
    </p:extLst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4329894"/>
      </p:ext>
    </p:extLst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80522670"/>
      </p:ext>
    </p:extLst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019604"/>
      </p:ext>
    </p:extLst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0244972"/>
      </p:ext>
    </p:extLst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47752E-BE35-4CA1-88A5-631D0671B8F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824057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CA20C7-E1AF-4822-B964-049839E02BD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56775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30797-98F9-4296-B1C3-5FEFA5EDC7A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503302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87D5C-A4A8-4C52-A679-33206CDD7B1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37790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48C46-80E1-4D3C-97B2-7CE8C22ADCF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406413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58CBF6-1950-49DF-93AD-F2D7EE68781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707410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4D2DA-3D16-4C1C-959F-2E144888FF5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194582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48125-6252-48F8-9958-7508ACCC7F3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597517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155B96-9E12-4B19-A916-2210315B008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973086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49EE2B-D465-4B78-B69E-0D9D7AB8597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688337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581D3-F193-4BA2-9A1E-13AA775B712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02438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A6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ChangeArrowheads="1"/>
          </p:cNvSpPr>
          <p:nvPr userDrawn="1"/>
        </p:nvSpPr>
        <p:spPr bwMode="auto">
          <a:xfrm>
            <a:off x="0" y="-171450"/>
            <a:ext cx="9144000" cy="898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>
              <a:defRPr/>
            </a:pPr>
            <a:endParaRPr lang="en-GB" altLang="en-US" smtClean="0"/>
          </a:p>
        </p:txBody>
      </p:sp>
      <p:sp>
        <p:nvSpPr>
          <p:cNvPr id="1027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pic>
        <p:nvPicPr>
          <p:cNvPr id="1029" name="Picture 74" descr="UNODC_logo_E_unblue_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463"/>
            <a:ext cx="32416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ransition>
    <p:cut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FFFFFF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FFFF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FFFFF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FA6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62C06D53-56BB-4B82-AE0A-21C1E9FC761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0"/>
          <p:cNvSpPr>
            <a:spLocks noChangeArrowheads="1"/>
          </p:cNvSpPr>
          <p:nvPr/>
        </p:nvSpPr>
        <p:spPr bwMode="auto">
          <a:xfrm>
            <a:off x="6324600" y="61722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r" eaLnBrk="1" hangingPunct="1"/>
            <a:endParaRPr lang="en-US" altLang="en-US" sz="1400" b="1">
              <a:latin typeface="Arial Narrow" pitchFamily="34" charset="0"/>
            </a:endParaRPr>
          </a:p>
        </p:txBody>
      </p:sp>
      <p:sp>
        <p:nvSpPr>
          <p:cNvPr id="14339" name="Text Box 51"/>
          <p:cNvSpPr txBox="1">
            <a:spLocks noChangeArrowheads="1"/>
          </p:cNvSpPr>
          <p:nvPr/>
        </p:nvSpPr>
        <p:spPr bwMode="auto">
          <a:xfrm>
            <a:off x="684213" y="1917700"/>
            <a:ext cx="754538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en-US" sz="3600" dirty="0"/>
              <a:t>Сбор и анализ данных </a:t>
            </a:r>
            <a:r>
              <a:rPr lang="ru-RU" altLang="en-US" sz="3600" dirty="0" smtClean="0"/>
              <a:t>по </a:t>
            </a:r>
            <a:r>
              <a:rPr lang="ru-RU" altLang="en-US" sz="3600" dirty="0"/>
              <a:t>торговле людьми и </a:t>
            </a:r>
            <a:r>
              <a:rPr lang="ru-RU" altLang="en-US" sz="3600" dirty="0" smtClean="0"/>
              <a:t>незаконному ввозу </a:t>
            </a:r>
            <a:r>
              <a:rPr lang="ru-RU" altLang="en-US" sz="3600" dirty="0"/>
              <a:t>мигрантов</a:t>
            </a:r>
            <a:endParaRPr lang="en-US" altLang="en-US" sz="3600" dirty="0"/>
          </a:p>
        </p:txBody>
      </p:sp>
      <p:sp>
        <p:nvSpPr>
          <p:cNvPr id="14340" name="Text Box 52"/>
          <p:cNvSpPr txBox="1">
            <a:spLocks noChangeArrowheads="1"/>
          </p:cNvSpPr>
          <p:nvPr/>
        </p:nvSpPr>
        <p:spPr bwMode="auto">
          <a:xfrm>
            <a:off x="3563938" y="5445125"/>
            <a:ext cx="2520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GB" altLang="en-US" sz="1400"/>
          </a:p>
        </p:txBody>
      </p:sp>
      <p:sp>
        <p:nvSpPr>
          <p:cNvPr id="14341" name="Text Box 53"/>
          <p:cNvSpPr txBox="1">
            <a:spLocks noChangeArrowheads="1"/>
          </p:cNvSpPr>
          <p:nvPr/>
        </p:nvSpPr>
        <p:spPr bwMode="auto">
          <a:xfrm>
            <a:off x="323850" y="5949950"/>
            <a:ext cx="621506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r>
              <a:rPr lang="ru-RU" altLang="en-US" sz="1800" b="1" dirty="0" err="1" smtClean="0"/>
              <a:t>Рэгги</a:t>
            </a:r>
            <a:r>
              <a:rPr lang="ru-RU" altLang="en-US" sz="1800" b="1" dirty="0" smtClean="0"/>
              <a:t> </a:t>
            </a:r>
            <a:r>
              <a:rPr lang="ru-RU" altLang="en-US" sz="1800" b="1" dirty="0" err="1"/>
              <a:t>Йохансен</a:t>
            </a:r>
            <a:r>
              <a:rPr lang="ru-RU" altLang="en-US" sz="1800" b="1" dirty="0"/>
              <a:t> (</a:t>
            </a:r>
            <a:r>
              <a:rPr lang="en-GB" altLang="en-US" sz="1800" b="1" dirty="0" err="1"/>
              <a:t>Raggie</a:t>
            </a:r>
            <a:r>
              <a:rPr lang="en-GB" altLang="en-US" sz="1800" b="1" dirty="0"/>
              <a:t> Johansen</a:t>
            </a:r>
            <a:r>
              <a:rPr lang="ru-RU" altLang="en-US" sz="1800" b="1" dirty="0"/>
              <a:t>)</a:t>
            </a:r>
            <a:r>
              <a:rPr lang="en-GB" altLang="en-US" sz="1800" b="1" dirty="0"/>
              <a:t> </a:t>
            </a:r>
          </a:p>
          <a:p>
            <a:pPr eaLnBrk="1" hangingPunct="1"/>
            <a:r>
              <a:rPr lang="ru-RU" altLang="en-US" sz="1800" b="1" dirty="0"/>
              <a:t>Научный сотрудник отдела исследований преступности</a:t>
            </a:r>
            <a:endParaRPr lang="en-GB" altLang="en-US" sz="1800" b="1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684213" y="620713"/>
            <a:ext cx="7772400" cy="1143000"/>
          </a:xfrm>
        </p:spPr>
        <p:txBody>
          <a:bodyPr/>
          <a:lstStyle/>
          <a:p>
            <a:r>
              <a:rPr lang="ru-RU" altLang="en-US" sz="3600" smtClean="0"/>
              <a:t>Торговля людьми</a:t>
            </a:r>
            <a:endParaRPr lang="en-GB" altLang="en-US" sz="3600" smtClean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684213" y="1557338"/>
            <a:ext cx="7772400" cy="4114800"/>
          </a:xfrm>
        </p:spPr>
        <p:txBody>
          <a:bodyPr/>
          <a:lstStyle/>
          <a:p>
            <a:r>
              <a:rPr lang="ru-RU" altLang="en-US" smtClean="0"/>
              <a:t>Определение</a:t>
            </a:r>
            <a:r>
              <a:rPr lang="en-GB" altLang="en-US" smtClean="0"/>
              <a:t> (</a:t>
            </a:r>
            <a:r>
              <a:rPr lang="ru-RU" altLang="en-US" smtClean="0"/>
              <a:t>Протокол ООН, дополняющий Конвенцию ООН против транснациональной организованной преступности</a:t>
            </a:r>
            <a:r>
              <a:rPr lang="en-GB" altLang="en-US" smtClean="0"/>
              <a:t>) </a:t>
            </a:r>
          </a:p>
          <a:p>
            <a:endParaRPr lang="en-GB" altLang="en-US" smtClean="0"/>
          </a:p>
        </p:txBody>
      </p:sp>
      <p:pic>
        <p:nvPicPr>
          <p:cNvPr id="1536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2997200"/>
            <a:ext cx="5616575" cy="369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350250" cy="1143000"/>
          </a:xfrm>
        </p:spPr>
        <p:txBody>
          <a:bodyPr/>
          <a:lstStyle/>
          <a:p>
            <a:r>
              <a:rPr lang="ru-RU" altLang="en-US" smtClean="0"/>
              <a:t>Сбор данных УНП ООН</a:t>
            </a:r>
            <a:r>
              <a:rPr lang="ru-RU" altLang="ru-RU" smtClean="0"/>
              <a:t> </a:t>
            </a:r>
            <a:r>
              <a:rPr lang="ru-RU" altLang="en-US" smtClean="0"/>
              <a:t>по торговле людьми</a:t>
            </a:r>
            <a:endParaRPr lang="en-GB" altLang="en-US" smtClean="0"/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013" y="1844675"/>
            <a:ext cx="2676525" cy="3771900"/>
          </a:xfrm>
          <a:noFill/>
        </p:spPr>
      </p:pic>
      <p:sp>
        <p:nvSpPr>
          <p:cNvPr id="16388" name="TextBox 3"/>
          <p:cNvSpPr txBox="1">
            <a:spLocks noChangeArrowheads="1"/>
          </p:cNvSpPr>
          <p:nvPr/>
        </p:nvSpPr>
        <p:spPr bwMode="auto">
          <a:xfrm>
            <a:off x="1835150" y="5805488"/>
            <a:ext cx="12239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r>
              <a:rPr lang="en-GB" altLang="en-US" sz="3200"/>
              <a:t>2006</a:t>
            </a:r>
          </a:p>
        </p:txBody>
      </p:sp>
      <p:sp>
        <p:nvSpPr>
          <p:cNvPr id="16389" name="TextBox 5"/>
          <p:cNvSpPr txBox="1">
            <a:spLocks noChangeArrowheads="1"/>
          </p:cNvSpPr>
          <p:nvPr/>
        </p:nvSpPr>
        <p:spPr bwMode="auto">
          <a:xfrm>
            <a:off x="5688013" y="5794375"/>
            <a:ext cx="1223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r>
              <a:rPr lang="en-GB" altLang="en-US" sz="3200"/>
              <a:t>2009</a:t>
            </a:r>
          </a:p>
        </p:txBody>
      </p:sp>
      <p:pic>
        <p:nvPicPr>
          <p:cNvPr id="1639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882775"/>
            <a:ext cx="2592388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4213" y="981075"/>
            <a:ext cx="7772400" cy="1143000"/>
          </a:xfrm>
        </p:spPr>
        <p:txBody>
          <a:bodyPr/>
          <a:lstStyle/>
          <a:p>
            <a:pPr eaLnBrk="1" hangingPunct="1"/>
            <a:r>
              <a:rPr lang="ru-RU" altLang="en-US" smtClean="0"/>
              <a:t>Генеральная Ассамблея ООН </a:t>
            </a:r>
            <a:r>
              <a:rPr lang="en-GB" altLang="en-US" smtClean="0"/>
              <a:t>: </a:t>
            </a:r>
            <a:r>
              <a:rPr lang="ru-RU" altLang="ru-RU" smtClean="0"/>
              <a:t>Глобальный план действий ООН по борьбе с торговлей людьми </a:t>
            </a:r>
            <a:r>
              <a:rPr lang="en-GB" altLang="en-US" smtClean="0"/>
              <a:t>(</a:t>
            </a:r>
            <a:r>
              <a:rPr lang="ru-RU" altLang="en-US" smtClean="0"/>
              <a:t>Июль, 2010</a:t>
            </a:r>
            <a:r>
              <a:rPr lang="en-GB" altLang="en-US" smtClean="0"/>
              <a:t>)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684213" y="2276475"/>
            <a:ext cx="7772400" cy="39624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GB" altLang="en-US" i="1" smtClean="0"/>
              <a:t>…</a:t>
            </a:r>
            <a:r>
              <a:rPr lang="ru-RU" altLang="ru-RU" i="1" smtClean="0"/>
              <a:t> укрепить способность Управления ООН по наркотикам и преступности (</a:t>
            </a:r>
            <a:r>
              <a:rPr lang="ru-RU" altLang="en-US" i="1" smtClean="0"/>
              <a:t>УНП ООН</a:t>
            </a:r>
            <a:r>
              <a:rPr lang="ru-RU" altLang="ru-RU" i="1" smtClean="0"/>
              <a:t>) </a:t>
            </a:r>
            <a:r>
              <a:rPr lang="ru-RU" altLang="ru-RU" i="1" u="sng" smtClean="0"/>
              <a:t>собирать информацию </a:t>
            </a:r>
            <a:r>
              <a:rPr lang="ru-RU" altLang="ru-RU" i="1" smtClean="0"/>
              <a:t>и </a:t>
            </a:r>
            <a:r>
              <a:rPr lang="ru-RU" altLang="ru-RU" i="1" u="sng" smtClean="0"/>
              <a:t>представлять на двухгодичной основе</a:t>
            </a:r>
            <a:r>
              <a:rPr lang="ru-RU" altLang="ru-RU" i="1" smtClean="0"/>
              <a:t>, начиная с 2012 года, доклады </a:t>
            </a:r>
            <a:r>
              <a:rPr lang="ru-RU" altLang="ru-RU" i="1" u="sng" smtClean="0"/>
              <a:t>о динамике и потоках </a:t>
            </a:r>
            <a:r>
              <a:rPr lang="ru-RU" altLang="ru-RU" i="1" smtClean="0"/>
              <a:t>торговли людьми на </a:t>
            </a:r>
            <a:r>
              <a:rPr lang="ru-RU" altLang="ru-RU" i="1" u="sng" smtClean="0"/>
              <a:t>национальном, региональном и международном </a:t>
            </a:r>
            <a:r>
              <a:rPr lang="ru-RU" altLang="ru-RU" i="1" smtClean="0"/>
              <a:t>уровнях, которые должны содержать </a:t>
            </a:r>
            <a:r>
              <a:rPr lang="ru-RU" altLang="ru-RU" i="1" u="sng" smtClean="0"/>
              <a:t>сбалансированную, достоверную и всеобъемлющую </a:t>
            </a:r>
            <a:r>
              <a:rPr lang="ru-RU" altLang="ru-RU" i="1" smtClean="0"/>
              <a:t>информацию и готовиться в </a:t>
            </a:r>
            <a:r>
              <a:rPr lang="ru-RU" altLang="ru-RU" i="1" u="sng" smtClean="0"/>
              <a:t>тесном сотрудничестве и взаимодействии с государствами-членами</a:t>
            </a:r>
            <a:r>
              <a:rPr lang="en-GB" altLang="en-US" i="1" smtClean="0"/>
              <a:t> …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539750" y="609600"/>
            <a:ext cx="8064500" cy="1143000"/>
          </a:xfrm>
        </p:spPr>
        <p:txBody>
          <a:bodyPr/>
          <a:lstStyle/>
          <a:p>
            <a:r>
              <a:rPr lang="ru-RU" altLang="en-US" smtClean="0"/>
              <a:t>Всемирный доклад УНП ООН о торговле людьми</a:t>
            </a:r>
            <a:endParaRPr lang="en-GB" altLang="en-US" smtClean="0"/>
          </a:p>
        </p:txBody>
      </p:sp>
      <p:pic>
        <p:nvPicPr>
          <p:cNvPr id="1843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19838" y="1700213"/>
            <a:ext cx="2233612" cy="3082925"/>
          </a:xfrm>
          <a:noFill/>
        </p:spPr>
      </p:pic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1700213"/>
            <a:ext cx="2168525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00213"/>
            <a:ext cx="2276475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Box 3"/>
          <p:cNvSpPr txBox="1">
            <a:spLocks noChangeArrowheads="1"/>
          </p:cNvSpPr>
          <p:nvPr/>
        </p:nvSpPr>
        <p:spPr bwMode="auto">
          <a:xfrm>
            <a:off x="1184275" y="5032375"/>
            <a:ext cx="9874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r>
              <a:rPr lang="en-GB" altLang="en-US" sz="2800" b="1"/>
              <a:t>2012</a:t>
            </a:r>
          </a:p>
        </p:txBody>
      </p:sp>
      <p:sp>
        <p:nvSpPr>
          <p:cNvPr id="18439" name="TextBox 7"/>
          <p:cNvSpPr txBox="1">
            <a:spLocks noChangeArrowheads="1"/>
          </p:cNvSpPr>
          <p:nvPr/>
        </p:nvSpPr>
        <p:spPr bwMode="auto">
          <a:xfrm>
            <a:off x="3924300" y="5032375"/>
            <a:ext cx="9858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r>
              <a:rPr lang="en-GB" altLang="en-US" sz="2800" b="1"/>
              <a:t>2014</a:t>
            </a:r>
          </a:p>
        </p:txBody>
      </p:sp>
      <p:sp>
        <p:nvSpPr>
          <p:cNvPr id="18440" name="TextBox 8"/>
          <p:cNvSpPr txBox="1">
            <a:spLocks noChangeArrowheads="1"/>
          </p:cNvSpPr>
          <p:nvPr/>
        </p:nvSpPr>
        <p:spPr bwMode="auto">
          <a:xfrm>
            <a:off x="6948488" y="5032375"/>
            <a:ext cx="9858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r>
              <a:rPr lang="en-GB" altLang="en-US" sz="2800" b="1"/>
              <a:t>2016</a:t>
            </a:r>
          </a:p>
        </p:txBody>
      </p:sp>
      <p:sp>
        <p:nvSpPr>
          <p:cNvPr id="18441" name="TextBox 4"/>
          <p:cNvSpPr txBox="1">
            <a:spLocks noChangeArrowheads="1"/>
          </p:cNvSpPr>
          <p:nvPr/>
        </p:nvSpPr>
        <p:spPr bwMode="auto">
          <a:xfrm>
            <a:off x="635000" y="5732463"/>
            <a:ext cx="2085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r>
              <a:rPr lang="en-GB" altLang="en-US" sz="2800"/>
              <a:t>132 </a:t>
            </a:r>
            <a:r>
              <a:rPr lang="ru-RU" altLang="en-US" sz="2800"/>
              <a:t>страны</a:t>
            </a:r>
            <a:endParaRPr lang="en-GB" altLang="en-US" sz="2800"/>
          </a:p>
        </p:txBody>
      </p:sp>
      <p:sp>
        <p:nvSpPr>
          <p:cNvPr id="18442" name="TextBox 10"/>
          <p:cNvSpPr txBox="1">
            <a:spLocks noChangeArrowheads="1"/>
          </p:cNvSpPr>
          <p:nvPr/>
        </p:nvSpPr>
        <p:spPr bwMode="auto">
          <a:xfrm>
            <a:off x="3589338" y="5732463"/>
            <a:ext cx="1828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r>
              <a:rPr lang="en-GB" altLang="en-US" sz="2800"/>
              <a:t>128 </a:t>
            </a:r>
            <a:r>
              <a:rPr lang="ru-RU" altLang="en-US" sz="2800"/>
              <a:t>стран</a:t>
            </a:r>
            <a:endParaRPr lang="en-GB" altLang="en-US" sz="2800"/>
          </a:p>
        </p:txBody>
      </p:sp>
      <p:sp>
        <p:nvSpPr>
          <p:cNvPr id="18443" name="TextBox 11"/>
          <p:cNvSpPr txBox="1">
            <a:spLocks noChangeArrowheads="1"/>
          </p:cNvSpPr>
          <p:nvPr/>
        </p:nvSpPr>
        <p:spPr bwMode="auto">
          <a:xfrm>
            <a:off x="6526213" y="5732463"/>
            <a:ext cx="18303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r>
              <a:rPr lang="en-GB" altLang="en-US" sz="2800"/>
              <a:t>136 </a:t>
            </a:r>
            <a:r>
              <a:rPr lang="ru-RU" altLang="en-US" sz="2800"/>
              <a:t>стран</a:t>
            </a:r>
            <a:endParaRPr lang="en-GB" altLang="en-US" sz="280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7772400" cy="1143000"/>
          </a:xfrm>
        </p:spPr>
        <p:txBody>
          <a:bodyPr/>
          <a:lstStyle/>
          <a:p>
            <a:pPr eaLnBrk="1" hangingPunct="1"/>
            <a:r>
              <a:rPr lang="ru-RU" altLang="en-US" smtClean="0"/>
              <a:t>Методология</a:t>
            </a:r>
            <a:endParaRPr lang="en-GB" altLang="en-US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84313"/>
            <a:ext cx="8135937" cy="4967287"/>
          </a:xfrm>
        </p:spPr>
        <p:txBody>
          <a:bodyPr/>
          <a:lstStyle/>
          <a:p>
            <a:pPr eaLnBrk="1" hangingPunct="1"/>
            <a:r>
              <a:rPr lang="ru-RU" altLang="en-US" smtClean="0"/>
              <a:t>Аналитическая интерпретация большой выборки выявленных случаев торговли людьми </a:t>
            </a:r>
            <a:endParaRPr lang="en-GB" altLang="en-US" smtClean="0"/>
          </a:p>
          <a:p>
            <a:pPr lvl="1" eaLnBrk="1" hangingPunct="1"/>
            <a:r>
              <a:rPr lang="ru-RU" altLang="en-US" smtClean="0"/>
              <a:t>На основании случаев, выявленных национальными органами власти </a:t>
            </a:r>
            <a:r>
              <a:rPr lang="en-GB" altLang="en-US" smtClean="0"/>
              <a:t>… </a:t>
            </a:r>
          </a:p>
          <a:p>
            <a:pPr lvl="1" eaLnBrk="1" hangingPunct="1"/>
            <a:r>
              <a:rPr lang="en-GB" altLang="en-US" smtClean="0"/>
              <a:t>…</a:t>
            </a:r>
            <a:r>
              <a:rPr lang="ru-RU" altLang="en-US" smtClean="0"/>
              <a:t> принимая во внимание ограничения/искажения этих данных при отражении реальности</a:t>
            </a:r>
            <a:r>
              <a:rPr lang="en-GB" altLang="en-US" smtClean="0"/>
              <a:t>…</a:t>
            </a:r>
          </a:p>
          <a:p>
            <a:pPr lvl="1" eaLnBrk="1" hangingPunct="1"/>
            <a:r>
              <a:rPr lang="en-GB" altLang="en-US" smtClean="0"/>
              <a:t>…</a:t>
            </a:r>
            <a:r>
              <a:rPr lang="ru-RU" altLang="en-US" smtClean="0"/>
              <a:t> аналитики интерпретируют данные, чтобы понять модели и потоки торговли людьми</a:t>
            </a:r>
            <a:endParaRPr lang="en-GB" altLang="en-US" smtClean="0"/>
          </a:p>
          <a:p>
            <a:pPr lvl="2" eaLnBrk="1" hangingPunct="1"/>
            <a:r>
              <a:rPr lang="ru-RU" altLang="en-US" sz="1800" smtClean="0"/>
              <a:t>Некоторые формы торговли людьми легче обнаруживаются нежели другие, поэтому возможно появление погрешностей при сравнении различных форм торговли людьми</a:t>
            </a:r>
            <a:endParaRPr lang="en-GB" altLang="en-US" sz="1800" smtClean="0"/>
          </a:p>
          <a:p>
            <a:pPr lvl="2" eaLnBrk="1" hangingPunct="1"/>
            <a:r>
              <a:rPr lang="ru-RU" altLang="en-US" sz="1800" smtClean="0"/>
              <a:t>В некоторых странах статистика уголовного правосудия не заслуживает доверия</a:t>
            </a:r>
            <a:endParaRPr lang="en-GB" altLang="en-US" sz="1800" smtClean="0"/>
          </a:p>
          <a:p>
            <a:pPr lvl="2" eaLnBrk="1" hangingPunct="1"/>
            <a:r>
              <a:rPr lang="ru-RU" altLang="en-US" sz="1800" smtClean="0"/>
              <a:t>Обнаружение более или менее зависит от законодательства и потенциала</a:t>
            </a:r>
            <a:endParaRPr lang="en-GB" altLang="en-US" smtClean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539750" y="620713"/>
            <a:ext cx="8458200" cy="1143000"/>
          </a:xfrm>
        </p:spPr>
        <p:txBody>
          <a:bodyPr/>
          <a:lstStyle/>
          <a:p>
            <a:r>
              <a:rPr lang="ru-RU" altLang="en-US" smtClean="0"/>
              <a:t>Основные инструменты сбора данных </a:t>
            </a:r>
            <a:r>
              <a:rPr lang="en-GB" altLang="en-US" smtClean="0"/>
              <a:t>: </a:t>
            </a:r>
            <a:r>
              <a:rPr lang="ru-RU" altLang="en-US" smtClean="0"/>
              <a:t>Опросник</a:t>
            </a:r>
            <a:endParaRPr lang="en-GB" altLang="en-US" smtClean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539750" y="1557338"/>
            <a:ext cx="7848600" cy="41052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en-US" sz="2400" smtClean="0"/>
              <a:t>Двоякая цель</a:t>
            </a:r>
            <a:r>
              <a:rPr lang="en-GB" altLang="en-US" sz="2400" smtClean="0"/>
              <a:t>: </a:t>
            </a:r>
            <a:r>
              <a:rPr lang="ru-RU" altLang="en-US" sz="2400" smtClean="0"/>
              <a:t>широкий географический охват </a:t>
            </a:r>
            <a:r>
              <a:rPr lang="en-GB" altLang="en-US" sz="2400" smtClean="0"/>
              <a:t>+ </a:t>
            </a:r>
            <a:r>
              <a:rPr lang="ru-RU" altLang="en-US" sz="2400" smtClean="0"/>
              <a:t>использование лучших источников данных в каждой стране</a:t>
            </a:r>
          </a:p>
          <a:p>
            <a:pPr lvl="1" eaLnBrk="1" hangingPunct="1">
              <a:lnSpc>
                <a:spcPct val="90000"/>
              </a:lnSpc>
            </a:pPr>
            <a:r>
              <a:rPr lang="ru-RU" altLang="en-US" smtClean="0"/>
              <a:t>Коротко и просто - только основные показатели</a:t>
            </a:r>
            <a:endParaRPr lang="en-GB" altLang="en-US" smtClean="0"/>
          </a:p>
          <a:p>
            <a:pPr lvl="1" eaLnBrk="1" hangingPunct="1">
              <a:lnSpc>
                <a:spcPct val="90000"/>
              </a:lnSpc>
            </a:pPr>
            <a:r>
              <a:rPr lang="ru-RU" altLang="en-US" smtClean="0"/>
              <a:t>Определенная гибкость, в частности по отношению к отчетным годам </a:t>
            </a:r>
            <a:endParaRPr lang="en-GB" altLang="en-US" smtClean="0"/>
          </a:p>
          <a:p>
            <a:pPr lvl="1" eaLnBrk="1" hangingPunct="1">
              <a:lnSpc>
                <a:spcPct val="90000"/>
              </a:lnSpc>
            </a:pPr>
            <a:r>
              <a:rPr lang="ru-RU" altLang="en-US" smtClean="0"/>
              <a:t>Прозрачность в отношении источников данных и конкретного законодательства </a:t>
            </a:r>
            <a:endParaRPr lang="en-GB" altLang="en-US" smtClean="0"/>
          </a:p>
          <a:p>
            <a:pPr lvl="1" eaLnBrk="1" hangingPunct="1">
              <a:lnSpc>
                <a:spcPct val="90000"/>
              </a:lnSpc>
            </a:pPr>
            <a:r>
              <a:rPr lang="ru-RU" altLang="en-US" smtClean="0"/>
              <a:t>Задача респондентов заключается в даче четкого разъяснения значения данных</a:t>
            </a:r>
            <a:endParaRPr lang="en-GB" altLang="en-US" smtClean="0"/>
          </a:p>
          <a:p>
            <a:pPr lvl="1" eaLnBrk="1" hangingPunct="1">
              <a:lnSpc>
                <a:spcPct val="90000"/>
              </a:lnSpc>
            </a:pPr>
            <a:r>
              <a:rPr lang="ru-RU" altLang="en-US" smtClean="0"/>
              <a:t>Необходимо, чтобы местный координатор / эксперт, способствовал сбору данных + а также предоставлял аналитический анализ того, что стоит за этими данными </a:t>
            </a:r>
            <a:r>
              <a:rPr lang="en-GB" altLang="en-US" smtClean="0"/>
              <a:t>(</a:t>
            </a:r>
            <a:r>
              <a:rPr lang="ru-RU" altLang="en-US" smtClean="0"/>
              <a:t>полевые офисы УНП ООН или государственные партнеры)</a:t>
            </a:r>
            <a:endParaRPr lang="en-GB" altLang="en-US" smtClean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Вопрос </a:t>
            </a:r>
            <a:r>
              <a:rPr lang="en-GB" altLang="en-US" smtClean="0"/>
              <a:t>1: </a:t>
            </a:r>
            <a:r>
              <a:rPr lang="ru-RU" altLang="en-US" smtClean="0"/>
              <a:t>Количество правонарушений</a:t>
            </a:r>
            <a:endParaRPr lang="en-GB" altLang="en-US" smtClean="0"/>
          </a:p>
        </p:txBody>
      </p:sp>
      <p:sp>
        <p:nvSpPr>
          <p:cNvPr id="21507" name="TextBox 3"/>
          <p:cNvSpPr txBox="1">
            <a:spLocks noChangeArrowheads="1"/>
          </p:cNvSpPr>
          <p:nvPr/>
        </p:nvSpPr>
        <p:spPr bwMode="auto">
          <a:xfrm>
            <a:off x="842963" y="3663950"/>
            <a:ext cx="28114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r>
              <a:rPr lang="ru-RU" altLang="en-US" sz="2800"/>
              <a:t>Пример ответа</a:t>
            </a:r>
            <a:r>
              <a:rPr lang="en-GB" altLang="en-US" sz="2800"/>
              <a:t>:</a:t>
            </a:r>
          </a:p>
        </p:txBody>
      </p:sp>
      <p:pic>
        <p:nvPicPr>
          <p:cNvPr id="2150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63" y="4292600"/>
            <a:ext cx="7358062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1454150"/>
            <a:ext cx="70485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Вопрос </a:t>
            </a:r>
            <a:r>
              <a:rPr lang="en-GB" altLang="en-US" smtClean="0"/>
              <a:t>2: </a:t>
            </a:r>
            <a:r>
              <a:rPr lang="ru-RU" altLang="en-US" smtClean="0"/>
              <a:t>Лица, вступившие в официальный контакт с властями</a:t>
            </a:r>
            <a:endParaRPr lang="en-GB" altLang="en-US" smtClean="0"/>
          </a:p>
        </p:txBody>
      </p:sp>
      <p:pic>
        <p:nvPicPr>
          <p:cNvPr id="2253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1679575"/>
            <a:ext cx="6264275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5516563"/>
            <a:ext cx="881697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Вопрос </a:t>
            </a:r>
            <a:r>
              <a:rPr lang="en-GB" altLang="en-US" smtClean="0"/>
              <a:t>3: </a:t>
            </a:r>
            <a:r>
              <a:rPr lang="ru-RU" altLang="en-US" smtClean="0"/>
              <a:t>Уголовное преследование</a:t>
            </a:r>
            <a:r>
              <a:rPr lang="en-GB" altLang="en-US" smtClean="0"/>
              <a:t> </a:t>
            </a:r>
          </a:p>
        </p:txBody>
      </p:sp>
      <p:sp>
        <p:nvSpPr>
          <p:cNvPr id="23555" name="Content Placeholder 4"/>
          <p:cNvSpPr>
            <a:spLocks noGrp="1"/>
          </p:cNvSpPr>
          <p:nvPr>
            <p:ph idx="1"/>
          </p:nvPr>
        </p:nvSpPr>
        <p:spPr>
          <a:xfrm>
            <a:off x="684213" y="1703388"/>
            <a:ext cx="7772400" cy="646112"/>
          </a:xfrm>
        </p:spPr>
        <p:txBody>
          <a:bodyPr/>
          <a:lstStyle/>
          <a:p>
            <a:r>
              <a:rPr lang="ru-RU" altLang="en-US" smtClean="0"/>
              <a:t>Пример ответа</a:t>
            </a:r>
            <a:r>
              <a:rPr lang="en-GB" altLang="en-US" smtClean="0"/>
              <a:t>:</a:t>
            </a:r>
          </a:p>
        </p:txBody>
      </p:sp>
      <p:pic>
        <p:nvPicPr>
          <p:cNvPr id="2355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2349500"/>
            <a:ext cx="8343900" cy="422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687388" y="620713"/>
            <a:ext cx="7772400" cy="1143000"/>
          </a:xfrm>
        </p:spPr>
        <p:txBody>
          <a:bodyPr/>
          <a:lstStyle/>
          <a:p>
            <a:r>
              <a:rPr lang="ru-RU" altLang="en-US" smtClean="0"/>
              <a:t>Выводы Всемирного доклада</a:t>
            </a:r>
            <a:r>
              <a:rPr lang="en-GB" altLang="en-US" smtClean="0"/>
              <a:t>…</a:t>
            </a:r>
          </a:p>
        </p:txBody>
      </p:sp>
      <p:sp>
        <p:nvSpPr>
          <p:cNvPr id="24579" name="TextBox 2"/>
          <p:cNvSpPr txBox="1">
            <a:spLocks noChangeArrowheads="1"/>
          </p:cNvSpPr>
          <p:nvPr/>
        </p:nvSpPr>
        <p:spPr bwMode="auto">
          <a:xfrm>
            <a:off x="1039813" y="5578475"/>
            <a:ext cx="27432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r>
              <a:rPr lang="ru-RU" altLang="en-US" sz="2800"/>
              <a:t>По всему миру</a:t>
            </a:r>
            <a:endParaRPr lang="en-GB" altLang="en-US" sz="2800"/>
          </a:p>
        </p:txBody>
      </p:sp>
      <p:sp>
        <p:nvSpPr>
          <p:cNvPr id="24580" name="TextBox 7"/>
          <p:cNvSpPr txBox="1">
            <a:spLocks noChangeArrowheads="1"/>
          </p:cNvSpPr>
          <p:nvPr/>
        </p:nvSpPr>
        <p:spPr bwMode="auto">
          <a:xfrm>
            <a:off x="5800725" y="5548313"/>
            <a:ext cx="18621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r>
              <a:rPr lang="ru-RU" altLang="en-US" sz="2800"/>
              <a:t>В регионе</a:t>
            </a:r>
            <a:endParaRPr lang="en-GB" altLang="en-US" sz="2800"/>
          </a:p>
        </p:txBody>
      </p:sp>
      <p:pic>
        <p:nvPicPr>
          <p:cNvPr id="2458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909763"/>
            <a:ext cx="4362450" cy="363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2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857375"/>
            <a:ext cx="3324225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68313" y="846138"/>
            <a:ext cx="7772400" cy="1143000"/>
          </a:xfrm>
        </p:spPr>
        <p:txBody>
          <a:bodyPr/>
          <a:lstStyle/>
          <a:p>
            <a:r>
              <a:rPr lang="ru-RU" altLang="en-US" smtClean="0"/>
              <a:t>Вопрос </a:t>
            </a:r>
            <a:r>
              <a:rPr lang="en-GB" altLang="en-US" smtClean="0"/>
              <a:t>4: </a:t>
            </a:r>
            <a:r>
              <a:rPr lang="ru-RU" altLang="en-US" smtClean="0"/>
              <a:t>Признание виновным</a:t>
            </a:r>
            <a:endParaRPr lang="en-GB" altLang="en-US" smtClean="0"/>
          </a:p>
        </p:txBody>
      </p:sp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89138"/>
            <a:ext cx="8729662" cy="410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Вопрос </a:t>
            </a:r>
            <a:r>
              <a:rPr lang="en-GB" altLang="en-US" smtClean="0"/>
              <a:t>5: </a:t>
            </a:r>
            <a:r>
              <a:rPr lang="ru-RU" altLang="en-US" smtClean="0"/>
              <a:t>Гражданство правонарушителей</a:t>
            </a:r>
            <a:endParaRPr lang="en-GB" altLang="en-US" smtClean="0"/>
          </a:p>
        </p:txBody>
      </p:sp>
      <p:pic>
        <p:nvPicPr>
          <p:cNvPr id="2662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263" y="5467350"/>
            <a:ext cx="4800600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363" y="1490663"/>
            <a:ext cx="6391275" cy="387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Выводы Всемирного доклада </a:t>
            </a:r>
            <a:r>
              <a:rPr lang="en-GB" altLang="en-US" smtClean="0"/>
              <a:t>…</a:t>
            </a:r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808163"/>
            <a:ext cx="3384550" cy="373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541463"/>
            <a:ext cx="3167063" cy="440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Box 3"/>
          <p:cNvSpPr txBox="1">
            <a:spLocks noChangeArrowheads="1"/>
          </p:cNvSpPr>
          <p:nvPr/>
        </p:nvSpPr>
        <p:spPr bwMode="auto">
          <a:xfrm>
            <a:off x="931863" y="5708650"/>
            <a:ext cx="27432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r>
              <a:rPr lang="ru-RU" altLang="en-US" sz="2800"/>
              <a:t>По всему миру</a:t>
            </a:r>
            <a:endParaRPr lang="en-GB" altLang="en-US" sz="2800"/>
          </a:p>
        </p:txBody>
      </p:sp>
      <p:sp>
        <p:nvSpPr>
          <p:cNvPr id="27654" name="TextBox 6"/>
          <p:cNvSpPr txBox="1">
            <a:spLocks noChangeArrowheads="1"/>
          </p:cNvSpPr>
          <p:nvPr/>
        </p:nvSpPr>
        <p:spPr bwMode="auto">
          <a:xfrm>
            <a:off x="5629275" y="6102350"/>
            <a:ext cx="20621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r>
              <a:rPr lang="ru-RU" altLang="en-US" sz="2800"/>
              <a:t>По региону</a:t>
            </a:r>
            <a:endParaRPr lang="en-GB" altLang="en-US" sz="280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Вопрос </a:t>
            </a:r>
            <a:r>
              <a:rPr lang="en-GB" altLang="en-US" smtClean="0"/>
              <a:t>6: </a:t>
            </a:r>
            <a:r>
              <a:rPr lang="ru-RU" altLang="en-US" smtClean="0"/>
              <a:t>Другие преступления</a:t>
            </a:r>
            <a:endParaRPr lang="en-GB" altLang="en-US" smtClean="0"/>
          </a:p>
        </p:txBody>
      </p:sp>
      <p:pic>
        <p:nvPicPr>
          <p:cNvPr id="2867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1628775"/>
            <a:ext cx="83248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3" y="2636838"/>
            <a:ext cx="7915275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7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4149725"/>
            <a:ext cx="6172200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Вопрос </a:t>
            </a:r>
            <a:r>
              <a:rPr lang="en-GB" altLang="en-US" smtClean="0"/>
              <a:t>7: </a:t>
            </a:r>
            <a:r>
              <a:rPr lang="ru-RU" altLang="en-US" smtClean="0"/>
              <a:t>Обнаруженные жертвы торговли людьми</a:t>
            </a:r>
            <a:endParaRPr lang="en-GB" altLang="en-US" smtClean="0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744663"/>
            <a:ext cx="5900738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TextBox 3"/>
          <p:cNvSpPr txBox="1">
            <a:spLocks noChangeArrowheads="1"/>
          </p:cNvSpPr>
          <p:nvPr/>
        </p:nvSpPr>
        <p:spPr bwMode="auto">
          <a:xfrm>
            <a:off x="996950" y="5207000"/>
            <a:ext cx="73945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r>
              <a:rPr lang="ru-RU" altLang="en-US" sz="2800"/>
              <a:t>Ответы, предоставленные</a:t>
            </a:r>
          </a:p>
          <a:p>
            <a:pPr eaLnBrk="1" hangingPunct="1"/>
            <a:r>
              <a:rPr lang="ru-RU" altLang="en-US" sz="2800"/>
              <a:t>Национальным координационным органом</a:t>
            </a:r>
            <a:endParaRPr lang="en-GB" altLang="en-US" sz="280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Выводы Всемирного доклада </a:t>
            </a:r>
            <a:r>
              <a:rPr lang="en-GB" altLang="en-US" smtClean="0"/>
              <a:t>…</a:t>
            </a:r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032000"/>
            <a:ext cx="3240087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628775"/>
            <a:ext cx="3455987" cy="391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TextBox 3"/>
          <p:cNvSpPr txBox="1">
            <a:spLocks noChangeArrowheads="1"/>
          </p:cNvSpPr>
          <p:nvPr/>
        </p:nvSpPr>
        <p:spPr bwMode="auto">
          <a:xfrm>
            <a:off x="931863" y="5602288"/>
            <a:ext cx="27447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r>
              <a:rPr lang="ru-RU" altLang="en-US" sz="2800"/>
              <a:t>По всему миру</a:t>
            </a:r>
            <a:endParaRPr lang="en-GB" altLang="en-US" sz="2800"/>
          </a:p>
        </p:txBody>
      </p:sp>
      <p:sp>
        <p:nvSpPr>
          <p:cNvPr id="30726" name="TextBox 6"/>
          <p:cNvSpPr txBox="1">
            <a:spLocks noChangeArrowheads="1"/>
          </p:cNvSpPr>
          <p:nvPr/>
        </p:nvSpPr>
        <p:spPr bwMode="auto">
          <a:xfrm>
            <a:off x="4795838" y="5648325"/>
            <a:ext cx="37211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r>
              <a:rPr lang="ru-RU" altLang="en-US" sz="2800"/>
              <a:t>Тенденция: мужчины</a:t>
            </a:r>
          </a:p>
          <a:p>
            <a:pPr eaLnBrk="1" hangingPunct="1"/>
            <a:r>
              <a:rPr lang="ru-RU" altLang="en-US" sz="2800"/>
              <a:t>или мальчики</a:t>
            </a:r>
            <a:endParaRPr lang="en-GB" altLang="en-US" sz="280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Вопрос </a:t>
            </a:r>
            <a:r>
              <a:rPr lang="en-GB" altLang="en-US" smtClean="0"/>
              <a:t>8: </a:t>
            </a:r>
            <a:r>
              <a:rPr lang="ru-RU" altLang="en-US" smtClean="0"/>
              <a:t>Формы эксплуатации</a:t>
            </a:r>
            <a:endParaRPr lang="en-GB" altLang="en-US" smtClean="0"/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652963"/>
            <a:ext cx="6551612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989138"/>
            <a:ext cx="813435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Выводы Всемирного доклада </a:t>
            </a:r>
            <a:r>
              <a:rPr lang="en-GB" altLang="en-US" smtClean="0"/>
              <a:t>…</a:t>
            </a:r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773238"/>
            <a:ext cx="7285037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Box 4"/>
          <p:cNvSpPr txBox="1">
            <a:spLocks noChangeArrowheads="1"/>
          </p:cNvSpPr>
          <p:nvPr/>
        </p:nvSpPr>
        <p:spPr bwMode="auto">
          <a:xfrm>
            <a:off x="684213" y="5351463"/>
            <a:ext cx="557053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r>
              <a:rPr lang="ru-RU" altLang="en-US" sz="2800"/>
              <a:t>Обнаруженные жертвы по полу </a:t>
            </a:r>
          </a:p>
          <a:p>
            <a:pPr eaLnBrk="1" hangingPunct="1"/>
            <a:r>
              <a:rPr lang="ru-RU" altLang="en-US" sz="2800"/>
              <a:t>и форме эксплуатации</a:t>
            </a:r>
            <a:endParaRPr lang="en-GB" altLang="en-US" sz="280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‘</a:t>
            </a:r>
            <a:r>
              <a:rPr lang="ru-RU" altLang="en-US" smtClean="0"/>
              <a:t>Другие</a:t>
            </a:r>
            <a:r>
              <a:rPr lang="en-GB" altLang="en-US" smtClean="0"/>
              <a:t>’ </a:t>
            </a:r>
            <a:r>
              <a:rPr lang="ru-RU" altLang="en-US" smtClean="0"/>
              <a:t>формы эксплуатации</a:t>
            </a:r>
            <a:endParaRPr lang="en-GB" altLang="en-US" smtClean="0"/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1557338"/>
            <a:ext cx="7550150" cy="484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Вопрос </a:t>
            </a:r>
            <a:r>
              <a:rPr lang="en-GB" altLang="en-US" smtClean="0"/>
              <a:t>9: </a:t>
            </a:r>
            <a:r>
              <a:rPr lang="ru-RU" altLang="en-US" smtClean="0"/>
              <a:t>Принадлежность жертв к гражданству</a:t>
            </a:r>
            <a:endParaRPr lang="en-GB" altLang="en-US" smtClean="0"/>
          </a:p>
        </p:txBody>
      </p:sp>
      <p:pic>
        <p:nvPicPr>
          <p:cNvPr id="3481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8" y="1519238"/>
            <a:ext cx="7553325" cy="381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8" y="5589588"/>
            <a:ext cx="4953000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Выводы Всемирного доклада </a:t>
            </a:r>
            <a:r>
              <a:rPr lang="en-GB" altLang="en-US" smtClean="0"/>
              <a:t>…</a:t>
            </a:r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881188"/>
            <a:ext cx="2592388" cy="278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263" y="1671638"/>
            <a:ext cx="5948362" cy="370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TextBox 3"/>
          <p:cNvSpPr txBox="1">
            <a:spLocks noChangeArrowheads="1"/>
          </p:cNvSpPr>
          <p:nvPr/>
        </p:nvSpPr>
        <p:spPr bwMode="auto">
          <a:xfrm>
            <a:off x="312738" y="4868863"/>
            <a:ext cx="328136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r>
              <a:rPr lang="ru-RU" altLang="en-US" sz="2800"/>
              <a:t>43 процента</a:t>
            </a:r>
          </a:p>
          <a:p>
            <a:pPr eaLnBrk="1" hangingPunct="1"/>
            <a:r>
              <a:rPr lang="ru-RU" altLang="en-US" sz="2800"/>
              <a:t>обнаруженных</a:t>
            </a:r>
          </a:p>
          <a:p>
            <a:pPr eaLnBrk="1" hangingPunct="1"/>
            <a:r>
              <a:rPr lang="ru-RU" altLang="en-US" sz="2800"/>
              <a:t>потоков являются </a:t>
            </a:r>
          </a:p>
          <a:p>
            <a:pPr eaLnBrk="1" hangingPunct="1"/>
            <a:r>
              <a:rPr lang="ru-RU" altLang="en-US" sz="2800"/>
              <a:t>внутренними</a:t>
            </a:r>
            <a:endParaRPr lang="en-GB" altLang="en-US" sz="280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685800" y="908050"/>
            <a:ext cx="7772400" cy="1143000"/>
          </a:xfrm>
        </p:spPr>
        <p:txBody>
          <a:bodyPr/>
          <a:lstStyle/>
          <a:p>
            <a:r>
              <a:rPr lang="ru-RU" altLang="en-US" smtClean="0"/>
              <a:t>Вопрос </a:t>
            </a:r>
            <a:r>
              <a:rPr lang="en-GB" altLang="en-US" smtClean="0"/>
              <a:t>10: </a:t>
            </a:r>
            <a:r>
              <a:rPr lang="ru-RU" altLang="en-US" smtClean="0"/>
              <a:t>Внутренняя торговля и репатриация</a:t>
            </a:r>
            <a:endParaRPr lang="en-GB" altLang="en-US" smtClean="0"/>
          </a:p>
        </p:txBody>
      </p:sp>
      <p:pic>
        <p:nvPicPr>
          <p:cNvPr id="3686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2349500"/>
            <a:ext cx="7381875" cy="328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3200" smtClean="0"/>
              <a:t>Вопрос 11</a:t>
            </a:r>
            <a:r>
              <a:rPr lang="en-GB" altLang="en-US" sz="3200" smtClean="0"/>
              <a:t>: </a:t>
            </a:r>
            <a:r>
              <a:rPr lang="ru-RU" altLang="en-US" sz="3200" smtClean="0"/>
              <a:t>Пункты прибытия репатриированных жертв </a:t>
            </a:r>
            <a:endParaRPr lang="en-GB" altLang="en-US" sz="3200" smtClean="0"/>
          </a:p>
        </p:txBody>
      </p:sp>
      <p:pic>
        <p:nvPicPr>
          <p:cNvPr id="3789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638" y="3376613"/>
            <a:ext cx="5292725" cy="3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5" y="1757363"/>
            <a:ext cx="6762750" cy="153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smtClean="0"/>
              <a:t>Ввод и проверка данных</a:t>
            </a:r>
            <a:endParaRPr lang="en-GB" altLang="en-US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280400" cy="4114800"/>
          </a:xfrm>
        </p:spPr>
        <p:txBody>
          <a:bodyPr/>
          <a:lstStyle/>
          <a:p>
            <a:pPr eaLnBrk="1" hangingPunct="1"/>
            <a:r>
              <a:rPr lang="ru-RU" altLang="en-US" sz="2400" smtClean="0"/>
              <a:t>Собранные данные фильтруются на основе анализа метаданных</a:t>
            </a:r>
          </a:p>
          <a:p>
            <a:pPr eaLnBrk="1" hangingPunct="1"/>
            <a:r>
              <a:rPr lang="ru-RU" altLang="en-US" sz="2400" smtClean="0"/>
              <a:t>Мнение экспертов УНП ООН, координаторов на местах, местных экспертов и триангуляции с другими источниками необходимы для интерпретации данных и оценки потенциальных отклонений </a:t>
            </a:r>
            <a:endParaRPr lang="en-GB" altLang="en-US" sz="2400" smtClean="0"/>
          </a:p>
          <a:p>
            <a:pPr eaLnBrk="1" hangingPunct="1"/>
            <a:r>
              <a:rPr lang="ru-RU" altLang="en-US" sz="2400" smtClean="0"/>
              <a:t>Данные затем перепроверяются (подтверждаются) государственными органами и экспертами</a:t>
            </a:r>
            <a:endParaRPr lang="en-GB" altLang="en-US" sz="2400" smtClean="0"/>
          </a:p>
          <a:p>
            <a:pPr lvl="1" eaLnBrk="1" hangingPunct="1"/>
            <a:r>
              <a:rPr lang="ru-RU" altLang="en-US" sz="2000" smtClean="0"/>
              <a:t>Точна ли представленная информация</a:t>
            </a:r>
            <a:r>
              <a:rPr lang="en-GB" altLang="en-US" sz="2000" smtClean="0"/>
              <a:t>?</a:t>
            </a:r>
          </a:p>
          <a:p>
            <a:pPr lvl="1" eaLnBrk="1" hangingPunct="1"/>
            <a:r>
              <a:rPr lang="ru-RU" altLang="en-US" sz="2000" smtClean="0"/>
              <a:t>Предоставьте ваши комментарии и последние данные</a:t>
            </a:r>
            <a:endParaRPr lang="en-GB" altLang="en-US" sz="2000" smtClean="0"/>
          </a:p>
          <a:p>
            <a:pPr eaLnBrk="1" hangingPunct="1"/>
            <a:r>
              <a:rPr lang="ru-RU" altLang="en-US" sz="2400" smtClean="0"/>
              <a:t>Финальная выверенная база данных, содержащая статистические данные об обнаруженных случаях торговли людьми, а также информацию о метаданных, качественные исследования, мнения экспертов и т. д. </a:t>
            </a:r>
            <a:endParaRPr lang="en-GB" altLang="en-US" sz="2000" smtClean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/>
          <p:cNvSpPr>
            <a:spLocks noGrp="1" noChangeArrowheads="1"/>
          </p:cNvSpPr>
          <p:nvPr>
            <p:ph type="title"/>
          </p:nvPr>
        </p:nvSpPr>
        <p:spPr>
          <a:xfrm>
            <a:off x="684213" y="476250"/>
            <a:ext cx="7772400" cy="1143000"/>
          </a:xfrm>
        </p:spPr>
        <p:txBody>
          <a:bodyPr/>
          <a:lstStyle/>
          <a:p>
            <a:pPr eaLnBrk="1" hangingPunct="1"/>
            <a:r>
              <a:rPr lang="ru-RU" altLang="en-US" smtClean="0"/>
              <a:t>Несоответствие и агрегирование данных</a:t>
            </a:r>
            <a:endParaRPr lang="en-GB" altLang="en-US" smtClean="0"/>
          </a:p>
        </p:txBody>
      </p:sp>
      <p:pic>
        <p:nvPicPr>
          <p:cNvPr id="39939" name="Picture 5"/>
          <p:cNvPicPr>
            <a:picLocks noChangeAspect="1" noChangeArrowheads="1"/>
          </p:cNvPicPr>
          <p:nvPr>
            <p:ph type="body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1773238"/>
            <a:ext cx="3810000" cy="4114800"/>
          </a:xfrm>
        </p:spPr>
      </p:pic>
      <p:pic>
        <p:nvPicPr>
          <p:cNvPr id="39940" name="Picture 6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438" y="1773238"/>
            <a:ext cx="3810000" cy="4114800"/>
          </a:xfrm>
        </p:spPr>
      </p:pic>
      <p:sp>
        <p:nvSpPr>
          <p:cNvPr id="39941" name="Rectangle 7"/>
          <p:cNvSpPr>
            <a:spLocks noChangeArrowheads="1"/>
          </p:cNvSpPr>
          <p:nvPr/>
        </p:nvSpPr>
        <p:spPr bwMode="auto">
          <a:xfrm>
            <a:off x="1258888" y="1341438"/>
            <a:ext cx="28797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hangingPunct="1"/>
            <a:r>
              <a:rPr lang="ru-RU" altLang="en-US" sz="3000" b="1">
                <a:latin typeface="Arial Narrow" pitchFamily="34" charset="0"/>
              </a:rPr>
              <a:t>Голландский</a:t>
            </a:r>
          </a:p>
        </p:txBody>
      </p:sp>
      <p:sp>
        <p:nvSpPr>
          <p:cNvPr id="39942" name="Rectangle 8"/>
          <p:cNvSpPr>
            <a:spLocks noChangeArrowheads="1"/>
          </p:cNvSpPr>
          <p:nvPr/>
        </p:nvSpPr>
        <p:spPr bwMode="auto">
          <a:xfrm>
            <a:off x="5003800" y="1341438"/>
            <a:ext cx="28797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hangingPunct="1"/>
            <a:r>
              <a:rPr lang="ru-RU" altLang="en-US" sz="3000" b="1">
                <a:latin typeface="Arial Narrow" pitchFamily="34" charset="0"/>
              </a:rPr>
              <a:t>Французский</a:t>
            </a:r>
            <a:endParaRPr lang="en-GB" altLang="en-US" sz="3000" b="1">
              <a:latin typeface="Arial Narrow" pitchFamily="34" charset="0"/>
            </a:endParaRPr>
          </a:p>
        </p:txBody>
      </p:sp>
      <p:sp>
        <p:nvSpPr>
          <p:cNvPr id="39943" name="Oval 9"/>
          <p:cNvSpPr>
            <a:spLocks noChangeArrowheads="1"/>
          </p:cNvSpPr>
          <p:nvPr/>
        </p:nvSpPr>
        <p:spPr bwMode="auto">
          <a:xfrm>
            <a:off x="4356100" y="2708275"/>
            <a:ext cx="2808288" cy="7207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39944" name="Oval 10"/>
          <p:cNvSpPr>
            <a:spLocks noChangeArrowheads="1"/>
          </p:cNvSpPr>
          <p:nvPr/>
        </p:nvSpPr>
        <p:spPr bwMode="auto">
          <a:xfrm>
            <a:off x="4643438" y="5157788"/>
            <a:ext cx="3313112" cy="7207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endParaRPr lang="en-GB" altLang="en-US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76250"/>
            <a:ext cx="7772400" cy="1143000"/>
          </a:xfrm>
        </p:spPr>
        <p:txBody>
          <a:bodyPr/>
          <a:lstStyle/>
          <a:p>
            <a:pPr eaLnBrk="1" hangingPunct="1"/>
            <a:r>
              <a:rPr lang="ru-RU" altLang="en-US" smtClean="0"/>
              <a:t>Несоответствие и агрегирование данных</a:t>
            </a:r>
            <a:endParaRPr lang="en-GB" altLang="en-US" smtClean="0"/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1258888" y="1341438"/>
            <a:ext cx="28797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hangingPunct="1"/>
            <a:r>
              <a:rPr lang="ru-RU" altLang="en-US" sz="3000" b="1">
                <a:latin typeface="Arial Narrow" pitchFamily="34" charset="0"/>
              </a:rPr>
              <a:t>Японский</a:t>
            </a:r>
            <a:endParaRPr lang="en-GB" altLang="en-US" sz="3000" b="1">
              <a:latin typeface="Arial Narrow" pitchFamily="34" charset="0"/>
            </a:endParaRP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5003800" y="1341438"/>
            <a:ext cx="28797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hangingPunct="1"/>
            <a:r>
              <a:rPr lang="ru-RU" altLang="en-US" sz="3000" b="1">
                <a:latin typeface="Arial Narrow" pitchFamily="34" charset="0"/>
              </a:rPr>
              <a:t>Китайский</a:t>
            </a:r>
            <a:endParaRPr lang="en-GB" altLang="en-US" sz="3000" b="1">
              <a:latin typeface="Arial Narrow" pitchFamily="34" charset="0"/>
            </a:endParaRPr>
          </a:p>
        </p:txBody>
      </p:sp>
      <p:pic>
        <p:nvPicPr>
          <p:cNvPr id="40965" name="Picture 6"/>
          <p:cNvPicPr>
            <a:picLocks noChangeAspect="1" noChangeArrowheads="1"/>
          </p:cNvPicPr>
          <p:nvPr>
            <p:ph type="body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981200"/>
            <a:ext cx="4464050" cy="4114800"/>
          </a:xfrm>
        </p:spPr>
      </p:pic>
      <p:pic>
        <p:nvPicPr>
          <p:cNvPr id="40966" name="Picture 7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7900" y="1989138"/>
            <a:ext cx="4176713" cy="4114800"/>
          </a:xfrm>
        </p:spPr>
      </p:pic>
      <p:sp>
        <p:nvSpPr>
          <p:cNvPr id="40967" name="Oval 8"/>
          <p:cNvSpPr>
            <a:spLocks noChangeArrowheads="1"/>
          </p:cNvSpPr>
          <p:nvPr/>
        </p:nvSpPr>
        <p:spPr bwMode="auto">
          <a:xfrm>
            <a:off x="4643438" y="2420938"/>
            <a:ext cx="1728787" cy="7207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endParaRPr lang="en-GB" altLang="en-US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smtClean="0"/>
              <a:t>Профиль стран-участников Всемирного доклада о торговле людьми</a:t>
            </a:r>
            <a:endParaRPr lang="en-GB" altLang="en-US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916113"/>
            <a:ext cx="7772400" cy="4467225"/>
          </a:xfrm>
        </p:spPr>
        <p:txBody>
          <a:bodyPr/>
          <a:lstStyle/>
          <a:p>
            <a:pPr eaLnBrk="1" hangingPunct="1"/>
            <a:r>
              <a:rPr lang="ru-RU" altLang="en-US" smtClean="0"/>
              <a:t>Данные собираются на страновом уровне, поэтому информация может быть легко отображена в профилях страны, доступных в виде онлайн-приложения к Всемирному отчету.</a:t>
            </a:r>
            <a:r>
              <a:rPr lang="en-GB" altLang="en-US" smtClean="0"/>
              <a:t> </a:t>
            </a:r>
          </a:p>
          <a:p>
            <a:pPr eaLnBrk="1" hangingPunct="1"/>
            <a:r>
              <a:rPr lang="ru-RU" altLang="en-US" smtClean="0"/>
              <a:t>В профилях стран представлены собранные данные о моделях и потоках, плюс </a:t>
            </a:r>
            <a:r>
              <a:rPr lang="en-GB" altLang="en-US" smtClean="0"/>
              <a:t>:</a:t>
            </a:r>
          </a:p>
          <a:p>
            <a:pPr lvl="1" eaLnBrk="1" hangingPunct="1"/>
            <a:r>
              <a:rPr lang="ru-RU" altLang="en-US" smtClean="0"/>
              <a:t>Законодательство</a:t>
            </a:r>
            <a:r>
              <a:rPr lang="en-GB" altLang="en-US" smtClean="0"/>
              <a:t>: </a:t>
            </a:r>
            <a:r>
              <a:rPr lang="ru-RU" altLang="en-US" smtClean="0"/>
              <a:t>Существующее</a:t>
            </a:r>
            <a:r>
              <a:rPr lang="en-GB" altLang="en-US" smtClean="0"/>
              <a:t>?</a:t>
            </a:r>
            <a:r>
              <a:rPr lang="ru-RU" altLang="en-US" smtClean="0"/>
              <a:t> Если частично, как</a:t>
            </a:r>
            <a:r>
              <a:rPr lang="en-GB" altLang="en-US" smtClean="0"/>
              <a:t>?</a:t>
            </a:r>
          </a:p>
          <a:p>
            <a:pPr lvl="1" eaLnBrk="1" hangingPunct="1"/>
            <a:r>
              <a:rPr lang="ru-RU" altLang="en-US" smtClean="0"/>
              <a:t>Дополнительная информация для прояснения, что стоит за этими данными</a:t>
            </a:r>
            <a:endParaRPr lang="en-GB" altLang="en-US" smtClean="0"/>
          </a:p>
          <a:p>
            <a:pPr lvl="1" eaLnBrk="1" hangingPunct="1"/>
            <a:r>
              <a:rPr lang="ru-RU" altLang="en-US" smtClean="0"/>
              <a:t>Источники информации, о которой сообщается</a:t>
            </a:r>
            <a:endParaRPr lang="en-GB" altLang="en-US" smtClean="0"/>
          </a:p>
          <a:p>
            <a:pPr lvl="1" eaLnBrk="1" hangingPunct="1"/>
            <a:endParaRPr lang="en-GB" altLang="en-US" smtClean="0"/>
          </a:p>
          <a:p>
            <a:pPr eaLnBrk="1" hangingPunct="1">
              <a:buFontTx/>
              <a:buNone/>
            </a:pPr>
            <a:endParaRPr lang="en-GB" altLang="en-US" sz="1800" smtClean="0"/>
          </a:p>
          <a:p>
            <a:pPr lvl="1" eaLnBrk="1" hangingPunct="1"/>
            <a:endParaRPr lang="en-GB" altLang="en-US" smtClean="0"/>
          </a:p>
          <a:p>
            <a:pPr lvl="1" eaLnBrk="1" hangingPunct="1">
              <a:buFontTx/>
              <a:buNone/>
            </a:pPr>
            <a:endParaRPr lang="en-GB" altLang="en-US" smtClean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smtClean="0"/>
              <a:t>Торговля людьми в ЦУР</a:t>
            </a:r>
            <a:endParaRPr lang="en-GB" altLang="en-US" smtClean="0"/>
          </a:p>
        </p:txBody>
      </p:sp>
      <p:pic>
        <p:nvPicPr>
          <p:cNvPr id="43011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60575"/>
            <a:ext cx="2519362" cy="274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2060575"/>
            <a:ext cx="2592387" cy="274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060575"/>
            <a:ext cx="2665413" cy="274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4" name="TextBox 2"/>
          <p:cNvSpPr txBox="1">
            <a:spLocks noChangeArrowheads="1"/>
          </p:cNvSpPr>
          <p:nvPr/>
        </p:nvSpPr>
        <p:spPr bwMode="auto">
          <a:xfrm>
            <a:off x="485775" y="4941888"/>
            <a:ext cx="25019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r>
              <a:rPr lang="ru-RU" altLang="en-US" sz="1400"/>
              <a:t>Цель 16.2; Индикатор 16.2.2</a:t>
            </a:r>
          </a:p>
          <a:p>
            <a:pPr eaLnBrk="1" hangingPunct="1"/>
            <a:endParaRPr lang="ru-RU" altLang="en-US" sz="1400"/>
          </a:p>
          <a:p>
            <a:pPr eaLnBrk="1" hangingPunct="1"/>
            <a:r>
              <a:rPr lang="ru-RU" altLang="en-US" sz="1400"/>
              <a:t>Число жертв торговли людьми, дезагрегированных по возрасту, полу и формам эксплуатации.</a:t>
            </a:r>
            <a:endParaRPr lang="en-GB" altLang="en-US" sz="1400" i="1"/>
          </a:p>
        </p:txBody>
      </p:sp>
      <p:sp>
        <p:nvSpPr>
          <p:cNvPr id="43015" name="TextBox 14"/>
          <p:cNvSpPr txBox="1">
            <a:spLocks noChangeArrowheads="1"/>
          </p:cNvSpPr>
          <p:nvPr/>
        </p:nvSpPr>
        <p:spPr bwMode="auto">
          <a:xfrm>
            <a:off x="3140075" y="4941888"/>
            <a:ext cx="258445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r>
              <a:rPr lang="ru-RU" altLang="en-US" sz="1400"/>
              <a:t>Целевая задача 5.2</a:t>
            </a:r>
          </a:p>
          <a:p>
            <a:pPr eaLnBrk="1" hangingPunct="1"/>
            <a:endParaRPr lang="ru-RU" altLang="en-US" sz="1400"/>
          </a:p>
          <a:p>
            <a:pPr eaLnBrk="1" hangingPunct="1"/>
            <a:r>
              <a:rPr lang="ru-RU" altLang="en-US" sz="1200"/>
              <a:t>Исключить все формы насилия в отношении всех женщин и девочек в общественной и частной сферах, в том числе</a:t>
            </a:r>
          </a:p>
          <a:p>
            <a:pPr eaLnBrk="1" hangingPunct="1"/>
            <a:r>
              <a:rPr lang="ru-RU" altLang="en-US" sz="1200"/>
              <a:t>торговля людьми и сексуальная и другие виды эксплуатации.</a:t>
            </a:r>
            <a:endParaRPr lang="en-GB" altLang="en-US" sz="1200"/>
          </a:p>
        </p:txBody>
      </p:sp>
      <p:sp>
        <p:nvSpPr>
          <p:cNvPr id="43016" name="TextBox 15"/>
          <p:cNvSpPr txBox="1">
            <a:spLocks noChangeArrowheads="1"/>
          </p:cNvSpPr>
          <p:nvPr/>
        </p:nvSpPr>
        <p:spPr bwMode="auto">
          <a:xfrm>
            <a:off x="5867400" y="4941888"/>
            <a:ext cx="258445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r>
              <a:rPr lang="ru-RU" altLang="en-US" sz="1400"/>
              <a:t>Целевая задача 8.7</a:t>
            </a:r>
          </a:p>
          <a:p>
            <a:pPr eaLnBrk="1" hangingPunct="1"/>
            <a:endParaRPr lang="ru-RU" altLang="en-US" sz="1400"/>
          </a:p>
          <a:p>
            <a:pPr eaLnBrk="1" hangingPunct="1"/>
            <a:r>
              <a:rPr lang="ru-RU" altLang="en-US" sz="1300"/>
              <a:t>Принятие немедленных и эффективных мер по искоренению принудительного труда, прекращение современного рабства и торговли людьми ... (основное внимание уделяется детям).</a:t>
            </a:r>
            <a:endParaRPr lang="en-GB" altLang="en-US" sz="130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Индикаторы ЦУР</a:t>
            </a:r>
            <a:r>
              <a:rPr lang="en-GB" altLang="en-US" smtClean="0"/>
              <a:t> 16.2.2: 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684213" y="1412875"/>
            <a:ext cx="8135937" cy="4608513"/>
          </a:xfrm>
        </p:spPr>
        <p:txBody>
          <a:bodyPr/>
          <a:lstStyle/>
          <a:p>
            <a:r>
              <a:rPr lang="ru-RU" altLang="en-US" smtClean="0"/>
              <a:t>УНП ООН лидирует по этому показателю</a:t>
            </a:r>
            <a:r>
              <a:rPr lang="en-GB" altLang="en-US" smtClean="0"/>
              <a:t>, </a:t>
            </a:r>
            <a:r>
              <a:rPr lang="ru-RU" altLang="en-US" smtClean="0"/>
              <a:t>требующему:</a:t>
            </a:r>
            <a:endParaRPr lang="en-GB" altLang="en-US" smtClean="0">
              <a:solidFill>
                <a:srgbClr val="FFFF00"/>
              </a:solidFill>
            </a:endParaRPr>
          </a:p>
          <a:p>
            <a:pPr lvl="1"/>
            <a:r>
              <a:rPr lang="ru-RU" altLang="ru-RU" smtClean="0"/>
              <a:t>Число жертв торговли людьми на 100000 населения, по полу, возрасту и форме эксплуатации</a:t>
            </a:r>
          </a:p>
          <a:p>
            <a:r>
              <a:rPr lang="ru-RU" altLang="en-US" sz="2500" smtClean="0"/>
              <a:t>Мы знаем количество обнаруженных жертв из Всемирного отчета</a:t>
            </a:r>
            <a:r>
              <a:rPr lang="en-GB" altLang="en-US" sz="2500" smtClean="0"/>
              <a:t>, </a:t>
            </a:r>
            <a:r>
              <a:rPr lang="ru-RU" altLang="en-US" sz="2500" smtClean="0"/>
              <a:t>но "тёмные показатели" преступности остаются неизвестными</a:t>
            </a:r>
            <a:r>
              <a:rPr lang="en-GB" altLang="en-US" sz="2500" smtClean="0"/>
              <a:t>.</a:t>
            </a:r>
          </a:p>
          <a:p>
            <a:r>
              <a:rPr lang="ru-RU" altLang="en-US" sz="2500" smtClean="0"/>
              <a:t>Новая методология</a:t>
            </a:r>
            <a:r>
              <a:rPr lang="en-GB" altLang="en-US" sz="2500" smtClean="0"/>
              <a:t>, </a:t>
            </a:r>
            <a:r>
              <a:rPr lang="ru-RU" altLang="en-US" sz="2500" smtClean="0"/>
              <a:t>многосистемная калькуляция</a:t>
            </a:r>
            <a:r>
              <a:rPr lang="en-GB" altLang="en-US" sz="2500" smtClean="0"/>
              <a:t> (</a:t>
            </a:r>
            <a:r>
              <a:rPr lang="ru-RU" altLang="en-US" sz="2500" smtClean="0"/>
              <a:t>"ввод - повторный ввод данных« применяется к независимым спискам жертв) для применения в странах с достоверными данными</a:t>
            </a:r>
          </a:p>
          <a:p>
            <a:r>
              <a:rPr lang="ru-RU" altLang="en-US" sz="2500" smtClean="0"/>
              <a:t>Специализированные опросники, основанные на методологии расширения сети, для других стран</a:t>
            </a:r>
          </a:p>
        </p:txBody>
      </p:sp>
    </p:spTree>
  </p:cSld>
  <p:clrMapOvr>
    <a:masterClrMapping/>
  </p:clrMapOvr>
  <p:transition>
    <p:cut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Незаконный ввоз мигрантов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en-US" smtClean="0"/>
              <a:t>Определение (статья 3, Протокол о незаконном ввозе мигрантов</a:t>
            </a:r>
            <a:r>
              <a:rPr lang="en-GB" altLang="en-US" smtClean="0"/>
              <a:t>):</a:t>
            </a:r>
          </a:p>
          <a:p>
            <a:pPr marL="457200" lvl="1" indent="0">
              <a:buFontTx/>
              <a:buNone/>
            </a:pPr>
            <a:r>
              <a:rPr lang="en-GB" altLang="en-US" sz="2800" i="1" smtClean="0"/>
              <a:t>	</a:t>
            </a:r>
          </a:p>
          <a:p>
            <a:pPr marL="457200" lvl="1" indent="0">
              <a:buFontTx/>
              <a:buNone/>
            </a:pPr>
            <a:r>
              <a:rPr lang="en-GB" altLang="en-US" sz="2800" i="1" smtClean="0"/>
              <a:t>"</a:t>
            </a:r>
            <a:r>
              <a:rPr lang="ru-RU" altLang="ru-RU" smtClean="0"/>
              <a:t>обеспечение, с целью получения, прямо или косвенно, какой-либо финансовой или иной материальной выгоды, незаконного въезда в какое-либо Государство-участник любого лица, которое не является его гражданином или не проживает постоянно на его территории</a:t>
            </a:r>
            <a:r>
              <a:rPr lang="en-GB" altLang="en-US" sz="2800" i="1" smtClean="0"/>
              <a:t>."</a:t>
            </a:r>
            <a:endParaRPr lang="en-GB" altLang="en-US" sz="2800" smtClean="0"/>
          </a:p>
        </p:txBody>
      </p:sp>
    </p:spTree>
  </p:cSld>
  <p:clrMapOvr>
    <a:masterClrMapping/>
  </p:clrMapOvr>
  <p:transition>
    <p:cut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Требования для установления уголовной ответственности</a:t>
            </a:r>
            <a:endParaRPr lang="en-GB" altLang="en-US" smtClean="0"/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684213" y="1700213"/>
            <a:ext cx="8208962" cy="4465637"/>
          </a:xfrm>
        </p:spPr>
        <p:txBody>
          <a:bodyPr/>
          <a:lstStyle/>
          <a:p>
            <a:r>
              <a:rPr lang="ru-RU" altLang="en-US" sz="2400" smtClean="0"/>
              <a:t>Получение материальной выгоды путем незаконного въезда лица в страну в котором данное лицо не является гражданином или постоянным жителем</a:t>
            </a:r>
          </a:p>
          <a:p>
            <a:r>
              <a:rPr lang="ru-RU" altLang="en-US" sz="2400" smtClean="0"/>
              <a:t>Изготовление, приобретение или предоставление поддельного документа на въезд/выезд либо удостоверения личности или владение ими, когда они совершаются в целях создания условий для незаконного ввоза мигрантов</a:t>
            </a:r>
            <a:r>
              <a:rPr lang="en-GB" altLang="en-US" sz="2400" smtClean="0"/>
              <a:t>. </a:t>
            </a:r>
          </a:p>
          <a:p>
            <a:r>
              <a:rPr lang="ru-RU" altLang="en-US" sz="2400" smtClean="0"/>
              <a:t>Незаконное содействие человеку остаться в стране, где человек не является законным жителем или гражданином </a:t>
            </a:r>
            <a:endParaRPr lang="en-GB" altLang="en-US" sz="2400" smtClean="0"/>
          </a:p>
          <a:p>
            <a:r>
              <a:rPr lang="ru-RU" altLang="en-US" sz="2400" smtClean="0"/>
              <a:t>Организация лиц или руководство ими с целью совершения или участие в качестве сообщника в любом из вышеуказанных преступлений.</a:t>
            </a:r>
            <a:endParaRPr lang="en-GB" altLang="en-US" sz="2400" smtClean="0"/>
          </a:p>
        </p:txBody>
      </p:sp>
    </p:spTree>
  </p:cSld>
  <p:clrMapOvr>
    <a:masterClrMapping/>
  </p:clrMapOvr>
  <p:transition>
    <p:cut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Основные различия между незаконным ввозом мигрантов и торговлей людьми </a:t>
            </a:r>
            <a:r>
              <a:rPr lang="en-GB" altLang="ru-RU" smtClean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343400"/>
          </a:xfrm>
        </p:spPr>
        <p:txBody>
          <a:bodyPr/>
          <a:lstStyle/>
          <a:p>
            <a:pPr>
              <a:defRPr/>
            </a:pPr>
            <a:r>
              <a:rPr lang="ru-RU" dirty="0"/>
              <a:t>Эти два преступления часто путают. Ключевыми отличиями являются </a:t>
            </a:r>
            <a:r>
              <a:rPr lang="en-GB" dirty="0" smtClean="0"/>
              <a:t>:</a:t>
            </a:r>
            <a:endParaRPr lang="en-GB" dirty="0"/>
          </a:p>
          <a:p>
            <a:pPr marL="0" indent="0">
              <a:buFontTx/>
              <a:buNone/>
              <a:defRPr/>
            </a:pPr>
            <a:r>
              <a:rPr lang="ru-RU" dirty="0">
                <a:solidFill>
                  <a:schemeClr val="tx1"/>
                </a:solidFill>
              </a:rPr>
              <a:t>Согласие </a:t>
            </a:r>
            <a:r>
              <a:rPr lang="ru-RU" dirty="0" smtClean="0">
                <a:solidFill>
                  <a:schemeClr val="tx1"/>
                </a:solidFill>
              </a:rPr>
              <a:t>– </a:t>
            </a:r>
            <a:r>
              <a:rPr lang="ru-RU" dirty="0"/>
              <a:t>При незаконном ввозе мигрантов</a:t>
            </a:r>
            <a:r>
              <a:rPr lang="ru-RU" dirty="0" smtClean="0"/>
              <a:t>, хотя </a:t>
            </a:r>
            <a:r>
              <a:rPr lang="ru-RU" dirty="0"/>
              <a:t>он часто осуществляется в опасных или недостойных условиях</a:t>
            </a:r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, подразумевает согласие. </a:t>
            </a:r>
            <a:r>
              <a:rPr lang="ru-RU" dirty="0"/>
              <a:t>С другой стороны, жертвы торговли людьми либо никогда не давали на это </a:t>
            </a:r>
            <a:r>
              <a:rPr lang="ru-RU" dirty="0" smtClean="0"/>
              <a:t>согласия</a:t>
            </a:r>
            <a:r>
              <a:rPr lang="ru-RU" dirty="0"/>
              <a:t>, либо, если они первоначально дали согласие, их согласие потеряло всякий смысл вследствие принудительных, обманных или злонамеренных действий </a:t>
            </a:r>
            <a:r>
              <a:rPr lang="ru-RU" dirty="0" smtClean="0"/>
              <a:t>торговцев </a:t>
            </a:r>
            <a:r>
              <a:rPr lang="ru-RU" dirty="0"/>
              <a:t>людьми</a:t>
            </a:r>
            <a:r>
              <a:rPr lang="ru-RU" dirty="0" smtClean="0"/>
              <a:t>.</a:t>
            </a:r>
            <a:endParaRPr lang="en-GB" dirty="0"/>
          </a:p>
        </p:txBody>
      </p:sp>
    </p:spTree>
  </p:cSld>
  <p:clrMapOvr>
    <a:masterClrMapping/>
  </p:clrMapOvr>
  <p:transition>
    <p:cut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611188" y="549275"/>
            <a:ext cx="7772400" cy="1143000"/>
          </a:xfrm>
        </p:spPr>
        <p:txBody>
          <a:bodyPr/>
          <a:lstStyle/>
          <a:p>
            <a:r>
              <a:rPr lang="ru-RU" altLang="ru-RU" smtClean="0"/>
              <a:t>Различия между незаконным ввозом мигрантов и торговлей людьми - продолжение</a:t>
            </a:r>
            <a:r>
              <a:rPr lang="en-GB" altLang="ru-RU" smtClean="0"/>
              <a:t>…</a:t>
            </a:r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>
          <a:xfrm>
            <a:off x="179388" y="1619250"/>
            <a:ext cx="8964612" cy="4618038"/>
          </a:xfrm>
        </p:spPr>
        <p:txBody>
          <a:bodyPr/>
          <a:lstStyle/>
          <a:p>
            <a:pPr>
              <a:defRPr/>
            </a:pPr>
            <a:r>
              <a:rPr lang="ru-RU" altLang="ru-RU" sz="2400" dirty="0" smtClean="0">
                <a:solidFill>
                  <a:schemeClr val="tx1"/>
                </a:solidFill>
              </a:rPr>
              <a:t>Эксплуатация</a:t>
            </a:r>
            <a:r>
              <a:rPr lang="en-GB" altLang="ru-RU" sz="2400" dirty="0" smtClean="0"/>
              <a:t> - </a:t>
            </a:r>
            <a:r>
              <a:rPr lang="ru-RU" sz="2400" dirty="0" smtClean="0"/>
              <a:t>Незаконный ввоз мигрантов заканчивается с прибытием мигрантов к месту назначения, тогда как торговля людьми связана с дальнейшей эксплуатацией жертвы.</a:t>
            </a:r>
            <a:endParaRPr lang="en-GB" altLang="ru-RU" sz="2400" dirty="0" smtClean="0"/>
          </a:p>
          <a:p>
            <a:pPr>
              <a:defRPr/>
            </a:pPr>
            <a:r>
              <a:rPr lang="ru-RU" altLang="ru-RU" sz="2400" dirty="0" smtClean="0">
                <a:solidFill>
                  <a:schemeClr val="tx1"/>
                </a:solidFill>
              </a:rPr>
              <a:t>Транснациональный характер </a:t>
            </a:r>
            <a:r>
              <a:rPr lang="en-GB" altLang="ru-RU" sz="2400" dirty="0" smtClean="0"/>
              <a:t> -</a:t>
            </a:r>
            <a:r>
              <a:rPr lang="ru-RU" altLang="ru-RU" sz="2400" dirty="0" smtClean="0"/>
              <a:t> </a:t>
            </a:r>
            <a:r>
              <a:rPr lang="ru-RU" sz="2400" dirty="0" smtClean="0"/>
              <a:t>Незаконный ввоз мигрантов всегда транснационален, в то время как торговля людьми может не носить транснационального характера. Торговля людьми может происходить независимо от того, переправлены ли жертвы в другое государство или только перемещены из одного места в другое в пределах одного и того же государства.</a:t>
            </a:r>
            <a:endParaRPr lang="en-GB" altLang="ru-RU" sz="2400" dirty="0" smtClean="0"/>
          </a:p>
          <a:p>
            <a:pPr>
              <a:defRPr/>
            </a:pPr>
            <a:r>
              <a:rPr lang="ru-RU" altLang="ru-RU" sz="2400" dirty="0" smtClean="0">
                <a:solidFill>
                  <a:schemeClr val="tx1"/>
                </a:solidFill>
              </a:rPr>
              <a:t>Источник прибыли </a:t>
            </a:r>
            <a:r>
              <a:rPr lang="en-GB" altLang="ru-RU" sz="2400" dirty="0" smtClean="0"/>
              <a:t>– </a:t>
            </a:r>
            <a:r>
              <a:rPr lang="ru-RU" altLang="ru-RU" sz="2400" dirty="0" smtClean="0"/>
              <a:t>в </a:t>
            </a:r>
            <a:r>
              <a:rPr lang="ru-RU" sz="2400" dirty="0" smtClean="0"/>
              <a:t>случаях незаконного ввоза мигрантов основным источником дохода является плата за незаконный ввоз в страну, в случаях торговли людьми основным источником дохода является эксплуатация</a:t>
            </a:r>
          </a:p>
          <a:p>
            <a:pPr marL="0" indent="0">
              <a:buFontTx/>
              <a:buNone/>
              <a:defRPr/>
            </a:pPr>
            <a:endParaRPr lang="en-GB" altLang="ru-RU" dirty="0" smtClean="0"/>
          </a:p>
          <a:p>
            <a:pPr>
              <a:defRPr/>
            </a:pPr>
            <a:endParaRPr lang="en-GB" altLang="ru-RU" dirty="0" smtClean="0"/>
          </a:p>
        </p:txBody>
      </p:sp>
    </p:spTree>
  </p:cSld>
  <p:clrMapOvr>
    <a:masterClrMapping/>
  </p:clrMapOvr>
  <p:transition>
    <p:cut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95288" y="549275"/>
            <a:ext cx="8424862" cy="1203325"/>
          </a:xfrm>
        </p:spPr>
        <p:txBody>
          <a:bodyPr/>
          <a:lstStyle/>
          <a:p>
            <a:r>
              <a:rPr lang="ru-RU" altLang="ru-RU" smtClean="0"/>
              <a:t>Техническая поддержка УНП ООН по незаконному ввозу мигрантов</a:t>
            </a:r>
            <a:r>
              <a:rPr lang="en-GB" altLang="ru-RU" smtClean="0"/>
              <a:t> (</a:t>
            </a:r>
            <a:r>
              <a:rPr lang="ru-RU" altLang="ru-RU" smtClean="0"/>
              <a:t>на русском</a:t>
            </a:r>
            <a:r>
              <a:rPr lang="en-GB" altLang="ru-RU" smtClean="0"/>
              <a:t>)</a:t>
            </a:r>
          </a:p>
        </p:txBody>
      </p:sp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1484313"/>
            <a:ext cx="2881312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1646238"/>
            <a:ext cx="26797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2924175"/>
            <a:ext cx="2632075" cy="373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mtClean="0"/>
              <a:t>Глобальное исследование УНП ООН по проблеме незаконного ввоза мигрантов</a:t>
            </a:r>
            <a:endParaRPr lang="en-GB" altLang="en-US" smtClean="0"/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684213" y="1844675"/>
            <a:ext cx="7772400" cy="4114800"/>
          </a:xfrm>
        </p:spPr>
        <p:txBody>
          <a:bodyPr/>
          <a:lstStyle/>
          <a:p>
            <a:r>
              <a:rPr lang="ru-RU" altLang="en-US" smtClean="0"/>
              <a:t>Цель оценки и анализа </a:t>
            </a:r>
            <a:r>
              <a:rPr lang="en-GB" altLang="en-US" smtClean="0"/>
              <a:t>:</a:t>
            </a:r>
          </a:p>
          <a:p>
            <a:pPr lvl="1"/>
            <a:r>
              <a:rPr lang="ru-RU" altLang="en-US" smtClean="0"/>
              <a:t>Профили контрабандистов и мигрантов (возраст, пол, гражданство)</a:t>
            </a:r>
          </a:p>
          <a:p>
            <a:pPr lvl="1"/>
            <a:r>
              <a:rPr lang="ru-RU" altLang="en-US" smtClean="0"/>
              <a:t>Маршруты и транспорт</a:t>
            </a:r>
            <a:endParaRPr lang="en-GB" altLang="en-US" smtClean="0"/>
          </a:p>
          <a:p>
            <a:pPr lvl="1"/>
            <a:r>
              <a:rPr lang="ru-RU" altLang="en-US" smtClean="0"/>
              <a:t>Контрабандистские узлы и их использование</a:t>
            </a:r>
            <a:endParaRPr lang="en-GB" altLang="en-US" smtClean="0"/>
          </a:p>
          <a:p>
            <a:pPr lvl="1"/>
            <a:r>
              <a:rPr lang="ru-RU" altLang="en-US" smtClean="0"/>
              <a:t>Организация контрабанды и принцип работы контрабандистов; географические различия</a:t>
            </a:r>
          </a:p>
          <a:p>
            <a:pPr lvl="1"/>
            <a:r>
              <a:rPr lang="ru-RU" altLang="en-US" smtClean="0"/>
              <a:t>Последствия контрабанды для человека</a:t>
            </a:r>
            <a:endParaRPr lang="en-GB" altLang="en-US" smtClean="0"/>
          </a:p>
          <a:p>
            <a:pPr lvl="1"/>
            <a:r>
              <a:rPr lang="ru-RU" altLang="en-US" smtClean="0"/>
              <a:t>Масштабы контрабанды</a:t>
            </a:r>
            <a:r>
              <a:rPr lang="en-US" altLang="en-US" smtClean="0"/>
              <a:t> - </a:t>
            </a:r>
            <a:r>
              <a:rPr lang="ru-RU" altLang="en-US" smtClean="0"/>
              <a:t>где это возможно</a:t>
            </a:r>
            <a:r>
              <a:rPr lang="en-US" altLang="en-US" smtClean="0"/>
              <a:t> </a:t>
            </a:r>
            <a:r>
              <a:rPr lang="ru-RU" altLang="en-US" smtClean="0"/>
              <a:t>оценить</a:t>
            </a:r>
            <a:endParaRPr lang="en-GB" altLang="en-US" smtClean="0"/>
          </a:p>
          <a:p>
            <a:pPr lvl="1"/>
            <a:r>
              <a:rPr lang="ru-RU" altLang="en-US" smtClean="0"/>
              <a:t>Тенденции и изменения маршрутов и узлов</a:t>
            </a:r>
          </a:p>
        </p:txBody>
      </p:sp>
    </p:spTree>
  </p:cSld>
  <p:clrMapOvr>
    <a:masterClrMapping/>
  </p:clrMapOvr>
  <p:transition>
    <p:cut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684213" y="260350"/>
            <a:ext cx="7772400" cy="1719263"/>
          </a:xfrm>
        </p:spPr>
        <p:txBody>
          <a:bodyPr/>
          <a:lstStyle/>
          <a:p>
            <a:r>
              <a:rPr lang="ru-RU" altLang="en-US" smtClean="0"/>
              <a:t>Проблемы, касающиеся научных исследований </a:t>
            </a:r>
            <a:endParaRPr lang="en-GB" altLang="en-US" smtClean="0"/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>
          <a:xfrm>
            <a:off x="684213" y="1557338"/>
            <a:ext cx="7772400" cy="4754562"/>
          </a:xfrm>
        </p:spPr>
        <p:txBody>
          <a:bodyPr/>
          <a:lstStyle/>
          <a:p>
            <a:r>
              <a:rPr lang="ru-RU" altLang="en-US" sz="2400" smtClean="0"/>
              <a:t>Все еще относительно немногие страны обладают способностью сбора данных о преступлении незаконного ввоза мигрантов</a:t>
            </a:r>
            <a:endParaRPr lang="en-GB" altLang="en-US" sz="2400" smtClean="0"/>
          </a:p>
          <a:p>
            <a:r>
              <a:rPr lang="ru-RU" altLang="en-US" sz="2400" smtClean="0"/>
              <a:t>Хотя много сторон являются участниками Протокола </a:t>
            </a:r>
            <a:r>
              <a:rPr lang="en-GB" altLang="en-US" sz="2400" smtClean="0"/>
              <a:t>(144), </a:t>
            </a:r>
            <a:r>
              <a:rPr lang="ru-RU" altLang="en-US" sz="2400" smtClean="0"/>
              <a:t>законодательство не всегда полностью согласовано</a:t>
            </a:r>
            <a:endParaRPr lang="en-GB" altLang="en-US" sz="2400" smtClean="0"/>
          </a:p>
          <a:p>
            <a:pPr lvl="1"/>
            <a:r>
              <a:rPr lang="ru-RU" altLang="en-US" smtClean="0"/>
              <a:t>Вопрос «финансовой или иной материальной выгоды»</a:t>
            </a:r>
            <a:endParaRPr lang="en-GB" altLang="en-US" smtClean="0"/>
          </a:p>
          <a:p>
            <a:r>
              <a:rPr lang="ru-RU" altLang="en-US" sz="2400" smtClean="0"/>
              <a:t>Преступление совершается против «государства», а не человека </a:t>
            </a:r>
            <a:r>
              <a:rPr lang="en-GB" altLang="en-US" sz="2400" smtClean="0"/>
              <a:t>– </a:t>
            </a:r>
            <a:r>
              <a:rPr lang="ru-RU" altLang="en-US" sz="2400" smtClean="0"/>
              <a:t>перечисление «жертв» является сложной задачей</a:t>
            </a:r>
            <a:endParaRPr lang="en-GB" altLang="en-US" sz="2400" smtClean="0"/>
          </a:p>
          <a:p>
            <a:r>
              <a:rPr lang="ru-RU" altLang="en-US" sz="2400" smtClean="0"/>
              <a:t>Зависимость от косвенных индикаторов для количественной оценки ряд качественных исследований</a:t>
            </a:r>
            <a:endParaRPr lang="en-GB" altLang="en-US" sz="2400" smtClean="0"/>
          </a:p>
        </p:txBody>
      </p:sp>
    </p:spTree>
  </p:cSld>
  <p:clrMapOvr>
    <a:masterClrMapping/>
  </p:clrMapOvr>
  <p:transition>
    <p:cut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Box 1"/>
          <p:cNvSpPr txBox="1">
            <a:spLocks noChangeArrowheads="1"/>
          </p:cNvSpPr>
          <p:nvPr/>
        </p:nvSpPr>
        <p:spPr bwMode="auto">
          <a:xfrm>
            <a:off x="1692275" y="5445125"/>
            <a:ext cx="558165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r>
              <a:rPr lang="en-GB" altLang="ru-RU" sz="4400"/>
              <a:t>www.unodc.org/glotip</a:t>
            </a:r>
          </a:p>
        </p:txBody>
      </p:sp>
      <p:sp>
        <p:nvSpPr>
          <p:cNvPr id="52227" name="TextBox 2"/>
          <p:cNvSpPr txBox="1">
            <a:spLocks noChangeArrowheads="1"/>
          </p:cNvSpPr>
          <p:nvPr/>
        </p:nvSpPr>
        <p:spPr bwMode="auto">
          <a:xfrm>
            <a:off x="1782763" y="2827338"/>
            <a:ext cx="54006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r>
              <a:rPr lang="ru-RU" altLang="ru-RU" sz="3200"/>
              <a:t>Благодарю за внимание</a:t>
            </a:r>
            <a:r>
              <a:rPr lang="en-GB" altLang="ru-RU" sz="3200"/>
              <a:t>!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77A5D5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BDCFE7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11782</TotalTime>
  <Words>1214</Words>
  <Application>Microsoft Office PowerPoint</Application>
  <PresentationFormat>Экран (4:3)</PresentationFormat>
  <Paragraphs>156</Paragraphs>
  <Slides>38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38</vt:i4>
      </vt:variant>
    </vt:vector>
  </HeadingPairs>
  <TitlesOfParts>
    <vt:vector size="44" baseType="lpstr">
      <vt:lpstr>Arial Unicode MS</vt:lpstr>
      <vt:lpstr>Arial</vt:lpstr>
      <vt:lpstr>Arial Narrow</vt:lpstr>
      <vt:lpstr>Times New Roman</vt:lpstr>
      <vt:lpstr>Default Design</vt:lpstr>
      <vt:lpstr>Custom Design</vt:lpstr>
      <vt:lpstr>Презентация PowerPoint</vt:lpstr>
      <vt:lpstr>Торговля людьми</vt:lpstr>
      <vt:lpstr>Сбор данных УНП ООН по торговле людьми</vt:lpstr>
      <vt:lpstr>Генеральная Ассамблея ООН : Глобальный план действий ООН по борьбе с торговлей людьми (Июль, 2010)</vt:lpstr>
      <vt:lpstr>Всемирный доклад УНП ООН о торговле людьми</vt:lpstr>
      <vt:lpstr>Методология</vt:lpstr>
      <vt:lpstr>Основные инструменты сбора данных : Опросник</vt:lpstr>
      <vt:lpstr>Вопрос 1: Количество правонарушений</vt:lpstr>
      <vt:lpstr>Вопрос 2: Лица, вступившие в официальный контакт с властями</vt:lpstr>
      <vt:lpstr>Вопрос 3: Уголовное преследование </vt:lpstr>
      <vt:lpstr>Выводы Всемирного доклада…</vt:lpstr>
      <vt:lpstr>Вопрос 4: Признание виновным</vt:lpstr>
      <vt:lpstr>Вопрос 5: Гражданство правонарушителей</vt:lpstr>
      <vt:lpstr>Выводы Всемирного доклада …</vt:lpstr>
      <vt:lpstr>Вопрос 6: Другие преступления</vt:lpstr>
      <vt:lpstr>Вопрос 7: Обнаруженные жертвы торговли людьми</vt:lpstr>
      <vt:lpstr>Выводы Всемирного доклада …</vt:lpstr>
      <vt:lpstr>Вопрос 8: Формы эксплуатации</vt:lpstr>
      <vt:lpstr>Выводы Всемирного доклада …</vt:lpstr>
      <vt:lpstr>‘Другие’ формы эксплуатации</vt:lpstr>
      <vt:lpstr>Вопрос 9: Принадлежность жертв к гражданству</vt:lpstr>
      <vt:lpstr>Выводы Всемирного доклада …</vt:lpstr>
      <vt:lpstr>Вопрос 10: Внутренняя торговля и репатриация</vt:lpstr>
      <vt:lpstr>Вопрос 11: Пункты прибытия репатриированных жертв </vt:lpstr>
      <vt:lpstr>Ввод и проверка данных</vt:lpstr>
      <vt:lpstr>Несоответствие и агрегирование данных</vt:lpstr>
      <vt:lpstr>Несоответствие и агрегирование данных</vt:lpstr>
      <vt:lpstr>Профиль стран-участников Всемирного доклада о торговле людьми</vt:lpstr>
      <vt:lpstr>Торговля людьми в ЦУР</vt:lpstr>
      <vt:lpstr>Индикаторы ЦУР 16.2.2: </vt:lpstr>
      <vt:lpstr>Незаконный ввоз мигрантов</vt:lpstr>
      <vt:lpstr>Требования для установления уголовной ответственности</vt:lpstr>
      <vt:lpstr>Основные различия между незаконным ввозом мигрантов и торговлей людьми  </vt:lpstr>
      <vt:lpstr>Различия между незаконным ввозом мигрантов и торговлей людьми - продолжение…</vt:lpstr>
      <vt:lpstr>Техническая поддержка УНП ООН по незаконному ввозу мигрантов (на русском)</vt:lpstr>
      <vt:lpstr>Глобальное исследование УНП ООН по проблеме незаконного ввоза мигрантов</vt:lpstr>
      <vt:lpstr>Проблемы, касающиеся научных исследований </vt:lpstr>
      <vt:lpstr>Презентация PowerPoint</vt:lpstr>
    </vt:vector>
  </TitlesOfParts>
  <Company>UNOV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Testuser</dc:creator>
  <cp:lastModifiedBy>Olga</cp:lastModifiedBy>
  <cp:revision>1073</cp:revision>
  <dcterms:created xsi:type="dcterms:W3CDTF">2003-04-01T06:49:12Z</dcterms:created>
  <dcterms:modified xsi:type="dcterms:W3CDTF">2017-06-19T12:40:54Z</dcterms:modified>
</cp:coreProperties>
</file>